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 id="2147483696" r:id="rId7"/>
  </p:sldMasterIdLst>
  <p:notesMasterIdLst>
    <p:notesMasterId r:id="rId50"/>
  </p:notesMasterIdLst>
  <p:handoutMasterIdLst>
    <p:handoutMasterId r:id="rId51"/>
  </p:handoutMasterIdLst>
  <p:sldIdLst>
    <p:sldId id="335" r:id="rId8"/>
    <p:sldId id="1569" r:id="rId9"/>
    <p:sldId id="1568" r:id="rId10"/>
    <p:sldId id="267" r:id="rId11"/>
    <p:sldId id="259" r:id="rId12"/>
    <p:sldId id="1311" r:id="rId13"/>
    <p:sldId id="1570" r:id="rId14"/>
    <p:sldId id="1323" r:id="rId15"/>
    <p:sldId id="1324" r:id="rId16"/>
    <p:sldId id="350" r:id="rId17"/>
    <p:sldId id="351" r:id="rId18"/>
    <p:sldId id="370" r:id="rId19"/>
    <p:sldId id="373" r:id="rId20"/>
    <p:sldId id="305" r:id="rId21"/>
    <p:sldId id="279" r:id="rId22"/>
    <p:sldId id="337" r:id="rId23"/>
    <p:sldId id="339" r:id="rId24"/>
    <p:sldId id="340" r:id="rId25"/>
    <p:sldId id="722" r:id="rId26"/>
    <p:sldId id="344" r:id="rId27"/>
    <p:sldId id="345" r:id="rId28"/>
    <p:sldId id="342" r:id="rId29"/>
    <p:sldId id="1563" r:id="rId30"/>
    <p:sldId id="726" r:id="rId31"/>
    <p:sldId id="271" r:id="rId32"/>
    <p:sldId id="274" r:id="rId33"/>
    <p:sldId id="727" r:id="rId34"/>
    <p:sldId id="1329" r:id="rId35"/>
    <p:sldId id="704" r:id="rId36"/>
    <p:sldId id="2145705973" r:id="rId37"/>
    <p:sldId id="272" r:id="rId38"/>
    <p:sldId id="732" r:id="rId39"/>
    <p:sldId id="734" r:id="rId40"/>
    <p:sldId id="738" r:id="rId41"/>
    <p:sldId id="348" r:id="rId42"/>
    <p:sldId id="2145705975" r:id="rId43"/>
    <p:sldId id="2145705974" r:id="rId44"/>
    <p:sldId id="1567" r:id="rId45"/>
    <p:sldId id="1566" r:id="rId46"/>
    <p:sldId id="2145705976" r:id="rId47"/>
    <p:sldId id="360" r:id="rId48"/>
    <p:sldId id="2145705977" r:id="rId49"/>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52" userDrawn="1">
          <p15:clr>
            <a:srgbClr val="A4A3A4"/>
          </p15:clr>
        </p15:guide>
        <p15:guide id="2" pos="42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one, Ericka (NIH/OD) [E]" initials="BE([" lastIdx="1" clrIdx="0">
    <p:extLst>
      <p:ext uri="{19B8F6BF-5375-455C-9EA6-DF929625EA0E}">
        <p15:presenceInfo xmlns:p15="http://schemas.microsoft.com/office/powerpoint/2012/main" userId="S::boonee@nih.gov::a2a320ec-547b-4973-94b8-796dc44711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558A"/>
    <a:srgbClr val="126BB4"/>
    <a:srgbClr val="FF9900"/>
    <a:srgbClr val="B48EE0"/>
    <a:srgbClr val="7FCEFF"/>
    <a:srgbClr val="A4E2EC"/>
    <a:srgbClr val="E8E8E8"/>
    <a:srgbClr val="F4F8FB"/>
    <a:srgbClr val="2A4A60"/>
    <a:srgbClr val="344A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65" autoAdjust="0"/>
    <p:restoredTop sz="86449" autoAdjust="0"/>
  </p:normalViewPr>
  <p:slideViewPr>
    <p:cSldViewPr snapToGrid="0">
      <p:cViewPr varScale="1">
        <p:scale>
          <a:sx n="62" d="100"/>
          <a:sy n="62" d="100"/>
        </p:scale>
        <p:origin x="86" y="322"/>
      </p:cViewPr>
      <p:guideLst>
        <p:guide orient="horz" pos="3552"/>
        <p:guide pos="4248"/>
      </p:guideLst>
    </p:cSldViewPr>
  </p:slideViewPr>
  <p:outlineViewPr>
    <p:cViewPr>
      <p:scale>
        <a:sx n="33" d="100"/>
        <a:sy n="33" d="100"/>
      </p:scale>
      <p:origin x="0" y="-20386"/>
    </p:cViewPr>
  </p:outlineViewPr>
  <p:notesTextViewPr>
    <p:cViewPr>
      <p:scale>
        <a:sx n="125" d="100"/>
        <a:sy n="125" d="100"/>
      </p:scale>
      <p:origin x="0" y="0"/>
    </p:cViewPr>
  </p:notesTextViewPr>
  <p:sorterViewPr>
    <p:cViewPr>
      <p:scale>
        <a:sx n="66" d="100"/>
        <a:sy n="66" d="100"/>
      </p:scale>
      <p:origin x="0" y="-5520"/>
    </p:cViewPr>
  </p:sorterViewPr>
  <p:notesViewPr>
    <p:cSldViewPr snapToGrid="0">
      <p:cViewPr varScale="1">
        <p:scale>
          <a:sx n="85" d="100"/>
          <a:sy n="85" d="100"/>
        </p:scale>
        <p:origin x="3885" y="7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NIH%20Career%20Development%20and%20Early%20Stage%20Investigator%20Awards%20(May%202016)"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2065" b="1" i="0" u="none" strike="noStrike" baseline="0">
              <a:solidFill>
                <a:srgbClr val="000000"/>
              </a:solidFill>
              <a:latin typeface="Arial"/>
              <a:ea typeface="Arial"/>
              <a:cs typeface="Arial"/>
            </a:defRPr>
          </a:pPr>
          <a:endParaRPr lang="en-US"/>
        </a:p>
      </c:txPr>
    </c:title>
    <c:autoTitleDeleted val="0"/>
    <c:view3D>
      <c:rotX val="40"/>
      <c:rotY val="340"/>
      <c:rAngAx val="0"/>
      <c:perspective val="0"/>
    </c:view3D>
    <c:floor>
      <c:thickness val="0"/>
    </c:floor>
    <c:sideWall>
      <c:thickness val="0"/>
    </c:sideWall>
    <c:backWall>
      <c:thickness val="0"/>
    </c:backWall>
    <c:plotArea>
      <c:layout>
        <c:manualLayout>
          <c:layoutTarget val="inner"/>
          <c:xMode val="edge"/>
          <c:yMode val="edge"/>
          <c:x val="0.2980535279805353"/>
          <c:y val="0.26666666666666683"/>
          <c:w val="0.451338199513382"/>
          <c:h val="0.5166666666666665"/>
        </c:manualLayout>
      </c:layout>
      <c:pie3DChart>
        <c:varyColors val="1"/>
        <c:ser>
          <c:idx val="0"/>
          <c:order val="0"/>
          <c:tx>
            <c:strRef>
              <c:f>'[Worksheet in NIH Career Development and Early Stage Investigator Awards (May 2016)]Sheet1'!$B$1</c:f>
              <c:strCache>
                <c:ptCount val="1"/>
              </c:strCache>
            </c:strRef>
          </c:tx>
          <c:spPr>
            <a:solidFill>
              <a:schemeClr val="accent1"/>
            </a:solidFill>
            <a:ln w="28209">
              <a:noFill/>
            </a:ln>
            <a:scene3d>
              <a:camera prst="orthographicFront"/>
              <a:lightRig rig="threePt" dir="t"/>
            </a:scene3d>
            <a:sp3d/>
          </c:spPr>
          <c:dPt>
            <c:idx val="0"/>
            <c:bubble3D val="0"/>
            <c:spPr>
              <a:gradFill rotWithShape="0">
                <a:gsLst>
                  <a:gs pos="0">
                    <a:srgbClr val="0000FF"/>
                  </a:gs>
                  <a:gs pos="50000">
                    <a:srgbClr val="0000FF">
                      <a:gamma/>
                      <a:shade val="46275"/>
                      <a:invGamma/>
                    </a:srgbClr>
                  </a:gs>
                  <a:gs pos="100000">
                    <a:srgbClr val="0000FF"/>
                  </a:gs>
                </a:gsLst>
                <a:lin ang="5400000" scaled="1"/>
              </a:gradFill>
              <a:ln w="28209">
                <a:noFill/>
              </a:ln>
              <a:scene3d>
                <a:camera prst="orthographicFront"/>
                <a:lightRig rig="threePt" dir="t"/>
              </a:scene3d>
              <a:sp3d/>
            </c:spPr>
            <c:extLst>
              <c:ext xmlns:c16="http://schemas.microsoft.com/office/drawing/2014/chart" uri="{C3380CC4-5D6E-409C-BE32-E72D297353CC}">
                <c16:uniqueId val="{00000001-2DC7-47F6-A3A7-C7388938E447}"/>
              </c:ext>
            </c:extLst>
          </c:dPt>
          <c:dPt>
            <c:idx val="1"/>
            <c:bubble3D val="0"/>
            <c:spPr>
              <a:gradFill rotWithShape="0">
                <a:gsLst>
                  <a:gs pos="0">
                    <a:srgbClr val="333399"/>
                  </a:gs>
                  <a:gs pos="50000">
                    <a:srgbClr val="333399">
                      <a:gamma/>
                      <a:shade val="46275"/>
                      <a:invGamma/>
                    </a:srgbClr>
                  </a:gs>
                  <a:gs pos="100000">
                    <a:srgbClr val="333399"/>
                  </a:gs>
                </a:gsLst>
                <a:lin ang="5400000" scaled="1"/>
              </a:gradFill>
              <a:ln w="28209">
                <a:noFill/>
              </a:ln>
              <a:scene3d>
                <a:camera prst="orthographicFront"/>
                <a:lightRig rig="threePt" dir="t"/>
              </a:scene3d>
              <a:sp3d/>
            </c:spPr>
            <c:extLst>
              <c:ext xmlns:c16="http://schemas.microsoft.com/office/drawing/2014/chart" uri="{C3380CC4-5D6E-409C-BE32-E72D297353CC}">
                <c16:uniqueId val="{00000003-2DC7-47F6-A3A7-C7388938E447}"/>
              </c:ext>
            </c:extLst>
          </c:dPt>
          <c:dPt>
            <c:idx val="2"/>
            <c:bubble3D val="0"/>
            <c:spPr>
              <a:gradFill rotWithShape="0">
                <a:gsLst>
                  <a:gs pos="0">
                    <a:srgbClr val="009999"/>
                  </a:gs>
                  <a:gs pos="50000">
                    <a:srgbClr val="009999">
                      <a:gamma/>
                      <a:shade val="46275"/>
                      <a:invGamma/>
                    </a:srgbClr>
                  </a:gs>
                  <a:gs pos="100000">
                    <a:srgbClr val="009999"/>
                  </a:gs>
                </a:gsLst>
                <a:lin ang="5400000" scaled="1"/>
              </a:gradFill>
              <a:ln w="28209">
                <a:noFill/>
              </a:ln>
              <a:scene3d>
                <a:camera prst="orthographicFront"/>
                <a:lightRig rig="threePt" dir="t"/>
              </a:scene3d>
              <a:sp3d/>
            </c:spPr>
            <c:extLst>
              <c:ext xmlns:c16="http://schemas.microsoft.com/office/drawing/2014/chart" uri="{C3380CC4-5D6E-409C-BE32-E72D297353CC}">
                <c16:uniqueId val="{00000005-2DC7-47F6-A3A7-C7388938E447}"/>
              </c:ext>
            </c:extLst>
          </c:dPt>
          <c:dPt>
            <c:idx val="3"/>
            <c:bubble3D val="0"/>
            <c:spPr>
              <a:gradFill rotWithShape="0">
                <a:gsLst>
                  <a:gs pos="0">
                    <a:srgbClr val="99CC00"/>
                  </a:gs>
                  <a:gs pos="50000">
                    <a:srgbClr val="99CC00">
                      <a:gamma/>
                      <a:shade val="46275"/>
                      <a:invGamma/>
                    </a:srgbClr>
                  </a:gs>
                  <a:gs pos="100000">
                    <a:srgbClr val="99CC00"/>
                  </a:gs>
                </a:gsLst>
                <a:lin ang="5400000" scaled="1"/>
              </a:gradFill>
              <a:ln w="28209">
                <a:noFill/>
              </a:ln>
              <a:scene3d>
                <a:camera prst="orthographicFront"/>
                <a:lightRig rig="threePt" dir="t"/>
              </a:scene3d>
              <a:sp3d/>
            </c:spPr>
            <c:extLst>
              <c:ext xmlns:c16="http://schemas.microsoft.com/office/drawing/2014/chart" uri="{C3380CC4-5D6E-409C-BE32-E72D297353CC}">
                <c16:uniqueId val="{00000007-2DC7-47F6-A3A7-C7388938E447}"/>
              </c:ext>
            </c:extLst>
          </c:dPt>
          <c:dPt>
            <c:idx val="4"/>
            <c:bubble3D val="0"/>
            <c:spPr>
              <a:gradFill rotWithShape="0">
                <a:gsLst>
                  <a:gs pos="0">
                    <a:srgbClr val="808080"/>
                  </a:gs>
                  <a:gs pos="50000">
                    <a:srgbClr val="808080">
                      <a:gamma/>
                      <a:shade val="46275"/>
                      <a:invGamma/>
                    </a:srgbClr>
                  </a:gs>
                  <a:gs pos="100000">
                    <a:srgbClr val="808080"/>
                  </a:gs>
                </a:gsLst>
                <a:lin ang="5400000" scaled="1"/>
              </a:gradFill>
              <a:ln w="28209">
                <a:noFill/>
              </a:ln>
              <a:scene3d>
                <a:camera prst="orthographicFront"/>
                <a:lightRig rig="threePt" dir="t"/>
              </a:scene3d>
              <a:sp3d/>
            </c:spPr>
            <c:extLst>
              <c:ext xmlns:c16="http://schemas.microsoft.com/office/drawing/2014/chart" uri="{C3380CC4-5D6E-409C-BE32-E72D297353CC}">
                <c16:uniqueId val="{00000009-2DC7-47F6-A3A7-C7388938E447}"/>
              </c:ext>
            </c:extLst>
          </c:dPt>
          <c:dPt>
            <c:idx val="5"/>
            <c:bubble3D val="0"/>
            <c:spPr>
              <a:gradFill rotWithShape="0">
                <a:gsLst>
                  <a:gs pos="0">
                    <a:srgbClr val="000000"/>
                  </a:gs>
                  <a:gs pos="50000">
                    <a:srgbClr val="000000">
                      <a:gamma/>
                      <a:tint val="0"/>
                      <a:invGamma/>
                    </a:srgbClr>
                  </a:gs>
                  <a:gs pos="100000">
                    <a:srgbClr val="000000"/>
                  </a:gs>
                </a:gsLst>
                <a:lin ang="5400000" scaled="1"/>
              </a:gradFill>
              <a:ln w="28209">
                <a:noFill/>
              </a:ln>
              <a:scene3d>
                <a:camera prst="orthographicFront"/>
                <a:lightRig rig="threePt" dir="t"/>
              </a:scene3d>
              <a:sp3d/>
            </c:spPr>
            <c:extLst>
              <c:ext xmlns:c16="http://schemas.microsoft.com/office/drawing/2014/chart" uri="{C3380CC4-5D6E-409C-BE32-E72D297353CC}">
                <c16:uniqueId val="{0000000B-2DC7-47F6-A3A7-C7388938E447}"/>
              </c:ext>
            </c:extLst>
          </c:dPt>
          <c:dPt>
            <c:idx val="6"/>
            <c:bubble3D val="0"/>
            <c:spPr>
              <a:gradFill rotWithShape="0">
                <a:gsLst>
                  <a:gs pos="0">
                    <a:srgbClr val="0066CC"/>
                  </a:gs>
                  <a:gs pos="50000">
                    <a:srgbClr val="0066CC">
                      <a:gamma/>
                      <a:shade val="46275"/>
                      <a:invGamma/>
                    </a:srgbClr>
                  </a:gs>
                  <a:gs pos="100000">
                    <a:srgbClr val="0066CC"/>
                  </a:gs>
                </a:gsLst>
                <a:lin ang="5400000" scaled="1"/>
              </a:gradFill>
              <a:ln w="28209">
                <a:noFill/>
              </a:ln>
              <a:scene3d>
                <a:camera prst="orthographicFront"/>
                <a:lightRig rig="threePt" dir="t"/>
              </a:scene3d>
              <a:sp3d/>
            </c:spPr>
            <c:extLst>
              <c:ext xmlns:c16="http://schemas.microsoft.com/office/drawing/2014/chart" uri="{C3380CC4-5D6E-409C-BE32-E72D297353CC}">
                <c16:uniqueId val="{0000000D-2DC7-47F6-A3A7-C7388938E447}"/>
              </c:ext>
            </c:extLst>
          </c:dPt>
          <c:dPt>
            <c:idx val="7"/>
            <c:bubble3D val="0"/>
            <c:spPr>
              <a:gradFill rotWithShape="0">
                <a:gsLst>
                  <a:gs pos="0">
                    <a:srgbClr val="CCCCFF"/>
                  </a:gs>
                  <a:gs pos="50000">
                    <a:srgbClr val="CCCCFF">
                      <a:gamma/>
                      <a:shade val="46275"/>
                      <a:invGamma/>
                    </a:srgbClr>
                  </a:gs>
                  <a:gs pos="100000">
                    <a:srgbClr val="CCCCFF"/>
                  </a:gs>
                </a:gsLst>
                <a:lin ang="5400000" scaled="1"/>
              </a:gradFill>
              <a:ln w="28209">
                <a:noFill/>
              </a:ln>
              <a:scene3d>
                <a:camera prst="orthographicFront"/>
                <a:lightRig rig="threePt" dir="t"/>
              </a:scene3d>
              <a:sp3d/>
            </c:spPr>
            <c:extLst>
              <c:ext xmlns:c16="http://schemas.microsoft.com/office/drawing/2014/chart" uri="{C3380CC4-5D6E-409C-BE32-E72D297353CC}">
                <c16:uniqueId val="{0000000F-2DC7-47F6-A3A7-C7388938E447}"/>
              </c:ext>
            </c:extLst>
          </c:dPt>
          <c:dPt>
            <c:idx val="8"/>
            <c:bubble3D val="0"/>
            <c:extLst>
              <c:ext xmlns:c16="http://schemas.microsoft.com/office/drawing/2014/chart" uri="{C3380CC4-5D6E-409C-BE32-E72D297353CC}">
                <c16:uniqueId val="{00000010-2DC7-47F6-A3A7-C7388938E447}"/>
              </c:ext>
            </c:extLst>
          </c:dPt>
          <c:dLbls>
            <c:dLbl>
              <c:idx val="0"/>
              <c:tx>
                <c:rich>
                  <a:bodyPr/>
                  <a:lstStyle/>
                  <a:p>
                    <a:pPr>
                      <a:defRPr sz="1555" b="1" i="0" u="none" strike="noStrike" baseline="0">
                        <a:solidFill>
                          <a:srgbClr val="000000"/>
                        </a:solidFill>
                        <a:latin typeface="Arial"/>
                        <a:ea typeface="Arial"/>
                        <a:cs typeface="Arial"/>
                      </a:defRPr>
                    </a:pPr>
                    <a:r>
                      <a:rPr lang="en-US" i="0" dirty="0">
                        <a:solidFill>
                          <a:schemeClr val="bg1"/>
                        </a:solidFill>
                      </a:rPr>
                      <a:t>Research Project Grants:
54.4%</a:t>
                    </a:r>
                    <a:endParaRPr lang="en-US" dirty="0">
                      <a:solidFill>
                        <a:schemeClr val="bg1"/>
                      </a:solidFill>
                    </a:endParaRPr>
                  </a:p>
                </c:rich>
              </c:tx>
              <c:spPr>
                <a:noFill/>
                <a:ln w="28209">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DC7-47F6-A3A7-C7388938E447}"/>
                </c:ext>
              </c:extLst>
            </c:dLbl>
            <c:dLbl>
              <c:idx val="1"/>
              <c:tx>
                <c:rich>
                  <a:bodyPr/>
                  <a:lstStyle/>
                  <a:p>
                    <a:pPr>
                      <a:defRPr sz="1555" b="1" i="0" u="none" strike="noStrike" baseline="0">
                        <a:solidFill>
                          <a:srgbClr val="000000"/>
                        </a:solidFill>
                        <a:latin typeface="Arial"/>
                        <a:ea typeface="Arial"/>
                        <a:cs typeface="Arial"/>
                      </a:defRPr>
                    </a:pPr>
                    <a:r>
                      <a:rPr lang="en-US" i="0" dirty="0"/>
                      <a:t>Intramural Research:
10.0%</a:t>
                    </a:r>
                    <a:endParaRPr lang="en-US" dirty="0"/>
                  </a:p>
                </c:rich>
              </c:tx>
              <c:spPr>
                <a:noFill/>
                <a:ln w="28209">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DC7-47F6-A3A7-C7388938E447}"/>
                </c:ext>
              </c:extLst>
            </c:dLbl>
            <c:dLbl>
              <c:idx val="2"/>
              <c:tx>
                <c:rich>
                  <a:bodyPr/>
                  <a:lstStyle/>
                  <a:p>
                    <a:pPr>
                      <a:defRPr sz="1555" b="1" i="0" u="none" strike="noStrike" baseline="0">
                        <a:solidFill>
                          <a:srgbClr val="000000"/>
                        </a:solidFill>
                        <a:latin typeface="Arial"/>
                        <a:ea typeface="Arial"/>
                        <a:cs typeface="Arial"/>
                      </a:defRPr>
                    </a:pPr>
                    <a:r>
                      <a:rPr lang="en-US" i="0" dirty="0"/>
                      <a:t>R&amp;D Contracts:
11.0%</a:t>
                    </a:r>
                    <a:endParaRPr lang="en-US" dirty="0"/>
                  </a:p>
                </c:rich>
              </c:tx>
              <c:spPr>
                <a:noFill/>
                <a:ln w="28209">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DC7-47F6-A3A7-C7388938E447}"/>
                </c:ext>
              </c:extLst>
            </c:dLbl>
            <c:dLbl>
              <c:idx val="3"/>
              <c:layout>
                <c:manualLayout>
                  <c:x val="-1.4622602831580345E-2"/>
                  <c:y val="-1.4004637095585278E-3"/>
                </c:manualLayout>
              </c:layout>
              <c:tx>
                <c:rich>
                  <a:bodyPr/>
                  <a:lstStyle/>
                  <a:p>
                    <a:pPr>
                      <a:defRPr sz="1555" b="1" i="0" u="none" strike="noStrike" baseline="0">
                        <a:solidFill>
                          <a:srgbClr val="000000"/>
                        </a:solidFill>
                        <a:latin typeface="Arial"/>
                        <a:ea typeface="Arial"/>
                        <a:cs typeface="Arial"/>
                      </a:defRPr>
                    </a:pPr>
                    <a:r>
                      <a:rPr lang="en-US" i="0" dirty="0"/>
                      <a:t>Research Centers:
5.0%</a:t>
                    </a:r>
                    <a:endParaRPr lang="en-US" dirty="0"/>
                  </a:p>
                </c:rich>
              </c:tx>
              <c:spPr>
                <a:noFill/>
                <a:ln w="28209">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DC7-47F6-A3A7-C7388938E447}"/>
                </c:ext>
              </c:extLst>
            </c:dLbl>
            <c:dLbl>
              <c:idx val="4"/>
              <c:layout>
                <c:manualLayout>
                  <c:x val="-4.187922677548514E-2"/>
                  <c:y val="1.5905731608781119E-2"/>
                </c:manualLayout>
              </c:layout>
              <c:tx>
                <c:rich>
                  <a:bodyPr/>
                  <a:lstStyle/>
                  <a:p>
                    <a:pPr>
                      <a:defRPr sz="1555" b="1" i="0" u="none" strike="noStrike" baseline="0">
                        <a:solidFill>
                          <a:srgbClr val="000000"/>
                        </a:solidFill>
                        <a:latin typeface="Arial"/>
                        <a:ea typeface="Arial"/>
                        <a:cs typeface="Arial"/>
                      </a:defRPr>
                    </a:pPr>
                    <a:r>
                      <a:rPr lang="en-US" i="0" dirty="0">
                        <a:solidFill>
                          <a:srgbClr val="00B050"/>
                        </a:solidFill>
                      </a:rPr>
                      <a:t>Career Dev. 2.0%</a:t>
                    </a:r>
                    <a:endParaRPr lang="en-US" dirty="0">
                      <a:solidFill>
                        <a:srgbClr val="00B050"/>
                      </a:solidFill>
                    </a:endParaRPr>
                  </a:p>
                </c:rich>
              </c:tx>
              <c:spPr>
                <a:noFill/>
                <a:ln w="28209">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DC7-47F6-A3A7-C7388938E447}"/>
                </c:ext>
              </c:extLst>
            </c:dLbl>
            <c:dLbl>
              <c:idx val="5"/>
              <c:layout>
                <c:manualLayout>
                  <c:x val="-7.8067795134989446E-2"/>
                  <c:y val="-4.6725216573435091E-2"/>
                </c:manualLayout>
              </c:layout>
              <c:tx>
                <c:rich>
                  <a:bodyPr/>
                  <a:lstStyle/>
                  <a:p>
                    <a:pPr>
                      <a:defRPr sz="1555" b="1" i="0" u="none" strike="noStrike" baseline="0">
                        <a:solidFill>
                          <a:srgbClr val="000000"/>
                        </a:solidFill>
                        <a:latin typeface="Arial"/>
                        <a:ea typeface="Arial"/>
                        <a:cs typeface="Arial"/>
                      </a:defRPr>
                    </a:pPr>
                    <a:r>
                      <a:rPr lang="en-US" i="0" dirty="0"/>
                      <a:t>Other Research:
5%</a:t>
                    </a:r>
                    <a:endParaRPr lang="en-US" dirty="0"/>
                  </a:p>
                </c:rich>
              </c:tx>
              <c:spPr>
                <a:noFill/>
                <a:ln w="28209">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2DC7-47F6-A3A7-C7388938E447}"/>
                </c:ext>
              </c:extLst>
            </c:dLbl>
            <c:dLbl>
              <c:idx val="6"/>
              <c:layout>
                <c:manualLayout>
                  <c:x val="-3.5067034503898663E-2"/>
                  <c:y val="-9.3092328277825653E-2"/>
                </c:manualLayout>
              </c:layout>
              <c:tx>
                <c:rich>
                  <a:bodyPr/>
                  <a:lstStyle/>
                  <a:p>
                    <a:pPr>
                      <a:defRPr sz="1555" b="1" i="0" u="none" strike="noStrike" baseline="0">
                        <a:solidFill>
                          <a:srgbClr val="000000"/>
                        </a:solidFill>
                        <a:latin typeface="Arial"/>
                        <a:ea typeface="Arial"/>
                        <a:cs typeface="Arial"/>
                      </a:defRPr>
                    </a:pPr>
                    <a:r>
                      <a:rPr lang="en-US" i="0" dirty="0"/>
                      <a:t>All Other:
3.0%</a:t>
                    </a:r>
                    <a:endParaRPr lang="en-US" dirty="0"/>
                  </a:p>
                </c:rich>
              </c:tx>
              <c:spPr>
                <a:noFill/>
                <a:ln w="28209">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DC7-47F6-A3A7-C7388938E447}"/>
                </c:ext>
              </c:extLst>
            </c:dLbl>
            <c:dLbl>
              <c:idx val="7"/>
              <c:layout>
                <c:manualLayout>
                  <c:x val="5.7597486445581207E-2"/>
                  <c:y val="-8.9334688115742356E-2"/>
                </c:manualLayout>
              </c:layout>
              <c:spPr>
                <a:noFill/>
                <a:ln w="28209">
                  <a:noFill/>
                </a:ln>
              </c:spPr>
              <c:txPr>
                <a:bodyPr/>
                <a:lstStyle/>
                <a:p>
                  <a:pPr>
                    <a:defRPr sz="1555" b="1" i="0" u="none" strike="noStrike" baseline="0">
                      <a:solidFill>
                        <a:srgbClr val="000000"/>
                      </a:solidFill>
                      <a:latin typeface="Arial"/>
                      <a:ea typeface="Arial"/>
                      <a:cs typeface="Aria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2DC7-47F6-A3A7-C7388938E447}"/>
                </c:ext>
              </c:extLst>
            </c:dLbl>
            <c:dLbl>
              <c:idx val="8"/>
              <c:layout>
                <c:manualLayout>
                  <c:x val="0.15735778369797038"/>
                  <c:y val="-9.4622646040224759E-2"/>
                </c:manualLayout>
              </c:layout>
              <c:tx>
                <c:rich>
                  <a:bodyPr/>
                  <a:lstStyle/>
                  <a:p>
                    <a:pPr>
                      <a:defRPr sz="1555" b="1" i="0" u="none" strike="noStrike" baseline="0">
                        <a:solidFill>
                          <a:srgbClr val="000000"/>
                        </a:solidFill>
                        <a:latin typeface="Arial"/>
                        <a:ea typeface="Arial"/>
                        <a:cs typeface="Arial"/>
                      </a:defRPr>
                    </a:pPr>
                    <a:r>
                      <a:rPr lang="en-US" i="0" dirty="0">
                        <a:solidFill>
                          <a:srgbClr val="00B050"/>
                        </a:solidFill>
                      </a:rPr>
                      <a:t>Research Training:
2.3%</a:t>
                    </a:r>
                    <a:endParaRPr lang="en-US" dirty="0">
                      <a:solidFill>
                        <a:srgbClr val="00B050"/>
                      </a:solidFill>
                    </a:endParaRPr>
                  </a:p>
                </c:rich>
              </c:tx>
              <c:spPr>
                <a:noFill/>
                <a:ln w="28209">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DC7-47F6-A3A7-C7388938E447}"/>
                </c:ext>
              </c:extLst>
            </c:dLbl>
            <c:spPr>
              <a:noFill/>
              <a:ln w="28209">
                <a:noFill/>
              </a:ln>
            </c:spPr>
            <c:txPr>
              <a:bodyPr wrap="square" lIns="38100" tIns="19050" rIns="38100" bIns="19050" anchor="ctr">
                <a:spAutoFit/>
              </a:bodyPr>
              <a:lstStyle/>
              <a:p>
                <a:pPr>
                  <a:defRPr sz="1555" b="1" i="0" u="none" strike="noStrike" baseline="0">
                    <a:solidFill>
                      <a:srgbClr val="000000"/>
                    </a:solidFill>
                    <a:latin typeface="Arial"/>
                    <a:ea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'[Worksheet in NIH Career Development and Early Stage Investigator Awards (May 2016)]Sheet1'!$A$2:$A$10</c:f>
              <c:strCache>
                <c:ptCount val="9"/>
                <c:pt idx="0">
                  <c:v>Research Project Grants:</c:v>
                </c:pt>
                <c:pt idx="1">
                  <c:v>Intramural Research:</c:v>
                </c:pt>
                <c:pt idx="2">
                  <c:v>R&amp;D Contracts:</c:v>
                </c:pt>
                <c:pt idx="3">
                  <c:v>Research Centers:</c:v>
                </c:pt>
                <c:pt idx="4">
                  <c:v>Career Develop,ment</c:v>
                </c:pt>
                <c:pt idx="5">
                  <c:v>Other Research:</c:v>
                </c:pt>
                <c:pt idx="6">
                  <c:v>All Other:</c:v>
                </c:pt>
                <c:pt idx="7">
                  <c:v>Research Mgmt &amp; Support:</c:v>
                </c:pt>
                <c:pt idx="8">
                  <c:v>Research Training:</c:v>
                </c:pt>
              </c:strCache>
            </c:strRef>
          </c:cat>
          <c:val>
            <c:numRef>
              <c:f>'[Worksheet in NIH Career Development and Early Stage Investigator Awards (May 2016)]Sheet1'!$B$2:$B$10</c:f>
              <c:numCache>
                <c:formatCode>0.0%</c:formatCode>
                <c:ptCount val="9"/>
                <c:pt idx="0">
                  <c:v>0.53</c:v>
                </c:pt>
                <c:pt idx="1">
                  <c:v>0.1</c:v>
                </c:pt>
                <c:pt idx="2">
                  <c:v>0.11</c:v>
                </c:pt>
                <c:pt idx="3">
                  <c:v>0.1</c:v>
                </c:pt>
                <c:pt idx="4">
                  <c:v>2.5000000000000001E-2</c:v>
                </c:pt>
                <c:pt idx="5">
                  <c:v>3.5000000000000003E-2</c:v>
                </c:pt>
                <c:pt idx="6">
                  <c:v>0.02</c:v>
                </c:pt>
                <c:pt idx="7">
                  <c:v>0.05</c:v>
                </c:pt>
                <c:pt idx="8">
                  <c:v>0.03</c:v>
                </c:pt>
              </c:numCache>
            </c:numRef>
          </c:val>
          <c:extLst>
            <c:ext xmlns:c16="http://schemas.microsoft.com/office/drawing/2014/chart" uri="{C3380CC4-5D6E-409C-BE32-E72D297353CC}">
              <c16:uniqueId val="{00000011-2DC7-47F6-A3A7-C7388938E447}"/>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a:noFill/>
    </a:ln>
  </c:spPr>
  <c:txPr>
    <a:bodyPr/>
    <a:lstStyle/>
    <a:p>
      <a:pPr>
        <a:defRPr sz="1720" b="1"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A3CAE-3210-497A-856E-9F1FFF2E5D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CB6E0D-14E7-44A4-AE54-B2DBA02A12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712511-1CF3-47EE-9278-261710F3CD79}" type="datetimeFigureOut">
              <a:rPr lang="en-US" smtClean="0"/>
              <a:t>10/25/2021</a:t>
            </a:fld>
            <a:endParaRPr lang="en-US"/>
          </a:p>
        </p:txBody>
      </p:sp>
      <p:sp>
        <p:nvSpPr>
          <p:cNvPr id="4" name="Footer Placeholder 3">
            <a:extLst>
              <a:ext uri="{FF2B5EF4-FFF2-40B4-BE49-F238E27FC236}">
                <a16:creationId xmlns:a16="http://schemas.microsoft.com/office/drawing/2014/main" id="{CE29FA1C-265A-4E8C-8F70-125B762221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737F47-D64C-4542-9CD7-4493FEBCD9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4C0739-3480-4636-A53C-1F3FFC56D0CA}" type="slidenum">
              <a:rPr lang="en-US" smtClean="0"/>
              <a:t>‹#›</a:t>
            </a:fld>
            <a:endParaRPr lang="en-US"/>
          </a:p>
        </p:txBody>
      </p:sp>
    </p:spTree>
    <p:extLst>
      <p:ext uri="{BB962C8B-B14F-4D97-AF65-F5344CB8AC3E}">
        <p14:creationId xmlns:p14="http://schemas.microsoft.com/office/powerpoint/2010/main" val="627466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2B5C9-D031-42E1-AD3D-91099F0109D3}"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E3AEF-7E6A-4520-B66B-268461D89E9F}" type="slidenum">
              <a:rPr lang="en-US" smtClean="0"/>
              <a:t>‹#›</a:t>
            </a:fld>
            <a:endParaRPr lang="en-US"/>
          </a:p>
        </p:txBody>
      </p:sp>
    </p:spTree>
    <p:extLst>
      <p:ext uri="{BB962C8B-B14F-4D97-AF65-F5344CB8AC3E}">
        <p14:creationId xmlns:p14="http://schemas.microsoft.com/office/powerpoint/2010/main" val="1947919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1</a:t>
            </a:fld>
            <a:endParaRPr lang="en-US"/>
          </a:p>
        </p:txBody>
      </p:sp>
    </p:spTree>
    <p:extLst>
      <p:ext uri="{BB962C8B-B14F-4D97-AF65-F5344CB8AC3E}">
        <p14:creationId xmlns:p14="http://schemas.microsoft.com/office/powerpoint/2010/main" val="3729332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12</a:t>
            </a:fld>
            <a:endParaRPr lang="en-US"/>
          </a:p>
        </p:txBody>
      </p:sp>
    </p:spTree>
    <p:extLst>
      <p:ext uri="{BB962C8B-B14F-4D97-AF65-F5344CB8AC3E}">
        <p14:creationId xmlns:p14="http://schemas.microsoft.com/office/powerpoint/2010/main" val="160234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spcBef>
                <a:spcPct val="0"/>
              </a:spcBef>
              <a:buFont typeface="Arial" panose="020B0604020202020204" pitchFamily="34" charset="0"/>
              <a:buChar char="•"/>
              <a:defRPr/>
            </a:pPr>
            <a:endParaRPr lang="en-US" altLang="en-US" sz="1200" dirty="0">
              <a:latin typeface="Arial"/>
              <a:ea typeface="ＭＳ Ｐゴシック"/>
            </a:endParaRPr>
          </a:p>
        </p:txBody>
      </p:sp>
      <p:sp>
        <p:nvSpPr>
          <p:cNvPr id="4" name="Slide Number Placeholder 3"/>
          <p:cNvSpPr>
            <a:spLocks noGrp="1"/>
          </p:cNvSpPr>
          <p:nvPr>
            <p:ph type="sldNum" sz="quarter" idx="10"/>
          </p:nvPr>
        </p:nvSpPr>
        <p:spPr/>
        <p:txBody>
          <a:bodyPr/>
          <a:lstStyle/>
          <a:p>
            <a:fld id="{EBD98385-F1D5-B84A-ABBF-D8781C4363E8}" type="slidenum">
              <a:rPr lang="en-US" smtClean="0"/>
              <a:pPr/>
              <a:t>13</a:t>
            </a:fld>
            <a:endParaRPr lang="en-US"/>
          </a:p>
        </p:txBody>
      </p:sp>
    </p:spTree>
    <p:extLst>
      <p:ext uri="{BB962C8B-B14F-4D97-AF65-F5344CB8AC3E}">
        <p14:creationId xmlns:p14="http://schemas.microsoft.com/office/powerpoint/2010/main" val="333552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14</a:t>
            </a:fld>
            <a:endParaRPr lang="en-US"/>
          </a:p>
        </p:txBody>
      </p:sp>
    </p:spTree>
    <p:extLst>
      <p:ext uri="{BB962C8B-B14F-4D97-AF65-F5344CB8AC3E}">
        <p14:creationId xmlns:p14="http://schemas.microsoft.com/office/powerpoint/2010/main" val="355126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E2464-C0F3-4324-ACEA-6FAF0D7B5D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436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16</a:t>
            </a:fld>
            <a:endParaRPr lang="en-US"/>
          </a:p>
        </p:txBody>
      </p:sp>
    </p:spTree>
    <p:extLst>
      <p:ext uri="{BB962C8B-B14F-4D97-AF65-F5344CB8AC3E}">
        <p14:creationId xmlns:p14="http://schemas.microsoft.com/office/powerpoint/2010/main" val="4214597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555555"/>
              </a:solidFill>
              <a:effectLst/>
              <a:latin typeface="pt_sansregular"/>
            </a:endParaRPr>
          </a:p>
        </p:txBody>
      </p:sp>
      <p:sp>
        <p:nvSpPr>
          <p:cNvPr id="4" name="Slide Number Placeholder 3"/>
          <p:cNvSpPr>
            <a:spLocks noGrp="1"/>
          </p:cNvSpPr>
          <p:nvPr>
            <p:ph type="sldNum" sz="quarter" idx="5"/>
          </p:nvPr>
        </p:nvSpPr>
        <p:spPr/>
        <p:txBody>
          <a:bodyPr/>
          <a:lstStyle/>
          <a:p>
            <a:fld id="{FCFE3AEF-7E6A-4520-B66B-268461D89E9F}" type="slidenum">
              <a:rPr lang="en-US" smtClean="0"/>
              <a:t>17</a:t>
            </a:fld>
            <a:endParaRPr lang="en-US"/>
          </a:p>
        </p:txBody>
      </p:sp>
    </p:spTree>
    <p:extLst>
      <p:ext uri="{BB962C8B-B14F-4D97-AF65-F5344CB8AC3E}">
        <p14:creationId xmlns:p14="http://schemas.microsoft.com/office/powerpoint/2010/main" val="310744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18</a:t>
            </a:fld>
            <a:endParaRPr lang="en-US"/>
          </a:p>
        </p:txBody>
      </p:sp>
    </p:spTree>
    <p:extLst>
      <p:ext uri="{BB962C8B-B14F-4D97-AF65-F5344CB8AC3E}">
        <p14:creationId xmlns:p14="http://schemas.microsoft.com/office/powerpoint/2010/main" val="203714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19</a:t>
            </a:fld>
            <a:endParaRPr lang="en-US"/>
          </a:p>
        </p:txBody>
      </p:sp>
    </p:spTree>
    <p:extLst>
      <p:ext uri="{BB962C8B-B14F-4D97-AF65-F5344CB8AC3E}">
        <p14:creationId xmlns:p14="http://schemas.microsoft.com/office/powerpoint/2010/main" val="1632122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20</a:t>
            </a:fld>
            <a:endParaRPr lang="en-US"/>
          </a:p>
        </p:txBody>
      </p:sp>
    </p:spTree>
    <p:extLst>
      <p:ext uri="{BB962C8B-B14F-4D97-AF65-F5344CB8AC3E}">
        <p14:creationId xmlns:p14="http://schemas.microsoft.com/office/powerpoint/2010/main" val="2082488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21</a:t>
            </a:fld>
            <a:endParaRPr lang="en-US"/>
          </a:p>
        </p:txBody>
      </p:sp>
    </p:spTree>
    <p:extLst>
      <p:ext uri="{BB962C8B-B14F-4D97-AF65-F5344CB8AC3E}">
        <p14:creationId xmlns:p14="http://schemas.microsoft.com/office/powerpoint/2010/main" val="73063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2</a:t>
            </a:fld>
            <a:endParaRPr lang="en-US"/>
          </a:p>
        </p:txBody>
      </p:sp>
    </p:spTree>
    <p:extLst>
      <p:ext uri="{BB962C8B-B14F-4D97-AF65-F5344CB8AC3E}">
        <p14:creationId xmlns:p14="http://schemas.microsoft.com/office/powerpoint/2010/main" val="2339339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20558A"/>
              </a:buClr>
              <a:buFont typeface="Wingdings" charset="2"/>
              <a:buNone/>
            </a:pPr>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22</a:t>
            </a:fld>
            <a:endParaRPr lang="en-US"/>
          </a:p>
        </p:txBody>
      </p:sp>
    </p:spTree>
    <p:extLst>
      <p:ext uri="{BB962C8B-B14F-4D97-AF65-F5344CB8AC3E}">
        <p14:creationId xmlns:p14="http://schemas.microsoft.com/office/powerpoint/2010/main" val="4046463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US" sz="1600" b="0" i="0" dirty="0">
              <a:solidFill>
                <a:srgbClr val="404B56"/>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CDE5D-22D8-4CA3-958F-EC5A27C04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038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i="0" dirty="0">
              <a:solidFill>
                <a:srgbClr val="333333"/>
              </a:solidFill>
              <a:effectLst/>
              <a:latin typeface="Helvetica Neue"/>
            </a:endParaRPr>
          </a:p>
        </p:txBody>
      </p:sp>
      <p:sp>
        <p:nvSpPr>
          <p:cNvPr id="4" name="Slide Number Placeholder 3"/>
          <p:cNvSpPr>
            <a:spLocks noGrp="1"/>
          </p:cNvSpPr>
          <p:nvPr>
            <p:ph type="sldNum" sz="quarter" idx="10"/>
          </p:nvPr>
        </p:nvSpPr>
        <p:spPr/>
        <p:txBody>
          <a:bodyPr/>
          <a:lstStyle/>
          <a:p>
            <a:fld id="{EBD98385-F1D5-B84A-ABBF-D8781C4363E8}" type="slidenum">
              <a:rPr lang="en-US" smtClean="0"/>
              <a:pPr/>
              <a:t>24</a:t>
            </a:fld>
            <a:endParaRPr lang="en-US"/>
          </a:p>
        </p:txBody>
      </p:sp>
    </p:spTree>
    <p:extLst>
      <p:ext uri="{BB962C8B-B14F-4D97-AF65-F5344CB8AC3E}">
        <p14:creationId xmlns:p14="http://schemas.microsoft.com/office/powerpoint/2010/main" val="1708958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25</a:t>
            </a:fld>
            <a:endParaRPr lang="en-US"/>
          </a:p>
        </p:txBody>
      </p:sp>
    </p:spTree>
    <p:extLst>
      <p:ext uri="{BB962C8B-B14F-4D97-AF65-F5344CB8AC3E}">
        <p14:creationId xmlns:p14="http://schemas.microsoft.com/office/powerpoint/2010/main" val="1861301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26</a:t>
            </a:fld>
            <a:endParaRPr lang="en-US"/>
          </a:p>
        </p:txBody>
      </p:sp>
    </p:spTree>
    <p:extLst>
      <p:ext uri="{BB962C8B-B14F-4D97-AF65-F5344CB8AC3E}">
        <p14:creationId xmlns:p14="http://schemas.microsoft.com/office/powerpoint/2010/main" val="3025356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27</a:t>
            </a:fld>
            <a:endParaRPr lang="en-US"/>
          </a:p>
        </p:txBody>
      </p:sp>
    </p:spTree>
    <p:extLst>
      <p:ext uri="{BB962C8B-B14F-4D97-AF65-F5344CB8AC3E}">
        <p14:creationId xmlns:p14="http://schemas.microsoft.com/office/powerpoint/2010/main" val="2690926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28</a:t>
            </a:fld>
            <a:endParaRPr lang="en-US"/>
          </a:p>
        </p:txBody>
      </p:sp>
    </p:spTree>
    <p:extLst>
      <p:ext uri="{BB962C8B-B14F-4D97-AF65-F5344CB8AC3E}">
        <p14:creationId xmlns:p14="http://schemas.microsoft.com/office/powerpoint/2010/main" val="3777467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939DF05-927B-426C-B943-4DC3DACCE280}"/>
              </a:ext>
            </a:extLst>
          </p:cNvPr>
          <p:cNvSpPr>
            <a:spLocks noGrp="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A4EB84-8A3B-474B-BCB8-72E9E9C4AB6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10/25/2021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24D5A1-52F5-1547-8357-687832436FA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2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31</a:t>
            </a:fld>
            <a:endParaRPr lang="en-US"/>
          </a:p>
        </p:txBody>
      </p:sp>
    </p:spTree>
    <p:extLst>
      <p:ext uri="{BB962C8B-B14F-4D97-AF65-F5344CB8AC3E}">
        <p14:creationId xmlns:p14="http://schemas.microsoft.com/office/powerpoint/2010/main" val="26946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3</a:t>
            </a:fld>
            <a:endParaRPr lang="en-US"/>
          </a:p>
        </p:txBody>
      </p:sp>
    </p:spTree>
    <p:extLst>
      <p:ext uri="{BB962C8B-B14F-4D97-AF65-F5344CB8AC3E}">
        <p14:creationId xmlns:p14="http://schemas.microsoft.com/office/powerpoint/2010/main" val="3893556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200" b="0" dirty="0">
              <a:solidFill>
                <a:schemeClr val="tx1"/>
              </a:solidFill>
              <a:latin typeface="Arial" panose="020B0604020202020204" pitchFamily="34" charset="0"/>
              <a:ea typeface="Calibri"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D98385-F1D5-B84A-ABBF-D8781C4363E8}" type="slidenum">
              <a:rPr lang="en-US" smtClean="0"/>
              <a:pPr/>
              <a:t>32</a:t>
            </a:fld>
            <a:endParaRPr lang="en-US"/>
          </a:p>
        </p:txBody>
      </p:sp>
    </p:spTree>
    <p:extLst>
      <p:ext uri="{BB962C8B-B14F-4D97-AF65-F5344CB8AC3E}">
        <p14:creationId xmlns:p14="http://schemas.microsoft.com/office/powerpoint/2010/main" val="2035026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33</a:t>
            </a:fld>
            <a:endParaRPr lang="en-US"/>
          </a:p>
        </p:txBody>
      </p:sp>
    </p:spTree>
    <p:extLst>
      <p:ext uri="{BB962C8B-B14F-4D97-AF65-F5344CB8AC3E}">
        <p14:creationId xmlns:p14="http://schemas.microsoft.com/office/powerpoint/2010/main" val="1524104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34</a:t>
            </a:fld>
            <a:endParaRPr lang="en-US"/>
          </a:p>
        </p:txBody>
      </p:sp>
    </p:spTree>
    <p:extLst>
      <p:ext uri="{BB962C8B-B14F-4D97-AF65-F5344CB8AC3E}">
        <p14:creationId xmlns:p14="http://schemas.microsoft.com/office/powerpoint/2010/main" val="817807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35</a:t>
            </a:fld>
            <a:endParaRPr lang="en-US"/>
          </a:p>
        </p:txBody>
      </p:sp>
    </p:spTree>
    <p:extLst>
      <p:ext uri="{BB962C8B-B14F-4D97-AF65-F5344CB8AC3E}">
        <p14:creationId xmlns:p14="http://schemas.microsoft.com/office/powerpoint/2010/main" val="3606667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37</a:t>
            </a:fld>
            <a:endParaRPr lang="en-US"/>
          </a:p>
        </p:txBody>
      </p:sp>
    </p:spTree>
    <p:extLst>
      <p:ext uri="{BB962C8B-B14F-4D97-AF65-F5344CB8AC3E}">
        <p14:creationId xmlns:p14="http://schemas.microsoft.com/office/powerpoint/2010/main" val="4081360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38</a:t>
            </a:fld>
            <a:endParaRPr lang="en-US"/>
          </a:p>
        </p:txBody>
      </p:sp>
    </p:spTree>
    <p:extLst>
      <p:ext uri="{BB962C8B-B14F-4D97-AF65-F5344CB8AC3E}">
        <p14:creationId xmlns:p14="http://schemas.microsoft.com/office/powerpoint/2010/main" val="266201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39</a:t>
            </a:fld>
            <a:endParaRPr lang="en-US"/>
          </a:p>
        </p:txBody>
      </p:sp>
    </p:spTree>
    <p:extLst>
      <p:ext uri="{BB962C8B-B14F-4D97-AF65-F5344CB8AC3E}">
        <p14:creationId xmlns:p14="http://schemas.microsoft.com/office/powerpoint/2010/main" val="2731633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C40D077-90FB-4F2F-BF2B-78D120061830}"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7305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7A61C5B-5786-40DE-88DF-AC03ADD7E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EDA61B9-0896-4F7B-9B07-9C1FCF7CE5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1CA61734-5753-4536-882D-7189184EF7D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79B8A4-379A-4C09-ABC1-2897F762D947}"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39431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6</a:t>
            </a:fld>
            <a:endParaRPr lang="en-US"/>
          </a:p>
        </p:txBody>
      </p:sp>
    </p:spTree>
    <p:extLst>
      <p:ext uri="{BB962C8B-B14F-4D97-AF65-F5344CB8AC3E}">
        <p14:creationId xmlns:p14="http://schemas.microsoft.com/office/powerpoint/2010/main" val="412731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7</a:t>
            </a:fld>
            <a:endParaRPr lang="en-US"/>
          </a:p>
        </p:txBody>
      </p:sp>
    </p:spTree>
    <p:extLst>
      <p:ext uri="{BB962C8B-B14F-4D97-AF65-F5344CB8AC3E}">
        <p14:creationId xmlns:p14="http://schemas.microsoft.com/office/powerpoint/2010/main" val="420054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8</a:t>
            </a:fld>
            <a:endParaRPr lang="en-US"/>
          </a:p>
        </p:txBody>
      </p:sp>
    </p:spTree>
    <p:extLst>
      <p:ext uri="{BB962C8B-B14F-4D97-AF65-F5344CB8AC3E}">
        <p14:creationId xmlns:p14="http://schemas.microsoft.com/office/powerpoint/2010/main" val="126092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CFE3AEF-7E6A-4520-B66B-268461D89E9F}" type="slidenum">
              <a:rPr lang="en-US" smtClean="0"/>
              <a:t>10</a:t>
            </a:fld>
            <a:endParaRPr lang="en-US"/>
          </a:p>
        </p:txBody>
      </p:sp>
    </p:spTree>
    <p:extLst>
      <p:ext uri="{BB962C8B-B14F-4D97-AF65-F5344CB8AC3E}">
        <p14:creationId xmlns:p14="http://schemas.microsoft.com/office/powerpoint/2010/main" val="1015001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endParaRPr 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7769E53-1B26-45A0-B964-8F425EFE581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91091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Health and Human Services logo" descr="Health and Human Services logo&#10;">
            <a:extLst>
              <a:ext uri="{FF2B5EF4-FFF2-40B4-BE49-F238E27FC236}">
                <a16:creationId xmlns:a16="http://schemas.microsoft.com/office/drawing/2014/main" id="{9783F7AC-E20E-46F5-A9F4-E2328FCFC753}"/>
              </a:ext>
            </a:extLst>
          </p:cNvPr>
          <p:cNvPicPr>
            <a:picLocks noChangeAspect="1"/>
          </p:cNvPicPr>
          <p:nvPr userDrawn="1"/>
        </p:nvPicPr>
        <p:blipFill>
          <a:blip r:embed="rId3"/>
          <a:stretch>
            <a:fillRect/>
          </a:stretch>
        </p:blipFill>
        <p:spPr>
          <a:xfrm>
            <a:off x="4796151" y="6364699"/>
            <a:ext cx="327531" cy="326439"/>
          </a:xfrm>
          <a:prstGeom prst="rect">
            <a:avLst/>
          </a:prstGeom>
        </p:spPr>
      </p:pic>
      <p:sp>
        <p:nvSpPr>
          <p:cNvPr id="10" name="Text Placeholder">
            <a:extLst>
              <a:ext uri="{FF2B5EF4-FFF2-40B4-BE49-F238E27FC236}">
                <a16:creationId xmlns:a16="http://schemas.microsoft.com/office/drawing/2014/main" id="{8C704684-D29C-4A3A-9DE4-6DB9141D2A6D}"/>
              </a:ext>
            </a:extLst>
          </p:cNvPr>
          <p:cNvSpPr>
            <a:spLocks noGrp="1"/>
          </p:cNvSpPr>
          <p:nvPr>
            <p:ph type="body" idx="1" hasCustomPrompt="1"/>
          </p:nvPr>
        </p:nvSpPr>
        <p:spPr>
          <a:xfrm>
            <a:off x="340397" y="5904543"/>
            <a:ext cx="11446686" cy="326439"/>
          </a:xfrm>
          <a:prstGeom prst="rect">
            <a:avLst/>
          </a:prstGeom>
        </p:spPr>
        <p:txBody>
          <a:bodyPr>
            <a:noAutofit/>
          </a:bodyPr>
          <a:lstStyle>
            <a:lvl1pPr marL="0" indent="0" algn="ctr">
              <a:buNone/>
              <a:defRPr sz="1600" b="0" i="0" cap="none" spc="0" normalizeH="0" baseline="0">
                <a:solidFill>
                  <a:schemeClr val="tx1">
                    <a:lumMod val="65000"/>
                    <a:lumOff val="35000"/>
                  </a:schemeClr>
                </a:solidFill>
                <a:latin typeface="Arial" panose="020B0604020202020204" pitchFamily="34" charset="0"/>
                <a:ea typeface="Open Sans Light" panose="020B0306030504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style</a:t>
            </a:r>
          </a:p>
        </p:txBody>
      </p:sp>
      <p:sp>
        <p:nvSpPr>
          <p:cNvPr id="24" name="Title">
            <a:extLst>
              <a:ext uri="{FF2B5EF4-FFF2-40B4-BE49-F238E27FC236}">
                <a16:creationId xmlns:a16="http://schemas.microsoft.com/office/drawing/2014/main" id="{508562F6-5CC1-4739-8ACC-7F3C0C057558}"/>
              </a:ext>
            </a:extLst>
          </p:cNvPr>
          <p:cNvSpPr>
            <a:spLocks noGrp="1"/>
          </p:cNvSpPr>
          <p:nvPr>
            <p:ph type="ctrTitle" hasCustomPrompt="1"/>
          </p:nvPr>
        </p:nvSpPr>
        <p:spPr>
          <a:xfrm>
            <a:off x="340397" y="4405138"/>
            <a:ext cx="11446686" cy="1499405"/>
          </a:xfrm>
        </p:spPr>
        <p:txBody>
          <a:bodyPr anchor="b">
            <a:noAutofit/>
          </a:bodyPr>
          <a:lstStyle>
            <a:lvl1pPr algn="ctr">
              <a:defRPr sz="4400" b="0" cap="all" baseline="0">
                <a:solidFill>
                  <a:srgbClr val="126BB4"/>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dirty="0"/>
              <a:t>Click here to edit Master title style</a:t>
            </a:r>
          </a:p>
        </p:txBody>
      </p:sp>
      <p:pic>
        <p:nvPicPr>
          <p:cNvPr id="12" name="Decorative image" descr="Office of Extramural Research word cloud">
            <a:extLst>
              <a:ext uri="{FF2B5EF4-FFF2-40B4-BE49-F238E27FC236}">
                <a16:creationId xmlns:a16="http://schemas.microsoft.com/office/drawing/2014/main" id="{D115621B-137A-4F82-8D18-C00DC3A8AB11}"/>
              </a:ext>
            </a:extLst>
          </p:cNvPr>
          <p:cNvPicPr>
            <a:picLocks noChangeAspect="1"/>
          </p:cNvPicPr>
          <p:nvPr userDrawn="1"/>
        </p:nvPicPr>
        <p:blipFill rotWithShape="1">
          <a:blip r:embed="rId4"/>
          <a:srcRect t="5811" b="4312"/>
          <a:stretch/>
        </p:blipFill>
        <p:spPr>
          <a:xfrm>
            <a:off x="1524000" y="0"/>
            <a:ext cx="9144000" cy="4542020"/>
          </a:xfrm>
          <a:prstGeom prst="rect">
            <a:avLst/>
          </a:prstGeom>
        </p:spPr>
      </p:pic>
      <p:pic>
        <p:nvPicPr>
          <p:cNvPr id="7" name="Picture 6" descr="NIH_OER_Master_Logo_2Color.jpg">
            <a:extLst>
              <a:ext uri="{FF2B5EF4-FFF2-40B4-BE49-F238E27FC236}">
                <a16:creationId xmlns:a16="http://schemas.microsoft.com/office/drawing/2014/main" id="{AF2B9896-4DE2-4607-B915-0A2C24C73C0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0961" y="6327224"/>
            <a:ext cx="1959493" cy="390617"/>
          </a:xfrm>
          <a:prstGeom prst="rect">
            <a:avLst/>
          </a:prstGeom>
        </p:spPr>
      </p:pic>
    </p:spTree>
    <p:custDataLst>
      <p:tags r:id="rId1"/>
    </p:custDataLst>
    <p:extLst>
      <p:ext uri="{BB962C8B-B14F-4D97-AF65-F5344CB8AC3E}">
        <p14:creationId xmlns:p14="http://schemas.microsoft.com/office/powerpoint/2010/main" val="118468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E1C4-D9DD-4E81-8DBA-238C4CF1797D}"/>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E1EAA3C-D7EA-4F39-A3C8-C92D7E477E1D}"/>
              </a:ext>
            </a:extLst>
          </p:cNvPr>
          <p:cNvSpPr>
            <a:spLocks noGrp="1"/>
          </p:cNvSpPr>
          <p:nvPr>
            <p:ph type="body" idx="1" hasCustomPrompt="1"/>
          </p:nvPr>
        </p:nvSpPr>
        <p:spPr>
          <a:xfrm>
            <a:off x="2043518" y="4821995"/>
            <a:ext cx="3945691" cy="501384"/>
          </a:xfrm>
          <a:prstGeom prst="rect">
            <a:avLst/>
          </a:prstGeom>
        </p:spPr>
        <p:txBody>
          <a:bodyPr anchor="b">
            <a:noAutofit/>
          </a:bodyPr>
          <a:lstStyle>
            <a:lvl1pPr marL="0" indent="0" algn="ctr">
              <a:buNone/>
              <a:defRPr sz="1800" b="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7" name="Date Placeholder 6">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25, 2021</a:t>
            </a:fld>
            <a:endParaRPr lang="en-US"/>
          </a:p>
        </p:txBody>
      </p:sp>
      <p:sp>
        <p:nvSpPr>
          <p:cNvPr id="9" name="Slide Number Placeholder 8">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6" name="Picture Placeholder 5">
            <a:extLst>
              <a:ext uri="{FF2B5EF4-FFF2-40B4-BE49-F238E27FC236}">
                <a16:creationId xmlns:a16="http://schemas.microsoft.com/office/drawing/2014/main" id="{34685485-BCFD-46E3-AFEC-C3BAB58F9C8F}"/>
              </a:ext>
            </a:extLst>
          </p:cNvPr>
          <p:cNvSpPr>
            <a:spLocks noGrp="1"/>
          </p:cNvSpPr>
          <p:nvPr>
            <p:ph type="pic" sz="quarter" idx="13"/>
          </p:nvPr>
        </p:nvSpPr>
        <p:spPr>
          <a:xfrm>
            <a:off x="2784296" y="2036381"/>
            <a:ext cx="2464135" cy="2544958"/>
          </a:xfrm>
        </p:spPr>
        <p:txBody>
          <a:bodyPr/>
          <a:lstStyle/>
          <a:p>
            <a:endParaRPr lang="en-US"/>
          </a:p>
        </p:txBody>
      </p:sp>
      <p:sp>
        <p:nvSpPr>
          <p:cNvPr id="19" name="Text Placeholder 2">
            <a:extLst>
              <a:ext uri="{FF2B5EF4-FFF2-40B4-BE49-F238E27FC236}">
                <a16:creationId xmlns:a16="http://schemas.microsoft.com/office/drawing/2014/main" id="{CC5E938A-6B96-49F3-9006-C46DCC832B17}"/>
              </a:ext>
            </a:extLst>
          </p:cNvPr>
          <p:cNvSpPr>
            <a:spLocks noGrp="1"/>
          </p:cNvSpPr>
          <p:nvPr>
            <p:ph type="body" idx="20" hasCustomPrompt="1"/>
          </p:nvPr>
        </p:nvSpPr>
        <p:spPr>
          <a:xfrm>
            <a:off x="2043518" y="5323379"/>
            <a:ext cx="3945691" cy="501384"/>
          </a:xfrm>
          <a:prstGeom prst="rect">
            <a:avLst/>
          </a:prstGeom>
        </p:spPr>
        <p:txBody>
          <a:bodyPr anchor="t">
            <a:noAutofit/>
          </a:bodyPr>
          <a:lstStyle>
            <a:lvl1pPr marL="0" indent="0" algn="ctr">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25" name="Text Placeholder 2">
            <a:extLst>
              <a:ext uri="{FF2B5EF4-FFF2-40B4-BE49-F238E27FC236}">
                <a16:creationId xmlns:a16="http://schemas.microsoft.com/office/drawing/2014/main" id="{8D9DBFA3-3258-453B-AF97-20DBA94C0BB0}"/>
              </a:ext>
            </a:extLst>
          </p:cNvPr>
          <p:cNvSpPr>
            <a:spLocks noGrp="1"/>
          </p:cNvSpPr>
          <p:nvPr>
            <p:ph type="body" idx="21" hasCustomPrompt="1"/>
          </p:nvPr>
        </p:nvSpPr>
        <p:spPr>
          <a:xfrm>
            <a:off x="6328516" y="4821995"/>
            <a:ext cx="3945691" cy="501384"/>
          </a:xfrm>
          <a:prstGeom prst="rect">
            <a:avLst/>
          </a:prstGeom>
        </p:spPr>
        <p:txBody>
          <a:bodyPr anchor="b">
            <a:noAutofit/>
          </a:bodyPr>
          <a:lstStyle>
            <a:lvl1pPr marL="0" indent="0" algn="ctr">
              <a:buNone/>
              <a:defRPr sz="1800" b="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26" name="Picture Placeholder 5">
            <a:extLst>
              <a:ext uri="{FF2B5EF4-FFF2-40B4-BE49-F238E27FC236}">
                <a16:creationId xmlns:a16="http://schemas.microsoft.com/office/drawing/2014/main" id="{714AB194-04BC-4942-BB89-63E4642E843C}"/>
              </a:ext>
            </a:extLst>
          </p:cNvPr>
          <p:cNvSpPr>
            <a:spLocks noGrp="1"/>
          </p:cNvSpPr>
          <p:nvPr>
            <p:ph type="pic" sz="quarter" idx="22"/>
          </p:nvPr>
        </p:nvSpPr>
        <p:spPr>
          <a:xfrm>
            <a:off x="7069294" y="2036381"/>
            <a:ext cx="2464135" cy="2544958"/>
          </a:xfrm>
        </p:spPr>
        <p:txBody>
          <a:bodyPr/>
          <a:lstStyle/>
          <a:p>
            <a:endParaRPr lang="en-US"/>
          </a:p>
        </p:txBody>
      </p:sp>
      <p:sp>
        <p:nvSpPr>
          <p:cNvPr id="27" name="Text Placeholder 2">
            <a:extLst>
              <a:ext uri="{FF2B5EF4-FFF2-40B4-BE49-F238E27FC236}">
                <a16:creationId xmlns:a16="http://schemas.microsoft.com/office/drawing/2014/main" id="{6D45FF16-74B0-4326-A3A0-0A12E08CEB36}"/>
              </a:ext>
            </a:extLst>
          </p:cNvPr>
          <p:cNvSpPr>
            <a:spLocks noGrp="1"/>
          </p:cNvSpPr>
          <p:nvPr>
            <p:ph type="body" idx="23" hasCustomPrompt="1"/>
          </p:nvPr>
        </p:nvSpPr>
        <p:spPr>
          <a:xfrm>
            <a:off x="6328516" y="5323379"/>
            <a:ext cx="3945691" cy="501384"/>
          </a:xfrm>
          <a:prstGeom prst="rect">
            <a:avLst/>
          </a:prstGeom>
        </p:spPr>
        <p:txBody>
          <a:bodyPr anchor="t">
            <a:noAutofit/>
          </a:bodyPr>
          <a:lstStyle>
            <a:lvl1pPr marL="0" indent="0" algn="ctr">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Tree>
    <p:extLst>
      <p:ext uri="{BB962C8B-B14F-4D97-AF65-F5344CB8AC3E}">
        <p14:creationId xmlns:p14="http://schemas.microsoft.com/office/powerpoint/2010/main" val="429288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E1C4-D9DD-4E81-8DBA-238C4CF1797D}"/>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E1EAA3C-D7EA-4F39-A3C8-C92D7E477E1D}"/>
              </a:ext>
            </a:extLst>
          </p:cNvPr>
          <p:cNvSpPr>
            <a:spLocks noGrp="1"/>
          </p:cNvSpPr>
          <p:nvPr>
            <p:ph type="body" idx="1" hasCustomPrompt="1"/>
          </p:nvPr>
        </p:nvSpPr>
        <p:spPr>
          <a:xfrm>
            <a:off x="2132649" y="4624896"/>
            <a:ext cx="2360348" cy="568630"/>
          </a:xfrm>
          <a:prstGeom prst="rect">
            <a:avLst/>
          </a:prstGeom>
        </p:spPr>
        <p:txBody>
          <a:bodyPr anchor="b">
            <a:noAutofit/>
          </a:bodyPr>
          <a:lstStyle>
            <a:lvl1pPr marL="0" indent="0" algn="ctr">
              <a:buNone/>
              <a:defRPr sz="1600" b="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7" name="Date Placeholder 6">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25, 2021</a:t>
            </a:fld>
            <a:endParaRPr lang="en-US"/>
          </a:p>
        </p:txBody>
      </p:sp>
      <p:sp>
        <p:nvSpPr>
          <p:cNvPr id="9" name="Slide Number Placeholder 8">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6" name="Picture Placeholder 5">
            <a:extLst>
              <a:ext uri="{FF2B5EF4-FFF2-40B4-BE49-F238E27FC236}">
                <a16:creationId xmlns:a16="http://schemas.microsoft.com/office/drawing/2014/main" id="{34685485-BCFD-46E3-AFEC-C3BAB58F9C8F}"/>
              </a:ext>
            </a:extLst>
          </p:cNvPr>
          <p:cNvSpPr>
            <a:spLocks noGrp="1"/>
          </p:cNvSpPr>
          <p:nvPr>
            <p:ph type="pic" sz="quarter" idx="13"/>
          </p:nvPr>
        </p:nvSpPr>
        <p:spPr>
          <a:xfrm>
            <a:off x="2135825" y="1972871"/>
            <a:ext cx="2360347" cy="2437766"/>
          </a:xfrm>
        </p:spPr>
        <p:txBody>
          <a:bodyPr/>
          <a:lstStyle/>
          <a:p>
            <a:endParaRPr lang="en-US"/>
          </a:p>
        </p:txBody>
      </p:sp>
      <p:sp>
        <p:nvSpPr>
          <p:cNvPr id="13" name="Picture Placeholder 5">
            <a:extLst>
              <a:ext uri="{FF2B5EF4-FFF2-40B4-BE49-F238E27FC236}">
                <a16:creationId xmlns:a16="http://schemas.microsoft.com/office/drawing/2014/main" id="{B0E7D5E7-75AC-49CA-878F-036A2C5F0C1D}"/>
              </a:ext>
            </a:extLst>
          </p:cNvPr>
          <p:cNvSpPr>
            <a:spLocks noGrp="1"/>
          </p:cNvSpPr>
          <p:nvPr>
            <p:ph type="pic" sz="quarter" idx="14"/>
          </p:nvPr>
        </p:nvSpPr>
        <p:spPr>
          <a:xfrm>
            <a:off x="4945699" y="1972871"/>
            <a:ext cx="2360347" cy="2437766"/>
          </a:xfrm>
        </p:spPr>
        <p:txBody>
          <a:bodyPr/>
          <a:lstStyle/>
          <a:p>
            <a:endParaRPr lang="en-US"/>
          </a:p>
        </p:txBody>
      </p:sp>
      <p:sp>
        <p:nvSpPr>
          <p:cNvPr id="14" name="Picture Placeholder 5">
            <a:extLst>
              <a:ext uri="{FF2B5EF4-FFF2-40B4-BE49-F238E27FC236}">
                <a16:creationId xmlns:a16="http://schemas.microsoft.com/office/drawing/2014/main" id="{2C2F0449-F305-4876-9B42-84EAC6B74458}"/>
              </a:ext>
            </a:extLst>
          </p:cNvPr>
          <p:cNvSpPr>
            <a:spLocks noGrp="1"/>
          </p:cNvSpPr>
          <p:nvPr>
            <p:ph type="pic" sz="quarter" idx="15"/>
          </p:nvPr>
        </p:nvSpPr>
        <p:spPr>
          <a:xfrm>
            <a:off x="7757162" y="1972871"/>
            <a:ext cx="2360347" cy="2437766"/>
          </a:xfrm>
        </p:spPr>
        <p:txBody>
          <a:bodyPr/>
          <a:lstStyle/>
          <a:p>
            <a:endParaRPr lang="en-US"/>
          </a:p>
        </p:txBody>
      </p:sp>
      <p:sp>
        <p:nvSpPr>
          <p:cNvPr id="19" name="Text Placeholder 2">
            <a:extLst>
              <a:ext uri="{FF2B5EF4-FFF2-40B4-BE49-F238E27FC236}">
                <a16:creationId xmlns:a16="http://schemas.microsoft.com/office/drawing/2014/main" id="{CC5E938A-6B96-49F3-9006-C46DCC832B17}"/>
              </a:ext>
            </a:extLst>
          </p:cNvPr>
          <p:cNvSpPr>
            <a:spLocks noGrp="1"/>
          </p:cNvSpPr>
          <p:nvPr>
            <p:ph type="body" idx="20" hasCustomPrompt="1"/>
          </p:nvPr>
        </p:nvSpPr>
        <p:spPr>
          <a:xfrm>
            <a:off x="2132649" y="5193526"/>
            <a:ext cx="2360348" cy="568630"/>
          </a:xfrm>
          <a:prstGeom prst="rect">
            <a:avLst/>
          </a:prstGeom>
        </p:spPr>
        <p:txBody>
          <a:bodyPr anchor="t">
            <a:noAutofit/>
          </a:bodyPr>
          <a:lstStyle>
            <a:lvl1pPr marL="0" indent="0" algn="ctr">
              <a:buNone/>
              <a:defRPr sz="1400" b="0" i="1" cap="none" spc="7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23" name="Text Placeholder 2">
            <a:extLst>
              <a:ext uri="{FF2B5EF4-FFF2-40B4-BE49-F238E27FC236}">
                <a16:creationId xmlns:a16="http://schemas.microsoft.com/office/drawing/2014/main" id="{E030440F-E066-4FE5-BFAA-7F5A29B62C5D}"/>
              </a:ext>
            </a:extLst>
          </p:cNvPr>
          <p:cNvSpPr>
            <a:spLocks noGrp="1"/>
          </p:cNvSpPr>
          <p:nvPr>
            <p:ph type="body" idx="21" hasCustomPrompt="1"/>
          </p:nvPr>
        </p:nvSpPr>
        <p:spPr>
          <a:xfrm>
            <a:off x="4945698" y="4624896"/>
            <a:ext cx="2360348" cy="568630"/>
          </a:xfrm>
          <a:prstGeom prst="rect">
            <a:avLst/>
          </a:prstGeom>
        </p:spPr>
        <p:txBody>
          <a:bodyPr anchor="b">
            <a:noAutofit/>
          </a:bodyPr>
          <a:lstStyle>
            <a:lvl1pPr marL="0" indent="0" algn="ctr">
              <a:buNone/>
              <a:defRPr sz="1600" b="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24" name="Text Placeholder 2">
            <a:extLst>
              <a:ext uri="{FF2B5EF4-FFF2-40B4-BE49-F238E27FC236}">
                <a16:creationId xmlns:a16="http://schemas.microsoft.com/office/drawing/2014/main" id="{B01DD5CB-026E-40B0-9201-0D2E22969EA4}"/>
              </a:ext>
            </a:extLst>
          </p:cNvPr>
          <p:cNvSpPr>
            <a:spLocks noGrp="1"/>
          </p:cNvSpPr>
          <p:nvPr>
            <p:ph type="body" idx="22" hasCustomPrompt="1"/>
          </p:nvPr>
        </p:nvSpPr>
        <p:spPr>
          <a:xfrm>
            <a:off x="4945698" y="5193526"/>
            <a:ext cx="2360348" cy="568630"/>
          </a:xfrm>
          <a:prstGeom prst="rect">
            <a:avLst/>
          </a:prstGeom>
        </p:spPr>
        <p:txBody>
          <a:bodyPr anchor="t">
            <a:noAutofit/>
          </a:bodyPr>
          <a:lstStyle>
            <a:lvl1pPr marL="0" indent="0" algn="ctr">
              <a:buNone/>
              <a:defRPr sz="1400" b="0" i="1" cap="none" spc="7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25" name="Text Placeholder 2">
            <a:extLst>
              <a:ext uri="{FF2B5EF4-FFF2-40B4-BE49-F238E27FC236}">
                <a16:creationId xmlns:a16="http://schemas.microsoft.com/office/drawing/2014/main" id="{C4C1B5E7-AA95-43A4-8DFE-6599E71CEBD9}"/>
              </a:ext>
            </a:extLst>
          </p:cNvPr>
          <p:cNvSpPr>
            <a:spLocks noGrp="1"/>
          </p:cNvSpPr>
          <p:nvPr>
            <p:ph type="body" idx="23" hasCustomPrompt="1"/>
          </p:nvPr>
        </p:nvSpPr>
        <p:spPr>
          <a:xfrm>
            <a:off x="7757162" y="4624896"/>
            <a:ext cx="2360348" cy="568630"/>
          </a:xfrm>
          <a:prstGeom prst="rect">
            <a:avLst/>
          </a:prstGeom>
        </p:spPr>
        <p:txBody>
          <a:bodyPr anchor="b">
            <a:noAutofit/>
          </a:bodyPr>
          <a:lstStyle>
            <a:lvl1pPr marL="0" indent="0" algn="ctr">
              <a:buNone/>
              <a:defRPr sz="1600" b="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26" name="Text Placeholder 2">
            <a:extLst>
              <a:ext uri="{FF2B5EF4-FFF2-40B4-BE49-F238E27FC236}">
                <a16:creationId xmlns:a16="http://schemas.microsoft.com/office/drawing/2014/main" id="{40D17F13-681C-423F-9920-86204EFA720E}"/>
              </a:ext>
            </a:extLst>
          </p:cNvPr>
          <p:cNvSpPr>
            <a:spLocks noGrp="1"/>
          </p:cNvSpPr>
          <p:nvPr>
            <p:ph type="body" idx="24" hasCustomPrompt="1"/>
          </p:nvPr>
        </p:nvSpPr>
        <p:spPr>
          <a:xfrm>
            <a:off x="7757162" y="5193526"/>
            <a:ext cx="2360348" cy="568630"/>
          </a:xfrm>
          <a:prstGeom prst="rect">
            <a:avLst/>
          </a:prstGeom>
        </p:spPr>
        <p:txBody>
          <a:bodyPr anchor="t">
            <a:noAutofit/>
          </a:bodyPr>
          <a:lstStyle>
            <a:lvl1pPr marL="0" indent="0" algn="ctr">
              <a:buNone/>
              <a:defRPr sz="1400" b="0" i="1" cap="none" spc="7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Tree>
    <p:extLst>
      <p:ext uri="{BB962C8B-B14F-4D97-AF65-F5344CB8AC3E}">
        <p14:creationId xmlns:p14="http://schemas.microsoft.com/office/powerpoint/2010/main" val="1533329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4 speak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E1C4-D9DD-4E81-8DBA-238C4CF1797D}"/>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E1EAA3C-D7EA-4F39-A3C8-C92D7E477E1D}"/>
              </a:ext>
            </a:extLst>
          </p:cNvPr>
          <p:cNvSpPr>
            <a:spLocks noGrp="1"/>
          </p:cNvSpPr>
          <p:nvPr>
            <p:ph type="body" idx="1" hasCustomPrompt="1"/>
          </p:nvPr>
        </p:nvSpPr>
        <p:spPr>
          <a:xfrm>
            <a:off x="836612" y="4651293"/>
            <a:ext cx="2081213" cy="501384"/>
          </a:xfrm>
          <a:prstGeom prst="rect">
            <a:avLst/>
          </a:prstGeom>
        </p:spPr>
        <p:txBody>
          <a:bodyPr anchor="b">
            <a:noAutofit/>
          </a:bodyPr>
          <a:lstStyle>
            <a:lvl1pPr marL="0" indent="0" algn="ctr">
              <a:buNone/>
              <a:defRPr sz="1600" b="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7" name="Date Placeholder 6">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25, 2021</a:t>
            </a:fld>
            <a:endParaRPr lang="en-US"/>
          </a:p>
        </p:txBody>
      </p:sp>
      <p:sp>
        <p:nvSpPr>
          <p:cNvPr id="9" name="Slide Number Placeholder 8">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6" name="Picture Placeholder 5">
            <a:extLst>
              <a:ext uri="{FF2B5EF4-FFF2-40B4-BE49-F238E27FC236}">
                <a16:creationId xmlns:a16="http://schemas.microsoft.com/office/drawing/2014/main" id="{34685485-BCFD-46E3-AFEC-C3BAB58F9C8F}"/>
              </a:ext>
            </a:extLst>
          </p:cNvPr>
          <p:cNvSpPr>
            <a:spLocks noGrp="1"/>
          </p:cNvSpPr>
          <p:nvPr>
            <p:ph type="pic" sz="quarter" idx="13"/>
          </p:nvPr>
        </p:nvSpPr>
        <p:spPr>
          <a:xfrm>
            <a:off x="839789" y="2261161"/>
            <a:ext cx="2081212" cy="2149475"/>
          </a:xfrm>
        </p:spPr>
        <p:txBody>
          <a:bodyPr/>
          <a:lstStyle/>
          <a:p>
            <a:endParaRPr lang="en-US"/>
          </a:p>
        </p:txBody>
      </p:sp>
      <p:sp>
        <p:nvSpPr>
          <p:cNvPr id="13" name="Picture Placeholder 5">
            <a:extLst>
              <a:ext uri="{FF2B5EF4-FFF2-40B4-BE49-F238E27FC236}">
                <a16:creationId xmlns:a16="http://schemas.microsoft.com/office/drawing/2014/main" id="{B0E7D5E7-75AC-49CA-878F-036A2C5F0C1D}"/>
              </a:ext>
            </a:extLst>
          </p:cNvPr>
          <p:cNvSpPr>
            <a:spLocks noGrp="1"/>
          </p:cNvSpPr>
          <p:nvPr>
            <p:ph type="pic" sz="quarter" idx="14"/>
          </p:nvPr>
        </p:nvSpPr>
        <p:spPr>
          <a:xfrm>
            <a:off x="3649663" y="2261161"/>
            <a:ext cx="2081212" cy="2149475"/>
          </a:xfrm>
        </p:spPr>
        <p:txBody>
          <a:bodyPr/>
          <a:lstStyle/>
          <a:p>
            <a:endParaRPr lang="en-US"/>
          </a:p>
        </p:txBody>
      </p:sp>
      <p:sp>
        <p:nvSpPr>
          <p:cNvPr id="14" name="Picture Placeholder 5">
            <a:extLst>
              <a:ext uri="{FF2B5EF4-FFF2-40B4-BE49-F238E27FC236}">
                <a16:creationId xmlns:a16="http://schemas.microsoft.com/office/drawing/2014/main" id="{2C2F0449-F305-4876-9B42-84EAC6B74458}"/>
              </a:ext>
            </a:extLst>
          </p:cNvPr>
          <p:cNvSpPr>
            <a:spLocks noGrp="1"/>
          </p:cNvSpPr>
          <p:nvPr>
            <p:ph type="pic" sz="quarter" idx="15"/>
          </p:nvPr>
        </p:nvSpPr>
        <p:spPr>
          <a:xfrm>
            <a:off x="6461126" y="2261161"/>
            <a:ext cx="2081212" cy="2149475"/>
          </a:xfrm>
        </p:spPr>
        <p:txBody>
          <a:bodyPr/>
          <a:lstStyle/>
          <a:p>
            <a:endParaRPr lang="en-US"/>
          </a:p>
        </p:txBody>
      </p:sp>
      <p:sp>
        <p:nvSpPr>
          <p:cNvPr id="15" name="Picture Placeholder 5">
            <a:extLst>
              <a:ext uri="{FF2B5EF4-FFF2-40B4-BE49-F238E27FC236}">
                <a16:creationId xmlns:a16="http://schemas.microsoft.com/office/drawing/2014/main" id="{A26D81C9-1EB9-44A2-92C7-3820D854EC78}"/>
              </a:ext>
            </a:extLst>
          </p:cNvPr>
          <p:cNvSpPr>
            <a:spLocks noGrp="1"/>
          </p:cNvSpPr>
          <p:nvPr>
            <p:ph type="pic" sz="quarter" idx="16"/>
          </p:nvPr>
        </p:nvSpPr>
        <p:spPr>
          <a:xfrm>
            <a:off x="9272589" y="2261161"/>
            <a:ext cx="2081212" cy="2149475"/>
          </a:xfrm>
        </p:spPr>
        <p:txBody>
          <a:bodyPr/>
          <a:lstStyle/>
          <a:p>
            <a:endParaRPr lang="en-US"/>
          </a:p>
        </p:txBody>
      </p:sp>
      <p:sp>
        <p:nvSpPr>
          <p:cNvPr id="16" name="Text Placeholder 2">
            <a:extLst>
              <a:ext uri="{FF2B5EF4-FFF2-40B4-BE49-F238E27FC236}">
                <a16:creationId xmlns:a16="http://schemas.microsoft.com/office/drawing/2014/main" id="{A66287B8-4EA9-4FE2-9E68-7923728B9B71}"/>
              </a:ext>
            </a:extLst>
          </p:cNvPr>
          <p:cNvSpPr>
            <a:spLocks noGrp="1"/>
          </p:cNvSpPr>
          <p:nvPr>
            <p:ph type="body" idx="17" hasCustomPrompt="1"/>
          </p:nvPr>
        </p:nvSpPr>
        <p:spPr>
          <a:xfrm>
            <a:off x="3649662" y="4651293"/>
            <a:ext cx="2081213" cy="501384"/>
          </a:xfrm>
          <a:prstGeom prst="rect">
            <a:avLst/>
          </a:prstGeom>
        </p:spPr>
        <p:txBody>
          <a:bodyPr anchor="b">
            <a:noAutofit/>
          </a:bodyPr>
          <a:lstStyle>
            <a:lvl1pPr marL="0" indent="0" algn="ctr">
              <a:buNone/>
              <a:defRPr sz="1600" b="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17" name="Text Placeholder 2">
            <a:extLst>
              <a:ext uri="{FF2B5EF4-FFF2-40B4-BE49-F238E27FC236}">
                <a16:creationId xmlns:a16="http://schemas.microsoft.com/office/drawing/2014/main" id="{2F4DAF1C-F71B-4C02-A7C3-E62F0441047B}"/>
              </a:ext>
            </a:extLst>
          </p:cNvPr>
          <p:cNvSpPr>
            <a:spLocks noGrp="1"/>
          </p:cNvSpPr>
          <p:nvPr>
            <p:ph type="body" idx="18" hasCustomPrompt="1"/>
          </p:nvPr>
        </p:nvSpPr>
        <p:spPr>
          <a:xfrm>
            <a:off x="6461126" y="4651293"/>
            <a:ext cx="2081213" cy="501384"/>
          </a:xfrm>
          <a:prstGeom prst="rect">
            <a:avLst/>
          </a:prstGeom>
        </p:spPr>
        <p:txBody>
          <a:bodyPr anchor="b">
            <a:noAutofit/>
          </a:bodyPr>
          <a:lstStyle>
            <a:lvl1pPr marL="0" indent="0" algn="ctr">
              <a:buNone/>
              <a:defRPr sz="1600" b="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18" name="Text Placeholder 2">
            <a:extLst>
              <a:ext uri="{FF2B5EF4-FFF2-40B4-BE49-F238E27FC236}">
                <a16:creationId xmlns:a16="http://schemas.microsoft.com/office/drawing/2014/main" id="{2D7BC2B9-E28D-4DEB-A064-A7FB05DF6435}"/>
              </a:ext>
            </a:extLst>
          </p:cNvPr>
          <p:cNvSpPr>
            <a:spLocks noGrp="1"/>
          </p:cNvSpPr>
          <p:nvPr>
            <p:ph type="body" idx="19" hasCustomPrompt="1"/>
          </p:nvPr>
        </p:nvSpPr>
        <p:spPr>
          <a:xfrm>
            <a:off x="9324466" y="4651293"/>
            <a:ext cx="2081213" cy="501384"/>
          </a:xfrm>
          <a:prstGeom prst="rect">
            <a:avLst/>
          </a:prstGeom>
        </p:spPr>
        <p:txBody>
          <a:bodyPr anchor="b">
            <a:noAutofit/>
          </a:bodyPr>
          <a:lstStyle>
            <a:lvl1pPr marL="0" indent="0" algn="ctr">
              <a:buNone/>
              <a:defRPr sz="1600" b="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19" name="Text Placeholder 2">
            <a:extLst>
              <a:ext uri="{FF2B5EF4-FFF2-40B4-BE49-F238E27FC236}">
                <a16:creationId xmlns:a16="http://schemas.microsoft.com/office/drawing/2014/main" id="{CC5E938A-6B96-49F3-9006-C46DCC832B17}"/>
              </a:ext>
            </a:extLst>
          </p:cNvPr>
          <p:cNvSpPr>
            <a:spLocks noGrp="1"/>
          </p:cNvSpPr>
          <p:nvPr>
            <p:ph type="body" idx="20" hasCustomPrompt="1"/>
          </p:nvPr>
        </p:nvSpPr>
        <p:spPr>
          <a:xfrm>
            <a:off x="836612" y="5152677"/>
            <a:ext cx="2081213" cy="501384"/>
          </a:xfrm>
          <a:prstGeom prst="rect">
            <a:avLst/>
          </a:prstGeom>
        </p:spPr>
        <p:txBody>
          <a:bodyPr anchor="t">
            <a:noAutofit/>
          </a:bodyPr>
          <a:lstStyle>
            <a:lvl1pPr marL="0" indent="0" algn="ctr">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20" name="Text Placeholder 2">
            <a:extLst>
              <a:ext uri="{FF2B5EF4-FFF2-40B4-BE49-F238E27FC236}">
                <a16:creationId xmlns:a16="http://schemas.microsoft.com/office/drawing/2014/main" id="{301869D0-DA15-4FA4-A320-4EB4B28D2AE3}"/>
              </a:ext>
            </a:extLst>
          </p:cNvPr>
          <p:cNvSpPr>
            <a:spLocks noGrp="1"/>
          </p:cNvSpPr>
          <p:nvPr>
            <p:ph type="body" idx="21" hasCustomPrompt="1"/>
          </p:nvPr>
        </p:nvSpPr>
        <p:spPr>
          <a:xfrm>
            <a:off x="3649662" y="5152677"/>
            <a:ext cx="2081213" cy="501384"/>
          </a:xfrm>
          <a:prstGeom prst="rect">
            <a:avLst/>
          </a:prstGeom>
        </p:spPr>
        <p:txBody>
          <a:bodyPr anchor="t">
            <a:noAutofit/>
          </a:bodyPr>
          <a:lstStyle>
            <a:lvl1pPr marL="0" indent="0" algn="ctr">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21" name="Text Placeholder 2">
            <a:extLst>
              <a:ext uri="{FF2B5EF4-FFF2-40B4-BE49-F238E27FC236}">
                <a16:creationId xmlns:a16="http://schemas.microsoft.com/office/drawing/2014/main" id="{F3A278E0-3BD5-4D9A-8396-2780B31EA4E6}"/>
              </a:ext>
            </a:extLst>
          </p:cNvPr>
          <p:cNvSpPr>
            <a:spLocks noGrp="1"/>
          </p:cNvSpPr>
          <p:nvPr>
            <p:ph type="body" idx="22" hasCustomPrompt="1"/>
          </p:nvPr>
        </p:nvSpPr>
        <p:spPr>
          <a:xfrm>
            <a:off x="6461126" y="5152677"/>
            <a:ext cx="2081213" cy="501384"/>
          </a:xfrm>
          <a:prstGeom prst="rect">
            <a:avLst/>
          </a:prstGeom>
        </p:spPr>
        <p:txBody>
          <a:bodyPr anchor="t">
            <a:noAutofit/>
          </a:bodyPr>
          <a:lstStyle>
            <a:lvl1pPr marL="0" indent="0" algn="ctr">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22" name="Text Placeholder 2">
            <a:extLst>
              <a:ext uri="{FF2B5EF4-FFF2-40B4-BE49-F238E27FC236}">
                <a16:creationId xmlns:a16="http://schemas.microsoft.com/office/drawing/2014/main" id="{E5077BF1-D135-4DAD-83B9-76F03C244168}"/>
              </a:ext>
            </a:extLst>
          </p:cNvPr>
          <p:cNvSpPr>
            <a:spLocks noGrp="1"/>
          </p:cNvSpPr>
          <p:nvPr>
            <p:ph type="body" idx="23" hasCustomPrompt="1"/>
          </p:nvPr>
        </p:nvSpPr>
        <p:spPr>
          <a:xfrm>
            <a:off x="9324466" y="5152677"/>
            <a:ext cx="2081213" cy="501384"/>
          </a:xfrm>
          <a:prstGeom prst="rect">
            <a:avLst/>
          </a:prstGeom>
        </p:spPr>
        <p:txBody>
          <a:bodyPr anchor="t">
            <a:noAutofit/>
          </a:bodyPr>
          <a:lstStyle>
            <a:lvl1pPr marL="0" indent="0" algn="ctr">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Tree>
    <p:extLst>
      <p:ext uri="{BB962C8B-B14F-4D97-AF65-F5344CB8AC3E}">
        <p14:creationId xmlns:p14="http://schemas.microsoft.com/office/powerpoint/2010/main" val="3752406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14D5-CFF3-46A8-990A-81F9F50B6C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EFEAD6-5ED2-489E-AB14-639921DE58A4}"/>
              </a:ext>
            </a:extLst>
          </p:cNvPr>
          <p:cNvSpPr>
            <a:spLocks noGrp="1"/>
          </p:cNvSpPr>
          <p:nvPr>
            <p:ph type="dt" sz="half" idx="10"/>
          </p:nvPr>
        </p:nvSpPr>
        <p:spPr>
          <a:xfrm>
            <a:off x="4724400" y="6356350"/>
            <a:ext cx="2743200" cy="365125"/>
          </a:xfrm>
          <a:prstGeom prst="rect">
            <a:avLst/>
          </a:prstGeom>
        </p:spPr>
        <p:txBody>
          <a:bodyPr/>
          <a:lstStyle/>
          <a:p>
            <a:fld id="{8CBA8332-F01B-4907-A3D4-C40BD20006D6}" type="datetime4">
              <a:rPr lang="en-US" smtClean="0"/>
              <a:t>October 25, 2021</a:t>
            </a:fld>
            <a:endParaRPr lang="en-US"/>
          </a:p>
        </p:txBody>
      </p:sp>
      <p:sp>
        <p:nvSpPr>
          <p:cNvPr id="5" name="Slide Number Placeholder 4">
            <a:extLst>
              <a:ext uri="{FF2B5EF4-FFF2-40B4-BE49-F238E27FC236}">
                <a16:creationId xmlns:a16="http://schemas.microsoft.com/office/drawing/2014/main" id="{5DF932F9-091E-487A-BB96-E98AFDCD5BBD}"/>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Tree>
    <p:custDataLst>
      <p:tags r:id="rId1"/>
    </p:custDataLst>
    <p:extLst>
      <p:ext uri="{BB962C8B-B14F-4D97-AF65-F5344CB8AC3E}">
        <p14:creationId xmlns:p14="http://schemas.microsoft.com/office/powerpoint/2010/main" val="318019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2" name="Date Placeholder 1">
            <a:extLst>
              <a:ext uri="{FF2B5EF4-FFF2-40B4-BE49-F238E27FC236}">
                <a16:creationId xmlns:a16="http://schemas.microsoft.com/office/drawing/2014/main" id="{14DCF1DB-C160-492C-A7AC-983121ED25B6}"/>
              </a:ext>
            </a:extLst>
          </p:cNvPr>
          <p:cNvSpPr>
            <a:spLocks noGrp="1"/>
          </p:cNvSpPr>
          <p:nvPr>
            <p:ph type="dt" sz="half" idx="10"/>
          </p:nvPr>
        </p:nvSpPr>
        <p:spPr>
          <a:xfrm>
            <a:off x="4724400" y="6356350"/>
            <a:ext cx="2743200" cy="365125"/>
          </a:xfrm>
          <a:prstGeom prst="rect">
            <a:avLst/>
          </a:prstGeom>
        </p:spPr>
        <p:txBody>
          <a:bodyPr/>
          <a:lstStyle/>
          <a:p>
            <a:fld id="{5BA27624-A05E-4067-8CFA-9A60DDDF75D8}" type="datetime4">
              <a:rPr lang="en-US" smtClean="0"/>
              <a:t>October 25, 2021</a:t>
            </a:fld>
            <a:endParaRPr lang="en-US"/>
          </a:p>
        </p:txBody>
      </p:sp>
      <p:sp>
        <p:nvSpPr>
          <p:cNvPr id="23" name="Slide Number Placeholder 3">
            <a:extLst>
              <a:ext uri="{FF2B5EF4-FFF2-40B4-BE49-F238E27FC236}">
                <a16:creationId xmlns:a16="http://schemas.microsoft.com/office/drawing/2014/main" id="{CC6334F3-AB7A-4443-9EED-7CB2D200E70C}"/>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Tree>
    <p:extLst>
      <p:ext uri="{BB962C8B-B14F-4D97-AF65-F5344CB8AC3E}">
        <p14:creationId xmlns:p14="http://schemas.microsoft.com/office/powerpoint/2010/main" val="1715161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8961-583F-498D-BA7E-C69E86D2D146}"/>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6337EC7-F42C-4555-8677-1A95CA1DFA21}"/>
              </a:ext>
            </a:extLst>
          </p:cNvPr>
          <p:cNvSpPr>
            <a:spLocks noGrp="1"/>
          </p:cNvSpPr>
          <p:nvPr>
            <p:ph idx="1"/>
          </p:nvPr>
        </p:nvSpPr>
        <p:spPr>
          <a:xfrm>
            <a:off x="5183188" y="457201"/>
            <a:ext cx="6172200" cy="5403850"/>
          </a:xfrm>
          <a:prstGeom prst="rect">
            <a:avLst/>
          </a:prstGeom>
        </p:spPr>
        <p:txBody>
          <a:bodyPr anchor="t"/>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3441928-91D8-4396-9380-1C2B52892D65}"/>
              </a:ext>
            </a:extLst>
          </p:cNvPr>
          <p:cNvSpPr>
            <a:spLocks noGrp="1"/>
          </p:cNvSpPr>
          <p:nvPr>
            <p:ph type="body" sz="half" idx="2" hasCustomPrompt="1"/>
          </p:nvPr>
        </p:nvSpPr>
        <p:spPr>
          <a:xfrm>
            <a:off x="839788" y="2057400"/>
            <a:ext cx="3932237" cy="3811588"/>
          </a:xfrm>
          <a:prstGeom prst="rect">
            <a:avLst/>
          </a:prstGeom>
        </p:spPr>
        <p:txBody>
          <a:bodyPr/>
          <a:lstStyle>
            <a:lvl1pPr marL="0" indent="0">
              <a:lnSpc>
                <a:spcPts val="2200"/>
              </a:lnSpc>
              <a:spcBef>
                <a:spcPts val="0"/>
              </a:spcBef>
              <a:buNone/>
              <a:defRPr sz="1600" i="1" cap="none" spc="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3E8BAA95-8D9B-450A-9307-44988C63E7CE}"/>
              </a:ext>
            </a:extLst>
          </p:cNvPr>
          <p:cNvSpPr>
            <a:spLocks noGrp="1"/>
          </p:cNvSpPr>
          <p:nvPr>
            <p:ph type="dt" sz="half" idx="10"/>
          </p:nvPr>
        </p:nvSpPr>
        <p:spPr>
          <a:xfrm>
            <a:off x="4724400" y="6356350"/>
            <a:ext cx="2743200" cy="365125"/>
          </a:xfrm>
          <a:prstGeom prst="rect">
            <a:avLst/>
          </a:prstGeom>
        </p:spPr>
        <p:txBody>
          <a:bodyPr/>
          <a:lstStyle/>
          <a:p>
            <a:fld id="{594FE32E-CB58-45FB-9F5E-216C3D3C3D94}" type="datetime4">
              <a:rPr lang="en-US" smtClean="0"/>
              <a:t>October 25, 2021</a:t>
            </a:fld>
            <a:endParaRPr lang="en-US"/>
          </a:p>
        </p:txBody>
      </p:sp>
      <p:sp>
        <p:nvSpPr>
          <p:cNvPr id="7" name="Slide Number Placeholder 6">
            <a:extLst>
              <a:ext uri="{FF2B5EF4-FFF2-40B4-BE49-F238E27FC236}">
                <a16:creationId xmlns:a16="http://schemas.microsoft.com/office/drawing/2014/main" id="{CDFFC9D3-44A6-467D-B529-C271BEA00B08}"/>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Tree>
    <p:custDataLst>
      <p:tags r:id="rId1"/>
    </p:custDataLst>
    <p:extLst>
      <p:ext uri="{BB962C8B-B14F-4D97-AF65-F5344CB8AC3E}">
        <p14:creationId xmlns:p14="http://schemas.microsoft.com/office/powerpoint/2010/main" val="107840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Righ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7EA9-4D7F-462B-9196-D523DB6739B3}"/>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D9E8CCE-4DE7-48DE-BBD6-BCD2C9AFE772}"/>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7ED50780-5FD6-49AB-A6BC-EE8005F60852}"/>
              </a:ext>
            </a:extLst>
          </p:cNvPr>
          <p:cNvSpPr>
            <a:spLocks noGrp="1"/>
          </p:cNvSpPr>
          <p:nvPr>
            <p:ph type="dt" sz="half" idx="10"/>
          </p:nvPr>
        </p:nvSpPr>
        <p:spPr>
          <a:xfrm>
            <a:off x="4724400" y="6356350"/>
            <a:ext cx="2743200" cy="365125"/>
          </a:xfrm>
          <a:prstGeom prst="rect">
            <a:avLst/>
          </a:prstGeom>
        </p:spPr>
        <p:txBody>
          <a:bodyPr/>
          <a:lstStyle/>
          <a:p>
            <a:fld id="{00EFCF6F-4DE8-4DDB-9018-0FA0A9F8BAA6}" type="datetime4">
              <a:rPr lang="en-US" smtClean="0"/>
              <a:t>October 25, 2021</a:t>
            </a:fld>
            <a:endParaRPr lang="en-US"/>
          </a:p>
        </p:txBody>
      </p:sp>
      <p:sp>
        <p:nvSpPr>
          <p:cNvPr id="7" name="Slide Number Placeholder 6">
            <a:extLst>
              <a:ext uri="{FF2B5EF4-FFF2-40B4-BE49-F238E27FC236}">
                <a16:creationId xmlns:a16="http://schemas.microsoft.com/office/drawing/2014/main" id="{6743CE90-743E-4A50-8387-C5FCEF7DD602}"/>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8" name="Text Placeholder 3">
            <a:extLst>
              <a:ext uri="{FF2B5EF4-FFF2-40B4-BE49-F238E27FC236}">
                <a16:creationId xmlns:a16="http://schemas.microsoft.com/office/drawing/2014/main" id="{5C279B10-CE61-4E12-8A5B-76E84AD03D3A}"/>
              </a:ext>
            </a:extLst>
          </p:cNvPr>
          <p:cNvSpPr>
            <a:spLocks noGrp="1"/>
          </p:cNvSpPr>
          <p:nvPr>
            <p:ph type="body" sz="half" idx="2" hasCustomPrompt="1"/>
          </p:nvPr>
        </p:nvSpPr>
        <p:spPr>
          <a:xfrm>
            <a:off x="839788" y="2057400"/>
            <a:ext cx="3932237" cy="3811588"/>
          </a:xfrm>
          <a:prstGeom prst="rect">
            <a:avLst/>
          </a:prstGeom>
        </p:spPr>
        <p:txBody>
          <a:bodyPr/>
          <a:lstStyle>
            <a:lvl1pPr marL="0" indent="0">
              <a:lnSpc>
                <a:spcPts val="2200"/>
              </a:lnSpc>
              <a:buNone/>
              <a:defRPr sz="1600" i="0" cap="none" spc="0" baseline="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ustDataLst>
      <p:tags r:id="rId1"/>
    </p:custDataLst>
    <p:extLst>
      <p:ext uri="{BB962C8B-B14F-4D97-AF65-F5344CB8AC3E}">
        <p14:creationId xmlns:p14="http://schemas.microsoft.com/office/powerpoint/2010/main" val="98685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circle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7EA9-4D7F-462B-9196-D523DB6739B3}"/>
              </a:ext>
            </a:extLst>
          </p:cNvPr>
          <p:cNvSpPr>
            <a:spLocks noGrp="1"/>
          </p:cNvSpPr>
          <p:nvPr>
            <p:ph type="title"/>
          </p:nvPr>
        </p:nvSpPr>
        <p:spPr>
          <a:xfrm>
            <a:off x="839787" y="457200"/>
            <a:ext cx="5458067" cy="1226265"/>
          </a:xfrm>
        </p:spPr>
        <p:txBody>
          <a:bodyPr anchor="ctr"/>
          <a:lstStyle>
            <a:lvl1pPr>
              <a:defRPr sz="3200"/>
            </a:lvl1pPr>
          </a:lstStyle>
          <a:p>
            <a:r>
              <a:rPr lang="en-US" dirty="0"/>
              <a:t>Click to edit Master title style</a:t>
            </a:r>
          </a:p>
        </p:txBody>
      </p:sp>
      <p:sp>
        <p:nvSpPr>
          <p:cNvPr id="5" name="Date Placeholder 4">
            <a:extLst>
              <a:ext uri="{FF2B5EF4-FFF2-40B4-BE49-F238E27FC236}">
                <a16:creationId xmlns:a16="http://schemas.microsoft.com/office/drawing/2014/main" id="{7ED50780-5FD6-49AB-A6BC-EE8005F60852}"/>
              </a:ext>
            </a:extLst>
          </p:cNvPr>
          <p:cNvSpPr>
            <a:spLocks noGrp="1"/>
          </p:cNvSpPr>
          <p:nvPr>
            <p:ph type="dt" sz="half" idx="10"/>
          </p:nvPr>
        </p:nvSpPr>
        <p:spPr>
          <a:xfrm>
            <a:off x="4724400" y="6356350"/>
            <a:ext cx="2743200" cy="365125"/>
          </a:xfrm>
          <a:prstGeom prst="rect">
            <a:avLst/>
          </a:prstGeom>
        </p:spPr>
        <p:txBody>
          <a:bodyPr/>
          <a:lstStyle/>
          <a:p>
            <a:fld id="{00EFCF6F-4DE8-4DDB-9018-0FA0A9F8BAA6}" type="datetime4">
              <a:rPr lang="en-US" smtClean="0"/>
              <a:t>October 25, 2021</a:t>
            </a:fld>
            <a:endParaRPr lang="en-US"/>
          </a:p>
        </p:txBody>
      </p:sp>
      <p:sp>
        <p:nvSpPr>
          <p:cNvPr id="7" name="Slide Number Placeholder 6">
            <a:extLst>
              <a:ext uri="{FF2B5EF4-FFF2-40B4-BE49-F238E27FC236}">
                <a16:creationId xmlns:a16="http://schemas.microsoft.com/office/drawing/2014/main" id="{6743CE90-743E-4A50-8387-C5FCEF7DD602}"/>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8" name="Text Placeholder 3">
            <a:extLst>
              <a:ext uri="{FF2B5EF4-FFF2-40B4-BE49-F238E27FC236}">
                <a16:creationId xmlns:a16="http://schemas.microsoft.com/office/drawing/2014/main" id="{5C279B10-CE61-4E12-8A5B-76E84AD03D3A}"/>
              </a:ext>
            </a:extLst>
          </p:cNvPr>
          <p:cNvSpPr>
            <a:spLocks noGrp="1"/>
          </p:cNvSpPr>
          <p:nvPr>
            <p:ph type="body" sz="half" idx="2" hasCustomPrompt="1"/>
          </p:nvPr>
        </p:nvSpPr>
        <p:spPr>
          <a:xfrm>
            <a:off x="839787" y="1792466"/>
            <a:ext cx="5458067" cy="4178384"/>
          </a:xfrm>
          <a:prstGeom prst="rect">
            <a:avLst/>
          </a:prstGeom>
        </p:spPr>
        <p:txBody>
          <a:bodyPr>
            <a:normAutofit/>
          </a:bodyPr>
          <a:lstStyle>
            <a:lvl1pPr marL="285750" indent="-285750">
              <a:lnSpc>
                <a:spcPts val="2200"/>
              </a:lnSpc>
              <a:buClr>
                <a:srgbClr val="126BB4"/>
              </a:buClr>
              <a:buFont typeface="Arial" panose="020B0604020202020204" pitchFamily="34" charset="0"/>
              <a:buChar char="•"/>
              <a:defRPr sz="1800" i="0" cap="none" spc="0" baseline="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ustDataLst>
      <p:tags r:id="rId1"/>
    </p:custDataLst>
    <p:extLst>
      <p:ext uri="{BB962C8B-B14F-4D97-AF65-F5344CB8AC3E}">
        <p14:creationId xmlns:p14="http://schemas.microsoft.com/office/powerpoint/2010/main" val="419235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bottom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7EA9-4D7F-462B-9196-D523DB6739B3}"/>
              </a:ext>
            </a:extLst>
          </p:cNvPr>
          <p:cNvSpPr>
            <a:spLocks noGrp="1"/>
          </p:cNvSpPr>
          <p:nvPr>
            <p:ph type="title"/>
          </p:nvPr>
        </p:nvSpPr>
        <p:spPr>
          <a:xfrm>
            <a:off x="838200" y="4782057"/>
            <a:ext cx="10515600" cy="58234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D9E8CCE-4DE7-48DE-BBD6-BCD2C9AFE772}"/>
              </a:ext>
            </a:extLst>
          </p:cNvPr>
          <p:cNvSpPr>
            <a:spLocks noGrp="1"/>
          </p:cNvSpPr>
          <p:nvPr>
            <p:ph type="pic" idx="1"/>
          </p:nvPr>
        </p:nvSpPr>
        <p:spPr>
          <a:xfrm>
            <a:off x="838200" y="220257"/>
            <a:ext cx="10515600" cy="45353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7ED50780-5FD6-49AB-A6BC-EE8005F60852}"/>
              </a:ext>
            </a:extLst>
          </p:cNvPr>
          <p:cNvSpPr>
            <a:spLocks noGrp="1"/>
          </p:cNvSpPr>
          <p:nvPr>
            <p:ph type="dt" sz="half" idx="10"/>
          </p:nvPr>
        </p:nvSpPr>
        <p:spPr>
          <a:xfrm>
            <a:off x="4724400" y="6356350"/>
            <a:ext cx="2743200" cy="365125"/>
          </a:xfrm>
          <a:prstGeom prst="rect">
            <a:avLst/>
          </a:prstGeom>
        </p:spPr>
        <p:txBody>
          <a:bodyPr/>
          <a:lstStyle/>
          <a:p>
            <a:fld id="{00EFCF6F-4DE8-4DDB-9018-0FA0A9F8BAA6}" type="datetime4">
              <a:rPr lang="en-US" smtClean="0"/>
              <a:t>October 25, 2021</a:t>
            </a:fld>
            <a:endParaRPr lang="en-US"/>
          </a:p>
        </p:txBody>
      </p:sp>
      <p:sp>
        <p:nvSpPr>
          <p:cNvPr id="7" name="Slide Number Placeholder 6">
            <a:extLst>
              <a:ext uri="{FF2B5EF4-FFF2-40B4-BE49-F238E27FC236}">
                <a16:creationId xmlns:a16="http://schemas.microsoft.com/office/drawing/2014/main" id="{6743CE90-743E-4A50-8387-C5FCEF7DD602}"/>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8" name="Text Placeholder 3">
            <a:extLst>
              <a:ext uri="{FF2B5EF4-FFF2-40B4-BE49-F238E27FC236}">
                <a16:creationId xmlns:a16="http://schemas.microsoft.com/office/drawing/2014/main" id="{5C279B10-CE61-4E12-8A5B-76E84AD03D3A}"/>
              </a:ext>
            </a:extLst>
          </p:cNvPr>
          <p:cNvSpPr>
            <a:spLocks noGrp="1"/>
          </p:cNvSpPr>
          <p:nvPr>
            <p:ph type="body" sz="half" idx="2" hasCustomPrompt="1"/>
          </p:nvPr>
        </p:nvSpPr>
        <p:spPr>
          <a:xfrm>
            <a:off x="838200" y="5364403"/>
            <a:ext cx="10515600" cy="869710"/>
          </a:xfrm>
          <a:prstGeom prst="rect">
            <a:avLst/>
          </a:prstGeom>
        </p:spPr>
        <p:txBody>
          <a:bodyPr/>
          <a:lstStyle>
            <a:lvl1pPr marL="0" indent="0">
              <a:lnSpc>
                <a:spcPts val="2200"/>
              </a:lnSpc>
              <a:buNone/>
              <a:defRPr sz="1600" i="1" cap="none" spc="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custDataLst>
      <p:tags r:id="rId1"/>
    </p:custDataLst>
    <p:extLst>
      <p:ext uri="{BB962C8B-B14F-4D97-AF65-F5344CB8AC3E}">
        <p14:creationId xmlns:p14="http://schemas.microsoft.com/office/powerpoint/2010/main" val="3700502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act us version a">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B88D24C-869F-446E-8C35-7AD681FE4B9F}"/>
              </a:ext>
            </a:extLst>
          </p:cNvPr>
          <p:cNvPicPr>
            <a:picLocks noChangeAspect="1"/>
          </p:cNvPicPr>
          <p:nvPr userDrawn="1"/>
        </p:nvPicPr>
        <p:blipFill rotWithShape="1">
          <a:blip r:embed="rId3">
            <a:alphaModFix amt="16000"/>
          </a:blip>
          <a:srcRect l="4399" t="57834" r="3343" b="7440"/>
          <a:stretch/>
        </p:blipFill>
        <p:spPr>
          <a:xfrm>
            <a:off x="-1" y="0"/>
            <a:ext cx="12192001" cy="2536292"/>
          </a:xfrm>
          <a:prstGeom prst="rect">
            <a:avLst/>
          </a:prstGeom>
        </p:spPr>
      </p:pic>
      <p:sp>
        <p:nvSpPr>
          <p:cNvPr id="7" name="Title 1">
            <a:extLst>
              <a:ext uri="{FF2B5EF4-FFF2-40B4-BE49-F238E27FC236}">
                <a16:creationId xmlns:a16="http://schemas.microsoft.com/office/drawing/2014/main" id="{A4CE951D-9165-46E3-AD10-1A81B609E418}"/>
              </a:ext>
            </a:extLst>
          </p:cNvPr>
          <p:cNvSpPr txBox="1">
            <a:spLocks/>
          </p:cNvSpPr>
          <p:nvPr userDrawn="1"/>
        </p:nvSpPr>
        <p:spPr>
          <a:xfrm>
            <a:off x="3790251" y="2536292"/>
            <a:ext cx="4611498"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sz="4800" cap="all" baseline="0" dirty="0">
                <a:solidFill>
                  <a:srgbClr val="126BB4"/>
                </a:solidFill>
                <a:latin typeface="Arial Black" panose="020B0A04020102020204" pitchFamily="34" charset="0"/>
              </a:rPr>
              <a:t>Contact Us</a:t>
            </a:r>
          </a:p>
        </p:txBody>
      </p:sp>
      <p:grpSp>
        <p:nvGrpSpPr>
          <p:cNvPr id="8" name="Group 7">
            <a:extLst>
              <a:ext uri="{FF2B5EF4-FFF2-40B4-BE49-F238E27FC236}">
                <a16:creationId xmlns:a16="http://schemas.microsoft.com/office/drawing/2014/main" id="{2667DDD0-9E8D-4541-83B6-33E6E8EDD089}"/>
              </a:ext>
            </a:extLst>
          </p:cNvPr>
          <p:cNvGrpSpPr/>
          <p:nvPr userDrawn="1"/>
        </p:nvGrpSpPr>
        <p:grpSpPr>
          <a:xfrm>
            <a:off x="4019050" y="4459285"/>
            <a:ext cx="4220225" cy="1835180"/>
            <a:chOff x="7131864" y="4480248"/>
            <a:chExt cx="4220225" cy="1835180"/>
          </a:xfrm>
        </p:grpSpPr>
        <p:sp>
          <p:nvSpPr>
            <p:cNvPr id="9" name="Text Placeholder 2">
              <a:extLst>
                <a:ext uri="{FF2B5EF4-FFF2-40B4-BE49-F238E27FC236}">
                  <a16:creationId xmlns:a16="http://schemas.microsoft.com/office/drawing/2014/main" id="{1A51AC04-44ED-403B-8364-66B62F0FFB21}"/>
                </a:ext>
              </a:extLst>
            </p:cNvPr>
            <p:cNvSpPr txBox="1">
              <a:spLocks/>
            </p:cNvSpPr>
            <p:nvPr/>
          </p:nvSpPr>
          <p:spPr>
            <a:xfrm>
              <a:off x="7131864" y="4546078"/>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1200" dirty="0">
                  <a:solidFill>
                    <a:srgbClr val="126BB4"/>
                  </a:solidFill>
                  <a:latin typeface="Arial Black" panose="020B0A04020102020204" pitchFamily="34" charset="0"/>
                </a:rPr>
                <a:t>WEBSITE </a:t>
              </a:r>
            </a:p>
            <a:p>
              <a:pPr algn="l"/>
              <a:endParaRPr lang="en-US" sz="1200" dirty="0">
                <a:solidFill>
                  <a:srgbClr val="126BB4"/>
                </a:solidFill>
                <a:latin typeface="Arial Black" panose="020B0A04020102020204" pitchFamily="34" charset="0"/>
              </a:endParaRPr>
            </a:p>
            <a:p>
              <a:pPr algn="l"/>
              <a:r>
                <a:rPr lang="en-US" sz="1200" dirty="0">
                  <a:solidFill>
                    <a:srgbClr val="126BB4"/>
                  </a:solidFill>
                  <a:latin typeface="Arial Black" panose="020B0A04020102020204" pitchFamily="34" charset="0"/>
                </a:rPr>
                <a:t>EMAIL </a:t>
              </a:r>
            </a:p>
            <a:p>
              <a:pPr algn="l"/>
              <a:endParaRPr lang="en-US" sz="1200" dirty="0">
                <a:solidFill>
                  <a:srgbClr val="126BB4"/>
                </a:solidFill>
                <a:latin typeface="Arial Black" panose="020B0A04020102020204" pitchFamily="34" charset="0"/>
              </a:endParaRPr>
            </a:p>
            <a:p>
              <a:pPr algn="l"/>
              <a:r>
                <a:rPr lang="en-US" sz="1200" dirty="0">
                  <a:solidFill>
                    <a:srgbClr val="126BB4"/>
                  </a:solidFill>
                  <a:latin typeface="Arial Black" panose="020B0A04020102020204" pitchFamily="34" charset="0"/>
                </a:rPr>
                <a:t>TWITTER </a:t>
              </a:r>
            </a:p>
          </p:txBody>
        </p:sp>
        <p:sp>
          <p:nvSpPr>
            <p:cNvPr id="10" name="Text Placeholder 2">
              <a:extLst>
                <a:ext uri="{FF2B5EF4-FFF2-40B4-BE49-F238E27FC236}">
                  <a16:creationId xmlns:a16="http://schemas.microsoft.com/office/drawing/2014/main" id="{42077FC3-BC81-4053-BDCA-FB418A32527E}"/>
                </a:ext>
              </a:extLst>
            </p:cNvPr>
            <p:cNvSpPr txBox="1">
              <a:spLocks/>
            </p:cNvSpPr>
            <p:nvPr/>
          </p:nvSpPr>
          <p:spPr>
            <a:xfrm>
              <a:off x="8215984" y="4480248"/>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1600" dirty="0">
                  <a:solidFill>
                    <a:sysClr val="windowText" lastClr="000000"/>
                  </a:solidFill>
                  <a:latin typeface="Arial" panose="020B0604020202020204" pitchFamily="34" charset="0"/>
                  <a:cs typeface="Arial" panose="020B0604020202020204" pitchFamily="34" charset="0"/>
                </a:rPr>
                <a:t>grants.nih.gov/grants/oer.htm</a:t>
              </a:r>
            </a:p>
            <a:p>
              <a:pPr algn="l"/>
              <a:endParaRPr lang="en-US" sz="1600" dirty="0">
                <a:solidFill>
                  <a:sysClr val="windowText" lastClr="000000"/>
                </a:solidFill>
                <a:latin typeface="Arial" panose="020B0604020202020204" pitchFamily="34" charset="0"/>
                <a:cs typeface="Arial" panose="020B0604020202020204" pitchFamily="34" charset="0"/>
              </a:endParaRPr>
            </a:p>
            <a:p>
              <a:pPr algn="l"/>
              <a:r>
                <a:rPr lang="en-US" sz="1600" dirty="0">
                  <a:solidFill>
                    <a:sysClr val="windowText" lastClr="000000"/>
                  </a:solidFill>
                  <a:latin typeface="Arial" panose="020B0604020202020204" pitchFamily="34" charset="0"/>
                  <a:cs typeface="Arial" panose="020B0604020202020204" pitchFamily="34" charset="0"/>
                </a:rPr>
                <a:t>grantsinfo@od.nih.gov</a:t>
              </a:r>
            </a:p>
            <a:p>
              <a:pPr algn="l"/>
              <a:endParaRPr lang="en-US" sz="1600" dirty="0">
                <a:solidFill>
                  <a:sysClr val="windowText" lastClr="000000"/>
                </a:solidFill>
                <a:latin typeface="Arial" panose="020B0604020202020204" pitchFamily="34" charset="0"/>
                <a:cs typeface="Arial" panose="020B0604020202020204" pitchFamily="34" charset="0"/>
              </a:endParaRPr>
            </a:p>
            <a:p>
              <a:pPr algn="l"/>
              <a:r>
                <a:rPr lang="en-US" sz="1600" dirty="0">
                  <a:solidFill>
                    <a:sysClr val="windowText" lastClr="000000"/>
                  </a:solidFill>
                  <a:latin typeface="Arial" panose="020B0604020202020204" pitchFamily="34" charset="0"/>
                  <a:cs typeface="Arial" panose="020B0604020202020204" pitchFamily="34" charset="0"/>
                </a:rPr>
                <a:t>@</a:t>
              </a:r>
              <a:r>
                <a:rPr lang="en-US" sz="1600" dirty="0" err="1">
                  <a:solidFill>
                    <a:sysClr val="windowText" lastClr="000000"/>
                  </a:solidFill>
                  <a:latin typeface="Arial" panose="020B0604020202020204" pitchFamily="34" charset="0"/>
                  <a:cs typeface="Arial" panose="020B0604020202020204" pitchFamily="34" charset="0"/>
                </a:rPr>
                <a:t>NIHGrants</a:t>
              </a:r>
              <a:endParaRPr lang="en-US" sz="1600" dirty="0">
                <a:solidFill>
                  <a:sysClr val="windowText" lastClr="000000"/>
                </a:solidFill>
                <a:latin typeface="Arial" panose="020B0604020202020204" pitchFamily="34" charset="0"/>
                <a:cs typeface="Arial" panose="020B0604020202020204" pitchFamily="34" charset="0"/>
              </a:endParaRPr>
            </a:p>
          </p:txBody>
        </p:sp>
      </p:grpSp>
      <p:pic>
        <p:nvPicPr>
          <p:cNvPr id="13" name="Picture 12" descr="Health and Human Services logo">
            <a:extLst>
              <a:ext uri="{FF2B5EF4-FFF2-40B4-BE49-F238E27FC236}">
                <a16:creationId xmlns:a16="http://schemas.microsoft.com/office/drawing/2014/main" id="{6A964169-87CE-496A-8B8D-848F66F1F8A3}"/>
              </a:ext>
            </a:extLst>
          </p:cNvPr>
          <p:cNvPicPr>
            <a:picLocks noChangeAspect="1"/>
          </p:cNvPicPr>
          <p:nvPr userDrawn="1"/>
        </p:nvPicPr>
        <p:blipFill>
          <a:blip r:embed="rId4"/>
          <a:stretch>
            <a:fillRect/>
          </a:stretch>
        </p:blipFill>
        <p:spPr>
          <a:xfrm>
            <a:off x="4808983" y="2721945"/>
            <a:ext cx="369755" cy="368522"/>
          </a:xfrm>
          <a:prstGeom prst="rect">
            <a:avLst/>
          </a:prstGeom>
        </p:spPr>
      </p:pic>
      <p:pic>
        <p:nvPicPr>
          <p:cNvPr id="11" name="Picture 10" descr="NIH_OER_Master_Logo_2Color.jpg">
            <a:extLst>
              <a:ext uri="{FF2B5EF4-FFF2-40B4-BE49-F238E27FC236}">
                <a16:creationId xmlns:a16="http://schemas.microsoft.com/office/drawing/2014/main" id="{BE16CD0E-BB72-4A6B-9FC7-7F4AC317E39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5435" y="2661985"/>
            <a:ext cx="2274637" cy="453440"/>
          </a:xfrm>
          <a:prstGeom prst="rect">
            <a:avLst/>
          </a:prstGeom>
        </p:spPr>
      </p:pic>
    </p:spTree>
    <p:custDataLst>
      <p:tags r:id="rId1"/>
    </p:custDataLst>
    <p:extLst>
      <p:ext uri="{BB962C8B-B14F-4D97-AF65-F5344CB8AC3E}">
        <p14:creationId xmlns:p14="http://schemas.microsoft.com/office/powerpoint/2010/main" val="125439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optio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5AD013-8965-4C1E-8F60-6EDFE32436E7}"/>
              </a:ext>
            </a:extLst>
          </p:cNvPr>
          <p:cNvPicPr>
            <a:picLocks noChangeAspect="1"/>
          </p:cNvPicPr>
          <p:nvPr userDrawn="1"/>
        </p:nvPicPr>
        <p:blipFill rotWithShape="1">
          <a:blip r:embed="rId3">
            <a:lum bright="70000" contrast="-70000"/>
            <a:extLst>
              <a:ext uri="{28A0092B-C50C-407E-A947-70E740481C1C}">
                <a14:useLocalDpi xmlns:a14="http://schemas.microsoft.com/office/drawing/2010/main" val="0"/>
              </a:ext>
            </a:extLst>
          </a:blip>
          <a:srcRect t="8279"/>
          <a:stretch/>
        </p:blipFill>
        <p:spPr>
          <a:xfrm>
            <a:off x="0" y="-435428"/>
            <a:ext cx="12230025" cy="7482114"/>
          </a:xfrm>
          <a:prstGeom prst="rect">
            <a:avLst/>
          </a:prstGeom>
        </p:spPr>
      </p:pic>
      <p:sp>
        <p:nvSpPr>
          <p:cNvPr id="4" name="Oval 3">
            <a:extLst>
              <a:ext uri="{FF2B5EF4-FFF2-40B4-BE49-F238E27FC236}">
                <a16:creationId xmlns:a16="http://schemas.microsoft.com/office/drawing/2014/main" id="{3AB8FFA4-CC2F-4F44-BBBF-D8D16B4DB343}"/>
              </a:ext>
            </a:extLst>
          </p:cNvPr>
          <p:cNvSpPr/>
          <p:nvPr userDrawn="1"/>
        </p:nvSpPr>
        <p:spPr>
          <a:xfrm>
            <a:off x="1" y="5217885"/>
            <a:ext cx="12315370" cy="2830285"/>
          </a:xfrm>
          <a:prstGeom prst="ellipse">
            <a:avLst/>
          </a:prstGeom>
          <a:solidFill>
            <a:schemeClr val="bg1"/>
          </a:solidFill>
          <a:ln>
            <a:noFill/>
          </a:ln>
          <a:effectLst>
            <a:softEdge rad="762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Health and Human Services logo" descr="Health and Human Services logo&#10;">
            <a:extLst>
              <a:ext uri="{FF2B5EF4-FFF2-40B4-BE49-F238E27FC236}">
                <a16:creationId xmlns:a16="http://schemas.microsoft.com/office/drawing/2014/main" id="{9783F7AC-E20E-46F5-A9F4-E2328FCFC753}"/>
              </a:ext>
            </a:extLst>
          </p:cNvPr>
          <p:cNvPicPr>
            <a:picLocks noChangeAspect="1"/>
          </p:cNvPicPr>
          <p:nvPr userDrawn="1"/>
        </p:nvPicPr>
        <p:blipFill>
          <a:blip r:embed="rId4"/>
          <a:stretch>
            <a:fillRect/>
          </a:stretch>
        </p:blipFill>
        <p:spPr>
          <a:xfrm>
            <a:off x="4796151" y="6364699"/>
            <a:ext cx="327531" cy="326439"/>
          </a:xfrm>
          <a:prstGeom prst="rect">
            <a:avLst/>
          </a:prstGeom>
        </p:spPr>
      </p:pic>
      <p:sp>
        <p:nvSpPr>
          <p:cNvPr id="10" name="Text Placeholder">
            <a:extLst>
              <a:ext uri="{FF2B5EF4-FFF2-40B4-BE49-F238E27FC236}">
                <a16:creationId xmlns:a16="http://schemas.microsoft.com/office/drawing/2014/main" id="{8C704684-D29C-4A3A-9DE4-6DB9141D2A6D}"/>
              </a:ext>
            </a:extLst>
          </p:cNvPr>
          <p:cNvSpPr>
            <a:spLocks noGrp="1"/>
          </p:cNvSpPr>
          <p:nvPr>
            <p:ph type="body" idx="1" hasCustomPrompt="1"/>
          </p:nvPr>
        </p:nvSpPr>
        <p:spPr>
          <a:xfrm>
            <a:off x="340397" y="4056743"/>
            <a:ext cx="11446686" cy="2174239"/>
          </a:xfrm>
          <a:prstGeom prst="rect">
            <a:avLst/>
          </a:prstGeom>
        </p:spPr>
        <p:txBody>
          <a:bodyPr>
            <a:noAutofit/>
          </a:bodyPr>
          <a:lstStyle>
            <a:lvl1pPr marL="0" indent="0" algn="ctr">
              <a:buNone/>
              <a:defRPr sz="1600" b="0" i="0" cap="none" spc="0" normalizeH="0" baseline="0">
                <a:solidFill>
                  <a:schemeClr val="tx1">
                    <a:lumMod val="65000"/>
                    <a:lumOff val="35000"/>
                  </a:schemeClr>
                </a:solidFill>
                <a:latin typeface="Arial" panose="020B0604020202020204" pitchFamily="34" charset="0"/>
                <a:ea typeface="Open Sans Light" panose="020B0306030504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style</a:t>
            </a:r>
          </a:p>
        </p:txBody>
      </p:sp>
      <p:sp>
        <p:nvSpPr>
          <p:cNvPr id="24" name="Title">
            <a:extLst>
              <a:ext uri="{FF2B5EF4-FFF2-40B4-BE49-F238E27FC236}">
                <a16:creationId xmlns:a16="http://schemas.microsoft.com/office/drawing/2014/main" id="{508562F6-5CC1-4739-8ACC-7F3C0C057558}"/>
              </a:ext>
            </a:extLst>
          </p:cNvPr>
          <p:cNvSpPr>
            <a:spLocks noGrp="1"/>
          </p:cNvSpPr>
          <p:nvPr>
            <p:ph type="ctrTitle" hasCustomPrompt="1"/>
          </p:nvPr>
        </p:nvSpPr>
        <p:spPr>
          <a:xfrm>
            <a:off x="340397" y="2380395"/>
            <a:ext cx="11446686" cy="1499405"/>
          </a:xfrm>
        </p:spPr>
        <p:txBody>
          <a:bodyPr anchor="b">
            <a:noAutofit/>
          </a:bodyPr>
          <a:lstStyle>
            <a:lvl1pPr algn="ctr">
              <a:defRPr sz="4400" b="0" cap="all" baseline="0">
                <a:solidFill>
                  <a:srgbClr val="126BB4"/>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dirty="0"/>
              <a:t>Click here to edit Master title style</a:t>
            </a:r>
          </a:p>
        </p:txBody>
      </p:sp>
      <p:pic>
        <p:nvPicPr>
          <p:cNvPr id="7" name="Picture 6" descr="NIH_OER_Master_Logo_2Color.jpg">
            <a:extLst>
              <a:ext uri="{FF2B5EF4-FFF2-40B4-BE49-F238E27FC236}">
                <a16:creationId xmlns:a16="http://schemas.microsoft.com/office/drawing/2014/main" id="{AF2B9896-4DE2-4607-B915-0A2C24C73C0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10961" y="6327224"/>
            <a:ext cx="1959493" cy="390617"/>
          </a:xfrm>
          <a:prstGeom prst="rect">
            <a:avLst/>
          </a:prstGeom>
        </p:spPr>
      </p:pic>
    </p:spTree>
    <p:custDataLst>
      <p:tags r:id="rId1"/>
    </p:custDataLst>
    <p:extLst>
      <p:ext uri="{BB962C8B-B14F-4D97-AF65-F5344CB8AC3E}">
        <p14:creationId xmlns:p14="http://schemas.microsoft.com/office/powerpoint/2010/main" val="2341077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pic>
        <p:nvPicPr>
          <p:cNvPr id="14" name="Picture 13" descr="Ripple Effect Communications, Inc. logo">
            <a:extLst>
              <a:ext uri="{FF2B5EF4-FFF2-40B4-BE49-F238E27FC236}">
                <a16:creationId xmlns:a16="http://schemas.microsoft.com/office/drawing/2014/main" id="{A6312FA7-2C72-41C1-A454-143339BC02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28036" y="2642034"/>
            <a:ext cx="2335926" cy="434093"/>
          </a:xfrm>
          <a:prstGeom prst="rect">
            <a:avLst/>
          </a:prstGeom>
        </p:spPr>
      </p:pic>
      <p:pic>
        <p:nvPicPr>
          <p:cNvPr id="15" name="Picture 14">
            <a:extLst>
              <a:ext uri="{FF2B5EF4-FFF2-40B4-BE49-F238E27FC236}">
                <a16:creationId xmlns:a16="http://schemas.microsoft.com/office/drawing/2014/main" id="{D294F219-933C-4F64-B894-A3A25DA16496}"/>
              </a:ext>
            </a:extLst>
          </p:cNvPr>
          <p:cNvPicPr>
            <a:picLocks noChangeAspect="1"/>
          </p:cNvPicPr>
          <p:nvPr userDrawn="1"/>
        </p:nvPicPr>
        <p:blipFill rotWithShape="1">
          <a:blip r:embed="rId4">
            <a:alphaModFix amt="16000"/>
            <a:duotone>
              <a:schemeClr val="bg2">
                <a:shade val="45000"/>
                <a:satMod val="135000"/>
              </a:schemeClr>
              <a:prstClr val="white"/>
            </a:duotone>
          </a:blip>
          <a:srcRect l="4399" t="57834" r="3343" b="7440"/>
          <a:stretch/>
        </p:blipFill>
        <p:spPr>
          <a:xfrm>
            <a:off x="-1" y="0"/>
            <a:ext cx="12192001" cy="2536292"/>
          </a:xfrm>
          <a:prstGeom prst="rect">
            <a:avLst/>
          </a:prstGeom>
        </p:spPr>
      </p:pic>
      <p:sp>
        <p:nvSpPr>
          <p:cNvPr id="16" name="Title 1">
            <a:extLst>
              <a:ext uri="{FF2B5EF4-FFF2-40B4-BE49-F238E27FC236}">
                <a16:creationId xmlns:a16="http://schemas.microsoft.com/office/drawing/2014/main" id="{7106590A-AA4F-4F4F-A337-DA382FFE3C2D}"/>
              </a:ext>
            </a:extLst>
          </p:cNvPr>
          <p:cNvSpPr txBox="1">
            <a:spLocks/>
          </p:cNvSpPr>
          <p:nvPr userDrawn="1"/>
        </p:nvSpPr>
        <p:spPr>
          <a:xfrm>
            <a:off x="932198" y="3025842"/>
            <a:ext cx="10327602"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en-US" cap="all" baseline="0" dirty="0">
                <a:solidFill>
                  <a:srgbClr val="126BB4"/>
                </a:solidFill>
                <a:latin typeface="Arial Black" panose="020B0A04020102020204" pitchFamily="34" charset="0"/>
              </a:rPr>
              <a:t>FOR more information about this template:</a:t>
            </a:r>
          </a:p>
        </p:txBody>
      </p:sp>
      <p:grpSp>
        <p:nvGrpSpPr>
          <p:cNvPr id="22" name="Group 21">
            <a:extLst>
              <a:ext uri="{FF2B5EF4-FFF2-40B4-BE49-F238E27FC236}">
                <a16:creationId xmlns:a16="http://schemas.microsoft.com/office/drawing/2014/main" id="{17EACC7B-9C10-4070-B57C-BCD8CA183BDB}"/>
              </a:ext>
            </a:extLst>
          </p:cNvPr>
          <p:cNvGrpSpPr/>
          <p:nvPr userDrawn="1"/>
        </p:nvGrpSpPr>
        <p:grpSpPr>
          <a:xfrm>
            <a:off x="3938891" y="4888308"/>
            <a:ext cx="4314216" cy="1835179"/>
            <a:chOff x="7037873" y="4480249"/>
            <a:chExt cx="4314216" cy="1835179"/>
          </a:xfrm>
        </p:grpSpPr>
        <p:sp>
          <p:nvSpPr>
            <p:cNvPr id="23" name="Text Placeholder 2">
              <a:extLst>
                <a:ext uri="{FF2B5EF4-FFF2-40B4-BE49-F238E27FC236}">
                  <a16:creationId xmlns:a16="http://schemas.microsoft.com/office/drawing/2014/main" id="{412E178B-EE0B-4F2F-AC76-8B1BC4499123}"/>
                </a:ext>
              </a:extLst>
            </p:cNvPr>
            <p:cNvSpPr txBox="1">
              <a:spLocks/>
            </p:cNvSpPr>
            <p:nvPr/>
          </p:nvSpPr>
          <p:spPr>
            <a:xfrm>
              <a:off x="7037873" y="4546078"/>
              <a:ext cx="1274821"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rgbClr val="F58344"/>
                  </a:solidFill>
                  <a:latin typeface="Arial Black" panose="020B0A04020102020204" pitchFamily="34" charset="0"/>
                </a:rPr>
                <a:t>WEBSITE </a:t>
              </a:r>
            </a:p>
            <a:p>
              <a:pPr algn="l"/>
              <a:endParaRPr lang="en-US" dirty="0">
                <a:solidFill>
                  <a:srgbClr val="F58344"/>
                </a:solidFill>
                <a:latin typeface="Arial Black" panose="020B0A04020102020204" pitchFamily="34" charset="0"/>
              </a:endParaRPr>
            </a:p>
            <a:p>
              <a:pPr algn="l"/>
              <a:r>
                <a:rPr lang="en-US" dirty="0">
                  <a:solidFill>
                    <a:srgbClr val="F58344"/>
                  </a:solidFill>
                  <a:latin typeface="Arial Black" panose="020B0A04020102020204" pitchFamily="34" charset="0"/>
                </a:rPr>
                <a:t>FACEBOOK </a:t>
              </a:r>
            </a:p>
            <a:p>
              <a:pPr algn="l"/>
              <a:endParaRPr lang="en-US" dirty="0">
                <a:solidFill>
                  <a:srgbClr val="F58344"/>
                </a:solidFill>
                <a:latin typeface="Arial Black" panose="020B0A04020102020204" pitchFamily="34" charset="0"/>
              </a:endParaRPr>
            </a:p>
            <a:p>
              <a:pPr algn="l"/>
              <a:r>
                <a:rPr lang="en-US" dirty="0">
                  <a:solidFill>
                    <a:srgbClr val="F58344"/>
                  </a:solidFill>
                  <a:latin typeface="Arial Black" panose="020B0A04020102020204" pitchFamily="34" charset="0"/>
                </a:rPr>
                <a:t>TWITTER </a:t>
              </a:r>
            </a:p>
          </p:txBody>
        </p:sp>
        <p:sp>
          <p:nvSpPr>
            <p:cNvPr id="24" name="Text Placeholder 2">
              <a:extLst>
                <a:ext uri="{FF2B5EF4-FFF2-40B4-BE49-F238E27FC236}">
                  <a16:creationId xmlns:a16="http://schemas.microsoft.com/office/drawing/2014/main" id="{4ECD1301-3B25-4565-98BB-2B11BE6BAB7D}"/>
                </a:ext>
              </a:extLst>
            </p:cNvPr>
            <p:cNvSpPr txBox="1">
              <a:spLocks/>
            </p:cNvSpPr>
            <p:nvPr/>
          </p:nvSpPr>
          <p:spPr>
            <a:xfrm>
              <a:off x="8215984" y="448024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solidFill>
                    <a:sysClr val="windowText" lastClr="000000"/>
                  </a:solidFill>
                  <a:latin typeface="Arial" panose="020B0604020202020204" pitchFamily="34" charset="0"/>
                  <a:cs typeface="Arial" panose="020B0604020202020204" pitchFamily="34" charset="0"/>
                </a:rPr>
                <a:t>rippleeffect.com</a:t>
              </a: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futurerippler</a:t>
              </a:r>
              <a:endParaRPr lang="en-US" dirty="0">
                <a:solidFill>
                  <a:sysClr val="windowText" lastClr="000000"/>
                </a:solidFill>
                <a:latin typeface="Arial" panose="020B0604020202020204" pitchFamily="34" charset="0"/>
                <a:cs typeface="Arial" panose="020B0604020202020204" pitchFamily="34" charset="0"/>
              </a:endParaRPr>
            </a:p>
            <a:p>
              <a:pPr algn="l"/>
              <a:endParaRPr lang="en-US" dirty="0">
                <a:solidFill>
                  <a:sysClr val="windowText" lastClr="000000"/>
                </a:solidFill>
                <a:latin typeface="Arial" panose="020B0604020202020204" pitchFamily="34" charset="0"/>
                <a:cs typeface="Arial" panose="020B0604020202020204" pitchFamily="34" charset="0"/>
              </a:endParaRPr>
            </a:p>
            <a:p>
              <a:pPr algn="l"/>
              <a:r>
                <a:rPr lang="en-US" dirty="0">
                  <a:solidFill>
                    <a:sysClr val="windowText" lastClr="000000"/>
                  </a:solidFill>
                  <a:latin typeface="Arial" panose="020B0604020202020204" pitchFamily="34" charset="0"/>
                  <a:cs typeface="Arial" panose="020B0604020202020204" pitchFamily="34" charset="0"/>
                </a:rPr>
                <a:t>@</a:t>
              </a:r>
              <a:r>
                <a:rPr lang="en-US" dirty="0" err="1">
                  <a:solidFill>
                    <a:sysClr val="windowText" lastClr="000000"/>
                  </a:solidFill>
                  <a:latin typeface="Arial" panose="020B0604020202020204" pitchFamily="34" charset="0"/>
                  <a:cs typeface="Arial" panose="020B0604020202020204" pitchFamily="34" charset="0"/>
                </a:rPr>
                <a:t>rippleeffectcom</a:t>
              </a:r>
              <a:endParaRPr lang="en-US" dirty="0">
                <a:solidFill>
                  <a:sysClr val="windowText" lastClr="000000"/>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1101477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828800" y="5628302"/>
            <a:ext cx="8534400" cy="57442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10595573" y="6385001"/>
            <a:ext cx="1273428" cy="365125"/>
          </a:xfrm>
          <a:prstGeom prst="rect">
            <a:avLst/>
          </a:prstGeom>
        </p:spPr>
        <p:txBody>
          <a:bodyPr/>
          <a:lstStyle/>
          <a:p>
            <a:fld id="{776EDAD4-FA90-AE44-8FFA-33762B3E9EDD}" type="slidenum">
              <a:rPr lang="en-US" smtClean="0"/>
              <a:t>‹#›</a:t>
            </a:fld>
            <a:endParaRPr lang="en-US"/>
          </a:p>
        </p:txBody>
      </p:sp>
      <p:pic>
        <p:nvPicPr>
          <p:cNvPr id="14" name="Picture 13"/>
          <p:cNvPicPr>
            <a:picLocks noChangeAspect="1"/>
          </p:cNvPicPr>
          <p:nvPr userDrawn="1"/>
        </p:nvPicPr>
        <p:blipFill rotWithShape="1">
          <a:blip r:embed="rId2"/>
          <a:srcRect l="27339" t="17776" r="-1"/>
          <a:stretch/>
        </p:blipFill>
        <p:spPr>
          <a:xfrm>
            <a:off x="2" y="1"/>
            <a:ext cx="8071925" cy="3786157"/>
          </a:xfrm>
          <a:prstGeom prst="rect">
            <a:avLst/>
          </a:prstGeom>
        </p:spPr>
      </p:pic>
      <p:sp>
        <p:nvSpPr>
          <p:cNvPr id="2" name="Title 1"/>
          <p:cNvSpPr>
            <a:spLocks noGrp="1"/>
          </p:cNvSpPr>
          <p:nvPr>
            <p:ph type="ctrTitle"/>
          </p:nvPr>
        </p:nvSpPr>
        <p:spPr>
          <a:xfrm>
            <a:off x="914400" y="4597366"/>
            <a:ext cx="10363200" cy="1051610"/>
          </a:xfrm>
        </p:spPr>
        <p:txBody>
          <a:bodyPr/>
          <a:lstStyle/>
          <a:p>
            <a:r>
              <a:rPr lang="en-US" dirty="0"/>
              <a:t>Click to edit Master title style</a:t>
            </a:r>
          </a:p>
        </p:txBody>
      </p:sp>
      <p:pic>
        <p:nvPicPr>
          <p:cNvPr id="11" name="Picture 10" title="HHS Logo"/>
          <p:cNvPicPr>
            <a:picLocks noChangeAspect="1"/>
          </p:cNvPicPr>
          <p:nvPr userDrawn="1"/>
        </p:nvPicPr>
        <p:blipFill>
          <a:blip r:embed="rId3"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244191" y="6306579"/>
            <a:ext cx="650540" cy="464669"/>
          </a:xfrm>
          <a:prstGeom prst="rect">
            <a:avLst/>
          </a:prstGeom>
          <a:ln>
            <a:noFill/>
          </a:ln>
        </p:spPr>
      </p:pic>
      <p:pic>
        <p:nvPicPr>
          <p:cNvPr id="12" name="Picture 11" descr="NIH_OER_Master_Logo_2Color.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2554" y="6270839"/>
            <a:ext cx="3489036" cy="521644"/>
          </a:xfrm>
          <a:prstGeom prst="rect">
            <a:avLst/>
          </a:prstGeom>
        </p:spPr>
      </p:pic>
    </p:spTree>
    <p:extLst>
      <p:ext uri="{BB962C8B-B14F-4D97-AF65-F5344CB8AC3E}">
        <p14:creationId xmlns:p14="http://schemas.microsoft.com/office/powerpoint/2010/main" val="4186771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spTree>
    <p:extLst>
      <p:ext uri="{BB962C8B-B14F-4D97-AF65-F5344CB8AC3E}">
        <p14:creationId xmlns:p14="http://schemas.microsoft.com/office/powerpoint/2010/main" val="3984849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63084" y="4408420"/>
            <a:ext cx="10363200" cy="55476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0F03B9C-7FB0-4040-A6A7-10A777309ABE}" type="datetimeFigureOut">
              <a:rPr lang="en-US" smtClean="0"/>
              <a:t>10/25/2021</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pic>
        <p:nvPicPr>
          <p:cNvPr id="11" name="Picture 10"/>
          <p:cNvPicPr>
            <a:picLocks noChangeAspect="1"/>
          </p:cNvPicPr>
          <p:nvPr userDrawn="1"/>
        </p:nvPicPr>
        <p:blipFill>
          <a:blip r:embed="rId2"/>
          <a:stretch>
            <a:fillRect/>
          </a:stretch>
        </p:blipFill>
        <p:spPr>
          <a:xfrm>
            <a:off x="0" y="0"/>
            <a:ext cx="12192000" cy="5053584"/>
          </a:xfrm>
          <a:prstGeom prst="rect">
            <a:avLst/>
          </a:prstGeom>
        </p:spPr>
      </p:pic>
      <p:sp>
        <p:nvSpPr>
          <p:cNvPr id="2" name="Title 1"/>
          <p:cNvSpPr>
            <a:spLocks noGrp="1"/>
          </p:cNvSpPr>
          <p:nvPr>
            <p:ph type="title"/>
          </p:nvPr>
        </p:nvSpPr>
        <p:spPr>
          <a:xfrm>
            <a:off x="963084" y="4963189"/>
            <a:ext cx="10363200" cy="1362075"/>
          </a:xfrm>
        </p:spPr>
        <p:txBody>
          <a:bodyPr anchor="t"/>
          <a:lstStyle>
            <a:lvl1pPr algn="l">
              <a:defRPr sz="4000" b="1" cap="all"/>
            </a:lvl1pPr>
          </a:lstStyle>
          <a:p>
            <a:r>
              <a:rPr lang="en-US" dirty="0"/>
              <a:t>Click to edit Master title style</a:t>
            </a:r>
          </a:p>
        </p:txBody>
      </p:sp>
    </p:spTree>
    <p:extLst>
      <p:ext uri="{BB962C8B-B14F-4D97-AF65-F5344CB8AC3E}">
        <p14:creationId xmlns:p14="http://schemas.microsoft.com/office/powerpoint/2010/main" val="138629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spTree>
    <p:extLst>
      <p:ext uri="{BB962C8B-B14F-4D97-AF65-F5344CB8AC3E}">
        <p14:creationId xmlns:p14="http://schemas.microsoft.com/office/powerpoint/2010/main" val="2610850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spTree>
    <p:extLst>
      <p:ext uri="{BB962C8B-B14F-4D97-AF65-F5344CB8AC3E}">
        <p14:creationId xmlns:p14="http://schemas.microsoft.com/office/powerpoint/2010/main" val="18193470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spTree>
    <p:extLst>
      <p:ext uri="{BB962C8B-B14F-4D97-AF65-F5344CB8AC3E}">
        <p14:creationId xmlns:p14="http://schemas.microsoft.com/office/powerpoint/2010/main" val="846477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spTree>
    <p:extLst>
      <p:ext uri="{BB962C8B-B14F-4D97-AF65-F5344CB8AC3E}">
        <p14:creationId xmlns:p14="http://schemas.microsoft.com/office/powerpoint/2010/main" val="2919091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spTree>
    <p:extLst>
      <p:ext uri="{BB962C8B-B14F-4D97-AF65-F5344CB8AC3E}">
        <p14:creationId xmlns:p14="http://schemas.microsoft.com/office/powerpoint/2010/main" val="3490234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spTree>
    <p:extLst>
      <p:ext uri="{BB962C8B-B14F-4D97-AF65-F5344CB8AC3E}">
        <p14:creationId xmlns:p14="http://schemas.microsoft.com/office/powerpoint/2010/main" val="27121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B359-D779-48B3-B3EA-31E48BF31A7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52E72C1-F9BB-4B17-8760-B5DC2AF97083}"/>
              </a:ext>
            </a:extLst>
          </p:cNvPr>
          <p:cNvSpPr>
            <a:spLocks noGrp="1"/>
          </p:cNvSpPr>
          <p:nvPr>
            <p:ph idx="1"/>
          </p:nvPr>
        </p:nvSpPr>
        <p:spPr>
          <a:xfrm>
            <a:off x="838200" y="1398850"/>
            <a:ext cx="10515600" cy="477811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BABAC03-9E05-49C7-B132-4DAE23D933BF}"/>
              </a:ext>
            </a:extLst>
          </p:cNvPr>
          <p:cNvSpPr>
            <a:spLocks noGrp="1"/>
          </p:cNvSpPr>
          <p:nvPr>
            <p:ph type="dt" sz="half" idx="10"/>
          </p:nvPr>
        </p:nvSpPr>
        <p:spPr>
          <a:xfrm>
            <a:off x="47244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2D85BCB2-9FBF-4790-B649-A418E43EF4BC}" type="datetime4">
              <a:rPr lang="en-US" smtClean="0"/>
              <a:pPr/>
              <a:t>October 25, 2021</a:t>
            </a:fld>
            <a:endParaRPr lang="en-US" dirty="0"/>
          </a:p>
        </p:txBody>
      </p:sp>
      <p:sp>
        <p:nvSpPr>
          <p:cNvPr id="6" name="Slide Number Placeholder 5">
            <a:extLst>
              <a:ext uri="{FF2B5EF4-FFF2-40B4-BE49-F238E27FC236}">
                <a16:creationId xmlns:a16="http://schemas.microsoft.com/office/drawing/2014/main" id="{7181CDCE-EF17-47B2-9F9D-FE201282C516}"/>
              </a:ext>
            </a:extLst>
          </p:cNvPr>
          <p:cNvSpPr>
            <a:spLocks noGrp="1"/>
          </p:cNvSpPr>
          <p:nvPr>
            <p:ph type="sldNum" sz="quarter" idx="12"/>
          </p:nvPr>
        </p:nvSpPr>
        <p:spPr>
          <a:xfrm>
            <a:off x="8610600" y="6356350"/>
            <a:ext cx="2743200" cy="365125"/>
          </a:xfrm>
          <a:prstGeom prst="rect">
            <a:avLst/>
          </a:prstGeom>
        </p:spPr>
        <p:txBody>
          <a:bodyPr/>
          <a:lstStyle>
            <a:lvl1pPr>
              <a:defRPr>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dirty="0"/>
          </a:p>
        </p:txBody>
      </p:sp>
    </p:spTree>
    <p:custDataLst>
      <p:tags r:id="rId1"/>
    </p:custDataLst>
    <p:extLst>
      <p:ext uri="{BB962C8B-B14F-4D97-AF65-F5344CB8AC3E}">
        <p14:creationId xmlns:p14="http://schemas.microsoft.com/office/powerpoint/2010/main" val="3448623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spTree>
    <p:extLst>
      <p:ext uri="{BB962C8B-B14F-4D97-AF65-F5344CB8AC3E}">
        <p14:creationId xmlns:p14="http://schemas.microsoft.com/office/powerpoint/2010/main" val="2752389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76EDAD4-FA90-AE44-8FFA-33762B3E9EDD}" type="slidenum">
              <a:rPr lang="en-US" smtClean="0"/>
              <a:t>‹#›</a:t>
            </a:fld>
            <a:endParaRPr lang="en-US"/>
          </a:p>
        </p:txBody>
      </p:sp>
    </p:spTree>
    <p:extLst>
      <p:ext uri="{BB962C8B-B14F-4D97-AF65-F5344CB8AC3E}">
        <p14:creationId xmlns:p14="http://schemas.microsoft.com/office/powerpoint/2010/main" val="2013500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8A47-2B62-4EC6-B9C1-D5DE43A44A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592A45-1E82-418B-824B-28837ED8C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FD162B-34F8-468D-8DA3-3B2F96F7EF3B}"/>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5" name="Footer Placeholder 4">
            <a:extLst>
              <a:ext uri="{FF2B5EF4-FFF2-40B4-BE49-F238E27FC236}">
                <a16:creationId xmlns:a16="http://schemas.microsoft.com/office/drawing/2014/main" id="{121155FC-DB1F-4453-A9D2-41CADE91D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458BE-4949-431F-85AE-581D83B29AD0}"/>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244207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C852-61E7-4660-B336-034F237E81A8}"/>
              </a:ext>
            </a:extLst>
          </p:cNvPr>
          <p:cNvSpPr>
            <a:spLocks noGrp="1"/>
          </p:cNvSpPr>
          <p:nvPr>
            <p:ph type="title"/>
          </p:nvPr>
        </p:nvSpPr>
        <p:spPr>
          <a:xfrm>
            <a:off x="838200" y="200365"/>
            <a:ext cx="10515600" cy="730507"/>
          </a:xfrm>
        </p:spPr>
        <p:txBody>
          <a:bodyPr>
            <a:normAutofit/>
          </a:bodyPr>
          <a:lstStyle>
            <a:lvl1pPr>
              <a:defRPr sz="36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AC86B1-F8A5-4ED3-87AD-2EBB8DED498E}"/>
              </a:ext>
            </a:extLst>
          </p:cNvPr>
          <p:cNvSpPr>
            <a:spLocks noGrp="1"/>
          </p:cNvSpPr>
          <p:nvPr>
            <p:ph idx="1"/>
          </p:nvPr>
        </p:nvSpPr>
        <p:spPr>
          <a:xfrm>
            <a:off x="838200" y="1161535"/>
            <a:ext cx="10515600" cy="50154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F1A037-E84D-4BCE-85FF-36A6ACF4EDBE}"/>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5" name="Footer Placeholder 4">
            <a:extLst>
              <a:ext uri="{FF2B5EF4-FFF2-40B4-BE49-F238E27FC236}">
                <a16:creationId xmlns:a16="http://schemas.microsoft.com/office/drawing/2014/main" id="{CB947F2D-11C3-4736-AEE7-70B56E6D0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D6EF49-47C8-4835-BADB-0A9F1048D6B5}"/>
              </a:ext>
            </a:extLst>
          </p:cNvPr>
          <p:cNvSpPr>
            <a:spLocks noGrp="1"/>
          </p:cNvSpPr>
          <p:nvPr>
            <p:ph type="sldNum" sz="quarter" idx="12"/>
          </p:nvPr>
        </p:nvSpPr>
        <p:spPr/>
        <p:txBody>
          <a:bodyPr/>
          <a:lstStyle/>
          <a:p>
            <a:fld id="{5B90076E-802F-407F-AAE9-91E92DE6B158}" type="slidenum">
              <a:rPr lang="en-US" smtClean="0"/>
              <a:t>‹#›</a:t>
            </a:fld>
            <a:endParaRPr lang="en-US"/>
          </a:p>
        </p:txBody>
      </p:sp>
      <p:pic>
        <p:nvPicPr>
          <p:cNvPr id="7" name="Picture 6">
            <a:extLst>
              <a:ext uri="{FF2B5EF4-FFF2-40B4-BE49-F238E27FC236}">
                <a16:creationId xmlns:a16="http://schemas.microsoft.com/office/drawing/2014/main" id="{613B56FE-2F89-4992-AD0E-79C1B9168726}"/>
              </a:ext>
            </a:extLst>
          </p:cNvPr>
          <p:cNvPicPr>
            <a:picLocks noChangeAspect="1"/>
          </p:cNvPicPr>
          <p:nvPr userDrawn="1"/>
        </p:nvPicPr>
        <p:blipFill>
          <a:blip r:embed="rId2"/>
          <a:stretch>
            <a:fillRect/>
          </a:stretch>
        </p:blipFill>
        <p:spPr>
          <a:xfrm>
            <a:off x="10435247" y="6393270"/>
            <a:ext cx="1590675" cy="342900"/>
          </a:xfrm>
          <a:prstGeom prst="rect">
            <a:avLst/>
          </a:prstGeom>
        </p:spPr>
      </p:pic>
    </p:spTree>
    <p:extLst>
      <p:ext uri="{BB962C8B-B14F-4D97-AF65-F5344CB8AC3E}">
        <p14:creationId xmlns:p14="http://schemas.microsoft.com/office/powerpoint/2010/main" val="3376929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72F1-BED1-4AEE-91E8-329C3C2E7F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0D2FD4-A355-411F-A315-83FBB57B2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45640C-BA68-489B-8D3D-0397FE865D11}"/>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5" name="Footer Placeholder 4">
            <a:extLst>
              <a:ext uri="{FF2B5EF4-FFF2-40B4-BE49-F238E27FC236}">
                <a16:creationId xmlns:a16="http://schemas.microsoft.com/office/drawing/2014/main" id="{28349397-F269-43A1-BC00-E67974BF1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6308A-D734-410D-A0CD-8AF1FC372345}"/>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2692475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8B5EF-2A92-4A5E-A269-72524AA8DF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5EBDD-0CFA-49F6-9B00-48458443DE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5B41E9-2C94-43D7-BFCE-416D73EE37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170703-8B34-4BE7-BE65-EAF03F4D5B95}"/>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6" name="Footer Placeholder 5">
            <a:extLst>
              <a:ext uri="{FF2B5EF4-FFF2-40B4-BE49-F238E27FC236}">
                <a16:creationId xmlns:a16="http://schemas.microsoft.com/office/drawing/2014/main" id="{1672020E-2C28-4E34-BC91-3BE162F4B8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1CF1C-1AD6-42DA-873B-F170D336E39E}"/>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2021292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47C72-D2C1-42BE-A5C8-2FC1E75094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660316-2943-41A7-86BC-B963369A61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02682-23F3-42CB-AEC1-FB818D30B3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9A8625-0CB9-46D3-A88F-E9ED969D5C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10BB8E-E0FE-4C42-B07E-685213F2A8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DBB36C-F47C-4163-861F-E50EA34970E6}"/>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8" name="Footer Placeholder 7">
            <a:extLst>
              <a:ext uri="{FF2B5EF4-FFF2-40B4-BE49-F238E27FC236}">
                <a16:creationId xmlns:a16="http://schemas.microsoft.com/office/drawing/2014/main" id="{2FDDB69E-281A-470A-A83F-512E9D56EB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41ECE6-DBA3-4CD5-A4EA-0AD93B0D034A}"/>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622809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BEB16-0E84-4874-BCFC-3989388436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851FCE-4EB9-4A22-A412-12E4EAD7F146}"/>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4" name="Footer Placeholder 3">
            <a:extLst>
              <a:ext uri="{FF2B5EF4-FFF2-40B4-BE49-F238E27FC236}">
                <a16:creationId xmlns:a16="http://schemas.microsoft.com/office/drawing/2014/main" id="{F92B692B-445B-4237-A086-3605C282D6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72F892-1A0B-4522-AE58-BBE5F71C0172}"/>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4156696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4F8A2-9678-4D22-B0E5-8740A9F52AD1}"/>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3" name="Footer Placeholder 2">
            <a:extLst>
              <a:ext uri="{FF2B5EF4-FFF2-40B4-BE49-F238E27FC236}">
                <a16:creationId xmlns:a16="http://schemas.microsoft.com/office/drawing/2014/main" id="{73B381DF-6855-4A15-BD85-9E0044B6F2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2C6669-3856-4491-8B14-001861193500}"/>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3974428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9C50-C2CE-4189-A19D-CAA786B42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AD854C-F89C-4A6B-A7DE-4E89AE7F37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7A1502-EA08-4FE5-87E0-463D3E727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2BEC96-4E57-4988-AE6A-7CB0C7B4B8B7}"/>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6" name="Footer Placeholder 5">
            <a:extLst>
              <a:ext uri="{FF2B5EF4-FFF2-40B4-BE49-F238E27FC236}">
                <a16:creationId xmlns:a16="http://schemas.microsoft.com/office/drawing/2014/main" id="{5BEC0B52-3AFE-4903-B963-3B0A6296B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852A8-B146-4F38-BFF7-BD40C1DF290E}"/>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330252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6CFDB-3E2A-4DB9-AF76-FD4529038B30}"/>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F62A7AA-3CB2-4D36-806D-CE08A94870CB}"/>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1600" b="0" cap="none" spc="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EA7B017E-D417-4798-ACC5-AD89C165F5F8}"/>
              </a:ext>
            </a:extLst>
          </p:cNvPr>
          <p:cNvSpPr>
            <a:spLocks noGrp="1"/>
          </p:cNvSpPr>
          <p:nvPr>
            <p:ph type="dt" sz="half" idx="10"/>
          </p:nvPr>
        </p:nvSpPr>
        <p:spPr>
          <a:xfrm>
            <a:off x="4724400" y="6356350"/>
            <a:ext cx="2743200" cy="365125"/>
          </a:xfrm>
          <a:prstGeom prst="rect">
            <a:avLst/>
          </a:prstGeom>
        </p:spPr>
        <p:txBody>
          <a:bodyPr/>
          <a:lstStyle/>
          <a:p>
            <a:fld id="{2C1A7448-6D98-4FB7-8DE9-A2D836C7DADB}" type="datetime4">
              <a:rPr lang="en-US" smtClean="0"/>
              <a:t>October 25, 2021</a:t>
            </a:fld>
            <a:endParaRPr lang="en-US"/>
          </a:p>
        </p:txBody>
      </p:sp>
      <p:sp>
        <p:nvSpPr>
          <p:cNvPr id="6" name="Slide Number Placeholder 5">
            <a:extLst>
              <a:ext uri="{FF2B5EF4-FFF2-40B4-BE49-F238E27FC236}">
                <a16:creationId xmlns:a16="http://schemas.microsoft.com/office/drawing/2014/main" id="{0646F9EB-BD10-433D-9CEE-56C6EDB3DD79}"/>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Tree>
    <p:extLst>
      <p:ext uri="{BB962C8B-B14F-4D97-AF65-F5344CB8AC3E}">
        <p14:creationId xmlns:p14="http://schemas.microsoft.com/office/powerpoint/2010/main" val="1744967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9BF3C-0AF6-49F5-BAEC-B5F22F761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A29D37-FCF1-480B-8D2B-CBB2CD29B3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0C8FB-6ED5-4909-8A94-AA0A0EFAC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02994-AA60-437D-AC64-8F4A7DC3994C}"/>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6" name="Footer Placeholder 5">
            <a:extLst>
              <a:ext uri="{FF2B5EF4-FFF2-40B4-BE49-F238E27FC236}">
                <a16:creationId xmlns:a16="http://schemas.microsoft.com/office/drawing/2014/main" id="{5BCC9048-8CAC-48ED-B382-D06E0B48FC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2C4F-4B95-4EB9-A2A8-6D882A59EA60}"/>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1265293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A083-8DA9-4F16-A8F6-DEB5A9AEDB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03EC1-53E6-4AD6-A6E5-2D850A64B4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1E1C4-403A-4046-B89D-4872E86A27E5}"/>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5" name="Footer Placeholder 4">
            <a:extLst>
              <a:ext uri="{FF2B5EF4-FFF2-40B4-BE49-F238E27FC236}">
                <a16:creationId xmlns:a16="http://schemas.microsoft.com/office/drawing/2014/main" id="{32883F7C-8B11-4ECE-A7A4-5ED6FF567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0DE44-3AC6-4B16-A977-520D7E7A4587}"/>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4148877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9A7621-EE62-4AE6-955D-EB1172A7B4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8A646D-7EDF-4319-B327-47DE402673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0EB16-354F-41C1-8CDA-E9EAACD5B387}"/>
              </a:ext>
            </a:extLst>
          </p:cNvPr>
          <p:cNvSpPr>
            <a:spLocks noGrp="1"/>
          </p:cNvSpPr>
          <p:nvPr>
            <p:ph type="dt" sz="half" idx="10"/>
          </p:nvPr>
        </p:nvSpPr>
        <p:spPr/>
        <p:txBody>
          <a:bodyPr/>
          <a:lstStyle/>
          <a:p>
            <a:fld id="{EDBF7080-7B01-4905-B270-1236A12259FB}" type="datetimeFigureOut">
              <a:rPr lang="en-US" smtClean="0"/>
              <a:t>10/25/2021</a:t>
            </a:fld>
            <a:endParaRPr lang="en-US"/>
          </a:p>
        </p:txBody>
      </p:sp>
      <p:sp>
        <p:nvSpPr>
          <p:cNvPr id="5" name="Footer Placeholder 4">
            <a:extLst>
              <a:ext uri="{FF2B5EF4-FFF2-40B4-BE49-F238E27FC236}">
                <a16:creationId xmlns:a16="http://schemas.microsoft.com/office/drawing/2014/main" id="{19A7F33E-C9D5-43DE-8C3B-34CE93D48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D8A6A-9CF0-449B-80C5-55A42C8291C7}"/>
              </a:ext>
            </a:extLst>
          </p:cNvPr>
          <p:cNvSpPr>
            <a:spLocks noGrp="1"/>
          </p:cNvSpPr>
          <p:nvPr>
            <p:ph type="sldNum" sz="quarter" idx="12"/>
          </p:nvPr>
        </p:nvSpPr>
        <p:spPr/>
        <p:txBody>
          <a:bodyPr/>
          <a:lstStyle/>
          <a:p>
            <a:fld id="{5B90076E-802F-407F-AAE9-91E92DE6B158}" type="slidenum">
              <a:rPr lang="en-US" smtClean="0"/>
              <a:t>‹#›</a:t>
            </a:fld>
            <a:endParaRPr lang="en-US"/>
          </a:p>
        </p:txBody>
      </p:sp>
    </p:spTree>
    <p:extLst>
      <p:ext uri="{BB962C8B-B14F-4D97-AF65-F5344CB8AC3E}">
        <p14:creationId xmlns:p14="http://schemas.microsoft.com/office/powerpoint/2010/main" val="4240935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Council May 2021</a:t>
            </a:r>
          </a:p>
        </p:txBody>
      </p:sp>
      <p:sp>
        <p:nvSpPr>
          <p:cNvPr id="6" name="Slide Number Placeholder 5"/>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12413217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Council May 2021</a:t>
            </a:r>
          </a:p>
        </p:txBody>
      </p:sp>
      <p:sp>
        <p:nvSpPr>
          <p:cNvPr id="6" name="Slide Number Placeholder 5"/>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4051837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Council May 2021</a:t>
            </a:r>
          </a:p>
        </p:txBody>
      </p:sp>
      <p:sp>
        <p:nvSpPr>
          <p:cNvPr id="6" name="Slide Number Placeholder 5"/>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38130474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Council May 2021</a:t>
            </a:r>
          </a:p>
        </p:txBody>
      </p:sp>
      <p:sp>
        <p:nvSpPr>
          <p:cNvPr id="7" name="Slide Number Placeholder 6"/>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3858992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Council May 2021</a:t>
            </a:r>
          </a:p>
        </p:txBody>
      </p:sp>
      <p:sp>
        <p:nvSpPr>
          <p:cNvPr id="9" name="Slide Number Placeholder 8"/>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670707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Council May 2021</a:t>
            </a:r>
          </a:p>
        </p:txBody>
      </p:sp>
      <p:sp>
        <p:nvSpPr>
          <p:cNvPr id="5" name="Slide Number Placeholder 4"/>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41474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Council May 2021</a:t>
            </a:r>
          </a:p>
        </p:txBody>
      </p:sp>
      <p:sp>
        <p:nvSpPr>
          <p:cNvPr id="4" name="Slide Number Placeholder 3"/>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203196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CA37C-95CD-4712-B4AC-DE407B517F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47858-EE6D-4FFE-AB59-75E14C80C052}"/>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69E520-893B-4E98-A798-692C9EB13B2E}"/>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6D8D4-F173-426B-8A81-22F15A1C1AE6}"/>
              </a:ext>
            </a:extLst>
          </p:cNvPr>
          <p:cNvSpPr>
            <a:spLocks noGrp="1"/>
          </p:cNvSpPr>
          <p:nvPr>
            <p:ph type="dt" sz="half" idx="10"/>
          </p:nvPr>
        </p:nvSpPr>
        <p:spPr>
          <a:xfrm>
            <a:off x="4724400" y="6356350"/>
            <a:ext cx="2743200" cy="365125"/>
          </a:xfrm>
          <a:prstGeom prst="rect">
            <a:avLst/>
          </a:prstGeom>
        </p:spPr>
        <p:txBody>
          <a:bodyPr/>
          <a:lstStyle/>
          <a:p>
            <a:fld id="{688B8892-BDDB-4234-AF31-0B2D9D9FE322}" type="datetime4">
              <a:rPr lang="en-US" smtClean="0"/>
              <a:t>October 25, 2021</a:t>
            </a:fld>
            <a:endParaRPr lang="en-US"/>
          </a:p>
        </p:txBody>
      </p:sp>
      <p:sp>
        <p:nvSpPr>
          <p:cNvPr id="7" name="Slide Number Placeholder 6">
            <a:extLst>
              <a:ext uri="{FF2B5EF4-FFF2-40B4-BE49-F238E27FC236}">
                <a16:creationId xmlns:a16="http://schemas.microsoft.com/office/drawing/2014/main" id="{7469428A-4E72-44DA-8CBC-60F622B65A95}"/>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Tree>
    <p:extLst>
      <p:ext uri="{BB962C8B-B14F-4D97-AF65-F5344CB8AC3E}">
        <p14:creationId xmlns:p14="http://schemas.microsoft.com/office/powerpoint/2010/main" val="10912344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Council May 2021</a:t>
            </a:r>
          </a:p>
        </p:txBody>
      </p:sp>
      <p:sp>
        <p:nvSpPr>
          <p:cNvPr id="7" name="Slide Number Placeholder 6"/>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3748476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Council May 2021</a:t>
            </a:r>
          </a:p>
        </p:txBody>
      </p:sp>
      <p:sp>
        <p:nvSpPr>
          <p:cNvPr id="7" name="Slide Number Placeholder 6"/>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16595266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Council May 2021</a:t>
            </a:r>
          </a:p>
        </p:txBody>
      </p:sp>
      <p:sp>
        <p:nvSpPr>
          <p:cNvPr id="6" name="Slide Number Placeholder 5"/>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2934691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Council May 2021</a:t>
            </a:r>
          </a:p>
        </p:txBody>
      </p:sp>
      <p:sp>
        <p:nvSpPr>
          <p:cNvPr id="6" name="Slide Number Placeholder 5"/>
          <p:cNvSpPr>
            <a:spLocks noGrp="1"/>
          </p:cNvSpPr>
          <p:nvPr>
            <p:ph type="sldNum" sz="quarter" idx="12"/>
          </p:nvPr>
        </p:nvSpPr>
        <p:spPr/>
        <p:txBody>
          <a:bodyPr/>
          <a:lstStyle/>
          <a:p>
            <a:fld id="{18266DF2-924C-4FEE-9D29-20E5C3AF7EE2}" type="slidenum">
              <a:rPr lang="en-US" smtClean="0"/>
              <a:t>‹#›</a:t>
            </a:fld>
            <a:endParaRPr lang="en-US"/>
          </a:p>
        </p:txBody>
      </p:sp>
    </p:spTree>
    <p:extLst>
      <p:ext uri="{BB962C8B-B14F-4D97-AF65-F5344CB8AC3E}">
        <p14:creationId xmlns:p14="http://schemas.microsoft.com/office/powerpoint/2010/main" val="30872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41"/>
            <a:ext cx="11074400" cy="642867"/>
          </a:xfrm>
          <a:prstGeom prst="rect">
            <a:avLst/>
          </a:prstGeom>
        </p:spPr>
        <p:txBody>
          <a:bodyPr/>
          <a:lstStyle>
            <a:lvl1pPr algn="l">
              <a:defRPr sz="27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750"/>
              </a:spcAft>
              <a:buClr>
                <a:srgbClr val="4963AE"/>
              </a:buClr>
              <a:buSzPct val="135000"/>
              <a:defRPr sz="1800">
                <a:latin typeface="Arial" pitchFamily="34" charset="0"/>
                <a:cs typeface="Arial" pitchFamily="34" charset="0"/>
              </a:defRPr>
            </a:lvl1pPr>
            <a:lvl2pPr marL="557213" indent="-214313">
              <a:lnSpc>
                <a:spcPct val="125000"/>
              </a:lnSpc>
              <a:spcBef>
                <a:spcPts val="0"/>
              </a:spcBef>
              <a:spcAft>
                <a:spcPts val="750"/>
              </a:spcAft>
              <a:buClr>
                <a:srgbClr val="4963AE"/>
              </a:buClr>
              <a:buSzPct val="135000"/>
              <a:buFont typeface="Courier New" pitchFamily="49" charset="0"/>
              <a:buChar char="o"/>
              <a:defRPr sz="1200">
                <a:latin typeface="Arial" pitchFamily="34" charset="0"/>
                <a:cs typeface="Arial" pitchFamily="34" charset="0"/>
              </a:defRPr>
            </a:lvl2pPr>
            <a:lvl3pPr>
              <a:lnSpc>
                <a:spcPct val="125000"/>
              </a:lnSpc>
              <a:spcBef>
                <a:spcPts val="0"/>
              </a:spcBef>
              <a:spcAft>
                <a:spcPts val="750"/>
              </a:spcAft>
              <a:buClr>
                <a:srgbClr val="4963AE"/>
              </a:buClr>
              <a:buSzPct val="135000"/>
              <a:defRPr sz="1200">
                <a:latin typeface="Arial" pitchFamily="34" charset="0"/>
                <a:cs typeface="Arial" pitchFamily="34" charset="0"/>
              </a:defRPr>
            </a:lvl3pPr>
            <a:lvl4pPr>
              <a:lnSpc>
                <a:spcPct val="125000"/>
              </a:lnSpc>
              <a:spcBef>
                <a:spcPts val="0"/>
              </a:spcBef>
              <a:spcAft>
                <a:spcPts val="750"/>
              </a:spcAft>
              <a:buClr>
                <a:srgbClr val="4963AE"/>
              </a:buClr>
              <a:buSzPct val="135000"/>
              <a:defRPr sz="1200">
                <a:latin typeface="Arial" pitchFamily="34" charset="0"/>
                <a:cs typeface="Arial" pitchFamily="34" charset="0"/>
              </a:defRPr>
            </a:lvl4pPr>
            <a:lvl5pPr>
              <a:lnSpc>
                <a:spcPct val="125000"/>
              </a:lnSpc>
              <a:spcBef>
                <a:spcPts val="0"/>
              </a:spcBef>
              <a:spcAft>
                <a:spcPts val="750"/>
              </a:spcAft>
              <a:buClr>
                <a:srgbClr val="4963AE"/>
              </a:buClr>
              <a:buSzPct val="135000"/>
              <a:defRPr sz="12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2"/>
          <p:cNvSpPr>
            <a:spLocks noGrp="1"/>
          </p:cNvSpPr>
          <p:nvPr>
            <p:ph type="ftr" sz="quarter" idx="3"/>
          </p:nvPr>
        </p:nvSpPr>
        <p:spPr>
          <a:xfrm>
            <a:off x="1134388" y="6356353"/>
            <a:ext cx="6892013" cy="365125"/>
          </a:xfrm>
          <a:prstGeom prst="rect">
            <a:avLst/>
          </a:prstGeom>
        </p:spPr>
        <p:txBody>
          <a:bodyPr vert="horz" lIns="91440" tIns="45720" rIns="91440" bIns="45720" rtlCol="0" anchor="ctr"/>
          <a:lstStyle>
            <a:lvl1pPr algn="l">
              <a:defRPr sz="900">
                <a:solidFill>
                  <a:schemeClr val="bg1"/>
                </a:solidFill>
                <a:latin typeface="Arial" pitchFamily="34" charset="0"/>
                <a:cs typeface="Arial" pitchFamily="34" charset="0"/>
              </a:defRPr>
            </a:lvl1pPr>
          </a:lstStyle>
          <a:p>
            <a:r>
              <a:rPr lang="en-US"/>
              <a:t>Council May 2021</a:t>
            </a:r>
            <a:endParaRPr lang="en-US" dirty="0"/>
          </a:p>
        </p:txBody>
      </p:sp>
    </p:spTree>
    <p:extLst>
      <p:ext uri="{BB962C8B-B14F-4D97-AF65-F5344CB8AC3E}">
        <p14:creationId xmlns:p14="http://schemas.microsoft.com/office/powerpoint/2010/main" val="1998396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E1C4-D9DD-4E81-8DBA-238C4CF1797D}"/>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E1EAA3C-D7EA-4F39-A3C8-C92D7E477E1D}"/>
              </a:ext>
            </a:extLst>
          </p:cNvPr>
          <p:cNvSpPr>
            <a:spLocks noGrp="1"/>
          </p:cNvSpPr>
          <p:nvPr>
            <p:ph type="body" idx="1" hasCustomPrompt="1"/>
          </p:nvPr>
        </p:nvSpPr>
        <p:spPr>
          <a:xfrm>
            <a:off x="839788" y="1681163"/>
            <a:ext cx="5157787" cy="823912"/>
          </a:xfrm>
          <a:prstGeom prst="rect">
            <a:avLst/>
          </a:prstGeom>
        </p:spPr>
        <p:txBody>
          <a:bodyPr anchor="b">
            <a:normAutofit/>
          </a:bodyPr>
          <a:lstStyle>
            <a:lvl1pPr marL="0" indent="0">
              <a:buNone/>
              <a:defRPr sz="2200" b="0" i="1" cap="none" spc="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5540C60A-1A14-4E1B-AA36-1635094D0A8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F3602-6E11-4E0C-9C9D-9FE4BC77B210}"/>
              </a:ext>
            </a:extLst>
          </p:cNvPr>
          <p:cNvSpPr>
            <a:spLocks noGrp="1"/>
          </p:cNvSpPr>
          <p:nvPr>
            <p:ph type="body" sz="quarter" idx="3" hasCustomPrompt="1"/>
          </p:nvPr>
        </p:nvSpPr>
        <p:spPr>
          <a:xfrm>
            <a:off x="6172200" y="1681163"/>
            <a:ext cx="5183188" cy="823912"/>
          </a:xfrm>
          <a:prstGeom prst="rect">
            <a:avLst/>
          </a:prstGeom>
        </p:spPr>
        <p:txBody>
          <a:bodyPr anchor="b">
            <a:normAutofit/>
          </a:bodyPr>
          <a:lstStyle>
            <a:lvl1pPr marL="0" indent="0">
              <a:buNone/>
              <a:defRPr sz="2200" b="0" i="1" cap="none" spc="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F66F4F4-2133-48E9-8422-63A7363942F4}"/>
              </a:ext>
            </a:extLst>
          </p:cNvPr>
          <p:cNvSpPr>
            <a:spLocks noGrp="1"/>
          </p:cNvSpPr>
          <p:nvPr>
            <p:ph sz="quarter" idx="4"/>
          </p:nvPr>
        </p:nvSpPr>
        <p:spPr>
          <a:xfrm>
            <a:off x="6172200" y="2505075"/>
            <a:ext cx="5183188" cy="368458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25, 2021</a:t>
            </a:fld>
            <a:endParaRPr lang="en-US"/>
          </a:p>
        </p:txBody>
      </p:sp>
      <p:sp>
        <p:nvSpPr>
          <p:cNvPr id="9" name="Slide Number Placeholder 8">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Tree>
    <p:extLst>
      <p:ext uri="{BB962C8B-B14F-4D97-AF65-F5344CB8AC3E}">
        <p14:creationId xmlns:p14="http://schemas.microsoft.com/office/powerpoint/2010/main" val="33673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E1C4-D9DD-4E81-8DBA-238C4CF1797D}"/>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E1EAA3C-D7EA-4F39-A3C8-C92D7E477E1D}"/>
              </a:ext>
            </a:extLst>
          </p:cNvPr>
          <p:cNvSpPr>
            <a:spLocks noGrp="1"/>
          </p:cNvSpPr>
          <p:nvPr>
            <p:ph type="body" idx="1" hasCustomPrompt="1"/>
          </p:nvPr>
        </p:nvSpPr>
        <p:spPr>
          <a:xfrm>
            <a:off x="839788" y="1681163"/>
            <a:ext cx="5157787" cy="823912"/>
          </a:xfrm>
          <a:prstGeom prst="rect">
            <a:avLst/>
          </a:prstGeom>
        </p:spPr>
        <p:txBody>
          <a:bodyPr anchor="b">
            <a:normAutofit/>
          </a:bodyPr>
          <a:lstStyle>
            <a:lvl1pPr marL="0" indent="0">
              <a:buNone/>
              <a:defRPr sz="2200" b="0" i="1" cap="none" spc="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669F3602-6E11-4E0C-9C9D-9FE4BC77B210}"/>
              </a:ext>
            </a:extLst>
          </p:cNvPr>
          <p:cNvSpPr>
            <a:spLocks noGrp="1"/>
          </p:cNvSpPr>
          <p:nvPr>
            <p:ph type="body" sz="quarter" idx="3" hasCustomPrompt="1"/>
          </p:nvPr>
        </p:nvSpPr>
        <p:spPr>
          <a:xfrm>
            <a:off x="6172200" y="1681163"/>
            <a:ext cx="5183188" cy="823912"/>
          </a:xfrm>
          <a:prstGeom prst="rect">
            <a:avLst/>
          </a:prstGeom>
        </p:spPr>
        <p:txBody>
          <a:bodyPr anchor="b">
            <a:normAutofit/>
          </a:bodyPr>
          <a:lstStyle>
            <a:lvl1pPr marL="0" indent="0">
              <a:buNone/>
              <a:defRPr sz="2200" b="0" i="1" cap="none" spc="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25, 2021</a:t>
            </a:fld>
            <a:endParaRPr lang="en-US"/>
          </a:p>
        </p:txBody>
      </p:sp>
      <p:sp>
        <p:nvSpPr>
          <p:cNvPr id="9" name="Slide Number Placeholder 8">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11" name="Chart Placeholder 9">
            <a:extLst>
              <a:ext uri="{FF2B5EF4-FFF2-40B4-BE49-F238E27FC236}">
                <a16:creationId xmlns:a16="http://schemas.microsoft.com/office/drawing/2014/main" id="{CE9406D3-9E1F-4635-B5AA-067E01245011}"/>
              </a:ext>
            </a:extLst>
          </p:cNvPr>
          <p:cNvSpPr>
            <a:spLocks noGrp="1"/>
          </p:cNvSpPr>
          <p:nvPr>
            <p:ph type="chart" sz="quarter" idx="13" hasCustomPrompt="1"/>
          </p:nvPr>
        </p:nvSpPr>
        <p:spPr>
          <a:xfrm>
            <a:off x="836613" y="2505075"/>
            <a:ext cx="5157787" cy="3695700"/>
          </a:xfrm>
        </p:spPr>
        <p:txBody>
          <a:bodyPr/>
          <a:lstStyle>
            <a:lvl1pPr>
              <a:defRPr/>
            </a:lvl1pPr>
          </a:lstStyle>
          <a:p>
            <a:r>
              <a:rPr lang="en-US" dirty="0"/>
              <a:t>Click to insert chart</a:t>
            </a:r>
          </a:p>
        </p:txBody>
      </p:sp>
      <p:sp>
        <p:nvSpPr>
          <p:cNvPr id="12" name="Chart Placeholder 9">
            <a:extLst>
              <a:ext uri="{FF2B5EF4-FFF2-40B4-BE49-F238E27FC236}">
                <a16:creationId xmlns:a16="http://schemas.microsoft.com/office/drawing/2014/main" id="{4FC7A4E9-CF53-48A5-B398-2B4AA8659D58}"/>
              </a:ext>
            </a:extLst>
          </p:cNvPr>
          <p:cNvSpPr>
            <a:spLocks noGrp="1"/>
          </p:cNvSpPr>
          <p:nvPr>
            <p:ph type="chart" sz="quarter" idx="14" hasCustomPrompt="1"/>
          </p:nvPr>
        </p:nvSpPr>
        <p:spPr>
          <a:xfrm>
            <a:off x="6181079" y="2505075"/>
            <a:ext cx="5157787" cy="3695700"/>
          </a:xfrm>
        </p:spPr>
        <p:txBody>
          <a:bodyPr/>
          <a:lstStyle>
            <a:lvl1pPr>
              <a:defRPr/>
            </a:lvl1pPr>
          </a:lstStyle>
          <a:p>
            <a:r>
              <a:rPr lang="en-US" dirty="0"/>
              <a:t>Click to insert chart</a:t>
            </a:r>
          </a:p>
        </p:txBody>
      </p:sp>
    </p:spTree>
    <p:custDataLst>
      <p:tags r:id="rId1"/>
    </p:custDataLst>
    <p:extLst>
      <p:ext uri="{BB962C8B-B14F-4D97-AF65-F5344CB8AC3E}">
        <p14:creationId xmlns:p14="http://schemas.microsoft.com/office/powerpoint/2010/main" val="183673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oderator or 1 speaker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E1C4-D9DD-4E81-8DBA-238C4CF1797D}"/>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7" name="Date Placeholder 6">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25, 2021</a:t>
            </a:fld>
            <a:endParaRPr lang="en-US" dirty="0"/>
          </a:p>
        </p:txBody>
      </p:sp>
      <p:sp>
        <p:nvSpPr>
          <p:cNvPr id="9" name="Slide Number Placeholder 8">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6" name="Picture Placeholder 5">
            <a:extLst>
              <a:ext uri="{FF2B5EF4-FFF2-40B4-BE49-F238E27FC236}">
                <a16:creationId xmlns:a16="http://schemas.microsoft.com/office/drawing/2014/main" id="{34685485-BCFD-46E3-AFEC-C3BAB58F9C8F}"/>
              </a:ext>
            </a:extLst>
          </p:cNvPr>
          <p:cNvSpPr>
            <a:spLocks noGrp="1"/>
          </p:cNvSpPr>
          <p:nvPr>
            <p:ph type="pic" sz="quarter" idx="13" hasCustomPrompt="1"/>
          </p:nvPr>
        </p:nvSpPr>
        <p:spPr>
          <a:xfrm>
            <a:off x="1318989" y="1973175"/>
            <a:ext cx="4065027" cy="3740155"/>
          </a:xfrm>
        </p:spPr>
        <p:txBody>
          <a:bodyPr/>
          <a:lstStyle>
            <a:lvl1pPr>
              <a:defRPr/>
            </a:lvl1pPr>
          </a:lstStyle>
          <a:p>
            <a:r>
              <a:rPr lang="en-US" dirty="0"/>
              <a:t>Click to add photo</a:t>
            </a:r>
          </a:p>
        </p:txBody>
      </p:sp>
      <p:sp>
        <p:nvSpPr>
          <p:cNvPr id="5" name="Text Placeholder 4">
            <a:extLst>
              <a:ext uri="{FF2B5EF4-FFF2-40B4-BE49-F238E27FC236}">
                <a16:creationId xmlns:a16="http://schemas.microsoft.com/office/drawing/2014/main" id="{E0686FC7-D046-4D41-80A3-146ED684EA3E}"/>
              </a:ext>
            </a:extLst>
          </p:cNvPr>
          <p:cNvSpPr>
            <a:spLocks noGrp="1"/>
          </p:cNvSpPr>
          <p:nvPr>
            <p:ph type="body" sz="quarter" idx="21" hasCustomPrompt="1"/>
          </p:nvPr>
        </p:nvSpPr>
        <p:spPr>
          <a:xfrm>
            <a:off x="5575393" y="3069258"/>
            <a:ext cx="5257800" cy="2644072"/>
          </a:xfrm>
        </p:spPr>
        <p:txBody>
          <a:bodyPr>
            <a:normAutofit/>
          </a:bodyPr>
          <a:lstStyle>
            <a:lvl1pPr marL="0" indent="0" algn="l">
              <a:buNone/>
              <a:defRPr sz="2000"/>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Description or bio here</a:t>
            </a:r>
          </a:p>
        </p:txBody>
      </p:sp>
      <p:sp>
        <p:nvSpPr>
          <p:cNvPr id="10" name="Text Placeholder 2">
            <a:extLst>
              <a:ext uri="{FF2B5EF4-FFF2-40B4-BE49-F238E27FC236}">
                <a16:creationId xmlns:a16="http://schemas.microsoft.com/office/drawing/2014/main" id="{2B5B6D44-DE61-4F4F-A7BA-16867F404836}"/>
              </a:ext>
            </a:extLst>
          </p:cNvPr>
          <p:cNvSpPr>
            <a:spLocks noGrp="1"/>
          </p:cNvSpPr>
          <p:nvPr>
            <p:ph type="body" idx="1" hasCustomPrompt="1"/>
          </p:nvPr>
        </p:nvSpPr>
        <p:spPr>
          <a:xfrm>
            <a:off x="5575392" y="1973175"/>
            <a:ext cx="5257799" cy="453063"/>
          </a:xfrm>
          <a:prstGeom prst="rect">
            <a:avLst/>
          </a:prstGeom>
        </p:spPr>
        <p:txBody>
          <a:bodyPr anchor="b">
            <a:noAutofit/>
          </a:bodyPr>
          <a:lstStyle>
            <a:lvl1pPr marL="0" indent="0" algn="l">
              <a:buNone/>
              <a:defRPr sz="1800" b="0" cap="none" spc="70" baseline="0">
                <a:solidFill>
                  <a:schemeClr val="tx1">
                    <a:lumMod val="65000"/>
                    <a:lumOff val="35000"/>
                  </a:schemeClr>
                </a:solidFill>
                <a:latin typeface="Arial Black" panose="020B0A040201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11" name="Text Placeholder 2">
            <a:extLst>
              <a:ext uri="{FF2B5EF4-FFF2-40B4-BE49-F238E27FC236}">
                <a16:creationId xmlns:a16="http://schemas.microsoft.com/office/drawing/2014/main" id="{B6CEF6E6-29E4-46AE-B6BF-0457D2771E7E}"/>
              </a:ext>
            </a:extLst>
          </p:cNvPr>
          <p:cNvSpPr>
            <a:spLocks noGrp="1"/>
          </p:cNvSpPr>
          <p:nvPr>
            <p:ph type="body" idx="20" hasCustomPrompt="1"/>
          </p:nvPr>
        </p:nvSpPr>
        <p:spPr>
          <a:xfrm>
            <a:off x="5575392" y="2462872"/>
            <a:ext cx="5257799" cy="365125"/>
          </a:xfrm>
          <a:prstGeom prst="rect">
            <a:avLst/>
          </a:prstGeom>
        </p:spPr>
        <p:txBody>
          <a:bodyPr anchor="t">
            <a:noAutofit/>
          </a:bodyPr>
          <a:lstStyle>
            <a:lvl1pPr marL="0" indent="0" algn="l">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Tree>
    <p:custDataLst>
      <p:tags r:id="rId1"/>
    </p:custDataLst>
    <p:extLst>
      <p:ext uri="{BB962C8B-B14F-4D97-AF65-F5344CB8AC3E}">
        <p14:creationId xmlns:p14="http://schemas.microsoft.com/office/powerpoint/2010/main" val="373224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derator or 1 spea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E1C4-D9DD-4E81-8DBA-238C4CF1797D}"/>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E1EAA3C-D7EA-4F39-A3C8-C92D7E477E1D}"/>
              </a:ext>
            </a:extLst>
          </p:cNvPr>
          <p:cNvSpPr>
            <a:spLocks noGrp="1"/>
          </p:cNvSpPr>
          <p:nvPr>
            <p:ph type="body" idx="1" hasCustomPrompt="1"/>
          </p:nvPr>
        </p:nvSpPr>
        <p:spPr>
          <a:xfrm>
            <a:off x="4266604" y="5395518"/>
            <a:ext cx="3658792" cy="453063"/>
          </a:xfrm>
          <a:prstGeom prst="rect">
            <a:avLst/>
          </a:prstGeom>
        </p:spPr>
        <p:txBody>
          <a:bodyPr anchor="b">
            <a:noAutofit/>
          </a:bodyPr>
          <a:lstStyle>
            <a:lvl1pPr marL="0" indent="0" algn="ctr">
              <a:buNone/>
              <a:defRPr sz="1800" b="1" i="0" cap="none" spc="70" baseline="0">
                <a:solidFill>
                  <a:schemeClr val="tx1">
                    <a:lumMod val="65000"/>
                    <a:lumOff val="35000"/>
                  </a:schemeClr>
                </a:solidFill>
                <a:latin typeface="Arial Black" panose="020B0A04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 here</a:t>
            </a:r>
          </a:p>
        </p:txBody>
      </p:sp>
      <p:sp>
        <p:nvSpPr>
          <p:cNvPr id="7" name="Date Placeholder 6">
            <a:extLst>
              <a:ext uri="{FF2B5EF4-FFF2-40B4-BE49-F238E27FC236}">
                <a16:creationId xmlns:a16="http://schemas.microsoft.com/office/drawing/2014/main" id="{F00BF09C-806D-4E7E-9C41-E22413F23591}"/>
              </a:ext>
            </a:extLst>
          </p:cNvPr>
          <p:cNvSpPr>
            <a:spLocks noGrp="1"/>
          </p:cNvSpPr>
          <p:nvPr>
            <p:ph type="dt" sz="half" idx="10"/>
          </p:nvPr>
        </p:nvSpPr>
        <p:spPr>
          <a:xfrm>
            <a:off x="4724400" y="6356350"/>
            <a:ext cx="2743200" cy="365125"/>
          </a:xfrm>
          <a:prstGeom prst="rect">
            <a:avLst/>
          </a:prstGeom>
        </p:spPr>
        <p:txBody>
          <a:bodyPr/>
          <a:lstStyle/>
          <a:p>
            <a:fld id="{BDE96EE8-4BE6-403F-8646-DB161EEDA308}" type="datetime4">
              <a:rPr lang="en-US" smtClean="0"/>
              <a:t>October 25, 2021</a:t>
            </a:fld>
            <a:endParaRPr lang="en-US" dirty="0"/>
          </a:p>
        </p:txBody>
      </p:sp>
      <p:sp>
        <p:nvSpPr>
          <p:cNvPr id="9" name="Slide Number Placeholder 8">
            <a:extLst>
              <a:ext uri="{FF2B5EF4-FFF2-40B4-BE49-F238E27FC236}">
                <a16:creationId xmlns:a16="http://schemas.microsoft.com/office/drawing/2014/main" id="{06BA75F2-8473-4E3B-AA9A-2792C87DFF3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a:p>
        </p:txBody>
      </p:sp>
      <p:sp>
        <p:nvSpPr>
          <p:cNvPr id="6" name="Picture Placeholder 5">
            <a:extLst>
              <a:ext uri="{FF2B5EF4-FFF2-40B4-BE49-F238E27FC236}">
                <a16:creationId xmlns:a16="http://schemas.microsoft.com/office/drawing/2014/main" id="{34685485-BCFD-46E3-AFEC-C3BAB58F9C8F}"/>
              </a:ext>
            </a:extLst>
          </p:cNvPr>
          <p:cNvSpPr>
            <a:spLocks noGrp="1"/>
          </p:cNvSpPr>
          <p:nvPr>
            <p:ph type="pic" sz="quarter" idx="13"/>
          </p:nvPr>
        </p:nvSpPr>
        <p:spPr>
          <a:xfrm>
            <a:off x="4268191" y="1973176"/>
            <a:ext cx="3658792" cy="3366386"/>
          </a:xfrm>
        </p:spPr>
        <p:txBody>
          <a:bodyPr/>
          <a:lstStyle/>
          <a:p>
            <a:endParaRPr lang="en-US" dirty="0"/>
          </a:p>
        </p:txBody>
      </p:sp>
      <p:sp>
        <p:nvSpPr>
          <p:cNvPr id="19" name="Text Placeholder 2">
            <a:extLst>
              <a:ext uri="{FF2B5EF4-FFF2-40B4-BE49-F238E27FC236}">
                <a16:creationId xmlns:a16="http://schemas.microsoft.com/office/drawing/2014/main" id="{CC5E938A-6B96-49F3-9006-C46DCC832B17}"/>
              </a:ext>
            </a:extLst>
          </p:cNvPr>
          <p:cNvSpPr>
            <a:spLocks noGrp="1"/>
          </p:cNvSpPr>
          <p:nvPr>
            <p:ph type="body" idx="20" hasCustomPrompt="1"/>
          </p:nvPr>
        </p:nvSpPr>
        <p:spPr>
          <a:xfrm>
            <a:off x="4266604" y="5848581"/>
            <a:ext cx="3658792" cy="302518"/>
          </a:xfrm>
          <a:prstGeom prst="rect">
            <a:avLst/>
          </a:prstGeom>
        </p:spPr>
        <p:txBody>
          <a:bodyPr anchor="t">
            <a:noAutofit/>
          </a:bodyPr>
          <a:lstStyle>
            <a:lvl1pPr marL="0" indent="0" algn="ctr">
              <a:buNone/>
              <a:defRPr sz="1400" b="0" i="1" cap="none" spc="0" baseline="0">
                <a:solidFill>
                  <a:srgbClr val="20558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Tree>
    <p:custDataLst>
      <p:tags r:id="rId1"/>
    </p:custDataLst>
    <p:extLst>
      <p:ext uri="{BB962C8B-B14F-4D97-AF65-F5344CB8AC3E}">
        <p14:creationId xmlns:p14="http://schemas.microsoft.com/office/powerpoint/2010/main" val="303602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3.jp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Decorative image" descr="Office of Extramural Research word cloud">
            <a:extLst>
              <a:ext uri="{FF2B5EF4-FFF2-40B4-BE49-F238E27FC236}">
                <a16:creationId xmlns:a16="http://schemas.microsoft.com/office/drawing/2014/main" id="{0FFA2E61-BCC9-41B8-8E4D-B752C885599B}"/>
              </a:ext>
            </a:extLst>
          </p:cNvPr>
          <p:cNvPicPr>
            <a:picLocks noChangeAspect="1"/>
          </p:cNvPicPr>
          <p:nvPr userDrawn="1"/>
        </p:nvPicPr>
        <p:blipFill rotWithShape="1">
          <a:blip r:embed="rId23">
            <a:alphaModFix amt="16000"/>
          </a:blip>
          <a:srcRect r="51159" b="36121"/>
          <a:stretch/>
        </p:blipFill>
        <p:spPr>
          <a:xfrm>
            <a:off x="8774117" y="4387441"/>
            <a:ext cx="3417883" cy="2470559"/>
          </a:xfrm>
          <a:prstGeom prst="rect">
            <a:avLst/>
          </a:prstGeom>
        </p:spPr>
      </p:pic>
      <p:sp>
        <p:nvSpPr>
          <p:cNvPr id="6" name="Slide Number Placeholder">
            <a:extLst>
              <a:ext uri="{FF2B5EF4-FFF2-40B4-BE49-F238E27FC236}">
                <a16:creationId xmlns:a16="http://schemas.microsoft.com/office/drawing/2014/main" id="{D137D012-DB3A-41AA-B8CE-2896DC115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20558A"/>
                </a:solidFill>
                <a:latin typeface="Arial" panose="020B0604020202020204" pitchFamily="34" charset="0"/>
                <a:cs typeface="Arial" panose="020B0604020202020204" pitchFamily="34" charset="0"/>
              </a:defRPr>
            </a:lvl1pPr>
          </a:lstStyle>
          <a:p>
            <a:fld id="{4E145064-9D3C-45D4-9025-07C0526170CE}" type="slidenum">
              <a:rPr lang="en-US" smtClean="0"/>
              <a:pPr/>
              <a:t>‹#›</a:t>
            </a:fld>
            <a:endParaRPr lang="en-US" dirty="0"/>
          </a:p>
        </p:txBody>
      </p:sp>
      <p:sp>
        <p:nvSpPr>
          <p:cNvPr id="11" name="Date Placeholder">
            <a:extLst>
              <a:ext uri="{FF2B5EF4-FFF2-40B4-BE49-F238E27FC236}">
                <a16:creationId xmlns:a16="http://schemas.microsoft.com/office/drawing/2014/main" id="{233F26C8-7004-4984-A878-6563BCC15E30}"/>
              </a:ext>
            </a:extLst>
          </p:cNvPr>
          <p:cNvSpPr>
            <a:spLocks noGrp="1"/>
          </p:cNvSpPr>
          <p:nvPr>
            <p:ph type="dt" sz="half" idx="2"/>
          </p:nvPr>
        </p:nvSpPr>
        <p:spPr>
          <a:xfrm>
            <a:off x="4724400" y="635635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0D179B2F-2DF2-4B08-A8A6-FC140E67955D}" type="datetime4">
              <a:rPr lang="en-US" smtClean="0"/>
              <a:pPr/>
              <a:t>October 25, 2021</a:t>
            </a:fld>
            <a:endParaRPr lang="en-US"/>
          </a:p>
        </p:txBody>
      </p:sp>
      <p:pic>
        <p:nvPicPr>
          <p:cNvPr id="12" name="Health and Human Services logo" descr="Health and Human Services logo&#10;">
            <a:extLst>
              <a:ext uri="{FF2B5EF4-FFF2-40B4-BE49-F238E27FC236}">
                <a16:creationId xmlns:a16="http://schemas.microsoft.com/office/drawing/2014/main" id="{93B38F55-5720-45EB-AEBF-9C6AA235A8D2}"/>
              </a:ext>
            </a:extLst>
          </p:cNvPr>
          <p:cNvPicPr>
            <a:picLocks noChangeAspect="1"/>
          </p:cNvPicPr>
          <p:nvPr userDrawn="1"/>
        </p:nvPicPr>
        <p:blipFill>
          <a:blip r:embed="rId24"/>
          <a:stretch>
            <a:fillRect/>
          </a:stretch>
        </p:blipFill>
        <p:spPr>
          <a:xfrm>
            <a:off x="838200" y="6253701"/>
            <a:ext cx="448365" cy="446870"/>
          </a:xfrm>
          <a:prstGeom prst="rect">
            <a:avLst/>
          </a:prstGeom>
        </p:spPr>
      </p:pic>
      <p:sp>
        <p:nvSpPr>
          <p:cNvPr id="3" name="Text Placeholder">
            <a:extLst>
              <a:ext uri="{FF2B5EF4-FFF2-40B4-BE49-F238E27FC236}">
                <a16:creationId xmlns:a16="http://schemas.microsoft.com/office/drawing/2014/main" id="{5C80CC38-8049-40F5-8A5F-FEDC414B8204}"/>
              </a:ext>
            </a:extLst>
          </p:cNvPr>
          <p:cNvSpPr>
            <a:spLocks noGrp="1"/>
          </p:cNvSpPr>
          <p:nvPr>
            <p:ph type="body" idx="1"/>
          </p:nvPr>
        </p:nvSpPr>
        <p:spPr>
          <a:xfrm>
            <a:off x="838200" y="1447295"/>
            <a:ext cx="10515600" cy="472966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a:extLst>
              <a:ext uri="{FF2B5EF4-FFF2-40B4-BE49-F238E27FC236}">
                <a16:creationId xmlns:a16="http://schemas.microsoft.com/office/drawing/2014/main" id="{D34053F9-8C6E-460A-9E73-893C18442DEE}"/>
              </a:ext>
            </a:extLst>
          </p:cNvPr>
          <p:cNvSpPr>
            <a:spLocks noGrp="1"/>
          </p:cNvSpPr>
          <p:nvPr>
            <p:ph type="title"/>
          </p:nvPr>
        </p:nvSpPr>
        <p:spPr>
          <a:xfrm>
            <a:off x="838200" y="365125"/>
            <a:ext cx="10515600" cy="906557"/>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descr="NIH_OER_Master_Logo_2Color.jpg">
            <a:extLst>
              <a:ext uri="{FF2B5EF4-FFF2-40B4-BE49-F238E27FC236}">
                <a16:creationId xmlns:a16="http://schemas.microsoft.com/office/drawing/2014/main" id="{29EB34D9-2901-4AE3-A1C0-31AB42DCE5DE}"/>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423119" y="6241754"/>
            <a:ext cx="2616777" cy="521644"/>
          </a:xfrm>
          <a:prstGeom prst="rect">
            <a:avLst/>
          </a:prstGeom>
        </p:spPr>
      </p:pic>
      <p:sp>
        <p:nvSpPr>
          <p:cNvPr id="10" name="Slide Number Placeholder 3">
            <a:extLst>
              <a:ext uri="{FF2B5EF4-FFF2-40B4-BE49-F238E27FC236}">
                <a16:creationId xmlns:a16="http://schemas.microsoft.com/office/drawing/2014/main" id="{073BE7FD-12B8-401D-9C20-5094E4AE937F}"/>
              </a:ext>
            </a:extLst>
          </p:cNvPr>
          <p:cNvSpPr txBox="1">
            <a:spLocks/>
          </p:cNvSpPr>
          <p:nvPr userDrawn="1"/>
        </p:nvSpPr>
        <p:spPr>
          <a:xfrm>
            <a:off x="11000232" y="6239152"/>
            <a:ext cx="548640" cy="548640"/>
          </a:xfrm>
          <a:prstGeom prst="ellipse">
            <a:avLst/>
          </a:prstGeom>
          <a:solidFill>
            <a:srgbClr val="434F5A"/>
          </a:solidFill>
        </p:spPr>
        <p:txBody>
          <a:bodyPr vert="horz" lIns="91440" tIns="45720" rIns="91440" bIns="45720" rtlCol="0" anchor="ctr">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defRPr/>
            </a:pPr>
            <a:fld id="{60583324-AE1C-3546-A724-4BA4670D7901}" type="slidenum">
              <a:rPr lang="en-US" sz="1500" smtClean="0">
                <a:solidFill>
                  <a:srgbClr val="FFFFFF"/>
                </a:solidFill>
                <a:latin typeface="Calibri" panose="020F0502020204030204"/>
              </a:rPr>
              <a:pPr algn="ctr">
                <a:spcAft>
                  <a:spcPts val="600"/>
                </a:spcAft>
                <a:defRPr/>
              </a:pPr>
              <a:t>‹#›</a:t>
            </a:fld>
            <a:endParaRPr lang="en-US" sz="1500">
              <a:solidFill>
                <a:srgbClr val="FFFFFF"/>
              </a:solidFill>
              <a:latin typeface="Calibri" panose="020F0502020204030204"/>
            </a:endParaRPr>
          </a:p>
        </p:txBody>
      </p:sp>
    </p:spTree>
    <p:custDataLst>
      <p:tags r:id="rId22"/>
    </p:custDataLst>
    <p:extLst>
      <p:ext uri="{BB962C8B-B14F-4D97-AF65-F5344CB8AC3E}">
        <p14:creationId xmlns:p14="http://schemas.microsoft.com/office/powerpoint/2010/main" val="1862166978"/>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0" r:id="rId3"/>
    <p:sldLayoutId id="2147483651" r:id="rId4"/>
    <p:sldLayoutId id="2147483652" r:id="rId5"/>
    <p:sldLayoutId id="2147483653" r:id="rId6"/>
    <p:sldLayoutId id="2147483661" r:id="rId7"/>
    <p:sldLayoutId id="2147483668" r:id="rId8"/>
    <p:sldLayoutId id="2147483664" r:id="rId9"/>
    <p:sldLayoutId id="2147483666" r:id="rId10"/>
    <p:sldLayoutId id="2147483667" r:id="rId11"/>
    <p:sldLayoutId id="2147483665" r:id="rId12"/>
    <p:sldLayoutId id="2147483654" r:id="rId13"/>
    <p:sldLayoutId id="2147483669" r:id="rId14"/>
    <p:sldLayoutId id="2147483656" r:id="rId15"/>
    <p:sldLayoutId id="2147483657" r:id="rId16"/>
    <p:sldLayoutId id="2147483670" r:id="rId17"/>
    <p:sldLayoutId id="2147483660" r:id="rId18"/>
    <p:sldLayoutId id="2147483662" r:id="rId19"/>
    <p:sldLayoutId id="2147483663" r:id="rId20"/>
  </p:sldLayoutIdLst>
  <p:hf sldNum="0" hdr="0" ftr="0"/>
  <p:txStyles>
    <p:titleStyle>
      <a:lvl1pPr algn="l" defTabSz="914400" rtl="0" eaLnBrk="1" latinLnBrk="0" hangingPunct="1">
        <a:lnSpc>
          <a:spcPct val="90000"/>
        </a:lnSpc>
        <a:spcBef>
          <a:spcPct val="0"/>
        </a:spcBef>
        <a:buNone/>
        <a:defRPr sz="4400" b="0" kern="1200" cap="none" baseline="0">
          <a:solidFill>
            <a:srgbClr val="126BB4"/>
          </a:solidFill>
          <a:latin typeface="Arial Black" panose="020B0A04020102020204" pitchFamily="34" charset="0"/>
          <a:ea typeface="Open Sans" panose="020B0606030504020204" pitchFamily="34" charset="0"/>
          <a:cs typeface="Open Sans" panose="020B0606030504020204" pitchFamily="34" charset="0"/>
        </a:defRPr>
      </a:lvl1pPr>
    </p:titleStyle>
    <p:bodyStyle>
      <a:lvl1pPr marL="457200" indent="-457200" algn="l" defTabSz="914400" rtl="0" eaLnBrk="1" latinLnBrk="0" hangingPunct="1">
        <a:lnSpc>
          <a:spcPct val="100000"/>
        </a:lnSpc>
        <a:spcBef>
          <a:spcPts val="480"/>
        </a:spcBef>
        <a:buFont typeface="Arial" panose="020B0604020202020204" pitchFamily="34" charset="0"/>
        <a:buChar char="•"/>
        <a:defRPr sz="2800" b="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2pPr>
      <a:lvl3pPr marL="1143000" indent="-228600" algn="l" defTabSz="914400" rtl="0" eaLnBrk="1" latinLnBrk="0" hangingPunct="1">
        <a:lnSpc>
          <a:spcPct val="100000"/>
        </a:lnSpc>
        <a:spcBef>
          <a:spcPts val="480"/>
        </a:spcBef>
        <a:buFont typeface="Arial" panose="020B0604020202020204" pitchFamily="34" charset="0"/>
        <a:buChar char="•"/>
        <a:defRPr sz="20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3pPr>
      <a:lvl4pPr marL="16002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4pPr>
      <a:lvl5pPr marL="20574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3">
            <a:alphaModFix amt="16000"/>
          </a:blip>
          <a:srcRect r="51159" b="36121"/>
          <a:stretch/>
        </p:blipFill>
        <p:spPr>
          <a:xfrm>
            <a:off x="7634824" y="4387442"/>
            <a:ext cx="4557177" cy="2470559"/>
          </a:xfrm>
          <a:prstGeom prst="rect">
            <a:avLst/>
          </a:prstGeom>
        </p:spPr>
      </p:pic>
      <p:sp>
        <p:nvSpPr>
          <p:cNvPr id="2" name="Title Placeholder 1"/>
          <p:cNvSpPr>
            <a:spLocks noGrp="1"/>
          </p:cNvSpPr>
          <p:nvPr>
            <p:ph type="title"/>
          </p:nvPr>
        </p:nvSpPr>
        <p:spPr>
          <a:xfrm>
            <a:off x="609600" y="106702"/>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title="HHS Logo"/>
          <p:cNvPicPr>
            <a:picLocks noChangeAspect="1"/>
          </p:cNvPicPr>
          <p:nvPr userDrawn="1"/>
        </p:nvPicPr>
        <p:blipFill>
          <a:blip r:embed="rId14"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216205" y="6306579"/>
            <a:ext cx="650540" cy="464669"/>
          </a:xfrm>
          <a:prstGeom prst="rect">
            <a:avLst/>
          </a:prstGeom>
          <a:ln>
            <a:noFill/>
          </a:ln>
        </p:spPr>
      </p:pic>
      <p:pic>
        <p:nvPicPr>
          <p:cNvPr id="14" name="Picture 13" descr="NIH_OER_Master_Logo_2Color.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04567" y="6270839"/>
            <a:ext cx="3489036" cy="521644"/>
          </a:xfrm>
          <a:prstGeom prst="rect">
            <a:avLst/>
          </a:prstGeom>
        </p:spPr>
      </p:pic>
      <p:sp>
        <p:nvSpPr>
          <p:cNvPr id="11" name="Date Placeholder 3"/>
          <p:cNvSpPr>
            <a:spLocks noGrp="1"/>
          </p:cNvSpPr>
          <p:nvPr>
            <p:ph type="dt" sz="half" idx="2"/>
          </p:nvPr>
        </p:nvSpPr>
        <p:spPr>
          <a:xfrm>
            <a:off x="9376372" y="6356351"/>
            <a:ext cx="1219200" cy="365125"/>
          </a:xfrm>
          <a:prstGeom prst="rect">
            <a:avLst/>
          </a:prstGeom>
        </p:spPr>
        <p:txBody>
          <a:bodyPr/>
          <a:lstStyle>
            <a:lvl1pPr>
              <a:defRPr sz="1200"/>
            </a:lvl1pPr>
          </a:lstStyle>
          <a:p>
            <a:fld id="{50F03B9C-7FB0-4040-A6A7-10A777309ABE}" type="datetimeFigureOut">
              <a:rPr lang="en-US" smtClean="0"/>
              <a:pPr/>
              <a:t>10/25/2021</a:t>
            </a:fld>
            <a:endParaRPr lang="en-US" dirty="0"/>
          </a:p>
        </p:txBody>
      </p:sp>
      <p:sp>
        <p:nvSpPr>
          <p:cNvPr id="12" name="Slide Number Placeholder 5"/>
          <p:cNvSpPr>
            <a:spLocks noGrp="1"/>
          </p:cNvSpPr>
          <p:nvPr>
            <p:ph type="sldNum" sz="quarter" idx="4"/>
          </p:nvPr>
        </p:nvSpPr>
        <p:spPr>
          <a:xfrm>
            <a:off x="10595573" y="6348846"/>
            <a:ext cx="1273428" cy="365125"/>
          </a:xfrm>
          <a:prstGeom prst="rect">
            <a:avLst/>
          </a:prstGeom>
        </p:spPr>
        <p:txBody>
          <a:bodyPr/>
          <a:lstStyle>
            <a:lvl1pPr>
              <a:defRPr sz="1200"/>
            </a:lvl1pPr>
          </a:lstStyle>
          <a:p>
            <a:fld id="{776EDAD4-FA90-AE44-8FFA-33762B3E9EDD}" type="slidenum">
              <a:rPr lang="en-US" smtClean="0"/>
              <a:pPr/>
              <a:t>‹#›</a:t>
            </a:fld>
            <a:endParaRPr lang="en-US"/>
          </a:p>
        </p:txBody>
      </p:sp>
    </p:spTree>
    <p:extLst>
      <p:ext uri="{BB962C8B-B14F-4D97-AF65-F5344CB8AC3E}">
        <p14:creationId xmlns:p14="http://schemas.microsoft.com/office/powerpoint/2010/main" val="896209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581D88-6899-447E-A265-0DD633CE7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936005-CCD5-4E6F-B8C8-B00528766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237362-8432-4714-9659-CF72042D6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F7080-7B01-4905-B270-1236A12259FB}" type="datetimeFigureOut">
              <a:rPr lang="en-US" smtClean="0"/>
              <a:t>10/25/2021</a:t>
            </a:fld>
            <a:endParaRPr lang="en-US"/>
          </a:p>
        </p:txBody>
      </p:sp>
      <p:sp>
        <p:nvSpPr>
          <p:cNvPr id="5" name="Footer Placeholder 4">
            <a:extLst>
              <a:ext uri="{FF2B5EF4-FFF2-40B4-BE49-F238E27FC236}">
                <a16:creationId xmlns:a16="http://schemas.microsoft.com/office/drawing/2014/main" id="{A66AA571-286D-4D08-8047-45A044AEC7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2DF652-D262-4DDF-A742-C17CF46DC2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0076E-802F-407F-AAE9-91E92DE6B158}" type="slidenum">
              <a:rPr lang="en-US" smtClean="0"/>
              <a:t>‹#›</a:t>
            </a:fld>
            <a:endParaRPr lang="en-US"/>
          </a:p>
        </p:txBody>
      </p:sp>
    </p:spTree>
    <p:extLst>
      <p:ext uri="{BB962C8B-B14F-4D97-AF65-F5344CB8AC3E}">
        <p14:creationId xmlns:p14="http://schemas.microsoft.com/office/powerpoint/2010/main" val="16813556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Council May 2021</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266DF2-924C-4FEE-9D29-20E5C3AF7EE2}" type="slidenum">
              <a:rPr lang="en-US" smtClean="0"/>
              <a:t>‹#›</a:t>
            </a:fld>
            <a:endParaRPr lang="en-US"/>
          </a:p>
        </p:txBody>
      </p:sp>
    </p:spTree>
    <p:extLst>
      <p:ext uri="{BB962C8B-B14F-4D97-AF65-F5344CB8AC3E}">
        <p14:creationId xmlns:p14="http://schemas.microsoft.com/office/powerpoint/2010/main" val="5416560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hyperlink" Target="https://researchtraining.nih.gov/" TargetMode="External"/><Relationship Id="rId5" Type="http://schemas.openxmlformats.org/officeDocument/2006/relationships/image" Target="../media/image13.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uide/pa-files/PA-20-166.html"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www.lrp.nih.gov/" TargetMode="External"/><Relationship Id="rId4" Type="http://schemas.openxmlformats.org/officeDocument/2006/relationships/hyperlink" Target="https://grants.nih.gov/grants/guide/notice-files/NOT-OD-20-054.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hyperlink" Target="https://grants.nih.gov/grants/guide/pa-files/PA-20-166.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hyperlink" Target="http://www.lrp.nih.gov/"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hyperlink" Target="https://grants.nih.gov/grants/guide/pa-files/PA-20-166.html"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hyperlink" Target="https://grants.nih.gov/grants/guide/notice-files/NOT-OD-21-049.html" TargetMode="External"/><Relationship Id="rId5" Type="http://schemas.openxmlformats.org/officeDocument/2006/relationships/hyperlink" Target="https://researchtraining.nih.gov/programs/training-grants" TargetMode="External"/><Relationship Id="rId4" Type="http://schemas.openxmlformats.org/officeDocument/2006/relationships/hyperlink" Target="https://researchtraining.nih.gov/programs/fellowship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guide/pa-files/PA-21-050.htm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s://grants.nih.gov/grants/guide/pa-files/pa-21-048.html" TargetMode="External"/><Relationship Id="rId5" Type="http://schemas.openxmlformats.org/officeDocument/2006/relationships/hyperlink" Target="https://grants.nih.gov/grants/guide/pa-files/PA-21-052.html" TargetMode="External"/><Relationship Id="rId4" Type="http://schemas.openxmlformats.org/officeDocument/2006/relationships/hyperlink" Target="https://grants.nih.gov/grants/guide/pa-files/PA-21-051.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4.xml"/><Relationship Id="rId5" Type="http://schemas.openxmlformats.org/officeDocument/2006/relationships/hyperlink" Target="https://grants.nih.gov/grants/guide/notice-files/NOT-OD-20-054.html" TargetMode="External"/><Relationship Id="rId4" Type="http://schemas.openxmlformats.org/officeDocument/2006/relationships/hyperlink" Target="https://grants.nih.gov/grants/guide/pa-files/PA-20-166.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hyperlink" Target="https://researchtraining.nih.gov/programs/fellowships" TargetMode="External"/><Relationship Id="rId3" Type="http://schemas.openxmlformats.org/officeDocument/2006/relationships/notesSlide" Target="../notesSlides/notesSlide23.xml"/><Relationship Id="rId7" Type="http://schemas.openxmlformats.org/officeDocument/2006/relationships/image" Target="../media/image19.JPG"/><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hyperlink" Target="https://researchtraining.nih.gov/programs/career-development"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grants.nih.gov/grants/guide/pa-files/PA-20-203.html" TargetMode="External"/><Relationship Id="rId3" Type="http://schemas.openxmlformats.org/officeDocument/2006/relationships/notesSlide" Target="../notesSlides/notesSlide24.xml"/><Relationship Id="rId7" Type="http://schemas.openxmlformats.org/officeDocument/2006/relationships/hyperlink" Target="https://grants.nih.gov/grants/glossary.htm#ClinicalTrialResearchExperience" TargetMode="External"/><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hyperlink" Target="https://grants.nih.gov/grants/guide/pa-files/PA-20-206.html" TargetMode="External"/><Relationship Id="rId11" Type="http://schemas.openxmlformats.org/officeDocument/2006/relationships/hyperlink" Target="https://grants.nih.gov/grants/guide/pa-files/PA-20-204.html" TargetMode="External"/><Relationship Id="rId5" Type="http://schemas.openxmlformats.org/officeDocument/2006/relationships/hyperlink" Target="https://grants.nih.gov/grants/guide/pa-files/PA-20-202.html" TargetMode="External"/><Relationship Id="rId10" Type="http://schemas.openxmlformats.org/officeDocument/2006/relationships/hyperlink" Target="https://grants.nih.gov/grants/guide/pa-files/PA-20-201.html" TargetMode="External"/><Relationship Id="rId4" Type="http://schemas.openxmlformats.org/officeDocument/2006/relationships/hyperlink" Target="https://grants.nih.gov/grants/glossary.htm#IndependentClinicalTrial" TargetMode="External"/><Relationship Id="rId9" Type="http://schemas.openxmlformats.org/officeDocument/2006/relationships/hyperlink" Target="https://grants.nih.gov/grants/guide/pa-files/PA-20-205.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s://grants.nih.gov/grants/guide/pa-files/par-19-144.html" TargetMode="External"/><Relationship Id="rId13" Type="http://schemas.openxmlformats.org/officeDocument/2006/relationships/hyperlink" Target="https://grants.nih.gov/grants/guide/notice-files/NOT-OD-21-106.html" TargetMode="External"/><Relationship Id="rId3" Type="http://schemas.openxmlformats.org/officeDocument/2006/relationships/hyperlink" Target="https://grants.nih.gov/grants/guide/pa-files/PAR-21-271.html" TargetMode="External"/><Relationship Id="rId7" Type="http://schemas.openxmlformats.org/officeDocument/2006/relationships/hyperlink" Target="https://grants.nih.gov/grants/guide/pa-files/PAR-18-432.html" TargetMode="External"/><Relationship Id="rId12" Type="http://schemas.openxmlformats.org/officeDocument/2006/relationships/hyperlink" Target="https://grants.nih.gov/grants/guide/pa-files/PAR-21-277.html" TargetMode="External"/><Relationship Id="rId17" Type="http://schemas.openxmlformats.org/officeDocument/2006/relationships/hyperlink" Target="http://selskajabiblioteka.blogspot.com/2013/11/2.html" TargetMode="External"/><Relationship Id="rId2" Type="http://schemas.openxmlformats.org/officeDocument/2006/relationships/notesSlide" Target="../notesSlides/notesSlide26.xml"/><Relationship Id="rId16" Type="http://schemas.openxmlformats.org/officeDocument/2006/relationships/image" Target="../media/image20.jpg"/><Relationship Id="rId1" Type="http://schemas.openxmlformats.org/officeDocument/2006/relationships/slideLayout" Target="../slideLayouts/slideLayout13.xml"/><Relationship Id="rId6" Type="http://schemas.openxmlformats.org/officeDocument/2006/relationships/hyperlink" Target="https://grants.nih.gov/grants/guide/notice-files/NOT-AI-19-034.html" TargetMode="External"/><Relationship Id="rId11" Type="http://schemas.openxmlformats.org/officeDocument/2006/relationships/hyperlink" Target="https://grants.nih.gov/grants/guide/rfa-files/RFA-NS-19-044.html" TargetMode="External"/><Relationship Id="rId5" Type="http://schemas.openxmlformats.org/officeDocument/2006/relationships/hyperlink" Target="https://grants.nih.gov/grants/guide/pa-files/par-20-210.html" TargetMode="External"/><Relationship Id="rId15" Type="http://schemas.openxmlformats.org/officeDocument/2006/relationships/hyperlink" Target="https://grants.nih.gov/grants/guide/notice-files/NOT-GM-21-057.html" TargetMode="External"/><Relationship Id="rId10" Type="http://schemas.openxmlformats.org/officeDocument/2006/relationships/hyperlink" Target="https://grants.nih.gov/grants/guide/rfa-files/RFA-NS-19-043.html" TargetMode="External"/><Relationship Id="rId4" Type="http://schemas.openxmlformats.org/officeDocument/2006/relationships/hyperlink" Target="https://grants.nih.gov/grants/guide/pa-files/PAR-20-209.html" TargetMode="External"/><Relationship Id="rId9" Type="http://schemas.openxmlformats.org/officeDocument/2006/relationships/hyperlink" Target="https://grants.nih.gov/grants/guide/pa-files/par-19-141.html" TargetMode="External"/><Relationship Id="rId14" Type="http://schemas.openxmlformats.org/officeDocument/2006/relationships/hyperlink" Target="https://grants.nih.gov/grants/guide/notice-files/NOT-DE-21-003.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rants.nih.gov/grants/guide/notice-files/NOT-OD-20-031.html" TargetMode="External"/><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officeofbudget.od.nih.gov/index.ht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guide/pa-files/PAR-21-271.html" TargetMode="External"/><Relationship Id="rId7"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44.xml"/><Relationship Id="rId6" Type="http://schemas.openxmlformats.org/officeDocument/2006/relationships/hyperlink" Target="https://grants.nih.gov/grants/guide/pa-files/PAR-21-277.html" TargetMode="External"/><Relationship Id="rId5" Type="http://schemas.openxmlformats.org/officeDocument/2006/relationships/hyperlink" Target="https://grants.nih.gov/grants/guide/pa-files/PAR-21-273.html" TargetMode="External"/><Relationship Id="rId4" Type="http://schemas.openxmlformats.org/officeDocument/2006/relationships/hyperlink" Target="https://grants.nih.gov/grants/guide/pa-files/PAR-21-272.htm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s://grants.nih.gov/grants/how-to-apply-application-guide/due-dates-and-submission-policies/due-dates.htm" TargetMode="External"/><Relationship Id="rId3" Type="http://schemas.openxmlformats.org/officeDocument/2006/relationships/notesSlide" Target="../notesSlides/notesSlide29.xml"/><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guide/pa-files/PA-20-200.html"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grants.nih.gov/grants/guide/rfa-files/RFA-RM-20-012.html"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hyperlink" Target="https://grants.nih.gov/grants/guide/pa-files/PAR-21-038.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hyperlink" Target="https://grants.nih.gov/grants/guide/notice-files/NOT-OD-19-109.html" TargetMode="External"/><Relationship Id="rId3" Type="http://schemas.openxmlformats.org/officeDocument/2006/relationships/hyperlink" Target="https://grants.nih.gov/grants/guide/notice-files/NOT-OD-21-073.html" TargetMode="External"/><Relationship Id="rId7" Type="http://schemas.openxmlformats.org/officeDocument/2006/relationships/hyperlink" Target="https://grants.nih.gov/grants/guide/notice-files/NOT-OD-21-170.html"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grants.nih.gov/grants/guide/notice-files/NOT-OD-21-122.html" TargetMode="External"/><Relationship Id="rId5" Type="http://schemas.openxmlformats.org/officeDocument/2006/relationships/hyperlink" Target="https://grants.nih.gov/grants/guide/notice-files/NOT-OD-21-110.html" TargetMode="External"/><Relationship Id="rId10" Type="http://schemas.openxmlformats.org/officeDocument/2006/relationships/image" Target="../media/image32.png"/><Relationship Id="rId4" Type="http://schemas.openxmlformats.org/officeDocument/2006/relationships/hyperlink" Target="https://grants.nih.gov/grants/guide/notice-files/NOT-OD-21-109.html" TargetMode="External"/><Relationship Id="rId9"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hyperlink" Target="http://grants.nih.gov/grants/oer.ht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mailto:esi_extensions@od.nih.gov" TargetMode="External"/><Relationship Id="rId2" Type="http://schemas.openxmlformats.org/officeDocument/2006/relationships/hyperlink" Target="https://researchtraining.nih.gov/" TargetMode="External"/><Relationship Id="rId1" Type="http://schemas.openxmlformats.org/officeDocument/2006/relationships/slideLayout" Target="../slideLayouts/slideLayout3.xml"/><Relationship Id="rId4" Type="http://schemas.openxmlformats.org/officeDocument/2006/relationships/hyperlink" Target="https://grants.nih.gov/policy/early-stage/index.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5750-79D6-4A40-BE91-E5A915B823B5}"/>
              </a:ext>
            </a:extLst>
          </p:cNvPr>
          <p:cNvSpPr>
            <a:spLocks noGrp="1"/>
          </p:cNvSpPr>
          <p:nvPr>
            <p:ph type="ctrTitle"/>
          </p:nvPr>
        </p:nvSpPr>
        <p:spPr>
          <a:xfrm>
            <a:off x="133437" y="1391005"/>
            <a:ext cx="11930745" cy="2128792"/>
          </a:xfrm>
          <a:solidFill>
            <a:schemeClr val="bg1">
              <a:alpha val="60000"/>
            </a:schemeClr>
          </a:solidFill>
        </p:spPr>
        <p:txBody>
          <a:bodyPr anchor="ctr" anchorCtr="0"/>
          <a:lstStyle/>
          <a:p>
            <a:br>
              <a:rPr lang="en-US" dirty="0"/>
            </a:br>
            <a:r>
              <a:rPr lang="en-US" sz="3600" dirty="0"/>
              <a:t>Navigating NIH Programs to advance your career at </a:t>
            </a:r>
            <a:r>
              <a:rPr lang="en-US" sz="3600" dirty="0" err="1"/>
              <a:t>nih</a:t>
            </a:r>
            <a:endParaRPr lang="en-US" dirty="0"/>
          </a:p>
        </p:txBody>
      </p:sp>
      <p:sp>
        <p:nvSpPr>
          <p:cNvPr id="4" name="Text Placeholder 2">
            <a:extLst>
              <a:ext uri="{FF2B5EF4-FFF2-40B4-BE49-F238E27FC236}">
                <a16:creationId xmlns:a16="http://schemas.microsoft.com/office/drawing/2014/main" id="{8090AA76-1E1C-4CD7-A78D-886AA1590F63}"/>
              </a:ext>
              <a:ext uri="{C183D7F6-B498-43B3-948B-1728B52AA6E4}">
                <adec:decorative xmlns:adec="http://schemas.microsoft.com/office/drawing/2017/decorative" val="1"/>
              </a:ext>
            </a:extLst>
          </p:cNvPr>
          <p:cNvSpPr txBox="1">
            <a:spLocks/>
          </p:cNvSpPr>
          <p:nvPr/>
        </p:nvSpPr>
        <p:spPr>
          <a:xfrm>
            <a:off x="6798660" y="5604673"/>
            <a:ext cx="5340875" cy="85609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480"/>
              </a:spcBef>
              <a:buFont typeface="Arial" panose="020B0604020202020204" pitchFamily="34" charset="0"/>
              <a:buNone/>
              <a:defRPr sz="1600" b="0" i="0" kern="1200" cap="none" spc="0" normalizeH="0" baseline="0">
                <a:solidFill>
                  <a:schemeClr val="tx1">
                    <a:lumMod val="65000"/>
                    <a:lumOff val="35000"/>
                  </a:schemeClr>
                </a:solidFill>
                <a:latin typeface="Arial" panose="020B0604020202020204" pitchFamily="34" charset="0"/>
                <a:ea typeface="Open Sans Light" panose="020B0306030504020204" pitchFamily="34" charset="0"/>
                <a:cs typeface="Arial" panose="020B0604020202020204" pitchFamily="34" charset="0"/>
              </a:defRPr>
            </a:lvl1pPr>
            <a:lvl2pPr marL="457200" indent="0" algn="l" defTabSz="914400" rtl="0" eaLnBrk="1" latinLnBrk="0" hangingPunct="1">
              <a:lnSpc>
                <a:spcPct val="100000"/>
              </a:lnSpc>
              <a:spcBef>
                <a:spcPts val="480"/>
              </a:spcBef>
              <a:buFont typeface="Arial" panose="020B0604020202020204" pitchFamily="34" charset="0"/>
              <a:buNone/>
              <a:defRPr sz="2000" kern="1200">
                <a:solidFill>
                  <a:schemeClr val="tx1">
                    <a:tint val="75000"/>
                  </a:schemeClr>
                </a:solidFill>
                <a:latin typeface="Arial" panose="020B0604020202020204" pitchFamily="34" charset="0"/>
                <a:ea typeface="Open Sans Light" panose="020B0306030504020204" pitchFamily="34" charset="0"/>
                <a:cs typeface="Arial" panose="020B0604020202020204" pitchFamily="34" charset="0"/>
              </a:defRPr>
            </a:lvl2pPr>
            <a:lvl3pPr marL="914400" indent="0" algn="l" defTabSz="914400" rtl="0" eaLnBrk="1" latinLnBrk="0" hangingPunct="1">
              <a:lnSpc>
                <a:spcPct val="100000"/>
              </a:lnSpc>
              <a:spcBef>
                <a:spcPts val="480"/>
              </a:spcBef>
              <a:buFont typeface="Arial" panose="020B0604020202020204" pitchFamily="34" charset="0"/>
              <a:buNone/>
              <a:defRPr sz="1800" kern="1200">
                <a:solidFill>
                  <a:schemeClr val="tx1">
                    <a:tint val="75000"/>
                  </a:schemeClr>
                </a:solidFill>
                <a:latin typeface="Arial" panose="020B0604020202020204" pitchFamily="34" charset="0"/>
                <a:ea typeface="Open Sans Light" panose="020B0306030504020204" pitchFamily="34" charset="0"/>
                <a:cs typeface="Arial" panose="020B0604020202020204" pitchFamily="34" charset="0"/>
              </a:defRPr>
            </a:lvl3pPr>
            <a:lvl4pPr marL="1371600" indent="0" algn="l" defTabSz="914400" rtl="0" eaLnBrk="1" latinLnBrk="0" hangingPunct="1">
              <a:lnSpc>
                <a:spcPct val="100000"/>
              </a:lnSpc>
              <a:spcBef>
                <a:spcPts val="480"/>
              </a:spcBef>
              <a:buFont typeface="Arial" panose="020B0604020202020204" pitchFamily="34" charset="0"/>
              <a:buNone/>
              <a:defRPr sz="1600" kern="1200">
                <a:solidFill>
                  <a:schemeClr val="tx1">
                    <a:tint val="75000"/>
                  </a:schemeClr>
                </a:solidFill>
                <a:latin typeface="Arial" panose="020B0604020202020204" pitchFamily="34" charset="0"/>
                <a:ea typeface="Open Sans Light" panose="020B0306030504020204" pitchFamily="34" charset="0"/>
                <a:cs typeface="Arial" panose="020B0604020202020204" pitchFamily="34" charset="0"/>
              </a:defRPr>
            </a:lvl4pPr>
            <a:lvl5pPr marL="1828800" indent="0" algn="l" defTabSz="914400" rtl="0" eaLnBrk="1" latinLnBrk="0" hangingPunct="1">
              <a:lnSpc>
                <a:spcPct val="100000"/>
              </a:lnSpc>
              <a:spcBef>
                <a:spcPts val="480"/>
              </a:spcBef>
              <a:buFont typeface="Arial" panose="020B0604020202020204" pitchFamily="34" charset="0"/>
              <a:buNone/>
              <a:defRPr sz="1600" kern="1200">
                <a:solidFill>
                  <a:schemeClr val="tx1">
                    <a:tint val="75000"/>
                  </a:schemeClr>
                </a:solidFill>
                <a:latin typeface="Arial" panose="020B0604020202020204" pitchFamily="34" charset="0"/>
                <a:ea typeface="Open Sans Light" panose="020B0306030504020204" pitchFamily="34"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1400" dirty="0"/>
          </a:p>
        </p:txBody>
      </p:sp>
      <p:sp>
        <p:nvSpPr>
          <p:cNvPr id="5" name="Rectangle 4">
            <a:extLst>
              <a:ext uri="{FF2B5EF4-FFF2-40B4-BE49-F238E27FC236}">
                <a16:creationId xmlns:a16="http://schemas.microsoft.com/office/drawing/2014/main" id="{34C1A7DC-E706-4A96-8C30-174696E183E2}"/>
              </a:ext>
              <a:ext uri="{C183D7F6-B498-43B3-948B-1728B52AA6E4}">
                <adec:decorative xmlns:adec="http://schemas.microsoft.com/office/drawing/2017/decorative" val="1"/>
              </a:ext>
            </a:extLst>
          </p:cNvPr>
          <p:cNvSpPr/>
          <p:nvPr/>
        </p:nvSpPr>
        <p:spPr>
          <a:xfrm>
            <a:off x="4946140" y="3749579"/>
            <a:ext cx="2235200" cy="773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9A265EF-83E4-4CE3-9EAB-1F6ABB08741A}"/>
              </a:ext>
            </a:extLst>
          </p:cNvPr>
          <p:cNvSpPr>
            <a:spLocks noGrp="1"/>
          </p:cNvSpPr>
          <p:nvPr>
            <p:ph type="body" idx="1"/>
          </p:nvPr>
        </p:nvSpPr>
        <p:spPr>
          <a:xfrm>
            <a:off x="133437" y="4482807"/>
            <a:ext cx="11446686" cy="1968375"/>
          </a:xfrm>
        </p:spPr>
        <p:txBody>
          <a:bodyPr>
            <a:normAutofit/>
          </a:bodyPr>
          <a:lstStyle/>
          <a:p>
            <a:r>
              <a:rPr lang="en-US" sz="2000" b="1" dirty="0">
                <a:solidFill>
                  <a:schemeClr val="tx1"/>
                </a:solidFill>
                <a:effectLst>
                  <a:glow rad="698500">
                    <a:schemeClr val="bg1">
                      <a:alpha val="57000"/>
                    </a:schemeClr>
                  </a:glow>
                </a:effectLst>
              </a:rPr>
              <a:t>Ericka Boone, Ph.D.  </a:t>
            </a:r>
            <a:endParaRPr lang="en-US" sz="2000" dirty="0">
              <a:solidFill>
                <a:schemeClr val="tx1"/>
              </a:solidFill>
              <a:effectLst>
                <a:glow rad="698500">
                  <a:schemeClr val="bg1">
                    <a:alpha val="57000"/>
                  </a:schemeClr>
                </a:glow>
              </a:effectLst>
            </a:endParaRPr>
          </a:p>
          <a:p>
            <a:r>
              <a:rPr lang="en-US" sz="2000" dirty="0">
                <a:solidFill>
                  <a:schemeClr val="tx1"/>
                </a:solidFill>
                <a:effectLst>
                  <a:glow rad="698500">
                    <a:schemeClr val="bg1">
                      <a:alpha val="57000"/>
                    </a:schemeClr>
                  </a:glow>
                </a:effectLst>
              </a:rPr>
              <a:t>Acting Director, Division of Biomedical Research Workforce</a:t>
            </a:r>
          </a:p>
          <a:p>
            <a:r>
              <a:rPr lang="en-US" sz="2000" dirty="0">
                <a:solidFill>
                  <a:schemeClr val="tx1"/>
                </a:solidFill>
                <a:effectLst>
                  <a:glow rad="698500">
                    <a:schemeClr val="bg1">
                      <a:alpha val="57000"/>
                    </a:schemeClr>
                  </a:glow>
                </a:effectLst>
              </a:rPr>
              <a:t>Office of the Director, Office of Extramural Research</a:t>
            </a:r>
          </a:p>
          <a:p>
            <a:r>
              <a:rPr lang="en-US" sz="2000" dirty="0">
                <a:solidFill>
                  <a:schemeClr val="tx1"/>
                </a:solidFill>
                <a:effectLst>
                  <a:glow rad="698500">
                    <a:schemeClr val="bg1">
                      <a:alpha val="57000"/>
                    </a:schemeClr>
                  </a:glow>
                </a:effectLst>
              </a:rPr>
              <a:t>National Institutes of Health</a:t>
            </a:r>
          </a:p>
        </p:txBody>
      </p:sp>
    </p:spTree>
    <p:custDataLst>
      <p:tags r:id="rId1"/>
    </p:custDataLst>
    <p:extLst>
      <p:ext uri="{BB962C8B-B14F-4D97-AF65-F5344CB8AC3E}">
        <p14:creationId xmlns:p14="http://schemas.microsoft.com/office/powerpoint/2010/main" val="259654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457200">
              <a:defRPr/>
            </a:pPr>
            <a:fld id="{D535206B-4A4A-47B0-BA21-D142872E963A}" type="slidenum">
              <a:rPr lang="en-US">
                <a:solidFill>
                  <a:prstClr val="black"/>
                </a:solidFill>
                <a:latin typeface="Calibri"/>
              </a:rPr>
              <a:pPr defTabSz="457200">
                <a:defRPr/>
              </a:pPr>
              <a:t>10</a:t>
            </a:fld>
            <a:endParaRPr lang="en-US" dirty="0">
              <a:solidFill>
                <a:prstClr val="black"/>
              </a:solidFill>
              <a:latin typeface="Calibri"/>
            </a:endParaRPr>
          </a:p>
        </p:txBody>
      </p:sp>
      <p:sp>
        <p:nvSpPr>
          <p:cNvPr id="6" name="TextBox 5" descr="Dig deeper:&#10;- Finding and Understanding FOAs&#10;- Grants Writing for Success&#10;"/>
          <p:cNvSpPr txBox="1"/>
          <p:nvPr/>
        </p:nvSpPr>
        <p:spPr>
          <a:xfrm>
            <a:off x="6541682" y="6019801"/>
            <a:ext cx="3680636" cy="584775"/>
          </a:xfrm>
          <a:prstGeom prst="rect">
            <a:avLst/>
          </a:prstGeom>
          <a:solidFill>
            <a:schemeClr val="bg1"/>
          </a:solidFill>
        </p:spPr>
        <p:txBody>
          <a:bodyPr wrap="square" rtlCol="0">
            <a:spAutoFit/>
          </a:bodyPr>
          <a:lstStyle/>
          <a:p>
            <a:pPr defTabSz="457200"/>
            <a:r>
              <a:rPr lang="en-US" sz="1600" b="1" dirty="0">
                <a:solidFill>
                  <a:prstClr val="black"/>
                </a:solidFill>
                <a:latin typeface="Calibri"/>
              </a:rPr>
              <a:t>Dig deeper:</a:t>
            </a:r>
          </a:p>
          <a:p>
            <a:pPr defTabSz="457200"/>
            <a:r>
              <a:rPr lang="en-US" sz="1600" dirty="0">
                <a:solidFill>
                  <a:prstClr val="black"/>
                </a:solidFill>
                <a:latin typeface="Calibri"/>
              </a:rPr>
              <a:t>- Finding and Understanding FOAs</a:t>
            </a:r>
          </a:p>
        </p:txBody>
      </p:sp>
      <p:pic>
        <p:nvPicPr>
          <p:cNvPr id="7" name="Picture 6" descr="graphic: construction worker digging deep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5562601"/>
            <a:ext cx="785036" cy="1254321"/>
          </a:xfrm>
          <a:prstGeom prst="rect">
            <a:avLst/>
          </a:prstGeom>
        </p:spPr>
      </p:pic>
      <p:sp>
        <p:nvSpPr>
          <p:cNvPr id="8" name="Content Placeholder 6">
            <a:extLst>
              <a:ext uri="{FF2B5EF4-FFF2-40B4-BE49-F238E27FC236}">
                <a16:creationId xmlns:a16="http://schemas.microsoft.com/office/drawing/2014/main" id="{13894140-4A49-43CD-809A-111ADA91631E}"/>
              </a:ext>
            </a:extLst>
          </p:cNvPr>
          <p:cNvSpPr txBox="1">
            <a:spLocks/>
          </p:cNvSpPr>
          <p:nvPr/>
        </p:nvSpPr>
        <p:spPr>
          <a:xfrm>
            <a:off x="1045150" y="1738882"/>
            <a:ext cx="10101700" cy="435711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buClr>
                <a:srgbClr val="126BB4"/>
              </a:buClr>
            </a:pPr>
            <a:r>
              <a:rPr lang="en-US" sz="2400" dirty="0">
                <a:latin typeface="Arial" panose="020B0604020202020204" pitchFamily="34" charset="0"/>
                <a:cs typeface="Arial" panose="020B0604020202020204" pitchFamily="34" charset="0"/>
              </a:rPr>
              <a:t>Review IC priorities and goals (they can differ by IC and programs)</a:t>
            </a:r>
          </a:p>
          <a:p>
            <a:pPr>
              <a:spcBef>
                <a:spcPts val="0"/>
              </a:spcBef>
              <a:spcAft>
                <a:spcPts val="600"/>
              </a:spcAft>
              <a:buClr>
                <a:srgbClr val="126BB4"/>
              </a:buClr>
            </a:pPr>
            <a:r>
              <a:rPr lang="en-US" sz="2400" dirty="0">
                <a:latin typeface="Arial" panose="020B0604020202020204" pitchFamily="34" charset="0"/>
                <a:cs typeface="Arial" panose="020B0604020202020204" pitchFamily="34" charset="0"/>
              </a:rPr>
              <a:t>Learn the NIH application &amp; review process</a:t>
            </a:r>
            <a:endParaRPr lang="en-US" sz="1800" b="1" dirty="0">
              <a:solidFill>
                <a:srgbClr val="126BB4"/>
              </a:solidFill>
              <a:latin typeface="Arial" panose="020B0604020202020204" pitchFamily="34" charset="0"/>
              <a:cs typeface="Arial" panose="020B0604020202020204" pitchFamily="34" charset="0"/>
            </a:endParaRPr>
          </a:p>
          <a:p>
            <a:pPr>
              <a:spcBef>
                <a:spcPts val="0"/>
              </a:spcBef>
              <a:spcAft>
                <a:spcPts val="600"/>
              </a:spcAft>
              <a:buClr>
                <a:srgbClr val="126BB4"/>
              </a:buClr>
            </a:pPr>
            <a:r>
              <a:rPr lang="en-US" sz="2400" dirty="0">
                <a:latin typeface="Arial" panose="020B0604020202020204" pitchFamily="34" charset="0"/>
                <a:cs typeface="Arial" panose="020B0604020202020204" pitchFamily="34" charset="0"/>
              </a:rPr>
              <a:t>Make early contact with program officers</a:t>
            </a:r>
          </a:p>
          <a:p>
            <a:pPr>
              <a:spcBef>
                <a:spcPts val="0"/>
              </a:spcBef>
              <a:spcAft>
                <a:spcPts val="600"/>
              </a:spcAft>
              <a:buClr>
                <a:srgbClr val="126BB4"/>
              </a:buClr>
            </a:pPr>
            <a:r>
              <a:rPr lang="en-US" sz="2400" dirty="0">
                <a:latin typeface="Arial" panose="020B0604020202020204" pitchFamily="34" charset="0"/>
                <a:cs typeface="Arial" panose="020B0604020202020204" pitchFamily="34" charset="0"/>
              </a:rPr>
              <a:t>Find innovative, well-respected mentors &amp; collaborators</a:t>
            </a:r>
          </a:p>
          <a:p>
            <a:pPr>
              <a:spcBef>
                <a:spcPts val="0"/>
              </a:spcBef>
              <a:spcAft>
                <a:spcPts val="600"/>
              </a:spcAft>
              <a:buClr>
                <a:srgbClr val="126BB4"/>
              </a:buClr>
            </a:pPr>
            <a:r>
              <a:rPr lang="en-US" sz="2400" dirty="0">
                <a:latin typeface="Arial" panose="020B0604020202020204" pitchFamily="34" charset="0"/>
                <a:cs typeface="Arial" panose="020B0604020202020204" pitchFamily="34" charset="0"/>
              </a:rPr>
              <a:t>Study successful grant applications</a:t>
            </a:r>
          </a:p>
          <a:p>
            <a:pPr>
              <a:spcBef>
                <a:spcPts val="0"/>
              </a:spcBef>
              <a:spcAft>
                <a:spcPts val="600"/>
              </a:spcAft>
              <a:buClr>
                <a:srgbClr val="126BB4"/>
              </a:buClr>
            </a:pPr>
            <a:r>
              <a:rPr lang="en-US" sz="2400" dirty="0">
                <a:latin typeface="Arial" panose="020B0604020202020204" pitchFamily="34" charset="0"/>
                <a:cs typeface="Arial" panose="020B0604020202020204" pitchFamily="34" charset="0"/>
              </a:rPr>
              <a:t>Propose your best and most creative ideas</a:t>
            </a:r>
          </a:p>
          <a:p>
            <a:pPr>
              <a:spcBef>
                <a:spcPts val="0"/>
              </a:spcBef>
              <a:spcAft>
                <a:spcPts val="600"/>
              </a:spcAft>
              <a:buClr>
                <a:srgbClr val="126BB4"/>
              </a:buClr>
            </a:pPr>
            <a:r>
              <a:rPr lang="en-US" sz="2400" dirty="0">
                <a:latin typeface="Arial" panose="020B0604020202020204" pitchFamily="34" charset="0"/>
                <a:cs typeface="Arial" panose="020B0604020202020204" pitchFamily="34" charset="0"/>
              </a:rPr>
              <a:t>Review funding opportunity announcements (FOAs)</a:t>
            </a:r>
          </a:p>
          <a:p>
            <a:pPr marL="862013" lvl="2" indent="-342900">
              <a:spcBef>
                <a:spcPts val="0"/>
              </a:spcBef>
              <a:buClr>
                <a:srgbClr val="126BB4"/>
              </a:buClr>
              <a:buSzPct val="75000"/>
              <a:buFont typeface="Courier New" panose="02070309020205020404" pitchFamily="49" charset="0"/>
              <a:buChar char="o"/>
            </a:pPr>
            <a:r>
              <a:rPr lang="en-US" sz="2000" dirty="0">
                <a:latin typeface="Arial" panose="020B0604020202020204" pitchFamily="34" charset="0"/>
                <a:cs typeface="Arial" panose="020B0604020202020204" pitchFamily="34" charset="0"/>
              </a:rPr>
              <a:t>Grants.gov</a:t>
            </a:r>
          </a:p>
          <a:p>
            <a:pPr marL="862013" lvl="2" indent="-342900">
              <a:spcBef>
                <a:spcPts val="0"/>
              </a:spcBef>
              <a:buClr>
                <a:srgbClr val="126BB4"/>
              </a:buClr>
              <a:buSzPct val="75000"/>
              <a:buFont typeface="Courier New" panose="02070309020205020404" pitchFamily="49" charset="0"/>
              <a:buChar char="o"/>
            </a:pPr>
            <a:r>
              <a:rPr lang="en-US" sz="2000" dirty="0">
                <a:latin typeface="Arial" panose="020B0604020202020204" pitchFamily="34" charset="0"/>
                <a:cs typeface="Arial" panose="020B0604020202020204" pitchFamily="34" charset="0"/>
              </a:rPr>
              <a:t>NIH Guide for Grants and Contracts</a:t>
            </a:r>
          </a:p>
        </p:txBody>
      </p:sp>
      <p:sp>
        <p:nvSpPr>
          <p:cNvPr id="11" name="Title 4">
            <a:extLst>
              <a:ext uri="{FF2B5EF4-FFF2-40B4-BE49-F238E27FC236}">
                <a16:creationId xmlns:a16="http://schemas.microsoft.com/office/drawing/2014/main" id="{12AB49CC-BF59-41A3-ABEE-68CF5A5961CA}"/>
              </a:ext>
            </a:extLst>
          </p:cNvPr>
          <p:cNvSpPr txBox="1">
            <a:spLocks noGrp="1"/>
          </p:cNvSpPr>
          <p:nvPr>
            <p:ph type="title" idx="4294967295"/>
          </p:nvPr>
        </p:nvSpPr>
        <p:spPr>
          <a:xfrm>
            <a:off x="274674" y="211715"/>
            <a:ext cx="11307726" cy="9065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rPr>
              <a:t>Additional Advice for Navigating NIH Programs</a:t>
            </a:r>
          </a:p>
        </p:txBody>
      </p:sp>
    </p:spTree>
    <p:extLst>
      <p:ext uri="{BB962C8B-B14F-4D97-AF65-F5344CB8AC3E}">
        <p14:creationId xmlns:p14="http://schemas.microsoft.com/office/powerpoint/2010/main" val="41218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61" y="224688"/>
            <a:ext cx="11203172" cy="758825"/>
          </a:xfrm>
        </p:spPr>
        <p:txBody>
          <a:bodyPr>
            <a:noAutofit/>
          </a:bodyPr>
          <a:lstStyle/>
          <a:p>
            <a:pPr algn="l">
              <a:defRPr/>
            </a:pPr>
            <a:r>
              <a:rPr lang="en-US" sz="3000" dirty="0">
                <a:solidFill>
                  <a:schemeClr val="tx2"/>
                </a:solidFill>
                <a:latin typeface="Arial Black" panose="020B0A04020102020204" pitchFamily="34" charset="0"/>
              </a:rPr>
              <a:t>Types of Funding Opportunity Announcements (FOA)</a:t>
            </a:r>
          </a:p>
        </p:txBody>
      </p:sp>
      <p:graphicFrame>
        <p:nvGraphicFramePr>
          <p:cNvPr id="4" name="Group 58" descr="Program announcements -&#10;Highlights areas of focus&#10;Usually ongoing (3 yrs)&#10;Often use standard receipt dates&#10;&#10; Requests for Applications &#10;Narrowly defined scope&#10;Usually single receipt date &#10;Set aside funds&#10;IC usually convenes review panel&#10;&#10;Parent Announcements&#10;Type of program announcement&#10;Generally span the breadth of NIH mission&#10;By activity code (R01, R03, etc)&#10;For “investigator initiated” or “unsolicited” research ideas&#10;&#10;"/>
          <p:cNvGraphicFramePr>
            <a:graphicFrameLocks noGrp="1"/>
          </p:cNvGraphicFramePr>
          <p:nvPr>
            <p:extLst>
              <p:ext uri="{D42A27DB-BD31-4B8C-83A1-F6EECF244321}">
                <p14:modId xmlns:p14="http://schemas.microsoft.com/office/powerpoint/2010/main" val="3138852175"/>
              </p:ext>
            </p:extLst>
          </p:nvPr>
        </p:nvGraphicFramePr>
        <p:xfrm>
          <a:off x="549349" y="1050358"/>
          <a:ext cx="10891283" cy="5252246"/>
        </p:xfrm>
        <a:graphic>
          <a:graphicData uri="http://schemas.openxmlformats.org/drawingml/2006/table">
            <a:tbl>
              <a:tblPr firstRow="1"/>
              <a:tblGrid>
                <a:gridCol w="3097721">
                  <a:extLst>
                    <a:ext uri="{9D8B030D-6E8A-4147-A177-3AD203B41FA5}">
                      <a16:colId xmlns:a16="http://schemas.microsoft.com/office/drawing/2014/main" val="20000"/>
                    </a:ext>
                  </a:extLst>
                </a:gridCol>
                <a:gridCol w="7793562">
                  <a:extLst>
                    <a:ext uri="{9D8B030D-6E8A-4147-A177-3AD203B41FA5}">
                      <a16:colId xmlns:a16="http://schemas.microsoft.com/office/drawing/2014/main" val="20001"/>
                    </a:ext>
                  </a:extLst>
                </a:gridCol>
              </a:tblGrid>
              <a:tr h="4775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2"/>
                          </a:solidFill>
                          <a:effectLst/>
                          <a:latin typeface="Arial" panose="020B0604020202020204" pitchFamily="34" charset="0"/>
                          <a:cs typeface="Arial" panose="020B0604020202020204" pitchFamily="34" charset="0"/>
                        </a:rPr>
                        <a:t>Type of FOA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2"/>
                          </a:solidFill>
                          <a:effectLst/>
                          <a:latin typeface="Arial" panose="020B0604020202020204" pitchFamily="34" charset="0"/>
                          <a:cs typeface="Arial" panose="020B0604020202020204" pitchFamily="34" charset="0"/>
                        </a:rPr>
                        <a:t>Description</a:t>
                      </a:r>
                      <a:endPar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880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Program Announcements (PA, PAR, PAS)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lang="en-US" sz="1800" b="0" i="0" kern="1200" dirty="0">
                          <a:solidFill>
                            <a:schemeClr val="tx1"/>
                          </a:solidFill>
                          <a:effectLst/>
                          <a:latin typeface="Arial" panose="020B0604020202020204" pitchFamily="34" charset="0"/>
                          <a:ea typeface="+mn-ea"/>
                          <a:cs typeface="Arial" panose="020B0604020202020204" pitchFamily="34" charset="0"/>
                        </a:rPr>
                        <a:t>Highlights specific, high-priority areas of scientific focus/interest </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PAS: PA with set aside funds; PAR: has a special receipt, referral and/or review considerations (described in PA)</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Usually ongoing (3 years)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Often use standard receipt dates (you can control when you apply!)</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Most (but not all) NIH ICs participate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5280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Requests for Applications (RFA)</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Identifies specific scientific areas, amt of set-aside funds, anticipated # of awards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Usually, single receipt date </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IC usually convenes review panel</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193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Parent Announcements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Broad FOAs allowing applicants to submit “investigator initiated” or “unsolicited” research ideas to a specific activity code (e.g., R01, R03)</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Most apps to NIH = investigator initiated</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Usually ongoing (3 years); standard receipt dates (you have flexibility)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0860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https://researchtraining.nih.gov/ homepage">
            <a:extLst>
              <a:ext uri="{FF2B5EF4-FFF2-40B4-BE49-F238E27FC236}">
                <a16:creationId xmlns:a16="http://schemas.microsoft.com/office/drawing/2014/main" id="{F81A4A9F-54B6-4E7E-ABB4-C73AE735CB98}"/>
              </a:ext>
            </a:extLst>
          </p:cNvPr>
          <p:cNvGrpSpPr/>
          <p:nvPr/>
        </p:nvGrpSpPr>
        <p:grpSpPr>
          <a:xfrm>
            <a:off x="1919515" y="522516"/>
            <a:ext cx="8425245" cy="5769428"/>
            <a:chOff x="1919515" y="522516"/>
            <a:chExt cx="8425245" cy="5769428"/>
          </a:xfrm>
        </p:grpSpPr>
        <p:pic>
          <p:nvPicPr>
            <p:cNvPr id="3" name="Picture 2">
              <a:extLst>
                <a:ext uri="{FF2B5EF4-FFF2-40B4-BE49-F238E27FC236}">
                  <a16:creationId xmlns:a16="http://schemas.microsoft.com/office/drawing/2014/main" id="{41BFE38D-C53A-4E91-BDB0-4257FD616C4C}"/>
                </a:ext>
              </a:extLst>
            </p:cNvPr>
            <p:cNvPicPr>
              <a:picLocks noChangeAspect="1"/>
            </p:cNvPicPr>
            <p:nvPr/>
          </p:nvPicPr>
          <p:blipFill rotWithShape="1">
            <a:blip r:embed="rId4">
              <a:extLst>
                <a:ext uri="{28A0092B-C50C-407E-A947-70E740481C1C}">
                  <a14:useLocalDpi xmlns:a14="http://schemas.microsoft.com/office/drawing/2010/main" val="0"/>
                </a:ext>
              </a:extLst>
            </a:blip>
            <a:srcRect b="6833"/>
            <a:stretch/>
          </p:blipFill>
          <p:spPr>
            <a:xfrm>
              <a:off x="1919515" y="522516"/>
              <a:ext cx="8425245" cy="5769428"/>
            </a:xfrm>
            <a:prstGeom prst="rect">
              <a:avLst/>
            </a:prstGeom>
          </p:spPr>
        </p:pic>
        <p:pic>
          <p:nvPicPr>
            <p:cNvPr id="7" name="Picture 6"/>
            <p:cNvPicPr>
              <a:picLocks noChangeAspect="1"/>
            </p:cNvPicPr>
            <p:nvPr/>
          </p:nvPicPr>
          <p:blipFill rotWithShape="1">
            <a:blip r:embed="rId5"/>
            <a:srcRect l="7634" t="11241" r="61002" b="50427"/>
            <a:stretch/>
          </p:blipFill>
          <p:spPr>
            <a:xfrm>
              <a:off x="3005158" y="2159837"/>
              <a:ext cx="6251274" cy="3351417"/>
            </a:xfrm>
            <a:prstGeom prst="rect">
              <a:avLst/>
            </a:prstGeom>
            <a:effectLst/>
          </p:spPr>
        </p:pic>
        <p:sp>
          <p:nvSpPr>
            <p:cNvPr id="9" name="Rectangle 8">
              <a:extLst>
                <a:ext uri="{FF2B5EF4-FFF2-40B4-BE49-F238E27FC236}">
                  <a16:creationId xmlns:a16="http://schemas.microsoft.com/office/drawing/2014/main" id="{93130C10-6D9B-40A7-8498-39F353252C13}"/>
                </a:ext>
              </a:extLst>
            </p:cNvPr>
            <p:cNvSpPr/>
            <p:nvPr/>
          </p:nvSpPr>
          <p:spPr>
            <a:xfrm>
              <a:off x="3005159" y="1698172"/>
              <a:ext cx="6251274" cy="461665"/>
            </a:xfrm>
            <a:prstGeom prst="rect">
              <a:avLst/>
            </a:prstGeom>
            <a:solidFill>
              <a:schemeClr val="bg1">
                <a:lumMod val="95000"/>
              </a:schemeClr>
            </a:solidFill>
          </p:spPr>
          <p:txBody>
            <a:bodyPr wrap="square" tIns="91440" bIns="91440">
              <a:spAutoFit/>
            </a:bodyPr>
            <a:lstStyle/>
            <a:p>
              <a:pPr algn="ctr" eaLnBrk="0" hangingPunct="0">
                <a:lnSpc>
                  <a:spcPct val="90000"/>
                </a:lnSpc>
                <a:buClr>
                  <a:srgbClr val="FF9966"/>
                </a:buClr>
              </a:pPr>
              <a:r>
                <a:rPr lang="en-US" sz="2000" b="1" dirty="0">
                  <a:hlinkClick r:id="rId6"/>
                </a:rPr>
                <a:t>https://researchtraining.nih.gov</a:t>
              </a:r>
              <a:endParaRPr lang="en-US" sz="2000" b="1" dirty="0">
                <a:solidFill>
                  <a:schemeClr val="tx2"/>
                </a:solidFill>
              </a:endParaRPr>
            </a:p>
          </p:txBody>
        </p:sp>
      </p:grpSp>
      <p:sp>
        <p:nvSpPr>
          <p:cNvPr id="4" name="Title 3">
            <a:extLst>
              <a:ext uri="{FF2B5EF4-FFF2-40B4-BE49-F238E27FC236}">
                <a16:creationId xmlns:a16="http://schemas.microsoft.com/office/drawing/2014/main" id="{BF973267-37BB-4A53-A54D-9D5D84217F57}"/>
              </a:ext>
            </a:extLst>
          </p:cNvPr>
          <p:cNvSpPr>
            <a:spLocks noGrp="1"/>
          </p:cNvSpPr>
          <p:nvPr>
            <p:ph type="title"/>
          </p:nvPr>
        </p:nvSpPr>
        <p:spPr>
          <a:xfrm>
            <a:off x="295939" y="301330"/>
            <a:ext cx="10515600" cy="906557"/>
          </a:xfrm>
        </p:spPr>
        <p:txBody>
          <a:bodyPr/>
          <a:lstStyle/>
          <a:p>
            <a:r>
              <a:rPr lang="en-US" dirty="0">
                <a:solidFill>
                  <a:schemeClr val="accent1">
                    <a:lumMod val="75000"/>
                  </a:schemeClr>
                </a:solidFill>
              </a:rPr>
              <a:t>NIH Research Training Website</a:t>
            </a:r>
          </a:p>
        </p:txBody>
      </p:sp>
    </p:spTree>
    <p:custDataLst>
      <p:tags r:id="rId1"/>
    </p:custDataLst>
    <p:extLst>
      <p:ext uri="{BB962C8B-B14F-4D97-AF65-F5344CB8AC3E}">
        <p14:creationId xmlns:p14="http://schemas.microsoft.com/office/powerpoint/2010/main" val="1570269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hevron 71" title="&quot;&quot;"/>
          <p:cNvSpPr/>
          <p:nvPr/>
        </p:nvSpPr>
        <p:spPr>
          <a:xfrm>
            <a:off x="6369306" y="3463481"/>
            <a:ext cx="884193" cy="491167"/>
          </a:xfrm>
          <a:prstGeom prst="chevron">
            <a:avLst/>
          </a:prstGeom>
          <a:solidFill>
            <a:srgbClr val="9E7BC5"/>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ffectLst>
                <a:outerShdw blurRad="38100" dist="38100" dir="2700000" algn="tl">
                  <a:srgbClr val="000000">
                    <a:alpha val="43137"/>
                  </a:srgbClr>
                </a:outerShdw>
              </a:effectLst>
            </a:endParaRPr>
          </a:p>
        </p:txBody>
      </p:sp>
      <p:sp>
        <p:nvSpPr>
          <p:cNvPr id="39" name="Bent Arrow 38" title="&quot;&quot;"/>
          <p:cNvSpPr/>
          <p:nvPr/>
        </p:nvSpPr>
        <p:spPr>
          <a:xfrm rot="10800000" flipH="1">
            <a:off x="4318919" y="2433902"/>
            <a:ext cx="987395" cy="1421411"/>
          </a:xfrm>
          <a:prstGeom prst="bentArrow">
            <a:avLst>
              <a:gd name="adj1" fmla="val 50000"/>
              <a:gd name="adj2" fmla="val 25613"/>
              <a:gd name="adj3" fmla="val 25000"/>
              <a:gd name="adj4" fmla="val 43750"/>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280544" y="223497"/>
            <a:ext cx="10178450" cy="857813"/>
          </a:xfrm>
        </p:spPr>
        <p:txBody>
          <a:bodyPr>
            <a:noAutofit/>
          </a:bodyPr>
          <a:lstStyle/>
          <a:p>
            <a:r>
              <a:rPr lang="en-US" sz="4000" b="1" dirty="0">
                <a:solidFill>
                  <a:srgbClr val="20558A"/>
                </a:solidFill>
                <a:ea typeface="Calibri" charset="0"/>
                <a:cs typeface="Calibri" charset="0"/>
              </a:rPr>
              <a:t>Funding Options by Career Phase</a:t>
            </a:r>
          </a:p>
        </p:txBody>
      </p:sp>
      <p:sp>
        <p:nvSpPr>
          <p:cNvPr id="42" name="Bent Arrow 41" title="&quot;&quot;"/>
          <p:cNvSpPr/>
          <p:nvPr/>
        </p:nvSpPr>
        <p:spPr>
          <a:xfrm rot="10800000" flipH="1">
            <a:off x="5654991" y="2424676"/>
            <a:ext cx="961465" cy="1520307"/>
          </a:xfrm>
          <a:prstGeom prst="bentArrow">
            <a:avLst>
              <a:gd name="adj1" fmla="val 50000"/>
              <a:gd name="adj2" fmla="val 25066"/>
              <a:gd name="adj3" fmla="val 25000"/>
              <a:gd name="adj4" fmla="val 43750"/>
            </a:avLst>
          </a:prstGeom>
          <a:solidFill>
            <a:srgbClr val="88BFC9"/>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46" name="Bent Arrow 45" title="&quot;&quot;"/>
          <p:cNvSpPr/>
          <p:nvPr/>
        </p:nvSpPr>
        <p:spPr>
          <a:xfrm rot="10800000" flipH="1">
            <a:off x="4927451" y="2419463"/>
            <a:ext cx="1480385" cy="898870"/>
          </a:xfrm>
          <a:prstGeom prst="bentArrow">
            <a:avLst>
              <a:gd name="adj1" fmla="val 50000"/>
              <a:gd name="adj2" fmla="val 25613"/>
              <a:gd name="adj3" fmla="val 25000"/>
              <a:gd name="adj4" fmla="val 43750"/>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47" name="Rounded Rectangle 46"/>
          <p:cNvSpPr/>
          <p:nvPr/>
        </p:nvSpPr>
        <p:spPr>
          <a:xfrm>
            <a:off x="5153384" y="2959917"/>
            <a:ext cx="1072885" cy="224912"/>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rgbClr val="48686D"/>
                </a:solidFill>
              </a:rPr>
              <a:t>K01, K07, K25</a:t>
            </a:r>
          </a:p>
        </p:txBody>
      </p:sp>
      <p:sp>
        <p:nvSpPr>
          <p:cNvPr id="48" name="Rounded Rectangle 47"/>
          <p:cNvSpPr/>
          <p:nvPr/>
        </p:nvSpPr>
        <p:spPr>
          <a:xfrm>
            <a:off x="5978315" y="3551401"/>
            <a:ext cx="394591" cy="368112"/>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rgbClr val="48686D"/>
                </a:solidFill>
              </a:rPr>
              <a:t>K22,</a:t>
            </a:r>
          </a:p>
          <a:p>
            <a:pPr algn="ctr"/>
            <a:r>
              <a:rPr lang="en-US" sz="1200" b="1" dirty="0">
                <a:solidFill>
                  <a:srgbClr val="48686D"/>
                </a:solidFill>
              </a:rPr>
              <a:t>K99</a:t>
            </a:r>
          </a:p>
        </p:txBody>
      </p:sp>
      <p:sp>
        <p:nvSpPr>
          <p:cNvPr id="50" name="Bent Arrow 49" title="&quot;&quot;"/>
          <p:cNvSpPr/>
          <p:nvPr/>
        </p:nvSpPr>
        <p:spPr>
          <a:xfrm rot="10800000" flipH="1">
            <a:off x="8285419" y="2425781"/>
            <a:ext cx="1025312" cy="1582880"/>
          </a:xfrm>
          <a:prstGeom prst="bentArrow">
            <a:avLst>
              <a:gd name="adj1" fmla="val 50000"/>
              <a:gd name="adj2" fmla="val 25613"/>
              <a:gd name="adj3" fmla="val 25000"/>
              <a:gd name="adj4" fmla="val 43750"/>
            </a:avLst>
          </a:prstGeom>
          <a:solidFill>
            <a:srgbClr val="A54643"/>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53" name="Chevron 52"/>
          <p:cNvSpPr/>
          <p:nvPr/>
        </p:nvSpPr>
        <p:spPr>
          <a:xfrm>
            <a:off x="3333392" y="4244471"/>
            <a:ext cx="4666204" cy="394615"/>
          </a:xfrm>
          <a:prstGeom prst="chevron">
            <a:avLst/>
          </a:prstGeom>
          <a:solidFill>
            <a:schemeClr val="accent4"/>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lumMod val="65000"/>
                    <a:lumOff val="35000"/>
                  </a:schemeClr>
                </a:solidFill>
              </a:rPr>
              <a:t>Loan Repayment Programs</a:t>
            </a:r>
          </a:p>
        </p:txBody>
      </p:sp>
      <p:sp>
        <p:nvSpPr>
          <p:cNvPr id="54" name="Chevron 53"/>
          <p:cNvSpPr/>
          <p:nvPr/>
        </p:nvSpPr>
        <p:spPr>
          <a:xfrm>
            <a:off x="1671354" y="4753212"/>
            <a:ext cx="6328241" cy="452258"/>
          </a:xfrm>
          <a:prstGeom prst="chevron">
            <a:avLst/>
          </a:prstGeom>
          <a:solidFill>
            <a:schemeClr val="accent4"/>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lumMod val="65000"/>
                    <a:lumOff val="35000"/>
                  </a:schemeClr>
                </a:solidFill>
              </a:rPr>
              <a:t>Diversity Supplements : </a:t>
            </a:r>
            <a:r>
              <a:rPr lang="en-US" sz="1000" b="1" dirty="0">
                <a:hlinkClick r:id="rId3"/>
              </a:rPr>
              <a:t>PA-20-166</a:t>
            </a:r>
            <a:endParaRPr lang="en-US" sz="1000" b="1" dirty="0">
              <a:solidFill>
                <a:schemeClr val="tx1">
                  <a:lumMod val="65000"/>
                  <a:lumOff val="35000"/>
                </a:schemeClr>
              </a:solidFill>
            </a:endParaRPr>
          </a:p>
        </p:txBody>
      </p:sp>
      <p:sp>
        <p:nvSpPr>
          <p:cNvPr id="55" name="Chevron 54"/>
          <p:cNvSpPr/>
          <p:nvPr/>
        </p:nvSpPr>
        <p:spPr>
          <a:xfrm>
            <a:off x="6337998" y="5401644"/>
            <a:ext cx="3759316" cy="394615"/>
          </a:xfrm>
          <a:prstGeom prst="chevron">
            <a:avLst/>
          </a:prstGeom>
          <a:solidFill>
            <a:srgbClr val="D0CFD2"/>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lumMod val="65000"/>
                    <a:lumOff val="35000"/>
                  </a:schemeClr>
                </a:solidFill>
              </a:rPr>
              <a:t>Re-Entry Supplements: </a:t>
            </a:r>
            <a:r>
              <a:rPr lang="en-US" sz="1000" b="1" dirty="0">
                <a:hlinkClick r:id="rId4"/>
              </a:rPr>
              <a:t>NOT-OD-20-054</a:t>
            </a:r>
            <a:endParaRPr lang="en-US" sz="1000" b="1" dirty="0">
              <a:solidFill>
                <a:schemeClr val="tx1">
                  <a:lumMod val="65000"/>
                  <a:lumOff val="35000"/>
                </a:schemeClr>
              </a:solidFill>
            </a:endParaRPr>
          </a:p>
        </p:txBody>
      </p:sp>
      <p:sp>
        <p:nvSpPr>
          <p:cNvPr id="56" name="Rounded Rectangle 55"/>
          <p:cNvSpPr/>
          <p:nvPr/>
        </p:nvSpPr>
        <p:spPr>
          <a:xfrm>
            <a:off x="8483495" y="3618995"/>
            <a:ext cx="680235" cy="250233"/>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bg1"/>
                </a:solidFill>
                <a:effectLst>
                  <a:outerShdw blurRad="38100" dist="38100" dir="2700000" algn="tl">
                    <a:srgbClr val="000000">
                      <a:alpha val="43137"/>
                    </a:srgbClr>
                  </a:outerShdw>
                </a:effectLst>
              </a:rPr>
              <a:t>K02, K24</a:t>
            </a:r>
          </a:p>
        </p:txBody>
      </p:sp>
      <p:sp>
        <p:nvSpPr>
          <p:cNvPr id="64" name="Rounded Rectangle 63"/>
          <p:cNvSpPr/>
          <p:nvPr/>
        </p:nvSpPr>
        <p:spPr>
          <a:xfrm>
            <a:off x="6633873" y="3501973"/>
            <a:ext cx="390991" cy="374727"/>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bg1"/>
                </a:solidFill>
                <a:effectLst>
                  <a:outerShdw blurRad="38100" dist="38100" dir="2700000" algn="tl">
                    <a:srgbClr val="000000">
                      <a:alpha val="43137"/>
                    </a:srgbClr>
                  </a:outerShdw>
                </a:effectLst>
              </a:rPr>
              <a:t>K22, R00</a:t>
            </a:r>
          </a:p>
        </p:txBody>
      </p:sp>
      <p:sp>
        <p:nvSpPr>
          <p:cNvPr id="67" name="Bent Arrow 66" title="&quot;&quot;"/>
          <p:cNvSpPr/>
          <p:nvPr/>
        </p:nvSpPr>
        <p:spPr>
          <a:xfrm rot="10800000" flipH="1">
            <a:off x="7592837" y="2419458"/>
            <a:ext cx="1543997" cy="971555"/>
          </a:xfrm>
          <a:prstGeom prst="bentArrow">
            <a:avLst>
              <a:gd name="adj1" fmla="val 51226"/>
              <a:gd name="adj2" fmla="val 24907"/>
              <a:gd name="adj3" fmla="val 25000"/>
              <a:gd name="adj4" fmla="val 43750"/>
            </a:avLst>
          </a:prstGeom>
          <a:gradFill flip="none" rotWithShape="1">
            <a:gsLst>
              <a:gs pos="40000">
                <a:srgbClr val="C05954"/>
              </a:gs>
              <a:gs pos="74000">
                <a:srgbClr val="9E7BC5"/>
              </a:gs>
            </a:gsLst>
            <a:lin ang="10800000" scaled="0"/>
            <a:tileRect/>
          </a:gra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68" name="Rounded Rectangle 67"/>
          <p:cNvSpPr/>
          <p:nvPr/>
        </p:nvSpPr>
        <p:spPr>
          <a:xfrm>
            <a:off x="7919030" y="3017992"/>
            <a:ext cx="1054970" cy="253231"/>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bg1"/>
                </a:solidFill>
                <a:effectLst>
                  <a:outerShdw blurRad="38100" dist="38100" dir="2700000" algn="tl">
                    <a:srgbClr val="000000">
                      <a:alpha val="43137"/>
                    </a:srgbClr>
                  </a:outerShdw>
                </a:effectLst>
              </a:rPr>
              <a:t>R03, R21, DP2</a:t>
            </a:r>
          </a:p>
          <a:p>
            <a:pPr algn="ctr"/>
            <a:r>
              <a:rPr lang="en-US" sz="1200" b="1" dirty="0">
                <a:solidFill>
                  <a:schemeClr val="bg1"/>
                </a:solidFill>
                <a:effectLst>
                  <a:outerShdw blurRad="38100" dist="38100" dir="2700000" algn="tl">
                    <a:srgbClr val="000000">
                      <a:alpha val="43137"/>
                    </a:srgbClr>
                  </a:outerShdw>
                </a:effectLst>
              </a:rPr>
              <a:t>R01, R35</a:t>
            </a:r>
          </a:p>
        </p:txBody>
      </p:sp>
      <p:sp>
        <p:nvSpPr>
          <p:cNvPr id="73" name="Bent Arrow 72" title="&quot;&quot;"/>
          <p:cNvSpPr/>
          <p:nvPr/>
        </p:nvSpPr>
        <p:spPr>
          <a:xfrm rot="10800000" flipH="1">
            <a:off x="6432243" y="2422918"/>
            <a:ext cx="1122261" cy="895417"/>
          </a:xfrm>
          <a:prstGeom prst="bentArrow">
            <a:avLst>
              <a:gd name="adj1" fmla="val 50000"/>
              <a:gd name="adj2" fmla="val 25613"/>
              <a:gd name="adj3" fmla="val 25000"/>
              <a:gd name="adj4" fmla="val 43750"/>
            </a:avLst>
          </a:prstGeom>
          <a:solidFill>
            <a:srgbClr val="A884D2"/>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75" name="Rounded Rectangle 74"/>
          <p:cNvSpPr/>
          <p:nvPr/>
        </p:nvSpPr>
        <p:spPr>
          <a:xfrm>
            <a:off x="6693116" y="2968405"/>
            <a:ext cx="679348" cy="260145"/>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bg1"/>
                </a:solidFill>
                <a:effectLst>
                  <a:outerShdw blurRad="38100" dist="38100" dir="2700000" algn="tl">
                    <a:srgbClr val="000000">
                      <a:alpha val="43137"/>
                    </a:srgbClr>
                  </a:outerShdw>
                </a:effectLst>
              </a:rPr>
              <a:t>K08, K23</a:t>
            </a:r>
          </a:p>
        </p:txBody>
      </p:sp>
      <p:sp>
        <p:nvSpPr>
          <p:cNvPr id="40" name="Rounded Rectangle 39"/>
          <p:cNvSpPr/>
          <p:nvPr/>
        </p:nvSpPr>
        <p:spPr>
          <a:xfrm>
            <a:off x="4417655" y="3475937"/>
            <a:ext cx="828499" cy="400763"/>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schemeClr val="tx1"/>
                </a:solidFill>
              </a:rPr>
              <a:t>R38, (K38)</a:t>
            </a:r>
          </a:p>
          <a:p>
            <a:pPr algn="ctr"/>
            <a:r>
              <a:rPr lang="en-US" sz="1200" dirty="0">
                <a:solidFill>
                  <a:schemeClr val="tx1"/>
                </a:solidFill>
              </a:rPr>
              <a:t>R25, K12</a:t>
            </a:r>
          </a:p>
        </p:txBody>
      </p:sp>
      <p:sp>
        <p:nvSpPr>
          <p:cNvPr id="66" name="Bent Arrow 65" title="&quot;&quot;"/>
          <p:cNvSpPr/>
          <p:nvPr/>
        </p:nvSpPr>
        <p:spPr>
          <a:xfrm rot="10800000" flipH="1">
            <a:off x="9189856" y="2425780"/>
            <a:ext cx="1025312" cy="965232"/>
          </a:xfrm>
          <a:prstGeom prst="bentArrow">
            <a:avLst>
              <a:gd name="adj1" fmla="val 50000"/>
              <a:gd name="adj2" fmla="val 25613"/>
              <a:gd name="adj3" fmla="val 25000"/>
              <a:gd name="adj4" fmla="val 43750"/>
            </a:avLst>
          </a:prstGeom>
          <a:solidFill>
            <a:srgbClr val="A54643"/>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69" name="Rounded Rectangle 68"/>
          <p:cNvSpPr/>
          <p:nvPr/>
        </p:nvSpPr>
        <p:spPr>
          <a:xfrm>
            <a:off x="9340388" y="3114446"/>
            <a:ext cx="756926" cy="153914"/>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bg1"/>
                </a:solidFill>
                <a:effectLst>
                  <a:outerShdw blurRad="38100" dist="38100" dir="2700000" algn="tl">
                    <a:srgbClr val="000000">
                      <a:alpha val="43137"/>
                    </a:srgbClr>
                  </a:outerShdw>
                </a:effectLst>
              </a:rPr>
              <a:t>R01, R35</a:t>
            </a:r>
          </a:p>
          <a:p>
            <a:pPr algn="ctr"/>
            <a:r>
              <a:rPr lang="en-US" sz="1200" b="1" dirty="0">
                <a:solidFill>
                  <a:schemeClr val="bg1"/>
                </a:solidFill>
                <a:effectLst>
                  <a:outerShdw blurRad="38100" dist="38100" dir="2700000" algn="tl">
                    <a:srgbClr val="000000">
                      <a:alpha val="43137"/>
                    </a:srgbClr>
                  </a:outerShdw>
                </a:effectLst>
              </a:rPr>
              <a:t>P01, P50</a:t>
            </a:r>
          </a:p>
        </p:txBody>
      </p:sp>
      <p:sp>
        <p:nvSpPr>
          <p:cNvPr id="62" name="Chevron 61"/>
          <p:cNvSpPr/>
          <p:nvPr/>
        </p:nvSpPr>
        <p:spPr>
          <a:xfrm>
            <a:off x="8097145" y="1447800"/>
            <a:ext cx="2361849" cy="984838"/>
          </a:xfrm>
          <a:prstGeom prst="chevron">
            <a:avLst/>
          </a:prstGeom>
          <a:solidFill>
            <a:srgbClr val="C05954"/>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Established Investigator</a:t>
            </a:r>
          </a:p>
        </p:txBody>
      </p:sp>
      <p:sp>
        <p:nvSpPr>
          <p:cNvPr id="61" name="Chevron 60"/>
          <p:cNvSpPr/>
          <p:nvPr/>
        </p:nvSpPr>
        <p:spPr>
          <a:xfrm>
            <a:off x="6363846" y="1445177"/>
            <a:ext cx="2278040" cy="984838"/>
          </a:xfrm>
          <a:prstGeom prst="chevron">
            <a:avLst/>
          </a:prstGeom>
          <a:solidFill>
            <a:srgbClr val="A884D2"/>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effectLst>
                  <a:outerShdw blurRad="38100" dist="38100" dir="2700000" algn="tl">
                    <a:srgbClr val="000000">
                      <a:alpha val="43137"/>
                    </a:srgbClr>
                  </a:outerShdw>
                </a:effectLst>
              </a:rPr>
              <a:t>Early Research Career</a:t>
            </a:r>
          </a:p>
        </p:txBody>
      </p:sp>
      <p:sp>
        <p:nvSpPr>
          <p:cNvPr id="33" name="Bent Arrow 32" title="&quot;&quot;"/>
          <p:cNvSpPr/>
          <p:nvPr/>
        </p:nvSpPr>
        <p:spPr>
          <a:xfrm rot="10800000" flipH="1">
            <a:off x="2224702" y="2428164"/>
            <a:ext cx="858132" cy="1526481"/>
          </a:xfrm>
          <a:prstGeom prst="bentArrow">
            <a:avLst>
              <a:gd name="adj1" fmla="val 50000"/>
              <a:gd name="adj2" fmla="val 25613"/>
              <a:gd name="adj3" fmla="val 25000"/>
              <a:gd name="adj4" fmla="val 43750"/>
            </a:avLst>
          </a:prstGeom>
          <a:solidFill>
            <a:srgbClr val="77C3F1"/>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34" name="Bent Arrow 33" title="&quot;&quot;"/>
          <p:cNvSpPr/>
          <p:nvPr/>
        </p:nvSpPr>
        <p:spPr>
          <a:xfrm rot="10800000" flipH="1">
            <a:off x="1685593" y="2432638"/>
            <a:ext cx="1232258" cy="898870"/>
          </a:xfrm>
          <a:prstGeom prst="bentArrow">
            <a:avLst>
              <a:gd name="adj1" fmla="val 50000"/>
              <a:gd name="adj2" fmla="val 25613"/>
              <a:gd name="adj3" fmla="val 25000"/>
              <a:gd name="adj4" fmla="val 43750"/>
            </a:avLst>
          </a:prstGeom>
          <a:solidFill>
            <a:srgbClr val="77C3F1"/>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44" name="Rounded Rectangle 43"/>
          <p:cNvSpPr/>
          <p:nvPr/>
        </p:nvSpPr>
        <p:spPr>
          <a:xfrm>
            <a:off x="1925047" y="2975806"/>
            <a:ext cx="718877" cy="235943"/>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r>
              <a:rPr lang="en-US" sz="1200" b="1" dirty="0">
                <a:solidFill>
                  <a:srgbClr val="396582"/>
                </a:solidFill>
              </a:rPr>
              <a:t>T34, R25</a:t>
            </a:r>
          </a:p>
          <a:p>
            <a:pPr algn="ctr" defTabSz="222250">
              <a:lnSpc>
                <a:spcPct val="90000"/>
              </a:lnSpc>
              <a:spcBef>
                <a:spcPct val="0"/>
              </a:spcBef>
              <a:spcAft>
                <a:spcPct val="35000"/>
              </a:spcAft>
            </a:pPr>
            <a:r>
              <a:rPr lang="en-US" sz="1200" b="1" dirty="0">
                <a:solidFill>
                  <a:srgbClr val="396582"/>
                </a:solidFill>
              </a:rPr>
              <a:t>T32, T35</a:t>
            </a:r>
          </a:p>
        </p:txBody>
      </p:sp>
      <p:sp>
        <p:nvSpPr>
          <p:cNvPr id="45" name="Rounded Rectangle 44"/>
          <p:cNvSpPr/>
          <p:nvPr/>
        </p:nvSpPr>
        <p:spPr>
          <a:xfrm>
            <a:off x="2307183" y="3636552"/>
            <a:ext cx="679812" cy="192870"/>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rgbClr val="396582"/>
                </a:solidFill>
              </a:rPr>
              <a:t>F30, F31</a:t>
            </a:r>
          </a:p>
        </p:txBody>
      </p:sp>
      <p:sp>
        <p:nvSpPr>
          <p:cNvPr id="35" name="Bent Arrow 34" title="&quot;&quot;"/>
          <p:cNvSpPr/>
          <p:nvPr/>
        </p:nvSpPr>
        <p:spPr>
          <a:xfrm rot="10800000" flipH="1">
            <a:off x="3456962" y="2423809"/>
            <a:ext cx="838749" cy="1526481"/>
          </a:xfrm>
          <a:prstGeom prst="bentArrow">
            <a:avLst>
              <a:gd name="adj1" fmla="val 50000"/>
              <a:gd name="adj2" fmla="val 25613"/>
              <a:gd name="adj3" fmla="val 25000"/>
              <a:gd name="adj4" fmla="val 43750"/>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36" name="Bent Arrow 35" title="&quot;&quot;"/>
          <p:cNvSpPr/>
          <p:nvPr/>
        </p:nvSpPr>
        <p:spPr>
          <a:xfrm rot="10800000" flipH="1">
            <a:off x="2917853" y="2428282"/>
            <a:ext cx="1248603" cy="898870"/>
          </a:xfrm>
          <a:prstGeom prst="bentArrow">
            <a:avLst>
              <a:gd name="adj1" fmla="val 50000"/>
              <a:gd name="adj2" fmla="val 25613"/>
              <a:gd name="adj3" fmla="val 25000"/>
              <a:gd name="adj4" fmla="val 43750"/>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rot lat="0" lon="0" rev="10800000"/>
            </a:lightRig>
          </a:scene3d>
          <a:sp3d>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endParaRPr lang="en-US" b="1" dirty="0">
              <a:solidFill>
                <a:srgbClr val="0070C0"/>
              </a:solidFill>
              <a:effectLst>
                <a:outerShdw blurRad="38100" dist="38100" dir="2700000" algn="tl">
                  <a:srgbClr val="000000">
                    <a:alpha val="43137"/>
                  </a:srgbClr>
                </a:outerShdw>
              </a:effectLst>
            </a:endParaRPr>
          </a:p>
        </p:txBody>
      </p:sp>
      <p:sp>
        <p:nvSpPr>
          <p:cNvPr id="59" name="Chevron 58"/>
          <p:cNvSpPr/>
          <p:nvPr/>
        </p:nvSpPr>
        <p:spPr>
          <a:xfrm>
            <a:off x="2818853" y="1439506"/>
            <a:ext cx="4029688" cy="984838"/>
          </a:xfrm>
          <a:prstGeom prst="chevron">
            <a:avLst/>
          </a:prstGeom>
          <a:solidFill>
            <a:srgbClr val="9AD5DE"/>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48686D"/>
                </a:solidFill>
              </a:rPr>
              <a:t>Postdoctoral Training/Clinical Residency</a:t>
            </a:r>
          </a:p>
        </p:txBody>
      </p:sp>
      <p:sp>
        <p:nvSpPr>
          <p:cNvPr id="60" name="Pentagon 59"/>
          <p:cNvSpPr/>
          <p:nvPr/>
        </p:nvSpPr>
        <p:spPr>
          <a:xfrm>
            <a:off x="1570250" y="1423682"/>
            <a:ext cx="1760880" cy="984838"/>
          </a:xfrm>
          <a:prstGeom prst="homePlate">
            <a:avLst/>
          </a:prstGeom>
          <a:solidFill>
            <a:srgbClr val="76C2F1"/>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96582"/>
                </a:solidFill>
              </a:rPr>
              <a:t>Undergraduate Graduate/  Clinical Training</a:t>
            </a:r>
          </a:p>
        </p:txBody>
      </p:sp>
      <p:sp>
        <p:nvSpPr>
          <p:cNvPr id="58" name="Rounded Rectangle 57"/>
          <p:cNvSpPr/>
          <p:nvPr/>
        </p:nvSpPr>
        <p:spPr>
          <a:xfrm>
            <a:off x="3229110" y="2993753"/>
            <a:ext cx="307392" cy="208683"/>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222250">
              <a:lnSpc>
                <a:spcPct val="90000"/>
              </a:lnSpc>
              <a:spcBef>
                <a:spcPct val="0"/>
              </a:spcBef>
              <a:spcAft>
                <a:spcPct val="35000"/>
              </a:spcAft>
            </a:pPr>
            <a:r>
              <a:rPr lang="en-US" sz="1200" dirty="0">
                <a:solidFill>
                  <a:schemeClr val="tx1"/>
                </a:solidFill>
              </a:rPr>
              <a:t>T32</a:t>
            </a:r>
          </a:p>
        </p:txBody>
      </p:sp>
      <p:sp>
        <p:nvSpPr>
          <p:cNvPr id="71" name="Rounded Rectangle 70"/>
          <p:cNvSpPr/>
          <p:nvPr/>
        </p:nvSpPr>
        <p:spPr>
          <a:xfrm>
            <a:off x="3783994" y="3606667"/>
            <a:ext cx="329090" cy="248218"/>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rgbClr val="48686D"/>
                </a:solidFill>
              </a:rPr>
              <a:t>F32, DP5</a:t>
            </a:r>
          </a:p>
        </p:txBody>
      </p:sp>
      <p:sp>
        <p:nvSpPr>
          <p:cNvPr id="3" name="Rectangle 2">
            <a:extLst>
              <a:ext uri="{FF2B5EF4-FFF2-40B4-BE49-F238E27FC236}">
                <a16:creationId xmlns:a16="http://schemas.microsoft.com/office/drawing/2014/main" id="{217B6D38-33EE-C141-96E2-2C05E44231E1}"/>
              </a:ext>
            </a:extLst>
          </p:cNvPr>
          <p:cNvSpPr/>
          <p:nvPr/>
        </p:nvSpPr>
        <p:spPr>
          <a:xfrm>
            <a:off x="6495656" y="4396517"/>
            <a:ext cx="1503938" cy="246221"/>
          </a:xfrm>
          <a:prstGeom prst="rect">
            <a:avLst/>
          </a:prstGeom>
        </p:spPr>
        <p:txBody>
          <a:bodyPr wrap="none">
            <a:spAutoFit/>
          </a:bodyPr>
          <a:lstStyle/>
          <a:p>
            <a:r>
              <a:rPr lang="en-US" sz="1000" dirty="0">
                <a:solidFill>
                  <a:srgbClr val="006621"/>
                </a:solidFill>
                <a:latin typeface="arial" panose="020B0604020202020204" pitchFamily="34" charset="0"/>
                <a:hlinkClick r:id="rId5"/>
              </a:rPr>
              <a:t>https://www.lrp.nih.gov/</a:t>
            </a:r>
            <a:endParaRPr lang="en-US" sz="1000" dirty="0">
              <a:solidFill>
                <a:srgbClr val="660099"/>
              </a:solidFill>
              <a:latin typeface="arial" panose="020B0604020202020204" pitchFamily="34" charset="0"/>
              <a:hlinkClick r:id="rId5"/>
            </a:endParaRPr>
          </a:p>
        </p:txBody>
      </p:sp>
    </p:spTree>
    <p:extLst>
      <p:ext uri="{BB962C8B-B14F-4D97-AF65-F5344CB8AC3E}">
        <p14:creationId xmlns:p14="http://schemas.microsoft.com/office/powerpoint/2010/main" val="8307159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51D165-ED54-4710-9B38-34EF6FABA583}"/>
              </a:ext>
            </a:extLst>
          </p:cNvPr>
          <p:cNvSpPr>
            <a:spLocks noGrp="1"/>
          </p:cNvSpPr>
          <p:nvPr>
            <p:ph type="title"/>
          </p:nvPr>
        </p:nvSpPr>
        <p:spPr>
          <a:xfrm>
            <a:off x="306572" y="216269"/>
            <a:ext cx="10515600" cy="906557"/>
          </a:xfrm>
        </p:spPr>
        <p:txBody>
          <a:bodyPr/>
          <a:lstStyle/>
          <a:p>
            <a:r>
              <a:rPr lang="en-US" dirty="0">
                <a:solidFill>
                  <a:schemeClr val="accent1">
                    <a:lumMod val="75000"/>
                  </a:schemeClr>
                </a:solidFill>
              </a:rPr>
              <a:t>Diversity Supplement</a:t>
            </a:r>
          </a:p>
        </p:txBody>
      </p:sp>
      <p:sp>
        <p:nvSpPr>
          <p:cNvPr id="3" name="Content Placeholder 2"/>
          <p:cNvSpPr>
            <a:spLocks noGrp="1"/>
          </p:cNvSpPr>
          <p:nvPr>
            <p:ph idx="1"/>
          </p:nvPr>
        </p:nvSpPr>
        <p:spPr>
          <a:xfrm>
            <a:off x="901996" y="1771273"/>
            <a:ext cx="10995837" cy="4055370"/>
          </a:xfrm>
        </p:spPr>
        <p:txBody>
          <a:bodyPr>
            <a:normAutofit/>
          </a:bodyPr>
          <a:lstStyle/>
          <a:p>
            <a:pPr marL="0" indent="0">
              <a:spcBef>
                <a:spcPts val="0"/>
              </a:spcBef>
              <a:spcAft>
                <a:spcPts val="1200"/>
              </a:spcAft>
              <a:buNone/>
            </a:pPr>
            <a:r>
              <a:rPr lang="en-US" sz="2400" b="1" dirty="0">
                <a:solidFill>
                  <a:srgbClr val="126BB4"/>
                </a:solidFill>
              </a:rPr>
              <a:t>Administrative supplement to an existing, actively funded research grant designed to: </a:t>
            </a:r>
          </a:p>
          <a:p>
            <a:pPr>
              <a:spcBef>
                <a:spcPts val="0"/>
              </a:spcBef>
              <a:spcAft>
                <a:spcPts val="600"/>
              </a:spcAft>
              <a:buFont typeface="Wingdings" panose="05000000000000000000" pitchFamily="2" charset="2"/>
              <a:buChar char="§"/>
            </a:pPr>
            <a:r>
              <a:rPr lang="en-US" sz="2000" dirty="0"/>
              <a:t>Diversify the biomedical research workforce via support of investigators from diverse &amp; underrepresented groups</a:t>
            </a:r>
          </a:p>
          <a:p>
            <a:pPr>
              <a:spcBef>
                <a:spcPts val="0"/>
              </a:spcBef>
              <a:spcAft>
                <a:spcPts val="600"/>
              </a:spcAft>
              <a:buFont typeface="Wingdings" panose="05000000000000000000" pitchFamily="2" charset="2"/>
              <a:buChar char="§"/>
            </a:pPr>
            <a:r>
              <a:rPr lang="en-US" sz="2000" dirty="0">
                <a:solidFill>
                  <a:srgbClr val="0070C0"/>
                </a:solidFill>
              </a:rPr>
              <a:t>Support many career stages from undergraduate to faculty </a:t>
            </a:r>
          </a:p>
          <a:p>
            <a:pPr>
              <a:spcBef>
                <a:spcPts val="0"/>
              </a:spcBef>
              <a:spcAft>
                <a:spcPts val="600"/>
              </a:spcAft>
              <a:buFont typeface="Wingdings" panose="05000000000000000000" pitchFamily="2" charset="2"/>
              <a:buChar char="§"/>
            </a:pPr>
            <a:r>
              <a:rPr lang="en-US" sz="2000" b="1" dirty="0"/>
              <a:t>Could be a bridge to an F or K award</a:t>
            </a:r>
          </a:p>
          <a:p>
            <a:pPr>
              <a:spcBef>
                <a:spcPts val="0"/>
              </a:spcBef>
              <a:spcAft>
                <a:spcPts val="600"/>
              </a:spcAft>
              <a:buFont typeface="Wingdings" panose="05000000000000000000" pitchFamily="2" charset="2"/>
              <a:buChar char="§"/>
            </a:pPr>
            <a:r>
              <a:rPr lang="en-US" sz="2000" dirty="0"/>
              <a:t>Add to ongoing research and career development</a:t>
            </a:r>
          </a:p>
          <a:p>
            <a:pPr>
              <a:spcBef>
                <a:spcPts val="0"/>
              </a:spcBef>
              <a:spcAft>
                <a:spcPts val="600"/>
              </a:spcAft>
              <a:buFont typeface="Wingdings" panose="05000000000000000000" pitchFamily="2" charset="2"/>
              <a:buChar char="§"/>
            </a:pPr>
            <a:r>
              <a:rPr lang="en-US" sz="2000" dirty="0"/>
              <a:t>Expectation of a subsequent application for NIH support</a:t>
            </a:r>
          </a:p>
          <a:p>
            <a:pPr>
              <a:spcBef>
                <a:spcPts val="0"/>
              </a:spcBef>
              <a:spcAft>
                <a:spcPts val="600"/>
              </a:spcAft>
              <a:buFont typeface="Wingdings" panose="05000000000000000000" pitchFamily="2" charset="2"/>
              <a:buChar char="§"/>
            </a:pPr>
            <a:r>
              <a:rPr lang="en-US" sz="2000" dirty="0"/>
              <a:t>Administratively reviewed by the Institute or Center (IC) funding the original  grant</a:t>
            </a:r>
          </a:p>
          <a:p>
            <a:pPr>
              <a:spcBef>
                <a:spcPts val="0"/>
              </a:spcBef>
              <a:spcAft>
                <a:spcPts val="600"/>
              </a:spcAft>
              <a:buFont typeface="Wingdings" panose="05000000000000000000" pitchFamily="2" charset="2"/>
              <a:buChar char="§"/>
            </a:pPr>
            <a:r>
              <a:rPr lang="en-US" sz="2000" dirty="0"/>
              <a:t>Note:  different NIH ICs have different deadlines and policies</a:t>
            </a:r>
          </a:p>
        </p:txBody>
      </p:sp>
      <p:sp>
        <p:nvSpPr>
          <p:cNvPr id="2" name="TextBox 1">
            <a:extLst>
              <a:ext uri="{FF2B5EF4-FFF2-40B4-BE49-F238E27FC236}">
                <a16:creationId xmlns:a16="http://schemas.microsoft.com/office/drawing/2014/main" id="{02D65A2A-20D3-4240-9FED-21681A7CD1CA}"/>
              </a:ext>
            </a:extLst>
          </p:cNvPr>
          <p:cNvSpPr txBox="1"/>
          <p:nvPr/>
        </p:nvSpPr>
        <p:spPr>
          <a:xfrm>
            <a:off x="7123815" y="241899"/>
            <a:ext cx="1860698" cy="369332"/>
          </a:xfrm>
          <a:prstGeom prst="rect">
            <a:avLst/>
          </a:prstGeom>
          <a:solidFill>
            <a:schemeClr val="accent4"/>
          </a:solidFill>
        </p:spPr>
        <p:txBody>
          <a:bodyPr wrap="square" rtlCol="0">
            <a:spAutoFit/>
          </a:bodyPr>
          <a:lstStyle/>
          <a:p>
            <a:pPr algn="ctr"/>
            <a:r>
              <a:rPr lang="en-US" sz="1800" dirty="0">
                <a:hlinkClick r:id="rId4"/>
              </a:rPr>
              <a:t>* PA-20-166</a:t>
            </a:r>
            <a:endParaRPr lang="en-US" dirty="0"/>
          </a:p>
        </p:txBody>
      </p:sp>
    </p:spTree>
    <p:custDataLst>
      <p:tags r:id="rId1"/>
    </p:custDataLst>
    <p:extLst>
      <p:ext uri="{BB962C8B-B14F-4D97-AF65-F5344CB8AC3E}">
        <p14:creationId xmlns:p14="http://schemas.microsoft.com/office/powerpoint/2010/main" val="316017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3326-17A9-4925-975E-DB0049C7219C}"/>
              </a:ext>
            </a:extLst>
          </p:cNvPr>
          <p:cNvSpPr>
            <a:spLocks noGrp="1"/>
          </p:cNvSpPr>
          <p:nvPr>
            <p:ph type="title"/>
          </p:nvPr>
        </p:nvSpPr>
        <p:spPr>
          <a:xfrm>
            <a:off x="244892" y="166413"/>
            <a:ext cx="5666810" cy="946838"/>
          </a:xfrm>
        </p:spPr>
        <p:txBody>
          <a:bodyPr>
            <a:noAutofit/>
          </a:bodyPr>
          <a:lstStyle/>
          <a:p>
            <a:r>
              <a:rPr lang="en-US" dirty="0">
                <a:solidFill>
                  <a:srgbClr val="20558A"/>
                </a:solidFill>
                <a:latin typeface="Arial Black" panose="020B0A04020102020204" pitchFamily="34" charset="0"/>
              </a:rPr>
              <a:t>Loan Repayment Program</a:t>
            </a:r>
          </a:p>
        </p:txBody>
      </p:sp>
      <p:sp>
        <p:nvSpPr>
          <p:cNvPr id="9" name="Rectangle 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ext&#10;&#10;Description automatically generated">
            <a:extLst>
              <a:ext uri="{FF2B5EF4-FFF2-40B4-BE49-F238E27FC236}">
                <a16:creationId xmlns:a16="http://schemas.microsoft.com/office/drawing/2014/main" id="{759887C0-C421-4349-BCA5-59F7F17B77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24640" y="833418"/>
            <a:ext cx="4435669" cy="5187917"/>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A2AD1D90-F657-48E7-B173-5BEAF97A7EEF}"/>
              </a:ext>
            </a:extLst>
          </p:cNvPr>
          <p:cNvSpPr/>
          <p:nvPr/>
        </p:nvSpPr>
        <p:spPr>
          <a:xfrm>
            <a:off x="648928" y="1470138"/>
            <a:ext cx="4931277" cy="6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2-year Research Commitment</a:t>
            </a:r>
          </a:p>
        </p:txBody>
      </p:sp>
      <p:sp>
        <p:nvSpPr>
          <p:cNvPr id="8" name="Rectangle 7">
            <a:extLst>
              <a:ext uri="{FF2B5EF4-FFF2-40B4-BE49-F238E27FC236}">
                <a16:creationId xmlns:a16="http://schemas.microsoft.com/office/drawing/2014/main" id="{AC11317C-F577-4ADE-8C8D-2A8A5DA96C69}"/>
              </a:ext>
            </a:extLst>
          </p:cNvPr>
          <p:cNvSpPr/>
          <p:nvPr/>
        </p:nvSpPr>
        <p:spPr>
          <a:xfrm>
            <a:off x="648929" y="3176532"/>
            <a:ext cx="4944152" cy="6207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50% Success Rate</a:t>
            </a:r>
          </a:p>
        </p:txBody>
      </p:sp>
      <p:sp>
        <p:nvSpPr>
          <p:cNvPr id="10" name="Rectangle 9">
            <a:extLst>
              <a:ext uri="{FF2B5EF4-FFF2-40B4-BE49-F238E27FC236}">
                <a16:creationId xmlns:a16="http://schemas.microsoft.com/office/drawing/2014/main" id="{1CC14DBA-5A22-437B-8435-D898EFBB2610}"/>
              </a:ext>
            </a:extLst>
          </p:cNvPr>
          <p:cNvSpPr/>
          <p:nvPr/>
        </p:nvSpPr>
        <p:spPr>
          <a:xfrm>
            <a:off x="648929" y="3998853"/>
            <a:ext cx="4918401" cy="62071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LRP Resources –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hlinkClick r:id="rId4"/>
              </a:rPr>
              <a:t>www.lrp.nih.gov</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 name="Rectangle 11">
            <a:extLst>
              <a:ext uri="{FF2B5EF4-FFF2-40B4-BE49-F238E27FC236}">
                <a16:creationId xmlns:a16="http://schemas.microsoft.com/office/drawing/2014/main" id="{818575D5-AA89-47B8-95D0-51DAA30B971C}"/>
              </a:ext>
            </a:extLst>
          </p:cNvPr>
          <p:cNvSpPr/>
          <p:nvPr/>
        </p:nvSpPr>
        <p:spPr>
          <a:xfrm>
            <a:off x="648929" y="2251988"/>
            <a:ext cx="4944152" cy="7697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Up to $50,000/year – renewals eligible</a:t>
            </a:r>
          </a:p>
        </p:txBody>
      </p:sp>
      <p:sp>
        <p:nvSpPr>
          <p:cNvPr id="13" name="Rectangle 12">
            <a:extLst>
              <a:ext uri="{FF2B5EF4-FFF2-40B4-BE49-F238E27FC236}">
                <a16:creationId xmlns:a16="http://schemas.microsoft.com/office/drawing/2014/main" id="{B8A2E6BE-C2AD-4EAB-840B-85E0876ACFD4}"/>
              </a:ext>
            </a:extLst>
          </p:cNvPr>
          <p:cNvSpPr/>
          <p:nvPr/>
        </p:nvSpPr>
        <p:spPr>
          <a:xfrm>
            <a:off x="648929" y="4818945"/>
            <a:ext cx="4944152" cy="120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Extramural LRP </a:t>
            </a:r>
          </a:p>
          <a:p>
            <a:pPr marL="109537"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Application Deadline </a:t>
            </a:r>
          </a:p>
          <a:p>
            <a:pPr marL="109537"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9900"/>
                </a:solidFill>
                <a:effectLst/>
                <a:uLnTx/>
                <a:uFillTx/>
                <a:latin typeface="Arial"/>
                <a:ea typeface="+mn-ea"/>
                <a:cs typeface="+mn-cs"/>
              </a:rPr>
              <a:t>November 18, 2021</a:t>
            </a:r>
          </a:p>
        </p:txBody>
      </p:sp>
      <p:sp>
        <p:nvSpPr>
          <p:cNvPr id="3" name="Oval 2">
            <a:extLst>
              <a:ext uri="{FF2B5EF4-FFF2-40B4-BE49-F238E27FC236}">
                <a16:creationId xmlns:a16="http://schemas.microsoft.com/office/drawing/2014/main" id="{AD61285C-F3E6-441B-989E-773AF036DFA6}"/>
              </a:ext>
              <a:ext uri="{C183D7F6-B498-43B3-948B-1728B52AA6E4}">
                <adec:decorative xmlns:adec="http://schemas.microsoft.com/office/drawing/2017/decorative" val="1"/>
              </a:ext>
            </a:extLst>
          </p:cNvPr>
          <p:cNvSpPr/>
          <p:nvPr/>
        </p:nvSpPr>
        <p:spPr>
          <a:xfrm>
            <a:off x="1377245" y="4619566"/>
            <a:ext cx="3631484" cy="1758656"/>
          </a:xfrm>
          <a:prstGeom prst="ellipse">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95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5B48C04-0283-4EE2-A246-F5CD0BEAB9EA}"/>
              </a:ext>
            </a:extLst>
          </p:cNvPr>
          <p:cNvSpPr>
            <a:spLocks noGrp="1"/>
          </p:cNvSpPr>
          <p:nvPr>
            <p:ph type="title"/>
          </p:nvPr>
        </p:nvSpPr>
        <p:spPr>
          <a:xfrm>
            <a:off x="327837" y="187391"/>
            <a:ext cx="10515600" cy="906557"/>
          </a:xfrm>
        </p:spPr>
        <p:txBody>
          <a:bodyPr>
            <a:normAutofit fontScale="90000"/>
          </a:bodyPr>
          <a:lstStyle/>
          <a:p>
            <a:r>
              <a:rPr lang="en-US" dirty="0">
                <a:solidFill>
                  <a:schemeClr val="accent1">
                    <a:lumMod val="75000"/>
                  </a:schemeClr>
                </a:solidFill>
              </a:rPr>
              <a:t>Predoc and Early Postdoc Training</a:t>
            </a:r>
          </a:p>
        </p:txBody>
      </p:sp>
      <p:sp>
        <p:nvSpPr>
          <p:cNvPr id="13" name="Chevron 12"/>
          <p:cNvSpPr/>
          <p:nvPr/>
        </p:nvSpPr>
        <p:spPr>
          <a:xfrm>
            <a:off x="965199" y="4193510"/>
            <a:ext cx="7612743" cy="512301"/>
          </a:xfrm>
          <a:prstGeom prst="chevron">
            <a:avLst>
              <a:gd name="adj" fmla="val 42917"/>
            </a:avLst>
          </a:prstGeom>
          <a:solidFill>
            <a:srgbClr val="D0CFD2"/>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tx1">
                    <a:lumMod val="65000"/>
                    <a:lumOff val="35000"/>
                  </a:schemeClr>
                </a:solidFill>
                <a:latin typeface="Arial" panose="020B0604020202020204" pitchFamily="34" charset="0"/>
                <a:cs typeface="Arial" panose="020B0604020202020204" pitchFamily="34" charset="0"/>
              </a:rPr>
              <a:t>Diversity Supplements: </a:t>
            </a:r>
            <a:r>
              <a:rPr lang="en-US" sz="2800" b="1" dirty="0">
                <a:solidFill>
                  <a:schemeClr val="tx1">
                    <a:lumMod val="65000"/>
                    <a:lumOff val="35000"/>
                  </a:schemeClr>
                </a:solidFill>
              </a:rPr>
              <a:t>: </a:t>
            </a:r>
            <a:r>
              <a:rPr lang="en-US" sz="1800" dirty="0">
                <a:hlinkClick r:id="rId4"/>
              </a:rPr>
              <a:t>PA-20-166</a:t>
            </a:r>
            <a:endParaRPr lang="en-US"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4" name="Pentagon 32">
            <a:extLst>
              <a:ext uri="{FF2B5EF4-FFF2-40B4-BE49-F238E27FC236}">
                <a16:creationId xmlns:a16="http://schemas.microsoft.com/office/drawing/2014/main" id="{5CF44979-B249-44B1-A1CF-DE907EF2E0C7}"/>
              </a:ext>
            </a:extLst>
          </p:cNvPr>
          <p:cNvSpPr/>
          <p:nvPr/>
        </p:nvSpPr>
        <p:spPr>
          <a:xfrm>
            <a:off x="0" y="1462675"/>
            <a:ext cx="2845097" cy="1159934"/>
          </a:xfrm>
          <a:prstGeom prst="homePlate">
            <a:avLst/>
          </a:prstGeom>
          <a:gradFill>
            <a:gsLst>
              <a:gs pos="100000">
                <a:schemeClr val="accent1">
                  <a:alpha val="0"/>
                  <a:lumMod val="0"/>
                  <a:lumOff val="100000"/>
                </a:schemeClr>
              </a:gs>
              <a:gs pos="53000">
                <a:srgbClr val="7FCEFF"/>
              </a:gs>
            </a:gsLst>
            <a:lin ang="10800000" scaled="0"/>
          </a:gra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ctr"/>
            <a:r>
              <a:rPr lang="en-US" b="1" dirty="0">
                <a:solidFill>
                  <a:srgbClr val="2A4A60"/>
                </a:solidFill>
                <a:latin typeface="Arial" panose="020B0604020202020204" pitchFamily="34" charset="0"/>
                <a:cs typeface="Arial" panose="020B0604020202020204" pitchFamily="34" charset="0"/>
              </a:rPr>
              <a:t>Undergraduate</a:t>
            </a:r>
          </a:p>
          <a:p>
            <a:pPr marL="631825" algn="ctr"/>
            <a:r>
              <a:rPr lang="en-US" b="1" dirty="0">
                <a:solidFill>
                  <a:srgbClr val="2A4A60"/>
                </a:solidFill>
                <a:latin typeface="Arial" panose="020B0604020202020204" pitchFamily="34" charset="0"/>
                <a:cs typeface="Arial" panose="020B0604020202020204" pitchFamily="34" charset="0"/>
              </a:rPr>
              <a:t>Graduate/</a:t>
            </a:r>
            <a:br>
              <a:rPr lang="en-US" b="1" dirty="0">
                <a:solidFill>
                  <a:srgbClr val="2A4A60"/>
                </a:solidFill>
                <a:latin typeface="Arial" panose="020B0604020202020204" pitchFamily="34" charset="0"/>
                <a:cs typeface="Arial" panose="020B0604020202020204" pitchFamily="34" charset="0"/>
              </a:rPr>
            </a:br>
            <a:r>
              <a:rPr lang="en-US" b="1" dirty="0">
                <a:solidFill>
                  <a:srgbClr val="2A4A60"/>
                </a:solidFill>
                <a:latin typeface="Arial" panose="020B0604020202020204" pitchFamily="34" charset="0"/>
                <a:cs typeface="Arial" panose="020B0604020202020204" pitchFamily="34" charset="0"/>
              </a:rPr>
              <a:t>Clinical</a:t>
            </a:r>
            <a:br>
              <a:rPr lang="en-US" b="1" dirty="0">
                <a:solidFill>
                  <a:srgbClr val="2A4A60"/>
                </a:solidFill>
                <a:latin typeface="Arial" panose="020B0604020202020204" pitchFamily="34" charset="0"/>
                <a:cs typeface="Arial" panose="020B0604020202020204" pitchFamily="34" charset="0"/>
              </a:rPr>
            </a:br>
            <a:r>
              <a:rPr lang="en-US" b="1" dirty="0">
                <a:solidFill>
                  <a:srgbClr val="2A4A60"/>
                </a:solidFill>
                <a:latin typeface="Arial" panose="020B0604020202020204" pitchFamily="34" charset="0"/>
                <a:cs typeface="Arial" panose="020B0604020202020204" pitchFamily="34" charset="0"/>
              </a:rPr>
              <a:t>Training</a:t>
            </a:r>
          </a:p>
        </p:txBody>
      </p:sp>
      <p:sp>
        <p:nvSpPr>
          <p:cNvPr id="24" name="Chevron 23"/>
          <p:cNvSpPr/>
          <p:nvPr/>
        </p:nvSpPr>
        <p:spPr>
          <a:xfrm>
            <a:off x="8876923" y="1485730"/>
            <a:ext cx="2845097" cy="1161383"/>
          </a:xfrm>
          <a:prstGeom prst="chevron">
            <a:avLst/>
          </a:prstGeom>
          <a:solidFill>
            <a:srgbClr val="C05954"/>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Established Investigator</a:t>
            </a:r>
          </a:p>
        </p:txBody>
      </p:sp>
      <p:sp>
        <p:nvSpPr>
          <p:cNvPr id="25" name="Chevron 24"/>
          <p:cNvSpPr/>
          <p:nvPr/>
        </p:nvSpPr>
        <p:spPr>
          <a:xfrm>
            <a:off x="6351367" y="1482084"/>
            <a:ext cx="3115399" cy="1161383"/>
          </a:xfrm>
          <a:prstGeom prst="chevron">
            <a:avLst/>
          </a:prstGeom>
          <a:solidFill>
            <a:srgbClr val="A884D2"/>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Early Research Career</a:t>
            </a:r>
          </a:p>
        </p:txBody>
      </p:sp>
      <p:sp>
        <p:nvSpPr>
          <p:cNvPr id="32" name="Chevron 31"/>
          <p:cNvSpPr/>
          <p:nvPr/>
        </p:nvSpPr>
        <p:spPr>
          <a:xfrm>
            <a:off x="2256714" y="1474202"/>
            <a:ext cx="4666009" cy="1161383"/>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44A4E"/>
                </a:solidFill>
                <a:latin typeface="Arial" panose="020B0604020202020204" pitchFamily="34" charset="0"/>
                <a:cs typeface="Arial" panose="020B0604020202020204" pitchFamily="34" charset="0"/>
              </a:rPr>
              <a:t>Postdoctoral Training/</a:t>
            </a:r>
            <a:br>
              <a:rPr lang="en-US" sz="1600" b="1" dirty="0">
                <a:solidFill>
                  <a:srgbClr val="344A4E"/>
                </a:solidFill>
                <a:latin typeface="Arial" panose="020B0604020202020204" pitchFamily="34" charset="0"/>
                <a:cs typeface="Arial" panose="020B0604020202020204" pitchFamily="34" charset="0"/>
              </a:rPr>
            </a:br>
            <a:r>
              <a:rPr lang="en-US" sz="1600" b="1" dirty="0">
                <a:solidFill>
                  <a:srgbClr val="344A4E"/>
                </a:solidFill>
                <a:latin typeface="Arial" panose="020B0604020202020204" pitchFamily="34" charset="0"/>
                <a:cs typeface="Arial" panose="020B0604020202020204" pitchFamily="34" charset="0"/>
              </a:rPr>
              <a:t>Clinical Residency</a:t>
            </a:r>
          </a:p>
        </p:txBody>
      </p:sp>
      <p:sp>
        <p:nvSpPr>
          <p:cNvPr id="18" name="Chevron 31">
            <a:extLst>
              <a:ext uri="{FF2B5EF4-FFF2-40B4-BE49-F238E27FC236}">
                <a16:creationId xmlns:a16="http://schemas.microsoft.com/office/drawing/2014/main" id="{E34D8DCD-D552-45BC-9746-19904C2BFC0B}"/>
              </a:ext>
            </a:extLst>
          </p:cNvPr>
          <p:cNvSpPr/>
          <p:nvPr/>
        </p:nvSpPr>
        <p:spPr>
          <a:xfrm>
            <a:off x="1277719" y="3277301"/>
            <a:ext cx="1522709" cy="487780"/>
          </a:xfrm>
          <a:prstGeom prst="chevron">
            <a:avLst/>
          </a:prstGeom>
          <a:solidFill>
            <a:srgbClr val="89DBFF"/>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rgbClr val="2A4A60"/>
                </a:solidFill>
                <a:latin typeface="Arial" panose="020B0604020202020204" pitchFamily="34" charset="0"/>
                <a:cs typeface="Arial" panose="020B0604020202020204" pitchFamily="34" charset="0"/>
              </a:rPr>
              <a:t>F30,</a:t>
            </a:r>
            <a:br>
              <a:rPr lang="en-US" sz="1600" b="1" dirty="0">
                <a:solidFill>
                  <a:srgbClr val="2A4A60"/>
                </a:solidFill>
                <a:latin typeface="Arial" panose="020B0604020202020204" pitchFamily="34" charset="0"/>
                <a:cs typeface="Arial" panose="020B0604020202020204" pitchFamily="34" charset="0"/>
              </a:rPr>
            </a:br>
            <a:r>
              <a:rPr lang="en-US" sz="1600" b="1" dirty="0">
                <a:solidFill>
                  <a:srgbClr val="2A4A60"/>
                </a:solidFill>
                <a:latin typeface="Arial" panose="020B0604020202020204" pitchFamily="34" charset="0"/>
                <a:cs typeface="Arial" panose="020B0604020202020204" pitchFamily="34" charset="0"/>
              </a:rPr>
              <a:t>F31</a:t>
            </a:r>
          </a:p>
        </p:txBody>
      </p:sp>
      <p:sp>
        <p:nvSpPr>
          <p:cNvPr id="19" name="Chevron 31">
            <a:extLst>
              <a:ext uri="{FF2B5EF4-FFF2-40B4-BE49-F238E27FC236}">
                <a16:creationId xmlns:a16="http://schemas.microsoft.com/office/drawing/2014/main" id="{4CFDE8E3-3DCB-44DB-B03D-498FDE24C27F}"/>
              </a:ext>
            </a:extLst>
          </p:cNvPr>
          <p:cNvSpPr/>
          <p:nvPr/>
        </p:nvSpPr>
        <p:spPr>
          <a:xfrm>
            <a:off x="728179" y="2718966"/>
            <a:ext cx="1676050" cy="487780"/>
          </a:xfrm>
          <a:prstGeom prst="chevron">
            <a:avLst/>
          </a:prstGeom>
          <a:solidFill>
            <a:srgbClr val="89DBFF"/>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rgbClr val="2A4A60"/>
                </a:solidFill>
                <a:latin typeface="Arial" panose="020B0604020202020204" pitchFamily="34" charset="0"/>
                <a:cs typeface="Arial" panose="020B0604020202020204" pitchFamily="34" charset="0"/>
              </a:rPr>
              <a:t>T34,R25 T32, T35</a:t>
            </a:r>
          </a:p>
        </p:txBody>
      </p:sp>
      <p:sp>
        <p:nvSpPr>
          <p:cNvPr id="21" name="Chevron 31">
            <a:extLst>
              <a:ext uri="{FF2B5EF4-FFF2-40B4-BE49-F238E27FC236}">
                <a16:creationId xmlns:a16="http://schemas.microsoft.com/office/drawing/2014/main" id="{7AC1A1A6-9529-46E3-9F5B-229A70CC8CC1}"/>
              </a:ext>
            </a:extLst>
          </p:cNvPr>
          <p:cNvSpPr/>
          <p:nvPr/>
        </p:nvSpPr>
        <p:spPr>
          <a:xfrm>
            <a:off x="2541180" y="3277301"/>
            <a:ext cx="1323911" cy="487780"/>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rgbClr val="344A4E"/>
                </a:solidFill>
                <a:latin typeface="Arial" panose="020B0604020202020204" pitchFamily="34" charset="0"/>
                <a:cs typeface="Arial" panose="020B0604020202020204" pitchFamily="34" charset="0"/>
              </a:rPr>
              <a:t>F32</a:t>
            </a:r>
          </a:p>
        </p:txBody>
      </p:sp>
      <p:sp>
        <p:nvSpPr>
          <p:cNvPr id="22" name="Chevron 31">
            <a:extLst>
              <a:ext uri="{FF2B5EF4-FFF2-40B4-BE49-F238E27FC236}">
                <a16:creationId xmlns:a16="http://schemas.microsoft.com/office/drawing/2014/main" id="{E16E0611-70F2-4294-BA47-8D0E638C2C23}"/>
              </a:ext>
            </a:extLst>
          </p:cNvPr>
          <p:cNvSpPr/>
          <p:nvPr/>
        </p:nvSpPr>
        <p:spPr>
          <a:xfrm>
            <a:off x="2115878" y="2718966"/>
            <a:ext cx="1676050" cy="487780"/>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rgbClr val="344A4E"/>
                </a:solidFill>
                <a:latin typeface="Arial" panose="020B0604020202020204" pitchFamily="34" charset="0"/>
                <a:cs typeface="Arial" panose="020B0604020202020204" pitchFamily="34" charset="0"/>
              </a:rPr>
              <a:t>T32</a:t>
            </a:r>
          </a:p>
        </p:txBody>
      </p:sp>
      <p:sp>
        <p:nvSpPr>
          <p:cNvPr id="2" name="Rectangle 1">
            <a:extLst>
              <a:ext uri="{FF2B5EF4-FFF2-40B4-BE49-F238E27FC236}">
                <a16:creationId xmlns:a16="http://schemas.microsoft.com/office/drawing/2014/main" id="{D07AE79E-4457-FF41-995D-2F384D1130FE}"/>
              </a:ext>
            </a:extLst>
          </p:cNvPr>
          <p:cNvSpPr/>
          <p:nvPr/>
        </p:nvSpPr>
        <p:spPr>
          <a:xfrm>
            <a:off x="695857" y="4982930"/>
            <a:ext cx="9610323" cy="369332"/>
          </a:xfrm>
          <a:prstGeom prst="rect">
            <a:avLst/>
          </a:prstGeom>
          <a:ln>
            <a:solidFill>
              <a:schemeClr val="tx2"/>
            </a:solidFill>
          </a:ln>
        </p:spPr>
        <p:txBody>
          <a:bodyPr wrap="none">
            <a:spAutoFit/>
          </a:bodyPr>
          <a:lstStyle/>
          <a:p>
            <a:r>
              <a:rPr lang="en-US" dirty="0">
                <a:latin typeface="Arial" panose="020B0604020202020204" pitchFamily="34" charset="0"/>
                <a:cs typeface="Arial" panose="020B0604020202020204" pitchFamily="34" charset="0"/>
              </a:rPr>
              <a:t>Diversity supplements can be useful to support a transition to individual fellowship or beyond</a:t>
            </a:r>
            <a:endParaRPr lang="en-US" dirty="0"/>
          </a:p>
        </p:txBody>
      </p:sp>
    </p:spTree>
    <p:custDataLst>
      <p:tags r:id="rId1"/>
    </p:custDataLst>
    <p:extLst>
      <p:ext uri="{BB962C8B-B14F-4D97-AF65-F5344CB8AC3E}">
        <p14:creationId xmlns:p14="http://schemas.microsoft.com/office/powerpoint/2010/main" val="331062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811" y="337396"/>
            <a:ext cx="10515600" cy="906557"/>
          </a:xfrm>
        </p:spPr>
        <p:txBody>
          <a:bodyPr>
            <a:normAutofit/>
          </a:bodyPr>
          <a:lstStyle/>
          <a:p>
            <a:r>
              <a:rPr lang="en-US" sz="3600" dirty="0">
                <a:solidFill>
                  <a:srgbClr val="20558A"/>
                </a:solidFill>
              </a:rPr>
              <a:t>Ruth L. </a:t>
            </a:r>
            <a:r>
              <a:rPr lang="en-US" sz="3600" dirty="0" err="1">
                <a:solidFill>
                  <a:srgbClr val="20558A"/>
                </a:solidFill>
              </a:rPr>
              <a:t>Kirschstein</a:t>
            </a:r>
            <a:r>
              <a:rPr lang="en-US" sz="3600" dirty="0">
                <a:solidFill>
                  <a:srgbClr val="20558A"/>
                </a:solidFill>
              </a:rPr>
              <a:t> NRSA</a:t>
            </a:r>
          </a:p>
        </p:txBody>
      </p:sp>
      <p:sp>
        <p:nvSpPr>
          <p:cNvPr id="11" name="Content Placeholder 10">
            <a:extLst>
              <a:ext uri="{FF2B5EF4-FFF2-40B4-BE49-F238E27FC236}">
                <a16:creationId xmlns:a16="http://schemas.microsoft.com/office/drawing/2014/main" id="{C93842C5-534F-46A3-95F4-A6EE90F3B6E2}"/>
              </a:ext>
            </a:extLst>
          </p:cNvPr>
          <p:cNvSpPr>
            <a:spLocks noGrp="1"/>
          </p:cNvSpPr>
          <p:nvPr>
            <p:ph idx="1"/>
          </p:nvPr>
        </p:nvSpPr>
        <p:spPr>
          <a:xfrm>
            <a:off x="609600" y="1648684"/>
            <a:ext cx="10744200" cy="5150038"/>
          </a:xfrm>
        </p:spPr>
        <p:txBody>
          <a:bodyPr>
            <a:normAutofit/>
          </a:bodyPr>
          <a:lstStyle/>
          <a:p>
            <a:pPr marL="0" indent="0">
              <a:buClr>
                <a:srgbClr val="126BB4"/>
              </a:buClr>
              <a:buNone/>
            </a:pPr>
            <a:r>
              <a:rPr lang="en-US" sz="2000" b="1" dirty="0"/>
              <a:t>Goal to ensure diverse pool of highly trained scientists in appropriate scientific disciplines, to address the Nation's biomedical, behavioral, &amp; clinical research needs</a:t>
            </a:r>
          </a:p>
          <a:p>
            <a:pPr marL="0" indent="0" algn="ctr">
              <a:buClr>
                <a:srgbClr val="126BB4"/>
              </a:buClr>
              <a:buNone/>
            </a:pPr>
            <a:endParaRPr lang="en-US" sz="2000" b="1" dirty="0"/>
          </a:p>
          <a:p>
            <a:pPr marL="0" indent="0">
              <a:buClr>
                <a:srgbClr val="126BB4"/>
              </a:buClr>
              <a:buNone/>
            </a:pPr>
            <a:r>
              <a:rPr lang="en-US" sz="2000" b="1" dirty="0">
                <a:solidFill>
                  <a:srgbClr val="126BB4"/>
                </a:solidFill>
              </a:rPr>
              <a:t>Institutional Training Programs (T32-Series):</a:t>
            </a:r>
          </a:p>
          <a:p>
            <a:pPr marL="282575" indent="-282575">
              <a:buClr>
                <a:srgbClr val="126BB4"/>
              </a:buClr>
            </a:pPr>
            <a:r>
              <a:rPr lang="en-US" sz="1800" dirty="0"/>
              <a:t>Awards to an institution to support research training activities for graduate student and/or postdoc </a:t>
            </a:r>
            <a:r>
              <a:rPr lang="en-US" sz="1800" b="1" i="1" dirty="0"/>
              <a:t>trainees</a:t>
            </a:r>
            <a:r>
              <a:rPr lang="en-US" sz="1800" dirty="0"/>
              <a:t> selected by the institution</a:t>
            </a:r>
          </a:p>
          <a:p>
            <a:pPr marL="282575" indent="-282575">
              <a:buClr>
                <a:srgbClr val="126BB4"/>
              </a:buClr>
            </a:pPr>
            <a:r>
              <a:rPr lang="en-US" sz="1800" dirty="0"/>
              <a:t>Require a program director and experienced faculty to serve as mentors</a:t>
            </a:r>
          </a:p>
          <a:p>
            <a:pPr marL="0" indent="0">
              <a:spcBef>
                <a:spcPts val="1200"/>
              </a:spcBef>
              <a:buClr>
                <a:srgbClr val="126BB4"/>
              </a:buClr>
              <a:buNone/>
            </a:pPr>
            <a:r>
              <a:rPr lang="en-US" sz="2000" b="1" dirty="0">
                <a:solidFill>
                  <a:srgbClr val="126BB4"/>
                </a:solidFill>
              </a:rPr>
              <a:t>Individual Fellowships (F-Series)-require primary sponsor:</a:t>
            </a:r>
          </a:p>
          <a:p>
            <a:pPr marL="282575" indent="-282575">
              <a:buClr>
                <a:srgbClr val="126BB4"/>
              </a:buClr>
            </a:pPr>
            <a:r>
              <a:rPr lang="en-US" sz="1800" dirty="0"/>
              <a:t>Awards for combined clinical and research doctoral degree training </a:t>
            </a:r>
            <a:r>
              <a:rPr lang="en-US" sz="1800" b="1" dirty="0">
                <a:solidFill>
                  <a:srgbClr val="0070C0"/>
                </a:solidFill>
              </a:rPr>
              <a:t>(F30)</a:t>
            </a:r>
          </a:p>
          <a:p>
            <a:pPr marL="282575" indent="-282575">
              <a:buClr>
                <a:srgbClr val="126BB4"/>
              </a:buClr>
            </a:pPr>
            <a:r>
              <a:rPr lang="en-US" sz="1800" dirty="0"/>
              <a:t>Awards for graduate students working towards research doctoral degree </a:t>
            </a:r>
            <a:r>
              <a:rPr lang="en-US" sz="1800" b="1" dirty="0">
                <a:solidFill>
                  <a:srgbClr val="0070C0"/>
                </a:solidFill>
              </a:rPr>
              <a:t>(F31 &amp; F31D)</a:t>
            </a:r>
          </a:p>
          <a:p>
            <a:pPr marL="282575" indent="-282575">
              <a:buClr>
                <a:srgbClr val="126BB4"/>
              </a:buClr>
            </a:pPr>
            <a:r>
              <a:rPr lang="en-US" sz="1800" dirty="0"/>
              <a:t>Awards for postdoctoral fellows working towards research independence </a:t>
            </a:r>
            <a:r>
              <a:rPr lang="en-US" sz="1800" b="1" dirty="0">
                <a:solidFill>
                  <a:srgbClr val="126BB4"/>
                </a:solidFill>
              </a:rPr>
              <a:t>(F32) </a:t>
            </a:r>
          </a:p>
          <a:p>
            <a:pPr marL="282575" indent="-282575">
              <a:buClr>
                <a:srgbClr val="126BB4"/>
              </a:buClr>
            </a:pPr>
            <a:r>
              <a:rPr lang="en-US" sz="1800" i="1" dirty="0"/>
              <a:t>As well as primary sponsor, a mentoring team is highly recommended</a:t>
            </a:r>
          </a:p>
        </p:txBody>
      </p:sp>
      <p:pic>
        <p:nvPicPr>
          <p:cNvPr id="1026" name="Picture 2" descr="Image result for Ruth Kirschstein">
            <a:extLst>
              <a:ext uri="{FF2B5EF4-FFF2-40B4-BE49-F238E27FC236}">
                <a16:creationId xmlns:a16="http://schemas.microsoft.com/office/drawing/2014/main" id="{127488A6-A8DA-4D3F-AB86-AC50486C2D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59" t="8105" r="22444" b="209"/>
          <a:stretch/>
        </p:blipFill>
        <p:spPr bwMode="auto">
          <a:xfrm>
            <a:off x="10407830" y="151542"/>
            <a:ext cx="1120140" cy="1120140"/>
          </a:xfrm>
          <a:prstGeom prst="ellipse">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3395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776DA-2339-4EEA-BB2C-437764B9383E}"/>
              </a:ext>
            </a:extLst>
          </p:cNvPr>
          <p:cNvSpPr>
            <a:spLocks noGrp="1"/>
          </p:cNvSpPr>
          <p:nvPr>
            <p:ph type="title"/>
          </p:nvPr>
        </p:nvSpPr>
        <p:spPr>
          <a:xfrm>
            <a:off x="269240" y="190483"/>
            <a:ext cx="10515600" cy="906557"/>
          </a:xfrm>
        </p:spPr>
        <p:txBody>
          <a:bodyPr>
            <a:normAutofit/>
          </a:bodyPr>
          <a:lstStyle/>
          <a:p>
            <a:r>
              <a:rPr lang="en-US" sz="3600" dirty="0">
                <a:solidFill>
                  <a:srgbClr val="20558A"/>
                </a:solidFill>
              </a:rPr>
              <a:t>Common Features of NRSAs</a:t>
            </a:r>
          </a:p>
        </p:txBody>
      </p:sp>
      <p:sp>
        <p:nvSpPr>
          <p:cNvPr id="3" name="Content Placeholder 2">
            <a:extLst>
              <a:ext uri="{FF2B5EF4-FFF2-40B4-BE49-F238E27FC236}">
                <a16:creationId xmlns:a16="http://schemas.microsoft.com/office/drawing/2014/main" id="{A85F58EE-7715-4B24-BC9A-923899E1E5C0}"/>
              </a:ext>
            </a:extLst>
          </p:cNvPr>
          <p:cNvSpPr>
            <a:spLocks noGrp="1"/>
          </p:cNvSpPr>
          <p:nvPr>
            <p:ph idx="1"/>
          </p:nvPr>
        </p:nvSpPr>
        <p:spPr>
          <a:xfrm>
            <a:off x="561695" y="1673202"/>
            <a:ext cx="11261114" cy="4778113"/>
          </a:xfrm>
        </p:spPr>
        <p:txBody>
          <a:bodyPr>
            <a:normAutofit/>
          </a:bodyPr>
          <a:lstStyle/>
          <a:p>
            <a:pPr>
              <a:lnSpc>
                <a:spcPct val="110000"/>
              </a:lnSpc>
              <a:spcBef>
                <a:spcPts val="600"/>
              </a:spcBef>
              <a:buClr>
                <a:srgbClr val="126BB4"/>
              </a:buClr>
            </a:pPr>
            <a:r>
              <a:rPr lang="en-US" sz="2200" b="1" dirty="0">
                <a:solidFill>
                  <a:schemeClr val="accent1">
                    <a:lumMod val="75000"/>
                  </a:schemeClr>
                </a:solidFill>
              </a:rPr>
              <a:t>Trainees &amp; Fellows </a:t>
            </a:r>
            <a:r>
              <a:rPr lang="en-US" sz="2200" dirty="0"/>
              <a:t>are required to pursue full-time research training (40 </a:t>
            </a:r>
            <a:r>
              <a:rPr lang="en-US" sz="2200" dirty="0" err="1"/>
              <a:t>hrs</a:t>
            </a:r>
            <a:r>
              <a:rPr lang="en-US" sz="2200" dirty="0"/>
              <a:t>/week) </a:t>
            </a:r>
          </a:p>
          <a:p>
            <a:pPr>
              <a:lnSpc>
                <a:spcPct val="110000"/>
              </a:lnSpc>
              <a:spcBef>
                <a:spcPts val="600"/>
              </a:spcBef>
              <a:buClr>
                <a:srgbClr val="126BB4"/>
              </a:buClr>
            </a:pPr>
            <a:r>
              <a:rPr lang="en-US" sz="2200" b="1" dirty="0">
                <a:solidFill>
                  <a:schemeClr val="accent1">
                    <a:lumMod val="75000"/>
                  </a:schemeClr>
                </a:solidFill>
              </a:rPr>
              <a:t>Stipends: </a:t>
            </a:r>
            <a:r>
              <a:rPr lang="en-US" sz="2200" dirty="0"/>
              <a:t>Allowance to defray living expenses: </a:t>
            </a:r>
            <a:r>
              <a:rPr lang="en-US" sz="2200" i="1" dirty="0"/>
              <a:t>Stipends increased each year since 2017</a:t>
            </a:r>
          </a:p>
          <a:p>
            <a:pPr>
              <a:lnSpc>
                <a:spcPct val="110000"/>
              </a:lnSpc>
              <a:spcBef>
                <a:spcPts val="600"/>
              </a:spcBef>
              <a:buClr>
                <a:srgbClr val="126BB4"/>
              </a:buClr>
            </a:pPr>
            <a:r>
              <a:rPr lang="en-US" sz="2200" b="1" dirty="0">
                <a:solidFill>
                  <a:schemeClr val="accent1">
                    <a:lumMod val="75000"/>
                  </a:schemeClr>
                </a:solidFill>
              </a:rPr>
              <a:t>Tuition and Fees: </a:t>
            </a:r>
            <a:r>
              <a:rPr lang="en-US" sz="2200" dirty="0"/>
              <a:t>NIH contributes to the combined cost of tuition and fees</a:t>
            </a:r>
          </a:p>
          <a:p>
            <a:pPr>
              <a:lnSpc>
                <a:spcPct val="110000"/>
              </a:lnSpc>
              <a:spcBef>
                <a:spcPts val="600"/>
              </a:spcBef>
              <a:buClr>
                <a:srgbClr val="126BB4"/>
              </a:buClr>
            </a:pPr>
            <a:r>
              <a:rPr lang="en-US" sz="2200" b="1" dirty="0">
                <a:solidFill>
                  <a:schemeClr val="accent1">
                    <a:lumMod val="75000"/>
                  </a:schemeClr>
                </a:solidFill>
              </a:rPr>
              <a:t>Institutional Allowance (F) or Training Related Expenses (T):</a:t>
            </a:r>
            <a:r>
              <a:rPr lang="en-US" sz="2200" dirty="0">
                <a:solidFill>
                  <a:schemeClr val="accent1">
                    <a:lumMod val="75000"/>
                  </a:schemeClr>
                </a:solidFill>
              </a:rPr>
              <a:t> </a:t>
            </a:r>
            <a:r>
              <a:rPr lang="en-US" sz="2200" dirty="0"/>
              <a:t>Defray expenses such as health insurance, research supplies, equipment, books, travel to scientific meetings: Increased each year (postdocs) to better support costs of medical expenses</a:t>
            </a:r>
          </a:p>
          <a:p>
            <a:pPr>
              <a:lnSpc>
                <a:spcPct val="110000"/>
              </a:lnSpc>
              <a:spcBef>
                <a:spcPts val="600"/>
              </a:spcBef>
              <a:buClr>
                <a:srgbClr val="126BB4"/>
              </a:buClr>
            </a:pPr>
            <a:r>
              <a:rPr lang="en-US" sz="2200" dirty="0"/>
              <a:t>NRSA trainees or fellows may gain </a:t>
            </a:r>
            <a:r>
              <a:rPr lang="en-US" sz="2200" b="1" i="1" dirty="0"/>
              <a:t>clinical trials research experience </a:t>
            </a:r>
            <a:r>
              <a:rPr lang="en-US" sz="2200" dirty="0"/>
              <a:t>but </a:t>
            </a:r>
            <a:r>
              <a:rPr lang="en-US" sz="2200" b="1" i="1" dirty="0"/>
              <a:t>cannot lead an independent clinical trial</a:t>
            </a:r>
            <a:r>
              <a:rPr lang="en-US" sz="2200" dirty="0"/>
              <a:t>. </a:t>
            </a:r>
          </a:p>
        </p:txBody>
      </p:sp>
      <p:sp>
        <p:nvSpPr>
          <p:cNvPr id="6" name="Rectangle 5"/>
          <p:cNvSpPr/>
          <p:nvPr/>
        </p:nvSpPr>
        <p:spPr>
          <a:xfrm>
            <a:off x="4343684" y="5953246"/>
            <a:ext cx="6537158" cy="800219"/>
          </a:xfrm>
          <a:prstGeom prst="rect">
            <a:avLst/>
          </a:prstGeom>
          <a:solidFill>
            <a:srgbClr val="FFC000"/>
          </a:solidFill>
          <a:ln>
            <a:noFill/>
          </a:ln>
        </p:spPr>
        <p:txBody>
          <a:bodyPr wrap="square">
            <a:spAutoFit/>
          </a:bodyPr>
          <a:lstStyle/>
          <a:p>
            <a:pPr marL="0" lvl="1">
              <a:spcBef>
                <a:spcPts val="600"/>
              </a:spcBef>
              <a:spcAft>
                <a:spcPts val="600"/>
              </a:spcAft>
              <a:tabLst>
                <a:tab pos="0" algn="l"/>
              </a:tabLst>
            </a:pPr>
            <a:r>
              <a:rPr lang="en-US" altLang="en-US" b="1" dirty="0">
                <a:solidFill>
                  <a:srgbClr val="003399"/>
                </a:solidFill>
              </a:rPr>
              <a:t>F-Kiosk: </a:t>
            </a:r>
            <a:r>
              <a:rPr lang="en-US" b="1" dirty="0">
                <a:solidFill>
                  <a:srgbClr val="003399"/>
                </a:solidFill>
                <a:hlinkClick r:id="rId4" tooltip="F-Kiosk"/>
              </a:rPr>
              <a:t>https://researchtraining.nih.gov/programs/fellowships</a:t>
            </a:r>
            <a:endParaRPr lang="en-US" b="1" dirty="0">
              <a:solidFill>
                <a:srgbClr val="003399"/>
              </a:solidFill>
            </a:endParaRPr>
          </a:p>
          <a:p>
            <a:pPr marL="0" lvl="1">
              <a:spcBef>
                <a:spcPts val="600"/>
              </a:spcBef>
              <a:spcAft>
                <a:spcPts val="600"/>
              </a:spcAft>
              <a:tabLst>
                <a:tab pos="0" algn="l"/>
              </a:tabLst>
            </a:pPr>
            <a:r>
              <a:rPr lang="en-US" altLang="en-US" b="1" dirty="0">
                <a:solidFill>
                  <a:srgbClr val="003399"/>
                </a:solidFill>
              </a:rPr>
              <a:t>T-Kiosk: </a:t>
            </a:r>
            <a:r>
              <a:rPr lang="en-US" b="1" dirty="0">
                <a:solidFill>
                  <a:srgbClr val="003399"/>
                </a:solidFill>
                <a:hlinkClick r:id="rId5" tooltip="T-Kiosk"/>
              </a:rPr>
              <a:t>https://researchtraining.nih.gov/programs/training-grants</a:t>
            </a:r>
            <a:endParaRPr lang="en-US" altLang="en-US" sz="2000" b="1" dirty="0">
              <a:solidFill>
                <a:srgbClr val="003399"/>
              </a:solidFill>
            </a:endParaRPr>
          </a:p>
        </p:txBody>
      </p:sp>
      <p:sp>
        <p:nvSpPr>
          <p:cNvPr id="2" name="TextBox 1">
            <a:extLst>
              <a:ext uri="{FF2B5EF4-FFF2-40B4-BE49-F238E27FC236}">
                <a16:creationId xmlns:a16="http://schemas.microsoft.com/office/drawing/2014/main" id="{3487D7F4-0C2F-4B15-8BA3-6AEBB3777C65}"/>
              </a:ext>
            </a:extLst>
          </p:cNvPr>
          <p:cNvSpPr txBox="1"/>
          <p:nvPr/>
        </p:nvSpPr>
        <p:spPr>
          <a:xfrm>
            <a:off x="7266049" y="1097040"/>
            <a:ext cx="4556760" cy="382844"/>
          </a:xfrm>
          <a:prstGeom prst="rect">
            <a:avLst/>
          </a:prstGeom>
          <a:solidFill>
            <a:schemeClr val="accent4"/>
          </a:solidFill>
        </p:spPr>
        <p:txBody>
          <a:bodyPr wrap="square" rtlCol="0">
            <a:spAutoFit/>
          </a:bodyPr>
          <a:lstStyle/>
          <a:p>
            <a:r>
              <a:rPr lang="nn-NO" b="1" dirty="0">
                <a:hlinkClick r:id="rId6"/>
              </a:rPr>
              <a:t>FY21 NRSA Tuition, Stipend and TRE/IA Levels</a:t>
            </a:r>
            <a:endParaRPr lang="en-US" b="1" dirty="0"/>
          </a:p>
        </p:txBody>
      </p:sp>
    </p:spTree>
    <p:custDataLst>
      <p:tags r:id="rId1"/>
    </p:custDataLst>
    <p:extLst>
      <p:ext uri="{BB962C8B-B14F-4D97-AF65-F5344CB8AC3E}">
        <p14:creationId xmlns:p14="http://schemas.microsoft.com/office/powerpoint/2010/main" val="857478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89" y="309689"/>
            <a:ext cx="4898004" cy="857813"/>
          </a:xfrm>
        </p:spPr>
        <p:txBody>
          <a:bodyPr>
            <a:noAutofit/>
          </a:bodyPr>
          <a:lstStyle/>
          <a:p>
            <a:r>
              <a:rPr lang="en-US" sz="2800" dirty="0">
                <a:solidFill>
                  <a:schemeClr val="accent1">
                    <a:lumMod val="75000"/>
                  </a:schemeClr>
                </a:solidFill>
              </a:rPr>
              <a:t>Institutional NRSA:  Predoctoral</a:t>
            </a:r>
            <a:endParaRPr lang="en-US" sz="2800" dirty="0">
              <a:solidFill>
                <a:schemeClr val="accent1">
                  <a:lumMod val="75000"/>
                </a:schemeClr>
              </a:solidFill>
              <a:latin typeface="Calibri" charset="0"/>
              <a:ea typeface="Calibri" charset="0"/>
              <a:cs typeface="Calibri" charset="0"/>
            </a:endParaRPr>
          </a:p>
        </p:txBody>
      </p:sp>
      <p:sp>
        <p:nvSpPr>
          <p:cNvPr id="5" name="Content Placeholder 2"/>
          <p:cNvSpPr>
            <a:spLocks noGrp="1"/>
          </p:cNvSpPr>
          <p:nvPr/>
        </p:nvSpPr>
        <p:spPr bwMode="auto">
          <a:xfrm>
            <a:off x="262359" y="1480250"/>
            <a:ext cx="5467864" cy="3885352"/>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buClr>
                <a:srgbClr val="20558A"/>
              </a:buClr>
              <a:buSzPct val="100000"/>
              <a:tabLst>
                <a:tab pos="0" algn="l"/>
              </a:tabLst>
            </a:pPr>
            <a:r>
              <a:rPr lang="en-US" altLang="en-US" sz="1800" i="1" dirty="0">
                <a:solidFill>
                  <a:schemeClr val="tx1"/>
                </a:solidFill>
                <a:latin typeface="Arial" panose="020B0604020202020204" pitchFamily="34" charset="0"/>
                <a:ea typeface="Calibri" charset="0"/>
                <a:cs typeface="Arial" panose="020B0604020202020204" pitchFamily="34" charset="0"/>
              </a:rPr>
              <a:t>T32:</a:t>
            </a:r>
            <a:r>
              <a:rPr lang="en-US" altLang="en-US" sz="1800" dirty="0">
                <a:solidFill>
                  <a:schemeClr val="tx1"/>
                </a:solidFill>
                <a:latin typeface="Arial" panose="020B0604020202020204" pitchFamily="34" charset="0"/>
                <a:ea typeface="Calibri" charset="0"/>
                <a:cs typeface="Arial" panose="020B0604020202020204" pitchFamily="34" charset="0"/>
              </a:rPr>
              <a:t> </a:t>
            </a:r>
            <a:r>
              <a:rPr lang="en-US" altLang="en-US" sz="1800" b="0" dirty="0">
                <a:solidFill>
                  <a:schemeClr val="tx1"/>
                </a:solidFill>
                <a:latin typeface="Arial" panose="020B0604020202020204" pitchFamily="34" charset="0"/>
                <a:ea typeface="Calibri" charset="0"/>
                <a:cs typeface="Arial" panose="020B0604020202020204" pitchFamily="34" charset="0"/>
              </a:rPr>
              <a:t>Provides a strong foundation in research design, methods, and analytic techniques to enhance the trainees’ ability to conceptualize pursue a research project with increasing independence</a:t>
            </a:r>
          </a:p>
          <a:p>
            <a:pPr>
              <a:spcBef>
                <a:spcPts val="600"/>
              </a:spcBef>
              <a:spcAft>
                <a:spcPts val="600"/>
              </a:spcAft>
              <a:buClr>
                <a:srgbClr val="20558A"/>
              </a:buClr>
              <a:buSzPct val="100000"/>
              <a:tabLst>
                <a:tab pos="0" algn="l"/>
              </a:tabLst>
            </a:pPr>
            <a:r>
              <a:rPr lang="en-US" altLang="en-US" sz="1800" i="1" dirty="0">
                <a:solidFill>
                  <a:schemeClr val="tx1"/>
                </a:solidFill>
                <a:latin typeface="Arial" panose="020B0604020202020204" pitchFamily="34" charset="0"/>
                <a:ea typeface="Calibri" charset="0"/>
                <a:cs typeface="Arial" panose="020B0604020202020204" pitchFamily="34" charset="0"/>
              </a:rPr>
              <a:t>T35:</a:t>
            </a:r>
            <a:r>
              <a:rPr lang="en-US" altLang="en-US" sz="1800" dirty="0">
                <a:solidFill>
                  <a:schemeClr val="tx1"/>
                </a:solidFill>
                <a:latin typeface="Arial" panose="020B0604020202020204" pitchFamily="34" charset="0"/>
                <a:ea typeface="Calibri" charset="0"/>
                <a:cs typeface="Arial" panose="020B0604020202020204" pitchFamily="34" charset="0"/>
              </a:rPr>
              <a:t> </a:t>
            </a:r>
            <a:r>
              <a:rPr lang="en-US" altLang="en-US" sz="1800" b="0" dirty="0">
                <a:solidFill>
                  <a:schemeClr val="tx1"/>
                </a:solidFill>
                <a:latin typeface="Arial" panose="020B0604020202020204" pitchFamily="34" charset="0"/>
                <a:ea typeface="Calibri" charset="0"/>
                <a:cs typeface="Arial" panose="020B0604020202020204" pitchFamily="34" charset="0"/>
              </a:rPr>
              <a:t>Short-term training programs to expose medical/clinical students to research and encourage them to pursue research careers</a:t>
            </a:r>
            <a:br>
              <a:rPr lang="en-US" altLang="en-US" sz="1800" b="0" dirty="0">
                <a:solidFill>
                  <a:schemeClr val="tx1"/>
                </a:solidFill>
                <a:latin typeface="Arial" panose="020B0604020202020204" pitchFamily="34" charset="0"/>
                <a:ea typeface="Calibri" charset="0"/>
                <a:cs typeface="Arial" panose="020B0604020202020204" pitchFamily="34" charset="0"/>
              </a:rPr>
            </a:br>
            <a:endParaRPr lang="en-US" altLang="en-US" sz="1400" b="0" dirty="0">
              <a:solidFill>
                <a:schemeClr val="tx1"/>
              </a:solidFill>
              <a:latin typeface="Arial" panose="020B0604020202020204" pitchFamily="34" charset="0"/>
              <a:ea typeface="Calibri" charset="0"/>
              <a:cs typeface="Arial" panose="020B0604020202020204" pitchFamily="34" charset="0"/>
            </a:endParaRPr>
          </a:p>
        </p:txBody>
      </p:sp>
      <p:sp>
        <p:nvSpPr>
          <p:cNvPr id="3" name="TextBox 2">
            <a:extLst>
              <a:ext uri="{FF2B5EF4-FFF2-40B4-BE49-F238E27FC236}">
                <a16:creationId xmlns:a16="http://schemas.microsoft.com/office/drawing/2014/main" id="{C06D4327-BB79-445D-8BA3-D0932B3DD46F}"/>
              </a:ext>
            </a:extLst>
          </p:cNvPr>
          <p:cNvSpPr txBox="1"/>
          <p:nvPr/>
        </p:nvSpPr>
        <p:spPr>
          <a:xfrm>
            <a:off x="587912" y="5660518"/>
            <a:ext cx="11112499" cy="523220"/>
          </a:xfrm>
          <a:prstGeom prst="rect">
            <a:avLst/>
          </a:prstGeom>
          <a:solidFill>
            <a:schemeClr val="accent4">
              <a:alpha val="72000"/>
            </a:schemeClr>
          </a:solidFill>
        </p:spPr>
        <p:txBody>
          <a:bodyPr wrap="square" rtlCol="0">
            <a:spAutoFit/>
          </a:bodyPr>
          <a:lstStyle/>
          <a:p>
            <a:pPr marL="288925" lvl="1" indent="-285750">
              <a:spcBef>
                <a:spcPts val="600"/>
              </a:spcBef>
              <a:spcAft>
                <a:spcPts val="600"/>
              </a:spcAft>
              <a:buClr>
                <a:srgbClr val="20558A"/>
              </a:buClr>
              <a:buSzPct val="100000"/>
              <a:buFont typeface="Arial" panose="020B0604020202020204" pitchFamily="34" charset="0"/>
              <a:buChar char="•"/>
              <a:tabLst>
                <a:tab pos="0" algn="l"/>
              </a:tabLst>
            </a:pPr>
            <a:r>
              <a:rPr lang="en-US" altLang="en-US" sz="1400" b="0" dirty="0">
                <a:solidFill>
                  <a:schemeClr val="tx1"/>
                </a:solidFill>
                <a:latin typeface="Arial" panose="020B0604020202020204" pitchFamily="34" charset="0"/>
                <a:ea typeface="Calibri" charset="0"/>
                <a:cs typeface="Arial" panose="020B0604020202020204" pitchFamily="34" charset="0"/>
              </a:rPr>
              <a:t>Training grants are restricted to domestic (U.S.) institutions; Trainees must be citizens, non-citizen nationals, or lawfully admitted for permanent residence by the time of appointment</a:t>
            </a:r>
          </a:p>
        </p:txBody>
      </p:sp>
      <p:sp>
        <p:nvSpPr>
          <p:cNvPr id="7" name="Content Placeholder 2">
            <a:extLst>
              <a:ext uri="{FF2B5EF4-FFF2-40B4-BE49-F238E27FC236}">
                <a16:creationId xmlns:a16="http://schemas.microsoft.com/office/drawing/2014/main" id="{B872CA04-51AA-4419-A427-F963DE6E6F6B}"/>
              </a:ext>
            </a:extLst>
          </p:cNvPr>
          <p:cNvSpPr>
            <a:spLocks noGrp="1"/>
          </p:cNvSpPr>
          <p:nvPr/>
        </p:nvSpPr>
        <p:spPr bwMode="auto">
          <a:xfrm>
            <a:off x="5866419" y="1462419"/>
            <a:ext cx="6096000" cy="3903183"/>
          </a:xfrm>
          <a:prstGeom prst="rect">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buClr>
                <a:srgbClr val="20558A"/>
              </a:buClr>
              <a:buFont typeface="Wingdings" charset="2"/>
              <a:buChar char="§"/>
              <a:tabLst>
                <a:tab pos="0" algn="l"/>
              </a:tabLst>
            </a:pPr>
            <a:r>
              <a:rPr lang="en-US" altLang="en-US" sz="1800" i="1" dirty="0">
                <a:solidFill>
                  <a:schemeClr val="tx1"/>
                </a:solidFill>
                <a:latin typeface="Arial" panose="020B0604020202020204" pitchFamily="34" charset="0"/>
                <a:ea typeface="Calibri" charset="0"/>
                <a:cs typeface="Arial" panose="020B0604020202020204" pitchFamily="34" charset="0"/>
              </a:rPr>
              <a:t>F30: </a:t>
            </a:r>
            <a:r>
              <a:rPr lang="en-US" altLang="en-US" sz="1800" b="0" dirty="0">
                <a:solidFill>
                  <a:schemeClr val="tx1"/>
                </a:solidFill>
                <a:latin typeface="Arial" panose="020B0604020202020204" pitchFamily="34" charset="0"/>
                <a:ea typeface="Calibri" charset="0"/>
                <a:cs typeface="Arial" panose="020B0604020202020204" pitchFamily="34" charset="0"/>
              </a:rPr>
              <a:t>Supports predoc fellows during clinical and graduate training leading to a combined doctoral degree, e.g., MD/PhD, DDS/PhD (</a:t>
            </a:r>
            <a:r>
              <a:rPr lang="en-US" sz="1800" dirty="0">
                <a:latin typeface="Arial" panose="020B0604020202020204" pitchFamily="34" charset="0"/>
                <a:cs typeface="Arial" panose="020B0604020202020204" pitchFamily="34" charset="0"/>
                <a:hlinkClick r:id="rId3"/>
              </a:rPr>
              <a:t>PA-21-050</a:t>
            </a:r>
            <a:r>
              <a:rPr lang="en-US" altLang="en-US" sz="1800" b="0" dirty="0">
                <a:solidFill>
                  <a:schemeClr val="tx1"/>
                </a:solidFill>
                <a:latin typeface="Arial" panose="020B0604020202020204" pitchFamily="34" charset="0"/>
                <a:ea typeface="Calibri" charset="0"/>
                <a:cs typeface="Arial" panose="020B0604020202020204" pitchFamily="34" charset="0"/>
              </a:rPr>
              <a:t>)</a:t>
            </a:r>
          </a:p>
          <a:p>
            <a:pPr>
              <a:spcBef>
                <a:spcPts val="600"/>
              </a:spcBef>
              <a:spcAft>
                <a:spcPts val="600"/>
              </a:spcAft>
              <a:buClr>
                <a:srgbClr val="20558A"/>
              </a:buClr>
              <a:buFont typeface="Wingdings" charset="2"/>
              <a:buChar char="§"/>
              <a:tabLst>
                <a:tab pos="0" algn="l"/>
              </a:tabLst>
            </a:pPr>
            <a:r>
              <a:rPr lang="en-US" altLang="en-US" sz="1800" i="1" dirty="0">
                <a:solidFill>
                  <a:schemeClr val="tx1"/>
                </a:solidFill>
                <a:latin typeface="Arial" panose="020B0604020202020204" pitchFamily="34" charset="0"/>
                <a:ea typeface="Calibri" charset="0"/>
                <a:cs typeface="Arial" panose="020B0604020202020204" pitchFamily="34" charset="0"/>
              </a:rPr>
              <a:t>F31:</a:t>
            </a:r>
            <a:r>
              <a:rPr lang="en-US" altLang="en-US" sz="1800" dirty="0">
                <a:solidFill>
                  <a:schemeClr val="tx1"/>
                </a:solidFill>
                <a:latin typeface="Arial" panose="020B0604020202020204" pitchFamily="34" charset="0"/>
                <a:ea typeface="Calibri" charset="0"/>
                <a:cs typeface="Arial" panose="020B0604020202020204" pitchFamily="34" charset="0"/>
              </a:rPr>
              <a:t> </a:t>
            </a:r>
            <a:r>
              <a:rPr lang="en-US" altLang="en-US" sz="1800" b="0" dirty="0">
                <a:solidFill>
                  <a:schemeClr val="tx1"/>
                </a:solidFill>
                <a:latin typeface="Arial" panose="020B0604020202020204" pitchFamily="34" charset="0"/>
                <a:ea typeface="Calibri" charset="0"/>
                <a:cs typeface="Arial" panose="020B0604020202020204" pitchFamily="34" charset="0"/>
              </a:rPr>
              <a:t>Supports promising research doctoral candidates who have identified a mentor and will be performing dissertation research (</a:t>
            </a:r>
            <a:r>
              <a:rPr lang="en-US" sz="1800" dirty="0">
                <a:latin typeface="Arial" panose="020B0604020202020204" pitchFamily="34" charset="0"/>
                <a:cs typeface="Arial" panose="020B0604020202020204" pitchFamily="34" charset="0"/>
                <a:hlinkClick r:id="rId4"/>
              </a:rPr>
              <a:t>PA-21-051</a:t>
            </a:r>
            <a:r>
              <a:rPr lang="en-US" altLang="en-US" sz="1800" b="0" dirty="0">
                <a:solidFill>
                  <a:schemeClr val="tx1"/>
                </a:solidFill>
                <a:latin typeface="Arial" panose="020B0604020202020204" pitchFamily="34" charset="0"/>
                <a:ea typeface="Calibri" charset="0"/>
                <a:cs typeface="Arial" panose="020B0604020202020204" pitchFamily="34" charset="0"/>
              </a:rPr>
              <a:t>)</a:t>
            </a:r>
          </a:p>
          <a:p>
            <a:pPr>
              <a:spcBef>
                <a:spcPts val="600"/>
              </a:spcBef>
              <a:spcAft>
                <a:spcPts val="600"/>
              </a:spcAft>
              <a:buClr>
                <a:srgbClr val="20558A"/>
              </a:buClr>
              <a:buFont typeface="Wingdings" charset="2"/>
              <a:buChar char="§"/>
              <a:tabLst>
                <a:tab pos="0" algn="l"/>
              </a:tabLst>
            </a:pPr>
            <a:r>
              <a:rPr lang="en-US" altLang="en-US" sz="1800" i="1" dirty="0">
                <a:solidFill>
                  <a:schemeClr val="tx1"/>
                </a:solidFill>
                <a:latin typeface="Arial" panose="020B0604020202020204" pitchFamily="34" charset="0"/>
                <a:ea typeface="Calibri" charset="0"/>
                <a:cs typeface="Arial" panose="020B0604020202020204" pitchFamily="34" charset="0"/>
              </a:rPr>
              <a:t>Diversity F31: </a:t>
            </a:r>
            <a:r>
              <a:rPr lang="en-US" altLang="en-US" sz="1800" b="0" dirty="0">
                <a:solidFill>
                  <a:schemeClr val="tx1"/>
                </a:solidFill>
                <a:latin typeface="Arial" panose="020B0604020202020204" pitchFamily="34" charset="0"/>
                <a:ea typeface="Calibri" charset="0"/>
                <a:cs typeface="Arial" panose="020B0604020202020204" pitchFamily="34" charset="0"/>
              </a:rPr>
              <a:t>supports individuals from groups underrepresented in the biomedical or behavioral sciences (</a:t>
            </a:r>
            <a:r>
              <a:rPr lang="en-US" sz="1800" dirty="0">
                <a:latin typeface="Arial" panose="020B0604020202020204" pitchFamily="34" charset="0"/>
                <a:cs typeface="Arial" panose="020B0604020202020204" pitchFamily="34" charset="0"/>
                <a:hlinkClick r:id="rId5"/>
              </a:rPr>
              <a:t>PA-21-052</a:t>
            </a:r>
            <a:r>
              <a:rPr lang="en-US" altLang="en-US" sz="1800" b="0" dirty="0">
                <a:solidFill>
                  <a:schemeClr val="tx1"/>
                </a:solidFill>
                <a:latin typeface="Arial" panose="020B0604020202020204" pitchFamily="34" charset="0"/>
                <a:ea typeface="Calibri" charset="0"/>
                <a:cs typeface="Arial" panose="020B0604020202020204" pitchFamily="34" charset="0"/>
              </a:rPr>
              <a:t>)</a:t>
            </a:r>
          </a:p>
          <a:p>
            <a:pPr>
              <a:spcBef>
                <a:spcPts val="600"/>
              </a:spcBef>
              <a:spcAft>
                <a:spcPts val="600"/>
              </a:spcAft>
              <a:buClr>
                <a:srgbClr val="20558A"/>
              </a:buClr>
              <a:buFont typeface="Wingdings" charset="2"/>
              <a:buChar char="§"/>
              <a:tabLst>
                <a:tab pos="0" algn="l"/>
              </a:tabLst>
            </a:pPr>
            <a:r>
              <a:rPr lang="en-US" altLang="en-US" sz="1800" i="1" dirty="0">
                <a:solidFill>
                  <a:schemeClr val="tx1"/>
                </a:solidFill>
                <a:latin typeface="Arial" panose="020B0604020202020204" pitchFamily="34" charset="0"/>
                <a:ea typeface="Calibri" charset="0"/>
                <a:cs typeface="Arial" panose="020B0604020202020204" pitchFamily="34" charset="0"/>
              </a:rPr>
              <a:t>F32:</a:t>
            </a:r>
            <a:r>
              <a:rPr lang="en-US" altLang="en-US" sz="1800" dirty="0">
                <a:solidFill>
                  <a:schemeClr val="tx1"/>
                </a:solidFill>
                <a:latin typeface="Arial" panose="020B0604020202020204" pitchFamily="34" charset="0"/>
                <a:ea typeface="Calibri" charset="0"/>
                <a:cs typeface="Arial" panose="020B0604020202020204" pitchFamily="34" charset="0"/>
              </a:rPr>
              <a:t> </a:t>
            </a:r>
            <a:r>
              <a:rPr lang="en-US" altLang="en-US" sz="1800" b="0" dirty="0">
                <a:solidFill>
                  <a:schemeClr val="tx1"/>
                </a:solidFill>
                <a:latin typeface="Arial" panose="020B0604020202020204" pitchFamily="34" charset="0"/>
                <a:ea typeface="Calibri" charset="0"/>
                <a:cs typeface="Arial" panose="020B0604020202020204" pitchFamily="34" charset="0"/>
              </a:rPr>
              <a:t>Supports highly promising applicants during their </a:t>
            </a:r>
            <a:r>
              <a:rPr lang="en-US" altLang="en-US" sz="1800" i="1" dirty="0">
                <a:solidFill>
                  <a:schemeClr val="tx1"/>
                </a:solidFill>
                <a:latin typeface="Arial" panose="020B0604020202020204" pitchFamily="34" charset="0"/>
                <a:ea typeface="Calibri" charset="0"/>
                <a:cs typeface="Arial" panose="020B0604020202020204" pitchFamily="34" charset="0"/>
              </a:rPr>
              <a:t>mentored postdoctoral </a:t>
            </a:r>
            <a:r>
              <a:rPr lang="en-US" altLang="en-US" sz="1800" b="0" dirty="0">
                <a:solidFill>
                  <a:schemeClr val="tx1"/>
                </a:solidFill>
                <a:latin typeface="Arial" panose="020B0604020202020204" pitchFamily="34" charset="0"/>
                <a:ea typeface="Calibri" charset="0"/>
                <a:cs typeface="Arial" panose="020B0604020202020204" pitchFamily="34" charset="0"/>
              </a:rPr>
              <a:t>training under the guidance of outstanding faculty sponsors (</a:t>
            </a:r>
            <a:r>
              <a:rPr lang="en-US" sz="1800" dirty="0">
                <a:latin typeface="Arial" panose="020B0604020202020204" pitchFamily="34" charset="0"/>
                <a:cs typeface="Arial" panose="020B0604020202020204" pitchFamily="34" charset="0"/>
                <a:hlinkClick r:id="rId6"/>
              </a:rPr>
              <a:t>PA-21-048</a:t>
            </a:r>
            <a:r>
              <a:rPr lang="en-US" altLang="en-US" sz="1800" b="0" dirty="0">
                <a:solidFill>
                  <a:schemeClr val="tx1"/>
                </a:solidFill>
                <a:latin typeface="Arial" panose="020B0604020202020204" pitchFamily="34" charset="0"/>
                <a:ea typeface="Calibri" charset="0"/>
                <a:cs typeface="Arial" panose="020B0604020202020204" pitchFamily="34" charset="0"/>
              </a:rPr>
              <a:t>)</a:t>
            </a:r>
          </a:p>
        </p:txBody>
      </p:sp>
      <p:sp>
        <p:nvSpPr>
          <p:cNvPr id="12" name="Title 1">
            <a:extLst>
              <a:ext uri="{FF2B5EF4-FFF2-40B4-BE49-F238E27FC236}">
                <a16:creationId xmlns:a16="http://schemas.microsoft.com/office/drawing/2014/main" id="{3E661B9F-F63A-449E-8AC6-F1E543A3A22E}"/>
              </a:ext>
            </a:extLst>
          </p:cNvPr>
          <p:cNvSpPr txBox="1">
            <a:spLocks/>
          </p:cNvSpPr>
          <p:nvPr/>
        </p:nvSpPr>
        <p:spPr>
          <a:xfrm>
            <a:off x="6128780" y="309689"/>
            <a:ext cx="5833639" cy="857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cap="none" baseline="0">
                <a:solidFill>
                  <a:srgbClr val="126BB4"/>
                </a:solidFill>
                <a:latin typeface="Arial Black" panose="020B0A04020102020204" pitchFamily="34" charset="0"/>
                <a:ea typeface="Open Sans" panose="020B0606030504020204" pitchFamily="34" charset="0"/>
                <a:cs typeface="Open Sans" panose="020B0606030504020204" pitchFamily="34" charset="0"/>
              </a:defRPr>
            </a:lvl1pPr>
          </a:lstStyle>
          <a:p>
            <a:r>
              <a:rPr lang="en-US" sz="2800" dirty="0">
                <a:solidFill>
                  <a:schemeClr val="accent1">
                    <a:lumMod val="75000"/>
                  </a:schemeClr>
                </a:solidFill>
              </a:rPr>
              <a:t>Individual NRSA: Predoctoral and Postdoctoral </a:t>
            </a:r>
            <a:endParaRPr lang="en-US" sz="2800" dirty="0">
              <a:solidFill>
                <a:schemeClr val="accent1">
                  <a:lumMod val="75000"/>
                </a:schemeClr>
              </a:solidFill>
              <a:latin typeface="Calibri" charset="0"/>
              <a:ea typeface="Calibri" charset="0"/>
              <a:cs typeface="Calibri" charset="0"/>
            </a:endParaRPr>
          </a:p>
        </p:txBody>
      </p:sp>
    </p:spTree>
    <p:extLst>
      <p:ext uri="{BB962C8B-B14F-4D97-AF65-F5344CB8AC3E}">
        <p14:creationId xmlns:p14="http://schemas.microsoft.com/office/powerpoint/2010/main" val="17075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5CCA4-504C-43A8-9C20-8B53597A259A}"/>
              </a:ext>
            </a:extLst>
          </p:cNvPr>
          <p:cNvSpPr>
            <a:spLocks noGrp="1"/>
          </p:cNvSpPr>
          <p:nvPr>
            <p:ph type="title"/>
          </p:nvPr>
        </p:nvSpPr>
        <p:spPr>
          <a:xfrm>
            <a:off x="484992" y="365125"/>
            <a:ext cx="10515600" cy="906557"/>
          </a:xfrm>
        </p:spPr>
        <p:txBody>
          <a:bodyPr/>
          <a:lstStyle/>
          <a:p>
            <a:r>
              <a:rPr lang="en-US" dirty="0">
                <a:solidFill>
                  <a:schemeClr val="accent1">
                    <a:lumMod val="50000"/>
                  </a:schemeClr>
                </a:solidFill>
              </a:rPr>
              <a:t>Who Are We? The NIH!</a:t>
            </a:r>
          </a:p>
        </p:txBody>
      </p:sp>
      <p:pic>
        <p:nvPicPr>
          <p:cNvPr id="6" name="Picture 5" descr="NIH at a Glance - Who we are; Labs at NIH; the NIH Director; Training at NIH; Funding for Research; and Jobs at NIH">
            <a:extLst>
              <a:ext uri="{FF2B5EF4-FFF2-40B4-BE49-F238E27FC236}">
                <a16:creationId xmlns:a16="http://schemas.microsoft.com/office/drawing/2014/main" id="{3DC47EF2-F00B-4BCE-B3BB-A30F7177D26A}"/>
              </a:ext>
            </a:extLst>
          </p:cNvPr>
          <p:cNvPicPr>
            <a:picLocks noChangeAspect="1"/>
          </p:cNvPicPr>
          <p:nvPr/>
        </p:nvPicPr>
        <p:blipFill>
          <a:blip r:embed="rId3"/>
          <a:stretch>
            <a:fillRect/>
          </a:stretch>
        </p:blipFill>
        <p:spPr>
          <a:xfrm>
            <a:off x="484992" y="1761892"/>
            <a:ext cx="11222016" cy="3334215"/>
          </a:xfrm>
          <a:prstGeom prst="rect">
            <a:avLst/>
          </a:prstGeom>
        </p:spPr>
      </p:pic>
    </p:spTree>
    <p:extLst>
      <p:ext uri="{BB962C8B-B14F-4D97-AF65-F5344CB8AC3E}">
        <p14:creationId xmlns:p14="http://schemas.microsoft.com/office/powerpoint/2010/main" val="334311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hevron 31">
            <a:extLst>
              <a:ext uri="{FF2B5EF4-FFF2-40B4-BE49-F238E27FC236}">
                <a16:creationId xmlns:a16="http://schemas.microsoft.com/office/drawing/2014/main" id="{890E9EBF-B975-4DE2-B6EA-A17F4EB65724}"/>
              </a:ext>
            </a:extLst>
          </p:cNvPr>
          <p:cNvSpPr/>
          <p:nvPr/>
        </p:nvSpPr>
        <p:spPr>
          <a:xfrm>
            <a:off x="2525486" y="3036683"/>
            <a:ext cx="4419239" cy="574904"/>
          </a:xfrm>
          <a:prstGeom prst="chevron">
            <a:avLst/>
          </a:prstGeom>
          <a:solidFill>
            <a:schemeClr val="accent4">
              <a:lumMod val="60000"/>
              <a:lumOff val="40000"/>
            </a:schemeClr>
          </a:solidFill>
          <a:ln w="38100" cmpd="sng">
            <a:solidFill>
              <a:schemeClr val="tx1">
                <a:lumMod val="50000"/>
                <a:lumOff val="50000"/>
              </a:schemeClr>
            </a:solidFill>
            <a:prstDash val="sysDot"/>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44A4E"/>
                </a:solidFill>
                <a:latin typeface="Arial" panose="020B0604020202020204" pitchFamily="34" charset="0"/>
                <a:cs typeface="Arial" panose="020B0604020202020204" pitchFamily="34" charset="0"/>
              </a:rPr>
              <a:t>Skip Postdoctoral Period</a:t>
            </a:r>
          </a:p>
        </p:txBody>
      </p:sp>
      <p:sp>
        <p:nvSpPr>
          <p:cNvPr id="43" name="Chevron 31">
            <a:extLst>
              <a:ext uri="{FF2B5EF4-FFF2-40B4-BE49-F238E27FC236}">
                <a16:creationId xmlns:a16="http://schemas.microsoft.com/office/drawing/2014/main" id="{CE21BDBB-7FF6-4D95-B03C-F0893D475929}"/>
              </a:ext>
            </a:extLst>
          </p:cNvPr>
          <p:cNvSpPr/>
          <p:nvPr/>
        </p:nvSpPr>
        <p:spPr>
          <a:xfrm>
            <a:off x="6651172" y="3036683"/>
            <a:ext cx="1313544" cy="574904"/>
          </a:xfrm>
          <a:prstGeom prst="chevron">
            <a:avLst/>
          </a:prstGeom>
          <a:solidFill>
            <a:srgbClr val="B48EE0"/>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chemeClr val="bg1"/>
                </a:solidFill>
                <a:latin typeface="Arial" panose="020B0604020202020204" pitchFamily="34" charset="0"/>
                <a:cs typeface="Arial" panose="020B0604020202020204" pitchFamily="34" charset="0"/>
              </a:rPr>
              <a:t>DP5</a:t>
            </a:r>
          </a:p>
        </p:txBody>
      </p:sp>
      <p:sp>
        <p:nvSpPr>
          <p:cNvPr id="11" name="Title 10">
            <a:extLst>
              <a:ext uri="{FF2B5EF4-FFF2-40B4-BE49-F238E27FC236}">
                <a16:creationId xmlns:a16="http://schemas.microsoft.com/office/drawing/2014/main" id="{55B48C04-0283-4EE2-A246-F5CD0BEAB9EA}"/>
              </a:ext>
            </a:extLst>
          </p:cNvPr>
          <p:cNvSpPr>
            <a:spLocks noGrp="1"/>
          </p:cNvSpPr>
          <p:nvPr>
            <p:ph type="title"/>
          </p:nvPr>
        </p:nvSpPr>
        <p:spPr>
          <a:xfrm>
            <a:off x="292100" y="326977"/>
            <a:ext cx="10985500" cy="906557"/>
          </a:xfrm>
        </p:spPr>
        <p:txBody>
          <a:bodyPr>
            <a:noAutofit/>
          </a:bodyPr>
          <a:lstStyle/>
          <a:p>
            <a:r>
              <a:rPr lang="en-US" sz="3600" dirty="0">
                <a:solidFill>
                  <a:srgbClr val="20558A"/>
                </a:solidFill>
              </a:rPr>
              <a:t>NIH Director's Early Independence Award (DP5)</a:t>
            </a:r>
          </a:p>
        </p:txBody>
      </p:sp>
      <p:sp>
        <p:nvSpPr>
          <p:cNvPr id="2" name="Content Placeholder 1">
            <a:extLst>
              <a:ext uri="{FF2B5EF4-FFF2-40B4-BE49-F238E27FC236}">
                <a16:creationId xmlns:a16="http://schemas.microsoft.com/office/drawing/2014/main" id="{A41C73EA-170F-425C-9956-0C7335D68A41}"/>
              </a:ext>
            </a:extLst>
          </p:cNvPr>
          <p:cNvSpPr>
            <a:spLocks noGrp="1"/>
          </p:cNvSpPr>
          <p:nvPr>
            <p:ph idx="1"/>
          </p:nvPr>
        </p:nvSpPr>
        <p:spPr>
          <a:xfrm>
            <a:off x="620889" y="3733119"/>
            <a:ext cx="11114547" cy="2280457"/>
          </a:xfrm>
        </p:spPr>
        <p:txBody>
          <a:bodyPr>
            <a:noAutofit/>
          </a:bodyPr>
          <a:lstStyle/>
          <a:p>
            <a:pPr>
              <a:lnSpc>
                <a:spcPct val="120000"/>
              </a:lnSpc>
              <a:spcBef>
                <a:spcPts val="0"/>
              </a:spcBef>
              <a:buClr>
                <a:srgbClr val="126BB4"/>
              </a:buClr>
            </a:pPr>
            <a:r>
              <a:rPr lang="en-US" sz="1700" b="1" dirty="0"/>
              <a:t>DP5: </a:t>
            </a:r>
            <a:r>
              <a:rPr lang="en-US" sz="1700" dirty="0"/>
              <a:t>High-risk, high-reward program supporting exceptional investigators to pursue independent research </a:t>
            </a:r>
            <a:r>
              <a:rPr lang="en-US" sz="1700" b="1" i="1" dirty="0"/>
              <a:t>directly after completion </a:t>
            </a:r>
            <a:r>
              <a:rPr lang="en-US" sz="1700" dirty="0"/>
              <a:t>of their research doctoral degree or clinical residency</a:t>
            </a:r>
          </a:p>
          <a:p>
            <a:pPr>
              <a:lnSpc>
                <a:spcPct val="120000"/>
              </a:lnSpc>
              <a:spcBef>
                <a:spcPts val="0"/>
              </a:spcBef>
              <a:buClr>
                <a:srgbClr val="126BB4"/>
              </a:buClr>
            </a:pPr>
            <a:r>
              <a:rPr lang="en-US" sz="1700" b="1" dirty="0"/>
              <a:t>Bypasses traditional post-doctoral training </a:t>
            </a:r>
            <a:r>
              <a:rPr lang="en-US" sz="1700" dirty="0"/>
              <a:t>and accelerates entry </a:t>
            </a:r>
            <a:r>
              <a:rPr lang="en-US" sz="1700" b="1" i="1" dirty="0">
                <a:solidFill>
                  <a:srgbClr val="00B050"/>
                </a:solidFill>
              </a:rPr>
              <a:t>into an independent research career</a:t>
            </a:r>
          </a:p>
          <a:p>
            <a:pPr>
              <a:lnSpc>
                <a:spcPct val="120000"/>
              </a:lnSpc>
              <a:spcBef>
                <a:spcPts val="0"/>
              </a:spcBef>
              <a:buClr>
                <a:srgbClr val="126BB4"/>
              </a:buClr>
            </a:pPr>
            <a:r>
              <a:rPr lang="en-US" sz="1700" b="1" dirty="0"/>
              <a:t>Applicants must be within 12 months </a:t>
            </a:r>
            <a:r>
              <a:rPr lang="en-US" sz="1700" dirty="0"/>
              <a:t>before or after receiving a research doctoral degree or completing clinical postgraduate training</a:t>
            </a:r>
          </a:p>
          <a:p>
            <a:pPr>
              <a:lnSpc>
                <a:spcPct val="120000"/>
              </a:lnSpc>
              <a:spcBef>
                <a:spcPts val="0"/>
              </a:spcBef>
              <a:buClr>
                <a:srgbClr val="126BB4"/>
              </a:buClr>
            </a:pPr>
            <a:r>
              <a:rPr lang="en-US" sz="1700" b="1" dirty="0"/>
              <a:t>Awardees are expected to be competitive for continued funding </a:t>
            </a:r>
            <a:r>
              <a:rPr lang="en-US" sz="1700" dirty="0"/>
              <a:t>of her/his research program and for a permanent research position</a:t>
            </a:r>
          </a:p>
          <a:p>
            <a:pPr>
              <a:lnSpc>
                <a:spcPct val="120000"/>
              </a:lnSpc>
              <a:spcBef>
                <a:spcPts val="0"/>
              </a:spcBef>
              <a:buClr>
                <a:srgbClr val="126BB4"/>
              </a:buClr>
            </a:pPr>
            <a:r>
              <a:rPr lang="en-US" sz="1700" dirty="0"/>
              <a:t>Funded via Common Fund</a:t>
            </a:r>
          </a:p>
        </p:txBody>
      </p:sp>
      <p:sp>
        <p:nvSpPr>
          <p:cNvPr id="24" name="Chevron 23"/>
          <p:cNvSpPr/>
          <p:nvPr/>
        </p:nvSpPr>
        <p:spPr>
          <a:xfrm>
            <a:off x="8876924" y="1501572"/>
            <a:ext cx="2858512" cy="1368821"/>
          </a:xfrm>
          <a:prstGeom prst="chevron">
            <a:avLst/>
          </a:prstGeom>
          <a:solidFill>
            <a:srgbClr val="C05954"/>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Established Investigator</a:t>
            </a:r>
          </a:p>
        </p:txBody>
      </p:sp>
      <p:sp>
        <p:nvSpPr>
          <p:cNvPr id="25" name="Chevron 24"/>
          <p:cNvSpPr/>
          <p:nvPr/>
        </p:nvSpPr>
        <p:spPr>
          <a:xfrm>
            <a:off x="6351368" y="1497926"/>
            <a:ext cx="3130089" cy="1368821"/>
          </a:xfrm>
          <a:prstGeom prst="chevron">
            <a:avLst/>
          </a:prstGeom>
          <a:solidFill>
            <a:srgbClr val="A884D2"/>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Early Research Career</a:t>
            </a:r>
          </a:p>
        </p:txBody>
      </p:sp>
      <p:sp>
        <p:nvSpPr>
          <p:cNvPr id="32" name="Chevron 31"/>
          <p:cNvSpPr/>
          <p:nvPr/>
        </p:nvSpPr>
        <p:spPr>
          <a:xfrm>
            <a:off x="2256715" y="1490044"/>
            <a:ext cx="4688010" cy="1368821"/>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44A4E"/>
                </a:solidFill>
                <a:latin typeface="Arial" panose="020B0604020202020204" pitchFamily="34" charset="0"/>
                <a:cs typeface="Arial" panose="020B0604020202020204" pitchFamily="34" charset="0"/>
              </a:rPr>
              <a:t>Postdoctoral Training/</a:t>
            </a:r>
            <a:br>
              <a:rPr lang="en-US" sz="1600" b="1" dirty="0">
                <a:solidFill>
                  <a:srgbClr val="344A4E"/>
                </a:solidFill>
                <a:latin typeface="Arial" panose="020B0604020202020204" pitchFamily="34" charset="0"/>
                <a:cs typeface="Arial" panose="020B0604020202020204" pitchFamily="34" charset="0"/>
              </a:rPr>
            </a:br>
            <a:r>
              <a:rPr lang="en-US" sz="1600" b="1" dirty="0">
                <a:solidFill>
                  <a:srgbClr val="344A4E"/>
                </a:solidFill>
                <a:latin typeface="Arial" panose="020B0604020202020204" pitchFamily="34" charset="0"/>
                <a:cs typeface="Arial" panose="020B0604020202020204" pitchFamily="34" charset="0"/>
              </a:rPr>
              <a:t>Clinical Residency</a:t>
            </a:r>
          </a:p>
        </p:txBody>
      </p:sp>
      <p:sp>
        <p:nvSpPr>
          <p:cNvPr id="44" name="Pentagon 32">
            <a:extLst>
              <a:ext uri="{FF2B5EF4-FFF2-40B4-BE49-F238E27FC236}">
                <a16:creationId xmlns:a16="http://schemas.microsoft.com/office/drawing/2014/main" id="{5CF44979-B249-44B1-A1CF-DE907EF2E0C7}"/>
              </a:ext>
            </a:extLst>
          </p:cNvPr>
          <p:cNvSpPr/>
          <p:nvPr/>
        </p:nvSpPr>
        <p:spPr>
          <a:xfrm>
            <a:off x="-54427" y="1478516"/>
            <a:ext cx="2845097" cy="1372467"/>
          </a:xfrm>
          <a:prstGeom prst="homePlate">
            <a:avLst/>
          </a:prstGeom>
          <a:gradFill>
            <a:gsLst>
              <a:gs pos="100000">
                <a:schemeClr val="accent1">
                  <a:alpha val="0"/>
                  <a:lumMod val="0"/>
                  <a:lumOff val="100000"/>
                </a:schemeClr>
              </a:gs>
              <a:gs pos="53000">
                <a:srgbClr val="7FCEFF"/>
              </a:gs>
            </a:gsLst>
            <a:lin ang="10800000" scaled="0"/>
          </a:gra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ctr"/>
            <a:r>
              <a:rPr lang="en-US" b="1" dirty="0">
                <a:solidFill>
                  <a:srgbClr val="2A4A60"/>
                </a:solidFill>
                <a:latin typeface="Arial" panose="020B0604020202020204" pitchFamily="34" charset="0"/>
                <a:cs typeface="Arial" panose="020B0604020202020204" pitchFamily="34" charset="0"/>
              </a:rPr>
              <a:t>Graduate/</a:t>
            </a:r>
            <a:br>
              <a:rPr lang="en-US" b="1" dirty="0">
                <a:solidFill>
                  <a:srgbClr val="2A4A60"/>
                </a:solidFill>
                <a:latin typeface="Arial" panose="020B0604020202020204" pitchFamily="34" charset="0"/>
                <a:cs typeface="Arial" panose="020B0604020202020204" pitchFamily="34" charset="0"/>
              </a:rPr>
            </a:br>
            <a:r>
              <a:rPr lang="en-US" b="1" dirty="0">
                <a:solidFill>
                  <a:srgbClr val="2A4A60"/>
                </a:solidFill>
                <a:latin typeface="Arial" panose="020B0604020202020204" pitchFamily="34" charset="0"/>
                <a:cs typeface="Arial" panose="020B0604020202020204" pitchFamily="34" charset="0"/>
              </a:rPr>
              <a:t>Clinical</a:t>
            </a:r>
            <a:br>
              <a:rPr lang="en-US" b="1" dirty="0">
                <a:solidFill>
                  <a:srgbClr val="2A4A60"/>
                </a:solidFill>
                <a:latin typeface="Arial" panose="020B0604020202020204" pitchFamily="34" charset="0"/>
                <a:cs typeface="Arial" panose="020B0604020202020204" pitchFamily="34" charset="0"/>
              </a:rPr>
            </a:br>
            <a:r>
              <a:rPr lang="en-US" b="1" dirty="0">
                <a:solidFill>
                  <a:srgbClr val="2A4A60"/>
                </a:solidFill>
                <a:latin typeface="Arial" panose="020B0604020202020204" pitchFamily="34" charset="0"/>
                <a:cs typeface="Arial" panose="020B0604020202020204" pitchFamily="34" charset="0"/>
              </a:rPr>
              <a:t>Training</a:t>
            </a:r>
          </a:p>
        </p:txBody>
      </p:sp>
      <p:sp>
        <p:nvSpPr>
          <p:cNvPr id="18" name="Chevron 31">
            <a:extLst>
              <a:ext uri="{FF2B5EF4-FFF2-40B4-BE49-F238E27FC236}">
                <a16:creationId xmlns:a16="http://schemas.microsoft.com/office/drawing/2014/main" id="{E34D8DCD-D552-45BC-9746-19904C2BFC0B}"/>
              </a:ext>
            </a:extLst>
          </p:cNvPr>
          <p:cNvSpPr/>
          <p:nvPr/>
        </p:nvSpPr>
        <p:spPr>
          <a:xfrm>
            <a:off x="1343034" y="3036683"/>
            <a:ext cx="1529889" cy="574904"/>
          </a:xfrm>
          <a:prstGeom prst="chevron">
            <a:avLst/>
          </a:prstGeom>
          <a:solidFill>
            <a:srgbClr val="89DBFF"/>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rgbClr val="2A4A60"/>
                </a:solidFill>
                <a:latin typeface="Arial" panose="020B0604020202020204" pitchFamily="34" charset="0"/>
                <a:cs typeface="Arial" panose="020B0604020202020204" pitchFamily="34" charset="0"/>
              </a:rPr>
              <a:t>DP5</a:t>
            </a:r>
          </a:p>
        </p:txBody>
      </p:sp>
    </p:spTree>
    <p:custDataLst>
      <p:tags r:id="rId1"/>
    </p:custDataLst>
    <p:extLst>
      <p:ext uri="{BB962C8B-B14F-4D97-AF65-F5344CB8AC3E}">
        <p14:creationId xmlns:p14="http://schemas.microsoft.com/office/powerpoint/2010/main" val="140617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hevron 31">
            <a:extLst>
              <a:ext uri="{FF2B5EF4-FFF2-40B4-BE49-F238E27FC236}">
                <a16:creationId xmlns:a16="http://schemas.microsoft.com/office/drawing/2014/main" id="{CE21BDBB-7FF6-4D95-B03C-F0893D475929}"/>
              </a:ext>
            </a:extLst>
          </p:cNvPr>
          <p:cNvSpPr/>
          <p:nvPr/>
        </p:nvSpPr>
        <p:spPr>
          <a:xfrm>
            <a:off x="6743700" y="3733383"/>
            <a:ext cx="1188357" cy="574904"/>
          </a:xfrm>
          <a:prstGeom prst="chevron">
            <a:avLst/>
          </a:prstGeom>
          <a:solidFill>
            <a:srgbClr val="B48EE0"/>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chemeClr val="bg1"/>
                </a:solidFill>
                <a:latin typeface="Arial" panose="020B0604020202020204" pitchFamily="34" charset="0"/>
                <a:cs typeface="Arial" panose="020B0604020202020204" pitchFamily="34" charset="0"/>
              </a:rPr>
              <a:t>K22</a:t>
            </a:r>
            <a:r>
              <a:rPr lang="en-US" sz="1600" b="1" dirty="0">
                <a:solidFill>
                  <a:schemeClr val="bg1"/>
                </a:solidFill>
                <a:latin typeface="Arial" panose="020B0604020202020204" pitchFamily="34" charset="0"/>
                <a:cs typeface="Arial" panose="020B0604020202020204" pitchFamily="34" charset="0"/>
              </a:rPr>
              <a:t>, R00</a:t>
            </a:r>
          </a:p>
        </p:txBody>
      </p:sp>
      <p:sp>
        <p:nvSpPr>
          <p:cNvPr id="11" name="Title 10">
            <a:extLst>
              <a:ext uri="{FF2B5EF4-FFF2-40B4-BE49-F238E27FC236}">
                <a16:creationId xmlns:a16="http://schemas.microsoft.com/office/drawing/2014/main" id="{55B48C04-0283-4EE2-A246-F5CD0BEAB9EA}"/>
              </a:ext>
            </a:extLst>
          </p:cNvPr>
          <p:cNvSpPr>
            <a:spLocks noGrp="1"/>
          </p:cNvSpPr>
          <p:nvPr>
            <p:ph type="title"/>
          </p:nvPr>
        </p:nvSpPr>
        <p:spPr>
          <a:xfrm>
            <a:off x="223157" y="301327"/>
            <a:ext cx="11512279" cy="1142554"/>
          </a:xfrm>
        </p:spPr>
        <p:txBody>
          <a:bodyPr>
            <a:normAutofit fontScale="90000"/>
          </a:bodyPr>
          <a:lstStyle/>
          <a:p>
            <a:r>
              <a:rPr lang="en-US" sz="4000" dirty="0">
                <a:solidFill>
                  <a:srgbClr val="20558A"/>
                </a:solidFill>
              </a:rPr>
              <a:t>Career Development and Other Early Career Awards</a:t>
            </a:r>
            <a:endParaRPr lang="en-US" sz="4000" dirty="0">
              <a:solidFill>
                <a:schemeClr val="accent1">
                  <a:lumMod val="75000"/>
                </a:schemeClr>
              </a:solidFill>
            </a:endParaRPr>
          </a:p>
        </p:txBody>
      </p:sp>
      <p:sp>
        <p:nvSpPr>
          <p:cNvPr id="24" name="Chevron 23"/>
          <p:cNvSpPr/>
          <p:nvPr/>
        </p:nvSpPr>
        <p:spPr>
          <a:xfrm>
            <a:off x="8876924" y="1912901"/>
            <a:ext cx="2858512" cy="1142554"/>
          </a:xfrm>
          <a:prstGeom prst="chevron">
            <a:avLst/>
          </a:prstGeom>
          <a:solidFill>
            <a:srgbClr val="C05954"/>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Established Investigator</a:t>
            </a:r>
          </a:p>
        </p:txBody>
      </p:sp>
      <p:sp>
        <p:nvSpPr>
          <p:cNvPr id="25" name="Chevron 24"/>
          <p:cNvSpPr/>
          <p:nvPr/>
        </p:nvSpPr>
        <p:spPr>
          <a:xfrm>
            <a:off x="6351368" y="1909255"/>
            <a:ext cx="3130089" cy="1142554"/>
          </a:xfrm>
          <a:prstGeom prst="chevron">
            <a:avLst/>
          </a:prstGeom>
          <a:solidFill>
            <a:srgbClr val="A884D2"/>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Early Research Career</a:t>
            </a:r>
          </a:p>
        </p:txBody>
      </p:sp>
      <p:sp>
        <p:nvSpPr>
          <p:cNvPr id="32" name="Chevron 31"/>
          <p:cNvSpPr/>
          <p:nvPr/>
        </p:nvSpPr>
        <p:spPr>
          <a:xfrm>
            <a:off x="2256715" y="1901373"/>
            <a:ext cx="4688010" cy="1142554"/>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344A4E"/>
                </a:solidFill>
                <a:latin typeface="Arial" panose="020B0604020202020204" pitchFamily="34" charset="0"/>
                <a:cs typeface="Arial" panose="020B0604020202020204" pitchFamily="34" charset="0"/>
              </a:rPr>
              <a:t>Postdoctoral Training/</a:t>
            </a:r>
            <a:br>
              <a:rPr lang="en-US" sz="1600" b="1" dirty="0">
                <a:solidFill>
                  <a:srgbClr val="344A4E"/>
                </a:solidFill>
                <a:latin typeface="Arial" panose="020B0604020202020204" pitchFamily="34" charset="0"/>
                <a:cs typeface="Arial" panose="020B0604020202020204" pitchFamily="34" charset="0"/>
              </a:rPr>
            </a:br>
            <a:r>
              <a:rPr lang="en-US" sz="1600" b="1" dirty="0">
                <a:solidFill>
                  <a:srgbClr val="344A4E"/>
                </a:solidFill>
                <a:latin typeface="Arial" panose="020B0604020202020204" pitchFamily="34" charset="0"/>
                <a:cs typeface="Arial" panose="020B0604020202020204" pitchFamily="34" charset="0"/>
              </a:rPr>
              <a:t>Clinical Residency</a:t>
            </a:r>
          </a:p>
        </p:txBody>
      </p:sp>
      <p:sp>
        <p:nvSpPr>
          <p:cNvPr id="39" name="Chevron 31">
            <a:extLst>
              <a:ext uri="{FF2B5EF4-FFF2-40B4-BE49-F238E27FC236}">
                <a16:creationId xmlns:a16="http://schemas.microsoft.com/office/drawing/2014/main" id="{26C0EA9E-67C2-465B-AE6A-F24E60F245C5}"/>
              </a:ext>
            </a:extLst>
          </p:cNvPr>
          <p:cNvSpPr/>
          <p:nvPr/>
        </p:nvSpPr>
        <p:spPr>
          <a:xfrm>
            <a:off x="4408714" y="3108340"/>
            <a:ext cx="2144487" cy="574904"/>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rgbClr val="344A4E"/>
                </a:solidFill>
                <a:latin typeface="Arial" panose="020B0604020202020204" pitchFamily="34" charset="0"/>
                <a:cs typeface="Arial" panose="020B0604020202020204" pitchFamily="34" charset="0"/>
              </a:rPr>
              <a:t>K01, </a:t>
            </a:r>
            <a:r>
              <a:rPr lang="en-US" sz="1600" dirty="0">
                <a:solidFill>
                  <a:srgbClr val="344A4E"/>
                </a:solidFill>
                <a:latin typeface="Arial" panose="020B0604020202020204" pitchFamily="34" charset="0"/>
                <a:cs typeface="Arial" panose="020B0604020202020204" pitchFamily="34" charset="0"/>
              </a:rPr>
              <a:t>K07, K25</a:t>
            </a:r>
            <a:br>
              <a:rPr lang="en-US" sz="1600" dirty="0">
                <a:solidFill>
                  <a:srgbClr val="344A4E"/>
                </a:solidFill>
                <a:latin typeface="Arial" panose="020B0604020202020204" pitchFamily="34" charset="0"/>
                <a:cs typeface="Arial" panose="020B0604020202020204" pitchFamily="34" charset="0"/>
              </a:rPr>
            </a:br>
            <a:r>
              <a:rPr lang="en-US" sz="1600" dirty="0">
                <a:solidFill>
                  <a:srgbClr val="CC615D"/>
                </a:solidFill>
                <a:latin typeface="Arial" panose="020B0604020202020204" pitchFamily="34" charset="0"/>
                <a:cs typeface="Arial" panose="020B0604020202020204" pitchFamily="34" charset="0"/>
              </a:rPr>
              <a:t>K12, KL2</a:t>
            </a:r>
          </a:p>
        </p:txBody>
      </p:sp>
      <p:sp>
        <p:nvSpPr>
          <p:cNvPr id="41" name="Chevron 31">
            <a:extLst>
              <a:ext uri="{FF2B5EF4-FFF2-40B4-BE49-F238E27FC236}">
                <a16:creationId xmlns:a16="http://schemas.microsoft.com/office/drawing/2014/main" id="{890E9EBF-B975-4DE2-B6EA-A17F4EB65724}"/>
              </a:ext>
            </a:extLst>
          </p:cNvPr>
          <p:cNvSpPr/>
          <p:nvPr/>
        </p:nvSpPr>
        <p:spPr>
          <a:xfrm>
            <a:off x="5680841" y="3733383"/>
            <a:ext cx="1289644" cy="574904"/>
          </a:xfrm>
          <a:prstGeom prst="chevron">
            <a:avLst/>
          </a:prstGeom>
          <a:solidFill>
            <a:srgbClr val="A4E2EC"/>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dirty="0">
                <a:solidFill>
                  <a:srgbClr val="344A4E"/>
                </a:solidFill>
                <a:latin typeface="Arial" panose="020B0604020202020204" pitchFamily="34" charset="0"/>
                <a:cs typeface="Arial" panose="020B0604020202020204" pitchFamily="34" charset="0"/>
              </a:rPr>
              <a:t>K22, </a:t>
            </a:r>
          </a:p>
          <a:p>
            <a:pPr algn="r"/>
            <a:r>
              <a:rPr lang="en-US" sz="1600" b="1" dirty="0">
                <a:solidFill>
                  <a:srgbClr val="344A4E"/>
                </a:solidFill>
                <a:latin typeface="Arial" panose="020B0604020202020204" pitchFamily="34" charset="0"/>
                <a:cs typeface="Arial" panose="020B0604020202020204" pitchFamily="34" charset="0"/>
              </a:rPr>
              <a:t>K99</a:t>
            </a:r>
          </a:p>
        </p:txBody>
      </p:sp>
      <p:sp>
        <p:nvSpPr>
          <p:cNvPr id="44" name="Pentagon 32">
            <a:extLst>
              <a:ext uri="{FF2B5EF4-FFF2-40B4-BE49-F238E27FC236}">
                <a16:creationId xmlns:a16="http://schemas.microsoft.com/office/drawing/2014/main" id="{5CF44979-B249-44B1-A1CF-DE907EF2E0C7}"/>
              </a:ext>
            </a:extLst>
          </p:cNvPr>
          <p:cNvSpPr/>
          <p:nvPr/>
        </p:nvSpPr>
        <p:spPr>
          <a:xfrm>
            <a:off x="1" y="1890448"/>
            <a:ext cx="2845097" cy="1145597"/>
          </a:xfrm>
          <a:prstGeom prst="homePlate">
            <a:avLst/>
          </a:prstGeom>
          <a:gradFill>
            <a:gsLst>
              <a:gs pos="100000">
                <a:schemeClr val="accent1">
                  <a:alpha val="0"/>
                  <a:lumMod val="0"/>
                  <a:lumOff val="100000"/>
                </a:schemeClr>
              </a:gs>
              <a:gs pos="53000">
                <a:srgbClr val="7FCEFF"/>
              </a:gs>
            </a:gsLst>
            <a:lin ang="10800000" scaled="0"/>
          </a:gra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lgn="ctr"/>
            <a:r>
              <a:rPr lang="en-US" b="1" dirty="0">
                <a:solidFill>
                  <a:srgbClr val="2A4A60"/>
                </a:solidFill>
                <a:latin typeface="Arial" panose="020B0604020202020204" pitchFamily="34" charset="0"/>
                <a:cs typeface="Arial" panose="020B0604020202020204" pitchFamily="34" charset="0"/>
              </a:rPr>
              <a:t>Graduate/</a:t>
            </a:r>
            <a:br>
              <a:rPr lang="en-US" b="1" dirty="0">
                <a:solidFill>
                  <a:srgbClr val="2A4A60"/>
                </a:solidFill>
                <a:latin typeface="Arial" panose="020B0604020202020204" pitchFamily="34" charset="0"/>
                <a:cs typeface="Arial" panose="020B0604020202020204" pitchFamily="34" charset="0"/>
              </a:rPr>
            </a:br>
            <a:r>
              <a:rPr lang="en-US" b="1" dirty="0">
                <a:solidFill>
                  <a:srgbClr val="2A4A60"/>
                </a:solidFill>
                <a:latin typeface="Arial" panose="020B0604020202020204" pitchFamily="34" charset="0"/>
                <a:cs typeface="Arial" panose="020B0604020202020204" pitchFamily="34" charset="0"/>
              </a:rPr>
              <a:t>Clinical</a:t>
            </a:r>
            <a:br>
              <a:rPr lang="en-US" b="1" dirty="0">
                <a:solidFill>
                  <a:srgbClr val="2A4A60"/>
                </a:solidFill>
                <a:latin typeface="Arial" panose="020B0604020202020204" pitchFamily="34" charset="0"/>
                <a:cs typeface="Arial" panose="020B0604020202020204" pitchFamily="34" charset="0"/>
              </a:rPr>
            </a:br>
            <a:r>
              <a:rPr lang="en-US" b="1" dirty="0">
                <a:solidFill>
                  <a:srgbClr val="2A4A60"/>
                </a:solidFill>
                <a:latin typeface="Arial" panose="020B0604020202020204" pitchFamily="34" charset="0"/>
                <a:cs typeface="Arial" panose="020B0604020202020204" pitchFamily="34" charset="0"/>
              </a:rPr>
              <a:t>Training</a:t>
            </a:r>
          </a:p>
        </p:txBody>
      </p:sp>
      <p:sp>
        <p:nvSpPr>
          <p:cNvPr id="45" name="Chevron 31">
            <a:extLst>
              <a:ext uri="{FF2B5EF4-FFF2-40B4-BE49-F238E27FC236}">
                <a16:creationId xmlns:a16="http://schemas.microsoft.com/office/drawing/2014/main" id="{D4BCD816-B585-46BC-AA38-FAD4121837CC}"/>
              </a:ext>
            </a:extLst>
          </p:cNvPr>
          <p:cNvSpPr/>
          <p:nvPr/>
        </p:nvSpPr>
        <p:spPr>
          <a:xfrm>
            <a:off x="6351368" y="3100631"/>
            <a:ext cx="1791146" cy="574904"/>
          </a:xfrm>
          <a:prstGeom prst="chevron">
            <a:avLst/>
          </a:prstGeom>
          <a:solidFill>
            <a:srgbClr val="B48EE0"/>
          </a:soli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solidFill>
                  <a:schemeClr val="tx1"/>
                </a:solidFill>
                <a:latin typeface="Arial" panose="020B0604020202020204" pitchFamily="34" charset="0"/>
                <a:cs typeface="Arial" panose="020B0604020202020204" pitchFamily="34" charset="0"/>
              </a:rPr>
              <a:t>K08, K23</a:t>
            </a:r>
            <a:br>
              <a:rPr lang="en-US" sz="1600" b="1" dirty="0">
                <a:solidFill>
                  <a:schemeClr val="bg1"/>
                </a:solidFill>
                <a:latin typeface="Arial" panose="020B0604020202020204" pitchFamily="34" charset="0"/>
                <a:cs typeface="Arial" panose="020B0604020202020204" pitchFamily="34" charset="0"/>
              </a:rPr>
            </a:br>
            <a:r>
              <a:rPr lang="en-US" sz="1600" dirty="0">
                <a:solidFill>
                  <a:srgbClr val="CC615D"/>
                </a:solidFill>
                <a:latin typeface="Arial" panose="020B0604020202020204" pitchFamily="34" charset="0"/>
                <a:cs typeface="Arial" panose="020B0604020202020204" pitchFamily="34" charset="0"/>
              </a:rPr>
              <a:t>K12, KL2</a:t>
            </a:r>
          </a:p>
        </p:txBody>
      </p:sp>
      <p:sp>
        <p:nvSpPr>
          <p:cNvPr id="14" name="Chevron 52">
            <a:extLst>
              <a:ext uri="{FF2B5EF4-FFF2-40B4-BE49-F238E27FC236}">
                <a16:creationId xmlns:a16="http://schemas.microsoft.com/office/drawing/2014/main" id="{FB6E35CC-A0F2-468D-B808-123FC05325DB}"/>
              </a:ext>
            </a:extLst>
          </p:cNvPr>
          <p:cNvSpPr/>
          <p:nvPr/>
        </p:nvSpPr>
        <p:spPr>
          <a:xfrm>
            <a:off x="3333392" y="4396516"/>
            <a:ext cx="4666204" cy="242570"/>
          </a:xfrm>
          <a:prstGeom prst="chevron">
            <a:avLst/>
          </a:prstGeom>
          <a:solidFill>
            <a:srgbClr val="D0CFD2"/>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lumMod val="65000"/>
                    <a:lumOff val="35000"/>
                  </a:schemeClr>
                </a:solidFill>
              </a:rPr>
              <a:t>Loan Repayment Programs</a:t>
            </a:r>
          </a:p>
        </p:txBody>
      </p:sp>
      <p:sp>
        <p:nvSpPr>
          <p:cNvPr id="15" name="Chevron 53">
            <a:extLst>
              <a:ext uri="{FF2B5EF4-FFF2-40B4-BE49-F238E27FC236}">
                <a16:creationId xmlns:a16="http://schemas.microsoft.com/office/drawing/2014/main" id="{1AA17067-C52F-40A8-8A09-78FA7EA00ED3}"/>
              </a:ext>
            </a:extLst>
          </p:cNvPr>
          <p:cNvSpPr/>
          <p:nvPr/>
        </p:nvSpPr>
        <p:spPr>
          <a:xfrm>
            <a:off x="1671354" y="4753211"/>
            <a:ext cx="6328241" cy="256285"/>
          </a:xfrm>
          <a:prstGeom prst="chevron">
            <a:avLst/>
          </a:prstGeom>
          <a:solidFill>
            <a:srgbClr val="D0CFD2"/>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lumMod val="65000"/>
                    <a:lumOff val="35000"/>
                  </a:schemeClr>
                </a:solidFill>
              </a:rPr>
              <a:t>Diversity Supplements : </a:t>
            </a:r>
            <a:r>
              <a:rPr lang="en-US" sz="1000" b="1" dirty="0">
                <a:hlinkClick r:id="rId4"/>
              </a:rPr>
              <a:t>PA-20-166</a:t>
            </a:r>
            <a:endParaRPr lang="en-US" sz="1000" b="1" dirty="0">
              <a:solidFill>
                <a:schemeClr val="tx1">
                  <a:lumMod val="65000"/>
                  <a:lumOff val="35000"/>
                </a:schemeClr>
              </a:solidFill>
            </a:endParaRPr>
          </a:p>
        </p:txBody>
      </p:sp>
      <p:sp>
        <p:nvSpPr>
          <p:cNvPr id="16" name="Chevron 54">
            <a:extLst>
              <a:ext uri="{FF2B5EF4-FFF2-40B4-BE49-F238E27FC236}">
                <a16:creationId xmlns:a16="http://schemas.microsoft.com/office/drawing/2014/main" id="{8EE47696-3C06-44D8-BCBA-FA1F02405688}"/>
              </a:ext>
            </a:extLst>
          </p:cNvPr>
          <p:cNvSpPr/>
          <p:nvPr/>
        </p:nvSpPr>
        <p:spPr>
          <a:xfrm>
            <a:off x="6293913" y="5117301"/>
            <a:ext cx="3759316" cy="242570"/>
          </a:xfrm>
          <a:prstGeom prst="chevron">
            <a:avLst/>
          </a:prstGeom>
          <a:solidFill>
            <a:srgbClr val="D0CFD2"/>
          </a:solidFill>
          <a:ln w="25400">
            <a:noFill/>
            <a:prstDash val="solid"/>
          </a:ln>
          <a:effectLst>
            <a:outerShdw blurRad="50800" dist="38100" dir="2700000" algn="tl" rotWithShape="0">
              <a:prstClr val="black">
                <a:alpha val="40000"/>
              </a:prstClr>
            </a:out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lumMod val="65000"/>
                    <a:lumOff val="35000"/>
                  </a:schemeClr>
                </a:solidFill>
              </a:rPr>
              <a:t>Re-Entry Supplements: </a:t>
            </a:r>
            <a:r>
              <a:rPr lang="en-US" sz="1000" b="1" dirty="0">
                <a:hlinkClick r:id="rId5"/>
              </a:rPr>
              <a:t>NOT-OD-20-054</a:t>
            </a:r>
            <a:endParaRPr lang="en-US" sz="1000" b="1" dirty="0">
              <a:solidFill>
                <a:schemeClr val="tx1">
                  <a:lumMod val="65000"/>
                  <a:lumOff val="35000"/>
                </a:schemeClr>
              </a:solidFill>
            </a:endParaRPr>
          </a:p>
        </p:txBody>
      </p:sp>
      <p:sp>
        <p:nvSpPr>
          <p:cNvPr id="17" name="Chevron 31">
            <a:extLst>
              <a:ext uri="{FF2B5EF4-FFF2-40B4-BE49-F238E27FC236}">
                <a16:creationId xmlns:a16="http://schemas.microsoft.com/office/drawing/2014/main" id="{A9399091-AF1F-4A08-AE96-A5D4990CEDCB}"/>
              </a:ext>
              <a:ext uri="{C183D7F6-B498-43B3-948B-1728B52AA6E4}">
                <adec:decorative xmlns:adec="http://schemas.microsoft.com/office/drawing/2017/decorative" val="1"/>
              </a:ext>
            </a:extLst>
          </p:cNvPr>
          <p:cNvSpPr/>
          <p:nvPr/>
        </p:nvSpPr>
        <p:spPr>
          <a:xfrm>
            <a:off x="7981351" y="3108340"/>
            <a:ext cx="1500106" cy="574904"/>
          </a:xfrm>
          <a:prstGeom prst="chevron">
            <a:avLst/>
          </a:prstGeom>
          <a:gradFill flip="none" rotWithShape="1">
            <a:gsLst>
              <a:gs pos="17000">
                <a:srgbClr val="BA4770"/>
              </a:gs>
              <a:gs pos="0">
                <a:srgbClr val="C00000"/>
              </a:gs>
              <a:gs pos="100000">
                <a:srgbClr val="B48EE0"/>
              </a:gs>
            </a:gsLst>
            <a:lin ang="10800000" scaled="1"/>
            <a:tileRect/>
          </a:gradFill>
          <a:ln w="25400">
            <a:noFill/>
            <a:prstDash val="solid"/>
          </a:ln>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600" dirty="0">
              <a:solidFill>
                <a:srgbClr val="CC615D"/>
              </a:solidFill>
              <a:latin typeface="Arial" panose="020B0604020202020204" pitchFamily="34" charset="0"/>
              <a:cs typeface="Arial" panose="020B0604020202020204" pitchFamily="34" charset="0"/>
            </a:endParaRPr>
          </a:p>
        </p:txBody>
      </p:sp>
      <p:sp>
        <p:nvSpPr>
          <p:cNvPr id="18" name="Rounded Rectangle 67">
            <a:extLst>
              <a:ext uri="{FF2B5EF4-FFF2-40B4-BE49-F238E27FC236}">
                <a16:creationId xmlns:a16="http://schemas.microsoft.com/office/drawing/2014/main" id="{C392D1D6-4EC0-4537-9581-054447459A38}"/>
              </a:ext>
            </a:extLst>
          </p:cNvPr>
          <p:cNvSpPr/>
          <p:nvPr/>
        </p:nvSpPr>
        <p:spPr>
          <a:xfrm>
            <a:off x="8285866" y="3159614"/>
            <a:ext cx="703353" cy="414068"/>
          </a:xfrm>
          <a:prstGeom prst="roundRect">
            <a:avLst>
              <a:gd name="adj" fmla="val 10000"/>
            </a:avLst>
          </a:prstGeom>
          <a:noFill/>
          <a:ln>
            <a:noFill/>
          </a:ln>
          <a:effectLst>
            <a:outerShdw blurRad="139700" dist="38100" dir="2700000" algn="tl" rotWithShape="0">
              <a:prstClr val="black">
                <a:alpha val="23000"/>
              </a:prstClr>
            </a:outerShdw>
          </a:effectLst>
          <a:scene3d>
            <a:camera prst="orthographicFront"/>
            <a:lightRig rig="threePt" dir="t"/>
          </a:scene3d>
          <a:sp3d>
            <a:bevelT/>
            <a:bevelB/>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0" tIns="0" rIns="0" bIns="0" anchor="ctr" anchorCtr="1">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R03, R21, DP2</a:t>
            </a:r>
          </a:p>
        </p:txBody>
      </p:sp>
    </p:spTree>
    <p:custDataLst>
      <p:tags r:id="rId1"/>
    </p:custDataLst>
    <p:extLst>
      <p:ext uri="{BB962C8B-B14F-4D97-AF65-F5344CB8AC3E}">
        <p14:creationId xmlns:p14="http://schemas.microsoft.com/office/powerpoint/2010/main" val="350027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bwMode="auto">
          <a:xfrm>
            <a:off x="635001" y="1682044"/>
            <a:ext cx="10924822" cy="457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buClr>
                <a:srgbClr val="20558A"/>
              </a:buClr>
              <a:tabLst>
                <a:tab pos="0" algn="l"/>
              </a:tabLst>
            </a:pPr>
            <a:r>
              <a:rPr lang="en-US" altLang="en-US" sz="2000" dirty="0">
                <a:solidFill>
                  <a:schemeClr val="tx1"/>
                </a:solidFill>
                <a:latin typeface="Arial" panose="020B0604020202020204" pitchFamily="34" charset="0"/>
                <a:ea typeface="Calibri" charset="0"/>
                <a:cs typeface="Arial" panose="020B0604020202020204" pitchFamily="34" charset="0"/>
              </a:rPr>
              <a:t>Definition of </a:t>
            </a:r>
            <a:r>
              <a:rPr lang="en-US" altLang="en-US" sz="2000" i="1" dirty="0">
                <a:solidFill>
                  <a:schemeClr val="tx1"/>
                </a:solidFill>
                <a:latin typeface="Arial" panose="020B0604020202020204" pitchFamily="34" charset="0"/>
                <a:ea typeface="Calibri" charset="0"/>
                <a:cs typeface="Arial" panose="020B0604020202020204" pitchFamily="34" charset="0"/>
              </a:rPr>
              <a:t>E</a:t>
            </a:r>
            <a:r>
              <a:rPr lang="en-US" altLang="en-US" sz="2000" dirty="0">
                <a:solidFill>
                  <a:schemeClr val="tx1"/>
                </a:solidFill>
                <a:latin typeface="Arial" panose="020B0604020202020204" pitchFamily="34" charset="0"/>
                <a:ea typeface="Calibri" charset="0"/>
                <a:cs typeface="Arial" panose="020B0604020202020204" pitchFamily="34" charset="0"/>
              </a:rPr>
              <a:t>arly-</a:t>
            </a:r>
            <a:r>
              <a:rPr lang="en-US" altLang="en-US" sz="2000" i="1" dirty="0">
                <a:solidFill>
                  <a:schemeClr val="tx1"/>
                </a:solidFill>
                <a:latin typeface="Arial" panose="020B0604020202020204" pitchFamily="34" charset="0"/>
                <a:ea typeface="Calibri" charset="0"/>
                <a:cs typeface="Arial" panose="020B0604020202020204" pitchFamily="34" charset="0"/>
              </a:rPr>
              <a:t>S</a:t>
            </a:r>
            <a:r>
              <a:rPr lang="en-US" altLang="en-US" sz="2000" dirty="0">
                <a:solidFill>
                  <a:schemeClr val="tx1"/>
                </a:solidFill>
                <a:latin typeface="Arial" panose="020B0604020202020204" pitchFamily="34" charset="0"/>
                <a:ea typeface="Calibri" charset="0"/>
                <a:cs typeface="Arial" panose="020B0604020202020204" pitchFamily="34" charset="0"/>
              </a:rPr>
              <a:t>tage </a:t>
            </a:r>
            <a:r>
              <a:rPr lang="en-US" altLang="en-US" sz="2000" i="1" dirty="0">
                <a:solidFill>
                  <a:schemeClr val="tx1"/>
                </a:solidFill>
                <a:latin typeface="Arial" panose="020B0604020202020204" pitchFamily="34" charset="0"/>
                <a:ea typeface="Calibri" charset="0"/>
                <a:cs typeface="Arial" panose="020B0604020202020204" pitchFamily="34" charset="0"/>
              </a:rPr>
              <a:t>I</a:t>
            </a:r>
            <a:r>
              <a:rPr lang="en-US" altLang="en-US" sz="2000" dirty="0">
                <a:solidFill>
                  <a:schemeClr val="tx1"/>
                </a:solidFill>
                <a:latin typeface="Arial" panose="020B0604020202020204" pitchFamily="34" charset="0"/>
                <a:ea typeface="Calibri" charset="0"/>
                <a:cs typeface="Arial" panose="020B0604020202020204" pitchFamily="34" charset="0"/>
              </a:rPr>
              <a:t>nvestigator </a:t>
            </a:r>
            <a:r>
              <a:rPr lang="en-US" altLang="en-US" sz="2000" i="1" dirty="0">
                <a:solidFill>
                  <a:schemeClr val="tx1"/>
                </a:solidFill>
                <a:latin typeface="Arial" panose="020B0604020202020204" pitchFamily="34" charset="0"/>
                <a:ea typeface="Calibri" charset="0"/>
                <a:cs typeface="Arial" panose="020B0604020202020204" pitchFamily="34" charset="0"/>
              </a:rPr>
              <a:t>(ESI)</a:t>
            </a:r>
            <a:r>
              <a:rPr lang="en-US" altLang="en-US" sz="2000" dirty="0">
                <a:solidFill>
                  <a:schemeClr val="tx1"/>
                </a:solidFill>
                <a:latin typeface="Arial" panose="020B0604020202020204" pitchFamily="34" charset="0"/>
                <a:ea typeface="Calibri" charset="0"/>
                <a:cs typeface="Arial" panose="020B0604020202020204" pitchFamily="34" charset="0"/>
              </a:rPr>
              <a:t>: </a:t>
            </a:r>
            <a:r>
              <a:rPr lang="en-US" altLang="en-US" sz="2000" b="0" dirty="0">
                <a:solidFill>
                  <a:schemeClr val="tx1"/>
                </a:solidFill>
                <a:latin typeface="Arial" panose="020B0604020202020204" pitchFamily="34" charset="0"/>
                <a:ea typeface="Calibri" charset="0"/>
                <a:cs typeface="Arial" panose="020B0604020202020204" pitchFamily="34" charset="0"/>
              </a:rPr>
              <a:t>A PD/PI who has </a:t>
            </a:r>
            <a:r>
              <a:rPr lang="en-US" altLang="en-US" sz="2000" b="0" dirty="0">
                <a:solidFill>
                  <a:srgbClr val="0070C0"/>
                </a:solidFill>
                <a:latin typeface="Arial" panose="020B0604020202020204" pitchFamily="34" charset="0"/>
                <a:ea typeface="Calibri" charset="0"/>
                <a:cs typeface="Arial" panose="020B0604020202020204" pitchFamily="34" charset="0"/>
              </a:rPr>
              <a:t>completed their terminal research degree or end of post-graduate clinical training, whichever date is later, within the past 10 years and who has not previously competed successfully as PD/PI for a substantial NIH independent research award</a:t>
            </a:r>
            <a:r>
              <a:rPr lang="en-US" altLang="en-US" sz="2000" b="0" dirty="0">
                <a:solidFill>
                  <a:schemeClr val="tx1"/>
                </a:solidFill>
                <a:latin typeface="Arial" panose="020B0604020202020204" pitchFamily="34" charset="0"/>
                <a:ea typeface="Calibri" charset="0"/>
                <a:cs typeface="Arial" panose="020B0604020202020204" pitchFamily="34" charset="0"/>
              </a:rPr>
              <a:t>. Following is a list of NIH grants that a PD/PI </a:t>
            </a:r>
            <a:r>
              <a:rPr lang="en-US" altLang="en-US" sz="2000" u="sng" dirty="0">
                <a:solidFill>
                  <a:srgbClr val="00B050"/>
                </a:solidFill>
                <a:latin typeface="Arial" panose="020B0604020202020204" pitchFamily="34" charset="0"/>
                <a:ea typeface="Calibri" charset="0"/>
                <a:cs typeface="Arial" panose="020B0604020202020204" pitchFamily="34" charset="0"/>
              </a:rPr>
              <a:t>can hold </a:t>
            </a:r>
            <a:r>
              <a:rPr lang="en-US" altLang="en-US" sz="2000" b="0" dirty="0">
                <a:solidFill>
                  <a:schemeClr val="tx1"/>
                </a:solidFill>
                <a:latin typeface="Arial" panose="020B0604020202020204" pitchFamily="34" charset="0"/>
                <a:ea typeface="Calibri" charset="0"/>
                <a:cs typeface="Arial" panose="020B0604020202020204" pitchFamily="34" charset="0"/>
              </a:rPr>
              <a:t>and still be considered an ESI:</a:t>
            </a:r>
            <a:endParaRPr lang="en-US" altLang="en-US" sz="1800" dirty="0">
              <a:solidFill>
                <a:schemeClr val="tx1"/>
              </a:solidFill>
              <a:latin typeface="Arial" panose="020B0604020202020204" pitchFamily="34" charset="0"/>
              <a:ea typeface="Calibri" charset="0"/>
              <a:cs typeface="Arial" panose="020B0604020202020204" pitchFamily="34" charset="0"/>
            </a:endParaRPr>
          </a:p>
          <a:p>
            <a:pPr lvl="1">
              <a:spcBef>
                <a:spcPts val="600"/>
              </a:spcBef>
              <a:spcAft>
                <a:spcPts val="600"/>
              </a:spcAft>
              <a:buClr>
                <a:srgbClr val="20558A"/>
              </a:buClr>
              <a:buSzPct val="60000"/>
              <a:buFont typeface="Wingdings" charset="2"/>
              <a:buChar char="q"/>
              <a:tabLst>
                <a:tab pos="0" algn="l"/>
              </a:tabLst>
            </a:pPr>
            <a:r>
              <a:rPr lang="en-US" altLang="en-US" sz="1800" b="1" i="1" dirty="0">
                <a:latin typeface="Arial" panose="020B0604020202020204" pitchFamily="34" charset="0"/>
                <a:ea typeface="Calibri" charset="0"/>
                <a:cs typeface="Arial" panose="020B0604020202020204" pitchFamily="34" charset="0"/>
              </a:rPr>
              <a:t>Research Grants:</a:t>
            </a:r>
            <a:r>
              <a:rPr lang="en-US" altLang="en-US" sz="1800" b="1" dirty="0">
                <a:latin typeface="Arial" panose="020B0604020202020204" pitchFamily="34" charset="0"/>
                <a:ea typeface="Calibri" charset="0"/>
                <a:cs typeface="Arial" panose="020B0604020202020204" pitchFamily="34" charset="0"/>
              </a:rPr>
              <a:t> </a:t>
            </a:r>
            <a:r>
              <a:rPr lang="en-US" altLang="en-US" sz="1800" dirty="0">
                <a:latin typeface="Arial" panose="020B0604020202020204" pitchFamily="34" charset="0"/>
                <a:ea typeface="Calibri" charset="0"/>
                <a:cs typeface="Arial" panose="020B0604020202020204" pitchFamily="34" charset="0"/>
              </a:rPr>
              <a:t>R00, R03, R15, R21, R25, R90, RL9, RL5, R34, R36, R41, UT1, R43, U43, R55, R56, SC2, SC3, X01 </a:t>
            </a:r>
          </a:p>
          <a:p>
            <a:pPr lvl="1">
              <a:spcBef>
                <a:spcPts val="600"/>
              </a:spcBef>
              <a:spcAft>
                <a:spcPts val="600"/>
              </a:spcAft>
              <a:buClr>
                <a:srgbClr val="20558A"/>
              </a:buClr>
              <a:buSzPct val="60000"/>
              <a:buFont typeface="Wingdings" charset="2"/>
              <a:buChar char="q"/>
              <a:tabLst>
                <a:tab pos="0" algn="l"/>
              </a:tabLst>
            </a:pPr>
            <a:r>
              <a:rPr lang="en-US" altLang="en-US" sz="1800" b="1" i="1" dirty="0">
                <a:latin typeface="Arial" panose="020B0604020202020204" pitchFamily="34" charset="0"/>
                <a:ea typeface="Calibri" charset="0"/>
                <a:cs typeface="Arial" panose="020B0604020202020204" pitchFamily="34" charset="0"/>
              </a:rPr>
              <a:t>Training-Related and Mentored Career Awards:</a:t>
            </a:r>
            <a:r>
              <a:rPr lang="en-US" altLang="en-US" sz="1800" i="1" dirty="0">
                <a:latin typeface="Arial" panose="020B0604020202020204" pitchFamily="34" charset="0"/>
                <a:ea typeface="Calibri" charset="0"/>
                <a:cs typeface="Arial" panose="020B0604020202020204" pitchFamily="34" charset="0"/>
              </a:rPr>
              <a:t> </a:t>
            </a:r>
            <a:r>
              <a:rPr lang="en-US" altLang="en-US" sz="1800" dirty="0">
                <a:latin typeface="Arial" panose="020B0604020202020204" pitchFamily="34" charset="0"/>
                <a:ea typeface="Calibri" charset="0"/>
                <a:cs typeface="Arial" panose="020B0604020202020204" pitchFamily="34" charset="0"/>
              </a:rPr>
              <a:t>“F”, “K”, L30, L32, L40, L50, L60, T32, T34, T35, T90, D43 </a:t>
            </a:r>
          </a:p>
          <a:p>
            <a:pPr lvl="1">
              <a:spcBef>
                <a:spcPts val="600"/>
              </a:spcBef>
              <a:spcAft>
                <a:spcPts val="600"/>
              </a:spcAft>
              <a:buClr>
                <a:srgbClr val="20558A"/>
              </a:buClr>
              <a:buSzPct val="60000"/>
              <a:buFont typeface="Wingdings" charset="2"/>
              <a:buChar char="q"/>
              <a:tabLst>
                <a:tab pos="0" algn="l"/>
              </a:tabLst>
            </a:pPr>
            <a:r>
              <a:rPr lang="en-US" altLang="en-US" sz="1800" b="1" i="1" dirty="0">
                <a:latin typeface="Arial" panose="020B0604020202020204" pitchFamily="34" charset="0"/>
                <a:ea typeface="Calibri" charset="0"/>
                <a:cs typeface="Arial" panose="020B0604020202020204" pitchFamily="34" charset="0"/>
              </a:rPr>
              <a:t>Instrumentation, Construction, Education, Health Disparity Endowment Grants, or Meeting Awards: </a:t>
            </a:r>
            <a:r>
              <a:rPr lang="en-US" altLang="en-US" sz="1800" dirty="0">
                <a:latin typeface="Arial" panose="020B0604020202020204" pitchFamily="34" charset="0"/>
                <a:ea typeface="Calibri" charset="0"/>
                <a:cs typeface="Arial" panose="020B0604020202020204" pitchFamily="34" charset="0"/>
              </a:rPr>
              <a:t>G07, G08, G11, G13, G20, R13, S10, S15, S21, S22 </a:t>
            </a:r>
          </a:p>
        </p:txBody>
      </p:sp>
      <p:sp>
        <p:nvSpPr>
          <p:cNvPr id="6" name="Title 1"/>
          <p:cNvSpPr>
            <a:spLocks noGrp="1"/>
          </p:cNvSpPr>
          <p:nvPr>
            <p:ph type="title"/>
          </p:nvPr>
        </p:nvSpPr>
        <p:spPr>
          <a:xfrm>
            <a:off x="457200" y="167629"/>
            <a:ext cx="8839200" cy="857813"/>
          </a:xfrm>
        </p:spPr>
        <p:txBody>
          <a:bodyPr>
            <a:noAutofit/>
          </a:bodyPr>
          <a:lstStyle/>
          <a:p>
            <a:r>
              <a:rPr lang="en-US" sz="4000" b="1" dirty="0">
                <a:solidFill>
                  <a:srgbClr val="20558A"/>
                </a:solidFill>
                <a:ea typeface="Calibri" charset="0"/>
                <a:cs typeface="Calibri" charset="0"/>
              </a:rPr>
              <a:t>Early-Stage Investigators</a:t>
            </a:r>
          </a:p>
        </p:txBody>
      </p:sp>
    </p:spTree>
    <p:extLst>
      <p:ext uri="{BB962C8B-B14F-4D97-AF65-F5344CB8AC3E}">
        <p14:creationId xmlns:p14="http://schemas.microsoft.com/office/powerpoint/2010/main" val="395954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8E90-6F21-432F-A2FF-0B596A81453C}"/>
              </a:ext>
            </a:extLst>
          </p:cNvPr>
          <p:cNvSpPr>
            <a:spLocks noGrp="1"/>
          </p:cNvSpPr>
          <p:nvPr>
            <p:ph type="title"/>
          </p:nvPr>
        </p:nvSpPr>
        <p:spPr>
          <a:xfrm>
            <a:off x="367748" y="272032"/>
            <a:ext cx="10972800" cy="664285"/>
          </a:xfrm>
        </p:spPr>
        <p:txBody>
          <a:bodyPr>
            <a:normAutofit/>
          </a:bodyPr>
          <a:lstStyle/>
          <a:p>
            <a:pPr algn="l"/>
            <a:r>
              <a:rPr lang="en-US" sz="3600" b="1" dirty="0">
                <a:solidFill>
                  <a:srgbClr val="20558A"/>
                </a:solidFill>
              </a:rPr>
              <a:t>ESI Status Has Its Benefits…</a:t>
            </a:r>
          </a:p>
        </p:txBody>
      </p:sp>
      <p:sp>
        <p:nvSpPr>
          <p:cNvPr id="5" name="Content Placeholder 4">
            <a:extLst>
              <a:ext uri="{FF2B5EF4-FFF2-40B4-BE49-F238E27FC236}">
                <a16:creationId xmlns:a16="http://schemas.microsoft.com/office/drawing/2014/main" id="{9C532D54-1CC6-46F4-962E-99D07C9EE986}"/>
              </a:ext>
            </a:extLst>
          </p:cNvPr>
          <p:cNvSpPr>
            <a:spLocks noGrp="1"/>
          </p:cNvSpPr>
          <p:nvPr>
            <p:ph idx="1"/>
          </p:nvPr>
        </p:nvSpPr>
        <p:spPr>
          <a:xfrm>
            <a:off x="918775" y="1540153"/>
            <a:ext cx="10867797" cy="4226873"/>
          </a:xfrm>
        </p:spPr>
        <p:txBody>
          <a:bodyPr>
            <a:noAutofit/>
          </a:bodyPr>
          <a:lstStyle/>
          <a:p>
            <a:pPr marL="285750" indent="-285750" algn="l">
              <a:buFont typeface="Arial" panose="020B0604020202020204" pitchFamily="34" charset="0"/>
              <a:buChar char="•"/>
            </a:pPr>
            <a:r>
              <a:rPr lang="en-US" sz="2400" b="0" i="0" dirty="0">
                <a:effectLst/>
              </a:rPr>
              <a:t>Funding</a:t>
            </a:r>
          </a:p>
          <a:p>
            <a:pPr lvl="1" indent="-342900">
              <a:buFont typeface="Courier New" panose="02070309020205020404" pitchFamily="49" charset="0"/>
              <a:buChar char="o"/>
            </a:pPr>
            <a:r>
              <a:rPr lang="en-US" sz="2000" b="0" i="0" dirty="0">
                <a:effectLst/>
              </a:rPr>
              <a:t>NIH sets funding target ESIs and prioritizes R01 applications with meritorious scores for funding  (i.e., attempt to create greater parity in success rates among early-stage and established investigators)</a:t>
            </a:r>
          </a:p>
          <a:p>
            <a:pPr marL="285750" indent="-285750" algn="l">
              <a:spcBef>
                <a:spcPts val="1200"/>
              </a:spcBef>
              <a:buFont typeface="Arial" panose="020B0604020202020204" pitchFamily="34" charset="0"/>
              <a:buChar char="•"/>
            </a:pPr>
            <a:r>
              <a:rPr lang="en-US" sz="2400" b="0" i="0" dirty="0">
                <a:effectLst/>
              </a:rPr>
              <a:t>Peer Review</a:t>
            </a:r>
          </a:p>
          <a:p>
            <a:pPr lvl="1" indent="-342900">
              <a:buFont typeface="Courier New" panose="02070309020205020404" pitchFamily="49" charset="0"/>
              <a:buChar char="o"/>
            </a:pPr>
            <a:r>
              <a:rPr lang="en-US" sz="2000" b="0" i="0" dirty="0">
                <a:effectLst/>
              </a:rPr>
              <a:t>Peer reviewers look more at potential than advanced track record</a:t>
            </a:r>
          </a:p>
          <a:p>
            <a:pPr lvl="2" indent="-342900">
              <a:buFont typeface="Wingdings" panose="05000000000000000000" pitchFamily="2" charset="2"/>
              <a:buChar char="§"/>
            </a:pPr>
            <a:r>
              <a:rPr lang="en-US" sz="1800" dirty="0"/>
              <a:t>W</a:t>
            </a:r>
            <a:r>
              <a:rPr lang="en-US" sz="1800" b="0" i="0" dirty="0">
                <a:effectLst/>
              </a:rPr>
              <a:t>eigh academic and research background</a:t>
            </a:r>
          </a:p>
          <a:p>
            <a:pPr lvl="2" indent="-342900">
              <a:buFont typeface="Wingdings" panose="05000000000000000000" pitchFamily="2" charset="2"/>
              <a:buChar char="§"/>
            </a:pPr>
            <a:r>
              <a:rPr lang="en-US" sz="1800" dirty="0"/>
              <a:t>Exp</a:t>
            </a:r>
            <a:r>
              <a:rPr lang="en-US" sz="1800" b="0" i="0" dirty="0">
                <a:effectLst/>
              </a:rPr>
              <a:t>ect new R01 investigators to have fewer preliminary data/publications than more established researchers</a:t>
            </a:r>
          </a:p>
          <a:p>
            <a:pPr lvl="1" indent="-342900">
              <a:buFont typeface="Courier New" panose="02070309020205020404" pitchFamily="49" charset="0"/>
              <a:buChar char="o"/>
            </a:pPr>
            <a:r>
              <a:rPr lang="en-US" sz="2000" b="0" i="0" dirty="0">
                <a:effectLst/>
              </a:rPr>
              <a:t>When feasible, early-stage investigator applications are not interspersed with those of established investigators at the review meeting</a:t>
            </a:r>
          </a:p>
          <a:p>
            <a:pPr algn="l">
              <a:buFont typeface="Arial" panose="020B0604020202020204" pitchFamily="34" charset="0"/>
              <a:buChar char="•"/>
            </a:pPr>
            <a:endParaRPr lang="en-US" sz="2000" b="0" i="0" dirty="0">
              <a:effectLst/>
              <a:cs typeface="Arial" panose="020B0604020202020204" pitchFamily="34" charset="0"/>
            </a:endParaRPr>
          </a:p>
        </p:txBody>
      </p:sp>
    </p:spTree>
    <p:extLst>
      <p:ext uri="{BB962C8B-B14F-4D97-AF65-F5344CB8AC3E}">
        <p14:creationId xmlns:p14="http://schemas.microsoft.com/office/powerpoint/2010/main" val="45311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666" y="225144"/>
            <a:ext cx="8953033" cy="857813"/>
          </a:xfrm>
        </p:spPr>
        <p:txBody>
          <a:bodyPr>
            <a:noAutofit/>
          </a:bodyPr>
          <a:lstStyle/>
          <a:p>
            <a:r>
              <a:rPr lang="en-US" sz="3600" dirty="0">
                <a:solidFill>
                  <a:schemeClr val="accent1">
                    <a:lumMod val="75000"/>
                  </a:schemeClr>
                </a:solidFill>
              </a:rPr>
              <a:t>Common Features of K-Awards</a:t>
            </a:r>
            <a:endParaRPr lang="en-US" sz="3600" b="1" i="1" dirty="0">
              <a:solidFill>
                <a:schemeClr val="accent1">
                  <a:lumMod val="75000"/>
                </a:schemeClr>
              </a:solidFill>
              <a:latin typeface="Calibri" charset="0"/>
              <a:ea typeface="Calibri" charset="0"/>
              <a:cs typeface="Calibri" charset="0"/>
            </a:endParaRPr>
          </a:p>
        </p:txBody>
      </p:sp>
      <p:sp>
        <p:nvSpPr>
          <p:cNvPr id="5" name="Content Placeholder 2"/>
          <p:cNvSpPr>
            <a:spLocks noGrp="1"/>
          </p:cNvSpPr>
          <p:nvPr/>
        </p:nvSpPr>
        <p:spPr bwMode="auto">
          <a:xfrm>
            <a:off x="673100" y="1082957"/>
            <a:ext cx="10845800" cy="396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buClr>
                <a:srgbClr val="20558A"/>
              </a:buClr>
              <a:buFont typeface="Wingdings" charset="2"/>
              <a:buChar char="§"/>
              <a:tabLst>
                <a:tab pos="0" algn="l"/>
              </a:tabLst>
            </a:pPr>
            <a:r>
              <a:rPr lang="en-US" sz="2000" b="0" dirty="0">
                <a:solidFill>
                  <a:schemeClr val="tx1"/>
                </a:solidFill>
                <a:latin typeface="Arial" panose="020B0604020202020204" pitchFamily="34" charset="0"/>
                <a:cs typeface="Arial" panose="020B0604020202020204" pitchFamily="34" charset="0"/>
              </a:rPr>
              <a:t>Intended for investigators at earlier phases of their research career</a:t>
            </a:r>
          </a:p>
          <a:p>
            <a:pPr>
              <a:spcBef>
                <a:spcPts val="600"/>
              </a:spcBef>
              <a:spcAft>
                <a:spcPts val="600"/>
              </a:spcAft>
              <a:buClr>
                <a:srgbClr val="20558A"/>
              </a:buClr>
              <a:buFont typeface="Wingdings" charset="2"/>
              <a:buChar char="§"/>
              <a:tabLst>
                <a:tab pos="0" algn="l"/>
              </a:tabLst>
            </a:pPr>
            <a:r>
              <a:rPr lang="en-US" altLang="en-US" sz="2000" b="0" dirty="0">
                <a:solidFill>
                  <a:schemeClr val="tx1"/>
                </a:solidFill>
                <a:latin typeface="Arial" panose="020B0604020202020204" pitchFamily="34" charset="0"/>
                <a:ea typeface="Calibri" charset="0"/>
                <a:cs typeface="Arial" panose="020B0604020202020204" pitchFamily="34" charset="0"/>
              </a:rPr>
              <a:t>Provide salary and mentored research support for up to 5 years of protected time under the guidance of an experienced mentor</a:t>
            </a:r>
          </a:p>
          <a:p>
            <a:pPr>
              <a:spcBef>
                <a:spcPts val="600"/>
              </a:spcBef>
              <a:spcAft>
                <a:spcPts val="600"/>
              </a:spcAft>
              <a:buClr>
                <a:srgbClr val="20558A"/>
              </a:buClr>
              <a:buFont typeface="Wingdings" charset="2"/>
              <a:buChar char="§"/>
              <a:tabLst>
                <a:tab pos="0" algn="l"/>
              </a:tabLst>
            </a:pPr>
            <a:r>
              <a:rPr lang="en-US" altLang="en-US" sz="2000" b="0" dirty="0">
                <a:solidFill>
                  <a:schemeClr val="tx1"/>
                </a:solidFill>
                <a:latin typeface="Arial" panose="020B0604020202020204" pitchFamily="34" charset="0"/>
                <a:ea typeface="Calibri" charset="0"/>
                <a:cs typeface="Arial" panose="020B0604020202020204" pitchFamily="34" charset="0"/>
              </a:rPr>
              <a:t>By the time of award/appointment, candidates must be citizens, U.S. nationals, or lawfully admitted for permanent residence in the U.S. </a:t>
            </a:r>
            <a:r>
              <a:rPr lang="en-US" altLang="en-US" sz="2000" i="1" dirty="0">
                <a:solidFill>
                  <a:schemeClr val="tx1"/>
                </a:solidFill>
                <a:latin typeface="Arial" panose="020B0604020202020204" pitchFamily="34" charset="0"/>
                <a:ea typeface="Calibri" charset="0"/>
                <a:cs typeface="Arial" panose="020B0604020202020204" pitchFamily="34" charset="0"/>
              </a:rPr>
              <a:t>(Except for the K99-R00)</a:t>
            </a:r>
          </a:p>
          <a:p>
            <a:pPr>
              <a:spcBef>
                <a:spcPts val="600"/>
              </a:spcBef>
              <a:spcAft>
                <a:spcPts val="600"/>
              </a:spcAft>
              <a:buClr>
                <a:srgbClr val="20558A"/>
              </a:buClr>
              <a:buFont typeface="Wingdings" charset="2"/>
              <a:buChar char="§"/>
              <a:tabLst>
                <a:tab pos="0" algn="l"/>
              </a:tabLst>
            </a:pPr>
            <a:r>
              <a:rPr lang="en-US" altLang="en-US" sz="2000" b="0" dirty="0">
                <a:solidFill>
                  <a:schemeClr val="tx1"/>
                </a:solidFill>
                <a:latin typeface="Arial" panose="020B0604020202020204" pitchFamily="34" charset="0"/>
                <a:ea typeface="Calibri" charset="0"/>
                <a:cs typeface="Arial" panose="020B0604020202020204" pitchFamily="34" charset="0"/>
              </a:rPr>
              <a:t>Awardees/appointees must have a research or clinical doctoral degree from an accredited domestic (U.S.) or foreign institution</a:t>
            </a:r>
          </a:p>
          <a:p>
            <a:pPr>
              <a:spcBef>
                <a:spcPts val="600"/>
              </a:spcBef>
              <a:spcAft>
                <a:spcPts val="600"/>
              </a:spcAft>
              <a:buClr>
                <a:srgbClr val="20558A"/>
              </a:buClr>
              <a:buFont typeface="Wingdings" charset="2"/>
              <a:buChar char="§"/>
              <a:tabLst>
                <a:tab pos="0" algn="l"/>
              </a:tabLst>
            </a:pPr>
            <a:r>
              <a:rPr lang="en-US" altLang="en-US" sz="2000" b="0" dirty="0">
                <a:solidFill>
                  <a:schemeClr val="tx1"/>
                </a:solidFill>
                <a:latin typeface="Arial" panose="020B0604020202020204" pitchFamily="34" charset="0"/>
                <a:ea typeface="Calibri" charset="0"/>
                <a:cs typeface="Arial" panose="020B0604020202020204" pitchFamily="34" charset="0"/>
              </a:rPr>
              <a:t>Awardees or appointees must have a full-time appointment at the institution, and must commit a </a:t>
            </a:r>
            <a:r>
              <a:rPr lang="en-US" altLang="en-US" sz="2000" i="1" dirty="0">
                <a:solidFill>
                  <a:schemeClr val="tx1"/>
                </a:solidFill>
                <a:latin typeface="Arial" panose="020B0604020202020204" pitchFamily="34" charset="0"/>
                <a:ea typeface="Calibri" charset="0"/>
                <a:cs typeface="Arial" panose="020B0604020202020204" pitchFamily="34" charset="0"/>
              </a:rPr>
              <a:t>minimum of 9 person-months (75% of full-time professional effort)</a:t>
            </a:r>
            <a:r>
              <a:rPr lang="en-US" altLang="en-US" sz="2000" dirty="0">
                <a:solidFill>
                  <a:schemeClr val="tx1"/>
                </a:solidFill>
                <a:latin typeface="Arial" panose="020B0604020202020204" pitchFamily="34" charset="0"/>
                <a:ea typeface="Calibri" charset="0"/>
                <a:cs typeface="Arial" panose="020B0604020202020204" pitchFamily="34" charset="0"/>
              </a:rPr>
              <a:t> </a:t>
            </a:r>
            <a:r>
              <a:rPr lang="en-US" altLang="en-US" sz="2000" b="0" dirty="0">
                <a:solidFill>
                  <a:schemeClr val="tx1"/>
                </a:solidFill>
                <a:latin typeface="Arial" panose="020B0604020202020204" pitchFamily="34" charset="0"/>
                <a:ea typeface="Calibri" charset="0"/>
                <a:cs typeface="Arial" panose="020B0604020202020204" pitchFamily="34" charset="0"/>
              </a:rPr>
              <a:t>to research career development</a:t>
            </a:r>
          </a:p>
          <a:p>
            <a:pPr>
              <a:spcBef>
                <a:spcPts val="600"/>
              </a:spcBef>
              <a:spcAft>
                <a:spcPts val="600"/>
              </a:spcAft>
              <a:buClr>
                <a:srgbClr val="20558A"/>
              </a:buClr>
              <a:buFont typeface="Wingdings" charset="2"/>
              <a:buChar char="§"/>
              <a:tabLst>
                <a:tab pos="0" algn="l"/>
              </a:tabLst>
            </a:pPr>
            <a:r>
              <a:rPr lang="en-US" altLang="en-US" sz="2000" b="0" dirty="0">
                <a:solidFill>
                  <a:schemeClr val="tx1"/>
                </a:solidFill>
                <a:latin typeface="Arial" panose="020B0604020202020204" pitchFamily="34" charset="0"/>
                <a:ea typeface="Calibri" charset="0"/>
                <a:cs typeface="Arial" panose="020B0604020202020204" pitchFamily="34" charset="0"/>
              </a:rPr>
              <a:t>Former PD/PIs on major NIH research grants (e.g.R01), other career development awards (i.e., K–awards), or the equivalent are not eligible</a:t>
            </a:r>
          </a:p>
        </p:txBody>
      </p:sp>
      <p:sp>
        <p:nvSpPr>
          <p:cNvPr id="6" name="Rectangle 5"/>
          <p:cNvSpPr/>
          <p:nvPr/>
        </p:nvSpPr>
        <p:spPr>
          <a:xfrm>
            <a:off x="1790700" y="5775042"/>
            <a:ext cx="8382000" cy="369332"/>
          </a:xfrm>
          <a:prstGeom prst="rect">
            <a:avLst/>
          </a:prstGeom>
          <a:solidFill>
            <a:schemeClr val="accent4"/>
          </a:solidFill>
          <a:ln>
            <a:solidFill>
              <a:srgbClr val="FFC000"/>
            </a:solidFill>
          </a:ln>
        </p:spPr>
        <p:txBody>
          <a:bodyPr wrap="square">
            <a:spAutoFit/>
          </a:bodyPr>
          <a:lstStyle/>
          <a:p>
            <a:pPr>
              <a:spcBef>
                <a:spcPts val="600"/>
              </a:spcBef>
              <a:spcAft>
                <a:spcPts val="600"/>
              </a:spcAft>
              <a:tabLst>
                <a:tab pos="0" algn="l"/>
              </a:tabLst>
            </a:pPr>
            <a:r>
              <a:rPr lang="en-US" altLang="en-US" b="1" dirty="0">
                <a:solidFill>
                  <a:srgbClr val="003399"/>
                </a:solidFill>
              </a:rPr>
              <a:t>K-Kiosk: </a:t>
            </a:r>
            <a:r>
              <a:rPr lang="en-US" b="1" dirty="0">
                <a:solidFill>
                  <a:srgbClr val="003399"/>
                </a:solidFill>
                <a:hlinkClick r:id="rId3" tooltip="K-Kiosk"/>
              </a:rPr>
              <a:t>https://researchtraining.nih.gov/programs/career-development</a:t>
            </a:r>
            <a:r>
              <a:rPr lang="en-US" b="1" dirty="0">
                <a:solidFill>
                  <a:srgbClr val="003399"/>
                </a:solidFill>
              </a:rPr>
              <a:t>   </a:t>
            </a:r>
            <a:endParaRPr lang="en-US" altLang="en-US" b="1" dirty="0">
              <a:solidFill>
                <a:srgbClr val="003399"/>
              </a:solidFill>
            </a:endParaRPr>
          </a:p>
        </p:txBody>
      </p:sp>
    </p:spTree>
    <p:extLst>
      <p:ext uri="{BB962C8B-B14F-4D97-AF65-F5344CB8AC3E}">
        <p14:creationId xmlns:p14="http://schemas.microsoft.com/office/powerpoint/2010/main" val="387842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Career Development programs: K01, K08, K23, K99/R00">
            <a:extLst>
              <a:ext uri="{FF2B5EF4-FFF2-40B4-BE49-F238E27FC236}">
                <a16:creationId xmlns:a16="http://schemas.microsoft.com/office/drawing/2014/main" id="{9F2867DE-3408-4747-9404-8432B5BFB031}"/>
              </a:ext>
            </a:extLst>
          </p:cNvPr>
          <p:cNvGrpSpPr/>
          <p:nvPr/>
        </p:nvGrpSpPr>
        <p:grpSpPr>
          <a:xfrm>
            <a:off x="424601" y="1096984"/>
            <a:ext cx="9176599" cy="4902226"/>
            <a:chOff x="1272145" y="1556395"/>
            <a:chExt cx="7068604" cy="4366882"/>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009" y="1556395"/>
              <a:ext cx="6888480" cy="1005840"/>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3209" y="2515155"/>
              <a:ext cx="6812280" cy="1165860"/>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3209" y="3697167"/>
              <a:ext cx="6987540" cy="1036320"/>
            </a:xfrm>
            <a:prstGeom prst="rect">
              <a:avLst/>
            </a:prstGeom>
          </p:spPr>
        </p:pic>
        <p:pic>
          <p:nvPicPr>
            <p:cNvPr id="24" name="Picture 23"/>
            <p:cNvPicPr>
              <a:picLocks noChangeAspect="1"/>
            </p:cNvPicPr>
            <p:nvPr/>
          </p:nvPicPr>
          <p:blipFill rotWithShape="1">
            <a:blip r:embed="rId7">
              <a:extLst>
                <a:ext uri="{28A0092B-C50C-407E-A947-70E740481C1C}">
                  <a14:useLocalDpi xmlns:a14="http://schemas.microsoft.com/office/drawing/2010/main" val="0"/>
                </a:ext>
              </a:extLst>
            </a:blip>
            <a:srcRect t="10913"/>
            <a:stretch/>
          </p:blipFill>
          <p:spPr>
            <a:xfrm>
              <a:off x="1272145" y="4694574"/>
              <a:ext cx="6979920" cy="1228703"/>
            </a:xfrm>
            <a:prstGeom prst="rect">
              <a:avLst/>
            </a:prstGeom>
          </p:spPr>
        </p:pic>
      </p:grpSp>
      <p:sp>
        <p:nvSpPr>
          <p:cNvPr id="3" name="Title 2">
            <a:extLst>
              <a:ext uri="{FF2B5EF4-FFF2-40B4-BE49-F238E27FC236}">
                <a16:creationId xmlns:a16="http://schemas.microsoft.com/office/drawing/2014/main" id="{440C09CB-3DFA-4BBE-8132-A10CB4F4A8D0}"/>
              </a:ext>
            </a:extLst>
          </p:cNvPr>
          <p:cNvSpPr>
            <a:spLocks noGrp="1"/>
          </p:cNvSpPr>
          <p:nvPr>
            <p:ph type="title"/>
          </p:nvPr>
        </p:nvSpPr>
        <p:spPr>
          <a:xfrm>
            <a:off x="254000" y="190427"/>
            <a:ext cx="10515600" cy="906557"/>
          </a:xfrm>
        </p:spPr>
        <p:txBody>
          <a:bodyPr>
            <a:normAutofit/>
          </a:bodyPr>
          <a:lstStyle/>
          <a:p>
            <a:r>
              <a:rPr lang="en-US" dirty="0">
                <a:solidFill>
                  <a:schemeClr val="accent1">
                    <a:lumMod val="75000"/>
                  </a:schemeClr>
                </a:solidFill>
              </a:rPr>
              <a:t>Career (K) Kiosk</a:t>
            </a:r>
          </a:p>
        </p:txBody>
      </p:sp>
      <p:sp>
        <p:nvSpPr>
          <p:cNvPr id="4" name="Rectangle 3">
            <a:extLst>
              <a:ext uri="{FF2B5EF4-FFF2-40B4-BE49-F238E27FC236}">
                <a16:creationId xmlns:a16="http://schemas.microsoft.com/office/drawing/2014/main" id="{2B42A746-FBD2-48BC-8214-31F28C8ECBAB}"/>
              </a:ext>
            </a:extLst>
          </p:cNvPr>
          <p:cNvSpPr/>
          <p:nvPr/>
        </p:nvSpPr>
        <p:spPr>
          <a:xfrm>
            <a:off x="5315975" y="6197846"/>
            <a:ext cx="5344925" cy="369332"/>
          </a:xfrm>
          <a:prstGeom prst="rect">
            <a:avLst/>
          </a:prstGeom>
          <a:solidFill>
            <a:schemeClr val="bg1">
              <a:lumMod val="95000"/>
            </a:schemeClr>
          </a:solidFill>
        </p:spPr>
        <p:txBody>
          <a:bodyPr wrap="none">
            <a:spAutoFit/>
          </a:bodyPr>
          <a:lstStyle/>
          <a:p>
            <a:r>
              <a:rPr lang="en-US" dirty="0">
                <a:hlinkClick r:id="rId8"/>
              </a:rPr>
              <a:t>https://researchtraining.nih.gov/programs/fellowships </a:t>
            </a:r>
            <a:endParaRPr lang="en-US" dirty="0"/>
          </a:p>
        </p:txBody>
      </p:sp>
      <p:sp>
        <p:nvSpPr>
          <p:cNvPr id="9" name="Rectangle 8">
            <a:extLst>
              <a:ext uri="{FF2B5EF4-FFF2-40B4-BE49-F238E27FC236}">
                <a16:creationId xmlns:a16="http://schemas.microsoft.com/office/drawing/2014/main" id="{B19252ED-70D3-4CA2-AC74-1DF2D6FB88C8}"/>
              </a:ext>
            </a:extLst>
          </p:cNvPr>
          <p:cNvSpPr/>
          <p:nvPr/>
        </p:nvSpPr>
        <p:spPr>
          <a:xfrm>
            <a:off x="8718255" y="391013"/>
            <a:ext cx="3042829" cy="830997"/>
          </a:xfrm>
          <a:prstGeom prst="rect">
            <a:avLst/>
          </a:prstGeom>
          <a:solidFill>
            <a:schemeClr val="accent4">
              <a:lumMod val="60000"/>
              <a:lumOff val="40000"/>
            </a:schemeClr>
          </a:solidFill>
          <a:ln>
            <a:solidFill>
              <a:schemeClr val="tx1"/>
            </a:solidFill>
          </a:ln>
        </p:spPr>
        <p:txBody>
          <a:bodyPr wrap="square">
            <a:spAutoFit/>
          </a:bodyPr>
          <a:lstStyle/>
          <a:p>
            <a:r>
              <a:rPr lang="en-US" sz="1200" b="1" dirty="0">
                <a:hlinkClick r:id="rId9"/>
              </a:rPr>
              <a:t>Active FOAs (Parent &amp; IC specific) can be found at: https://researchtraining.nih.gov/programs/</a:t>
            </a:r>
          </a:p>
          <a:p>
            <a:r>
              <a:rPr lang="en-US" sz="1200" b="1" dirty="0">
                <a:hlinkClick r:id="rId9"/>
              </a:rPr>
              <a:t>career-development</a:t>
            </a:r>
            <a:endParaRPr lang="en-US" sz="1200" dirty="0"/>
          </a:p>
        </p:txBody>
      </p:sp>
      <p:sp>
        <p:nvSpPr>
          <p:cNvPr id="10" name="Rectangle 9">
            <a:extLst>
              <a:ext uri="{FF2B5EF4-FFF2-40B4-BE49-F238E27FC236}">
                <a16:creationId xmlns:a16="http://schemas.microsoft.com/office/drawing/2014/main" id="{E4052965-5E7A-4DAB-9161-B103A2B8EAB7}"/>
              </a:ext>
            </a:extLst>
          </p:cNvPr>
          <p:cNvSpPr/>
          <p:nvPr/>
        </p:nvSpPr>
        <p:spPr>
          <a:xfrm>
            <a:off x="9019044" y="1971091"/>
            <a:ext cx="2846245" cy="523220"/>
          </a:xfrm>
          <a:prstGeom prst="rect">
            <a:avLst/>
          </a:prstGeom>
          <a:solidFill>
            <a:schemeClr val="accent4">
              <a:lumMod val="60000"/>
              <a:lumOff val="40000"/>
            </a:schemeClr>
          </a:solidFill>
          <a:ln>
            <a:solidFill>
              <a:schemeClr val="tx1"/>
            </a:solidFill>
          </a:ln>
        </p:spPr>
        <p:txBody>
          <a:bodyPr wrap="square">
            <a:spAutoFit/>
          </a:bodyPr>
          <a:lstStyle/>
          <a:p>
            <a:r>
              <a:rPr lang="en-US" sz="1400" dirty="0"/>
              <a:t>At that website click on each </a:t>
            </a:r>
          </a:p>
          <a:p>
            <a:r>
              <a:rPr lang="en-US" sz="1400" dirty="0"/>
              <a:t>K award type to view active FOAs</a:t>
            </a:r>
          </a:p>
        </p:txBody>
      </p:sp>
    </p:spTree>
    <p:custDataLst>
      <p:tags r:id="rId1"/>
    </p:custDataLst>
    <p:extLst>
      <p:ext uri="{BB962C8B-B14F-4D97-AF65-F5344CB8AC3E}">
        <p14:creationId xmlns:p14="http://schemas.microsoft.com/office/powerpoint/2010/main" val="1866587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21" y="271554"/>
            <a:ext cx="11860758" cy="739300"/>
          </a:xfrm>
        </p:spPr>
        <p:txBody>
          <a:bodyPr>
            <a:noAutofit/>
          </a:bodyPr>
          <a:lstStyle/>
          <a:p>
            <a:r>
              <a:rPr lang="en-US" sz="3600" dirty="0">
                <a:solidFill>
                  <a:schemeClr val="accent1">
                    <a:lumMod val="75000"/>
                  </a:schemeClr>
                </a:solidFill>
              </a:rPr>
              <a:t>K01, K08 and K23 FOAs with different requirements</a:t>
            </a:r>
            <a:endParaRPr lang="en-US" sz="3600" dirty="0">
              <a:solidFill>
                <a:schemeClr val="accent1">
                  <a:lumMod val="75000"/>
                </a:schemeClr>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DF3F261-9FE8-4E95-8B65-7E916262C6BB}"/>
              </a:ext>
            </a:extLst>
          </p:cNvPr>
          <p:cNvSpPr>
            <a:spLocks noGrp="1"/>
          </p:cNvSpPr>
          <p:nvPr>
            <p:ph sz="half" idx="1"/>
          </p:nvPr>
        </p:nvSpPr>
        <p:spPr>
          <a:xfrm>
            <a:off x="464120" y="2235219"/>
            <a:ext cx="3610988" cy="3851872"/>
          </a:xfrm>
          <a:solidFill>
            <a:schemeClr val="accent5">
              <a:lumMod val="20000"/>
              <a:lumOff val="80000"/>
            </a:schemeClr>
          </a:solidFill>
        </p:spPr>
        <p:txBody>
          <a:bodyPr>
            <a:normAutofit/>
          </a:bodyPr>
          <a:lstStyle/>
          <a:p>
            <a:pPr marL="228600" indent="0">
              <a:spcBef>
                <a:spcPts val="1200"/>
              </a:spcBef>
              <a:buNone/>
            </a:pPr>
            <a:r>
              <a:rPr lang="en-US" sz="2000" dirty="0"/>
              <a:t>Require PD/PI to conduct an </a:t>
            </a:r>
            <a:r>
              <a:rPr lang="en-US" sz="2000" b="1" dirty="0">
                <a:hlinkClick r:id="rId4"/>
              </a:rPr>
              <a:t>independent clinical trial</a:t>
            </a:r>
            <a:endParaRPr lang="en-US" sz="2000" b="1" dirty="0"/>
          </a:p>
          <a:p>
            <a:pPr marL="514350" indent="-285750">
              <a:spcBef>
                <a:spcPts val="1200"/>
              </a:spcBef>
            </a:pPr>
            <a:r>
              <a:rPr lang="en-US" sz="1600" dirty="0">
                <a:solidFill>
                  <a:srgbClr val="0563C1"/>
                </a:solidFill>
                <a:hlinkClick r:id="rId5">
                  <a:extLst>
                    <a:ext uri="{A12FA001-AC4F-418D-AE19-62706E023703}">
                      <ahyp:hlinkClr xmlns:ahyp="http://schemas.microsoft.com/office/drawing/2018/hyperlinkcolor" val="tx"/>
                    </a:ext>
                  </a:extLst>
                </a:hlinkClick>
              </a:rPr>
              <a:t>PA-20-176 </a:t>
            </a:r>
            <a:r>
              <a:rPr lang="en-US" sz="1600" dirty="0"/>
              <a:t>(K01;14 IC)</a:t>
            </a:r>
            <a:endParaRPr lang="en-US" sz="1600" u="sng" dirty="0">
              <a:hlinkClick r:id="rId5">
                <a:extLst>
                  <a:ext uri="{A12FA001-AC4F-418D-AE19-62706E023703}">
                    <ahyp:hlinkClr xmlns:ahyp="http://schemas.microsoft.com/office/drawing/2018/hyperlinkcolor" val="tx"/>
                  </a:ext>
                </a:extLst>
              </a:hlinkClick>
            </a:endParaRPr>
          </a:p>
          <a:p>
            <a:pPr marL="514350" indent="-285750">
              <a:spcBef>
                <a:spcPts val="1200"/>
              </a:spcBef>
            </a:pPr>
            <a:r>
              <a:rPr lang="en-US" sz="1600" dirty="0">
                <a:solidFill>
                  <a:srgbClr val="0563C1"/>
                </a:solidFill>
                <a:hlinkClick r:id="rId5">
                  <a:extLst>
                    <a:ext uri="{A12FA001-AC4F-418D-AE19-62706E023703}">
                      <ahyp:hlinkClr xmlns:ahyp="http://schemas.microsoft.com/office/drawing/2018/hyperlinkcolor" val="tx"/>
                    </a:ext>
                  </a:extLst>
                </a:hlinkClick>
              </a:rPr>
              <a:t>PA-20-202</a:t>
            </a:r>
            <a:r>
              <a:rPr lang="en-US" sz="1600" dirty="0"/>
              <a:t> (K08;15 IC)</a:t>
            </a:r>
          </a:p>
          <a:p>
            <a:pPr marL="514350" indent="-285750">
              <a:spcBef>
                <a:spcPts val="1200"/>
              </a:spcBef>
            </a:pPr>
            <a:r>
              <a:rPr lang="en-US" sz="1600" dirty="0">
                <a:hlinkClick r:id="rId6"/>
              </a:rPr>
              <a:t>PA-20-206</a:t>
            </a:r>
            <a:r>
              <a:rPr lang="en-US" sz="1600" dirty="0"/>
              <a:t> (K23;17 IC)</a:t>
            </a:r>
          </a:p>
          <a:p>
            <a:pPr marL="228600" indent="0">
              <a:spcBef>
                <a:spcPts val="1200"/>
              </a:spcBef>
              <a:buNone/>
            </a:pPr>
            <a:r>
              <a:rPr lang="en-US" sz="1600" dirty="0"/>
              <a:t>K applicant/awardee has primary or lead responsibility for conducting &amp; executing the trial (Funding is from the K award &amp; may be an ancillary or feasibility study)</a:t>
            </a:r>
          </a:p>
        </p:txBody>
      </p:sp>
      <p:sp>
        <p:nvSpPr>
          <p:cNvPr id="8" name="Content Placeholder 7">
            <a:extLst>
              <a:ext uri="{FF2B5EF4-FFF2-40B4-BE49-F238E27FC236}">
                <a16:creationId xmlns:a16="http://schemas.microsoft.com/office/drawing/2014/main" id="{606C3CE6-EEAA-4701-9A71-74D9434B702C}"/>
              </a:ext>
            </a:extLst>
          </p:cNvPr>
          <p:cNvSpPr>
            <a:spLocks noGrp="1"/>
          </p:cNvSpPr>
          <p:nvPr>
            <p:ph sz="half" idx="2"/>
          </p:nvPr>
        </p:nvSpPr>
        <p:spPr>
          <a:xfrm>
            <a:off x="4314870" y="2278759"/>
            <a:ext cx="3512135" cy="3808331"/>
          </a:xfrm>
          <a:solidFill>
            <a:schemeClr val="accent5">
              <a:lumMod val="20000"/>
              <a:lumOff val="80000"/>
            </a:schemeClr>
          </a:solidFill>
        </p:spPr>
        <p:txBody>
          <a:bodyPr>
            <a:normAutofit/>
          </a:bodyPr>
          <a:lstStyle/>
          <a:p>
            <a:pPr marL="228600" indent="0">
              <a:spcBef>
                <a:spcPts val="1200"/>
              </a:spcBef>
              <a:buNone/>
            </a:pPr>
            <a:r>
              <a:rPr lang="en-US" sz="2000" dirty="0"/>
              <a:t>Permit </a:t>
            </a:r>
            <a:r>
              <a:rPr lang="en-US" sz="2000" b="1" dirty="0">
                <a:hlinkClick r:id="rId7"/>
              </a:rPr>
              <a:t>clinical trial research experience </a:t>
            </a:r>
            <a:r>
              <a:rPr lang="en-US" sz="2000" dirty="0"/>
              <a:t>but will NOT permit an independent clinical trial</a:t>
            </a:r>
          </a:p>
          <a:p>
            <a:pPr lvl="1">
              <a:lnSpc>
                <a:spcPct val="150000"/>
              </a:lnSpc>
              <a:spcBef>
                <a:spcPts val="0"/>
              </a:spcBef>
            </a:pPr>
            <a:r>
              <a:rPr lang="en-US" sz="1600" dirty="0">
                <a:hlinkClick r:id="rId8"/>
              </a:rPr>
              <a:t>PA-20-190 </a:t>
            </a:r>
            <a:r>
              <a:rPr lang="en-US" sz="1600" dirty="0"/>
              <a:t>(K01;16 IC)</a:t>
            </a:r>
            <a:endParaRPr lang="en-US" sz="1600" dirty="0">
              <a:hlinkClick r:id="rId8"/>
            </a:endParaRPr>
          </a:p>
          <a:p>
            <a:pPr lvl="1">
              <a:lnSpc>
                <a:spcPct val="150000"/>
              </a:lnSpc>
              <a:spcBef>
                <a:spcPts val="0"/>
              </a:spcBef>
            </a:pPr>
            <a:r>
              <a:rPr lang="en-US" sz="1600" dirty="0">
                <a:hlinkClick r:id="rId8"/>
              </a:rPr>
              <a:t>PA-20-203</a:t>
            </a:r>
            <a:r>
              <a:rPr lang="en-US" sz="1600" dirty="0"/>
              <a:t> (K08; 20 IC)</a:t>
            </a:r>
          </a:p>
          <a:p>
            <a:pPr lvl="1">
              <a:lnSpc>
                <a:spcPct val="150000"/>
              </a:lnSpc>
              <a:spcBef>
                <a:spcPts val="0"/>
              </a:spcBef>
            </a:pPr>
            <a:r>
              <a:rPr lang="en-US" sz="1600" dirty="0">
                <a:hlinkClick r:id="rId9"/>
              </a:rPr>
              <a:t>PA-20-205</a:t>
            </a:r>
            <a:r>
              <a:rPr lang="en-US" sz="1600" dirty="0"/>
              <a:t> (K23; 19 IC)</a:t>
            </a:r>
          </a:p>
          <a:p>
            <a:pPr marL="0" indent="0">
              <a:buNone/>
            </a:pPr>
            <a:r>
              <a:rPr lang="en-US" sz="1600" dirty="0"/>
              <a:t>K applicant/awardee may propose research experience in a clinical trial led by the K award mentor or co-mentor. </a:t>
            </a:r>
          </a:p>
        </p:txBody>
      </p:sp>
      <p:sp>
        <p:nvSpPr>
          <p:cNvPr id="9" name="TextBox 8">
            <a:extLst>
              <a:ext uri="{FF2B5EF4-FFF2-40B4-BE49-F238E27FC236}">
                <a16:creationId xmlns:a16="http://schemas.microsoft.com/office/drawing/2014/main" id="{E20F2D1F-2E88-4209-9D9F-B3EEF2AC1809}"/>
              </a:ext>
            </a:extLst>
          </p:cNvPr>
          <p:cNvSpPr txBox="1"/>
          <p:nvPr/>
        </p:nvSpPr>
        <p:spPr>
          <a:xfrm>
            <a:off x="948289" y="1391535"/>
            <a:ext cx="10648954" cy="510778"/>
          </a:xfrm>
          <a:prstGeom prst="round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126BB4"/>
                </a:solidFill>
                <a:latin typeface="Arial" panose="020B0604020202020204" pitchFamily="34" charset="0"/>
                <a:cs typeface="Arial" panose="020B0604020202020204" pitchFamily="34" charset="0"/>
              </a:rPr>
              <a:t>Funding Opportunity Announcements (FOAs) </a:t>
            </a:r>
            <a:r>
              <a:rPr lang="en-US" sz="2400" b="1" dirty="0">
                <a:latin typeface="Arial" panose="020B0604020202020204" pitchFamily="34" charset="0"/>
                <a:cs typeface="Arial" panose="020B0604020202020204" pitchFamily="34" charset="0"/>
              </a:rPr>
              <a:t>for K Awards will :</a:t>
            </a:r>
          </a:p>
        </p:txBody>
      </p:sp>
      <p:sp>
        <p:nvSpPr>
          <p:cNvPr id="10" name="Content Placeholder 7">
            <a:extLst>
              <a:ext uri="{FF2B5EF4-FFF2-40B4-BE49-F238E27FC236}">
                <a16:creationId xmlns:a16="http://schemas.microsoft.com/office/drawing/2014/main" id="{68E98E1F-4AAF-FC46-9A57-562DB0B2D6FF}"/>
              </a:ext>
            </a:extLst>
          </p:cNvPr>
          <p:cNvSpPr txBox="1">
            <a:spLocks/>
          </p:cNvSpPr>
          <p:nvPr/>
        </p:nvSpPr>
        <p:spPr>
          <a:xfrm>
            <a:off x="8116893" y="2235218"/>
            <a:ext cx="3480350" cy="3851872"/>
          </a:xfrm>
          <a:prstGeom prst="rect">
            <a:avLst/>
          </a:prstGeom>
          <a:solidFill>
            <a:schemeClr val="accent5">
              <a:lumMod val="20000"/>
              <a:lumOff val="80000"/>
            </a:schemeClr>
          </a:solidFill>
        </p:spPr>
        <p:txBody>
          <a:bodyPr vert="horz" lIns="91440" tIns="45720" rIns="91440" bIns="45720" rtlCol="0">
            <a:normAutofit/>
          </a:bodyPr>
          <a:lstStyle>
            <a:lvl1pPr marL="457200" indent="-457200" algn="l" defTabSz="914400" rtl="0" eaLnBrk="1" latinLnBrk="0" hangingPunct="1">
              <a:lnSpc>
                <a:spcPct val="100000"/>
              </a:lnSpc>
              <a:spcBef>
                <a:spcPts val="480"/>
              </a:spcBef>
              <a:buFont typeface="Arial" panose="020B0604020202020204" pitchFamily="34" charset="0"/>
              <a:buChar char="•"/>
              <a:defRPr sz="2800" b="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100000"/>
              </a:lnSpc>
              <a:spcBef>
                <a:spcPts val="480"/>
              </a:spcBef>
              <a:buFont typeface="Arial" panose="020B0604020202020204" pitchFamily="34" charset="0"/>
              <a:buChar char="•"/>
              <a:defRPr sz="24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2pPr>
            <a:lvl3pPr marL="1143000" indent="-228600" algn="l" defTabSz="914400" rtl="0" eaLnBrk="1" latinLnBrk="0" hangingPunct="1">
              <a:lnSpc>
                <a:spcPct val="100000"/>
              </a:lnSpc>
              <a:spcBef>
                <a:spcPts val="480"/>
              </a:spcBef>
              <a:buFont typeface="Arial" panose="020B0604020202020204" pitchFamily="34" charset="0"/>
              <a:buChar char="•"/>
              <a:defRPr sz="20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3pPr>
            <a:lvl4pPr marL="16002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4pPr>
            <a:lvl5pPr marL="2057400" indent="-228600" algn="l" defTabSz="914400" rtl="0" eaLnBrk="1" latinLnBrk="0" hangingPunct="1">
              <a:lnSpc>
                <a:spcPct val="100000"/>
              </a:lnSpc>
              <a:spcBef>
                <a:spcPts val="480"/>
              </a:spcBef>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0">
              <a:spcBef>
                <a:spcPts val="1200"/>
              </a:spcBef>
              <a:buFont typeface="Arial" panose="020B0604020202020204" pitchFamily="34" charset="0"/>
              <a:buNone/>
            </a:pPr>
            <a:r>
              <a:rPr lang="en-US" sz="2000" dirty="0"/>
              <a:t>Permit </a:t>
            </a:r>
            <a:r>
              <a:rPr lang="en-US" sz="2000" b="1" u="sng" dirty="0">
                <a:solidFill>
                  <a:schemeClr val="accent1"/>
                </a:solidFill>
              </a:rPr>
              <a:t>Basic Experimental Studies with Humans (BESH)</a:t>
            </a:r>
            <a:endParaRPr lang="en-US" sz="2000" dirty="0"/>
          </a:p>
          <a:p>
            <a:pPr lvl="1">
              <a:lnSpc>
                <a:spcPct val="150000"/>
              </a:lnSpc>
              <a:spcBef>
                <a:spcPts val="0"/>
              </a:spcBef>
            </a:pPr>
            <a:r>
              <a:rPr lang="en-US" sz="1600" dirty="0">
                <a:hlinkClick r:id="rId10"/>
              </a:rPr>
              <a:t>PA-20-191 </a:t>
            </a:r>
            <a:r>
              <a:rPr lang="en-US" sz="1600" dirty="0"/>
              <a:t>(K01; 9 IC)</a:t>
            </a:r>
            <a:endParaRPr lang="en-US" sz="1600" dirty="0">
              <a:hlinkClick r:id="rId10"/>
            </a:endParaRPr>
          </a:p>
          <a:p>
            <a:pPr lvl="1">
              <a:lnSpc>
                <a:spcPct val="150000"/>
              </a:lnSpc>
              <a:spcBef>
                <a:spcPts val="0"/>
              </a:spcBef>
            </a:pPr>
            <a:r>
              <a:rPr lang="en-US" sz="1600" dirty="0">
                <a:hlinkClick r:id="rId10"/>
              </a:rPr>
              <a:t>PA-20-201</a:t>
            </a:r>
            <a:r>
              <a:rPr lang="en-US" sz="1600" dirty="0"/>
              <a:t> (K08; 13 IC)</a:t>
            </a:r>
          </a:p>
          <a:p>
            <a:pPr lvl="1">
              <a:lnSpc>
                <a:spcPct val="150000"/>
              </a:lnSpc>
              <a:spcBef>
                <a:spcPts val="0"/>
              </a:spcBef>
            </a:pPr>
            <a:r>
              <a:rPr lang="en-US" sz="1600" dirty="0">
                <a:hlinkClick r:id="rId11"/>
              </a:rPr>
              <a:t>PA-20-204</a:t>
            </a:r>
            <a:r>
              <a:rPr lang="en-US" sz="1600" dirty="0"/>
              <a:t> (K23; 12 IC)</a:t>
            </a:r>
          </a:p>
          <a:p>
            <a:pPr marL="0" indent="0">
              <a:buNone/>
            </a:pPr>
            <a:r>
              <a:rPr lang="en-US" sz="1600" dirty="0"/>
              <a:t>K applicant/awardee may propose basic science experimental studies involving humans which can be “prospective basic science studies involving human participants.”</a:t>
            </a:r>
          </a:p>
        </p:txBody>
      </p:sp>
    </p:spTree>
    <p:custDataLst>
      <p:tags r:id="rId1"/>
    </p:custDataLst>
    <p:extLst>
      <p:ext uri="{BB962C8B-B14F-4D97-AF65-F5344CB8AC3E}">
        <p14:creationId xmlns:p14="http://schemas.microsoft.com/office/powerpoint/2010/main" val="395898311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67" y="183087"/>
            <a:ext cx="9313312" cy="857813"/>
          </a:xfrm>
        </p:spPr>
        <p:txBody>
          <a:bodyPr>
            <a:noAutofit/>
          </a:bodyPr>
          <a:lstStyle/>
          <a:p>
            <a:r>
              <a:rPr lang="en-US" sz="3600" dirty="0">
                <a:solidFill>
                  <a:srgbClr val="20558A"/>
                </a:solidFill>
              </a:rPr>
              <a:t>Institutional Mentored K-Awards</a:t>
            </a:r>
            <a:endParaRPr lang="en-US" sz="3600" b="1" dirty="0">
              <a:solidFill>
                <a:srgbClr val="20558A"/>
              </a:solidFill>
              <a:ea typeface="Calibri" charset="0"/>
              <a:cs typeface="Calibri" charset="0"/>
            </a:endParaRPr>
          </a:p>
        </p:txBody>
      </p:sp>
      <p:sp>
        <p:nvSpPr>
          <p:cNvPr id="5" name="Content Placeholder 2"/>
          <p:cNvSpPr>
            <a:spLocks noGrp="1"/>
          </p:cNvSpPr>
          <p:nvPr/>
        </p:nvSpPr>
        <p:spPr bwMode="auto">
          <a:xfrm>
            <a:off x="629920" y="1361440"/>
            <a:ext cx="11135360" cy="505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buClr>
                <a:srgbClr val="20558A"/>
              </a:buClr>
              <a:buFont typeface="Wingdings" charset="2"/>
              <a:buChar char="§"/>
              <a:tabLst>
                <a:tab pos="0" algn="l"/>
              </a:tabLst>
            </a:pPr>
            <a:r>
              <a:rPr lang="en-US" altLang="en-US" sz="2000" i="1" dirty="0">
                <a:solidFill>
                  <a:schemeClr val="tx1"/>
                </a:solidFill>
                <a:latin typeface="Arial" panose="020B0604020202020204" pitchFamily="34" charset="0"/>
                <a:ea typeface="Calibri" charset="0"/>
                <a:cs typeface="Arial" panose="020B0604020202020204" pitchFamily="34" charset="0"/>
              </a:rPr>
              <a:t>K12/KL2: </a:t>
            </a:r>
            <a:r>
              <a:rPr lang="en-US" altLang="en-US" sz="2000" b="0" dirty="0">
                <a:solidFill>
                  <a:schemeClr val="tx1"/>
                </a:solidFill>
                <a:latin typeface="Arial" panose="020B0604020202020204" pitchFamily="34" charset="0"/>
                <a:ea typeface="Calibri" charset="0"/>
                <a:cs typeface="Arial" panose="020B0604020202020204" pitchFamily="34" charset="0"/>
              </a:rPr>
              <a:t>Institutional program to support highly promising candidates (scholars) </a:t>
            </a:r>
            <a:r>
              <a:rPr lang="en-US" sz="2000" b="0" dirty="0">
                <a:solidFill>
                  <a:schemeClr val="tx1"/>
                </a:solidFill>
                <a:latin typeface="Arial" panose="020B0604020202020204" pitchFamily="34" charset="0"/>
                <a:ea typeface="Calibri" charset="0"/>
                <a:cs typeface="Arial" panose="020B0604020202020204" pitchFamily="34" charset="0"/>
              </a:rPr>
              <a:t>training for careers in specified research areas of interest to one or more NIH Institutes and Centers (IC)</a:t>
            </a:r>
          </a:p>
          <a:p>
            <a:pPr lvl="1">
              <a:spcBef>
                <a:spcPts val="600"/>
              </a:spcBef>
              <a:spcAft>
                <a:spcPts val="600"/>
              </a:spcAft>
              <a:buClr>
                <a:srgbClr val="20558A"/>
              </a:buClr>
              <a:buSzPct val="60000"/>
              <a:buFont typeface="Wingdings" panose="05000000000000000000" pitchFamily="2" charset="2"/>
              <a:buChar char="q"/>
              <a:tabLst>
                <a:tab pos="0" algn="l"/>
              </a:tabLst>
            </a:pPr>
            <a:r>
              <a:rPr lang="en-US" sz="1800" dirty="0">
                <a:latin typeface="Arial" panose="020B0604020202020204" pitchFamily="34" charset="0"/>
                <a:ea typeface="Calibri" charset="0"/>
                <a:cs typeface="Arial" panose="020B0604020202020204" pitchFamily="34" charset="0"/>
              </a:rPr>
              <a:t>IC specific (e.g., some K12/KL2 for clinicians or clinically relevant research)</a:t>
            </a:r>
          </a:p>
          <a:p>
            <a:pPr lvl="2">
              <a:spcBef>
                <a:spcPts val="600"/>
              </a:spcBef>
              <a:spcAft>
                <a:spcPts val="600"/>
              </a:spcAft>
              <a:buClr>
                <a:srgbClr val="20558A"/>
              </a:buClr>
              <a:buSzPct val="60000"/>
              <a:buFont typeface="Wingdings" panose="05000000000000000000" pitchFamily="2" charset="2"/>
              <a:buChar char="q"/>
              <a:tabLst>
                <a:tab pos="0" algn="l"/>
              </a:tabLst>
            </a:pPr>
            <a:r>
              <a:rPr lang="en-US" sz="1400" dirty="0">
                <a:latin typeface="Arial" panose="020B0604020202020204" pitchFamily="34" charset="0"/>
                <a:ea typeface="Calibri" charset="0"/>
                <a:cs typeface="Arial" panose="020B0604020202020204" pitchFamily="34" charset="0"/>
              </a:rPr>
              <a:t>Some for PhD (e.g., IRACDA program with combined research &amp; teaching involving partnerships with research intensive institutions and institutions with an emphasis on undergraduates or graduates from under-represented groups)</a:t>
            </a:r>
          </a:p>
          <a:p>
            <a:pPr lvl="1">
              <a:spcBef>
                <a:spcPts val="600"/>
              </a:spcBef>
              <a:spcAft>
                <a:spcPts val="600"/>
              </a:spcAft>
              <a:buClr>
                <a:srgbClr val="20558A"/>
              </a:buClr>
              <a:buSzPct val="60000"/>
              <a:buFont typeface="Wingdings" panose="05000000000000000000" pitchFamily="2" charset="2"/>
              <a:buChar char="q"/>
              <a:tabLst>
                <a:tab pos="0" algn="l"/>
              </a:tabLst>
            </a:pPr>
            <a:r>
              <a:rPr lang="en-US" sz="1600" b="0" dirty="0">
                <a:solidFill>
                  <a:srgbClr val="126BB4"/>
                </a:solidFill>
                <a:latin typeface="Arial" panose="020B0604020202020204" pitchFamily="34" charset="0"/>
                <a:ea typeface="Calibri" charset="0"/>
                <a:cs typeface="Arial" panose="020B0604020202020204" pitchFamily="34" charset="0"/>
              </a:rPr>
              <a:t>Provides institutions with flexibility to </a:t>
            </a:r>
            <a:r>
              <a:rPr lang="en-US" sz="1600" i="1" dirty="0">
                <a:solidFill>
                  <a:srgbClr val="126BB4"/>
                </a:solidFill>
                <a:latin typeface="Arial" panose="020B0604020202020204" pitchFamily="34" charset="0"/>
                <a:ea typeface="Calibri" charset="0"/>
                <a:cs typeface="Arial" panose="020B0604020202020204" pitchFamily="34" charset="0"/>
              </a:rPr>
              <a:t>prepare </a:t>
            </a:r>
            <a:r>
              <a:rPr lang="en-US" altLang="en-US" sz="1600" i="1" dirty="0">
                <a:solidFill>
                  <a:srgbClr val="126BB4"/>
                </a:solidFill>
                <a:latin typeface="Arial" panose="020B0604020202020204" pitchFamily="34" charset="0"/>
                <a:ea typeface="Calibri" charset="0"/>
                <a:cs typeface="Arial" panose="020B0604020202020204" pitchFamily="34" charset="0"/>
              </a:rPr>
              <a:t>clinically-trained scientists or PhDs </a:t>
            </a:r>
            <a:r>
              <a:rPr lang="en-US" altLang="en-US" sz="1600" b="0" dirty="0">
                <a:solidFill>
                  <a:srgbClr val="126BB4"/>
                </a:solidFill>
                <a:latin typeface="Arial" panose="020B0604020202020204" pitchFamily="34" charset="0"/>
                <a:ea typeface="Calibri" charset="0"/>
                <a:cs typeface="Arial" panose="020B0604020202020204" pitchFamily="34" charset="0"/>
              </a:rPr>
              <a:t>for independent research careers or academic careers at multiple institution types</a:t>
            </a:r>
          </a:p>
          <a:p>
            <a:pPr lvl="1">
              <a:spcBef>
                <a:spcPts val="600"/>
              </a:spcBef>
              <a:spcAft>
                <a:spcPts val="600"/>
              </a:spcAft>
              <a:buClr>
                <a:srgbClr val="20558A"/>
              </a:buClr>
              <a:buSzPct val="60000"/>
              <a:buFont typeface="Wingdings" panose="05000000000000000000" pitchFamily="2" charset="2"/>
              <a:buChar char="q"/>
              <a:tabLst>
                <a:tab pos="0" algn="l"/>
              </a:tabLst>
            </a:pPr>
            <a:r>
              <a:rPr lang="en-US" altLang="en-US" sz="1800" b="0" dirty="0">
                <a:solidFill>
                  <a:schemeClr val="tx1"/>
                </a:solidFill>
                <a:latin typeface="Arial" panose="020B0604020202020204" pitchFamily="34" charset="0"/>
                <a:ea typeface="Calibri" charset="0"/>
                <a:cs typeface="Arial" panose="020B0604020202020204" pitchFamily="34" charset="0"/>
              </a:rPr>
              <a:t>Requires experienced program director with research and administrative experience, and highly competent faculty mentors</a:t>
            </a:r>
          </a:p>
          <a:p>
            <a:pPr lvl="1">
              <a:spcBef>
                <a:spcPts val="600"/>
              </a:spcBef>
              <a:spcAft>
                <a:spcPts val="600"/>
              </a:spcAft>
              <a:buClr>
                <a:srgbClr val="20558A"/>
              </a:buClr>
              <a:buSzPct val="60000"/>
              <a:buFont typeface="Wingdings" panose="05000000000000000000" pitchFamily="2" charset="2"/>
              <a:buChar char="q"/>
              <a:tabLst>
                <a:tab pos="0" algn="l"/>
              </a:tabLst>
            </a:pPr>
            <a:r>
              <a:rPr lang="en-US" altLang="en-US" sz="1800" b="0" dirty="0">
                <a:solidFill>
                  <a:schemeClr val="tx1"/>
                </a:solidFill>
                <a:latin typeface="Arial" panose="020B0604020202020204" pitchFamily="34" charset="0"/>
                <a:ea typeface="Calibri" charset="0"/>
                <a:cs typeface="Arial" panose="020B0604020202020204" pitchFamily="34" charset="0"/>
              </a:rPr>
              <a:t>Individualized and intensive supervised research experiences and career development guidance for scholars selected by the grantee institution</a:t>
            </a:r>
          </a:p>
          <a:p>
            <a:pPr>
              <a:spcBef>
                <a:spcPts val="600"/>
              </a:spcBef>
              <a:spcAft>
                <a:spcPts val="600"/>
              </a:spcAft>
              <a:buClr>
                <a:srgbClr val="20558A"/>
              </a:buClr>
              <a:buFont typeface="Wingdings" charset="2"/>
              <a:buChar char="§"/>
              <a:tabLst>
                <a:tab pos="0" algn="l"/>
              </a:tabLst>
            </a:pPr>
            <a:r>
              <a:rPr lang="en-US" altLang="en-US" sz="2000" b="0" dirty="0">
                <a:solidFill>
                  <a:schemeClr val="tx1"/>
                </a:solidFill>
                <a:latin typeface="Arial" panose="020B0604020202020204" pitchFamily="34" charset="0"/>
                <a:ea typeface="Calibri" charset="0"/>
                <a:cs typeface="Arial" panose="020B0604020202020204" pitchFamily="34" charset="0"/>
              </a:rPr>
              <a:t>Encouragement/expectation to apply for either individual K award, e.g., </a:t>
            </a:r>
            <a:r>
              <a:rPr lang="en-US" altLang="en-US" sz="2000" i="1" dirty="0">
                <a:solidFill>
                  <a:schemeClr val="tx1"/>
                </a:solidFill>
                <a:latin typeface="Arial" panose="020B0604020202020204" pitchFamily="34" charset="0"/>
                <a:ea typeface="Calibri" charset="0"/>
                <a:cs typeface="Arial" panose="020B0604020202020204" pitchFamily="34" charset="0"/>
              </a:rPr>
              <a:t>K08, K23, K01 – or research project grants (R03/R21/foundation/R01)</a:t>
            </a:r>
          </a:p>
        </p:txBody>
      </p:sp>
    </p:spTree>
    <p:extLst>
      <p:ext uri="{BB962C8B-B14F-4D97-AF65-F5344CB8AC3E}">
        <p14:creationId xmlns:p14="http://schemas.microsoft.com/office/powerpoint/2010/main" val="31277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153" y="135419"/>
            <a:ext cx="9972040" cy="857813"/>
          </a:xfrm>
        </p:spPr>
        <p:txBody>
          <a:bodyPr>
            <a:noAutofit/>
          </a:bodyPr>
          <a:lstStyle/>
          <a:p>
            <a:r>
              <a:rPr lang="en-US" sz="2800" dirty="0">
                <a:solidFill>
                  <a:schemeClr val="accent1">
                    <a:lumMod val="75000"/>
                  </a:schemeClr>
                </a:solidFill>
              </a:rPr>
              <a:t>Pathway to Independence Award Mentored Scientists Awards (K99/R00)</a:t>
            </a:r>
            <a:endParaRPr lang="en-US" sz="2800" dirty="0">
              <a:solidFill>
                <a:schemeClr val="accent1">
                  <a:lumMod val="75000"/>
                </a:schemeClr>
              </a:solidFill>
              <a:latin typeface="Calibri" charset="0"/>
              <a:ea typeface="Calibri" charset="0"/>
              <a:cs typeface="Calibri" charset="0"/>
            </a:endParaRPr>
          </a:p>
        </p:txBody>
      </p:sp>
      <p:sp>
        <p:nvSpPr>
          <p:cNvPr id="4" name="Content Placeholder 6">
            <a:extLst>
              <a:ext uri="{FF2B5EF4-FFF2-40B4-BE49-F238E27FC236}">
                <a16:creationId xmlns:a16="http://schemas.microsoft.com/office/drawing/2014/main" id="{B2537E92-3689-4975-BD8E-7A0F860EEF63}"/>
              </a:ext>
            </a:extLst>
          </p:cNvPr>
          <p:cNvSpPr txBox="1">
            <a:spLocks/>
          </p:cNvSpPr>
          <p:nvPr/>
        </p:nvSpPr>
        <p:spPr>
          <a:xfrm>
            <a:off x="229153" y="3654768"/>
            <a:ext cx="11505796" cy="2743201"/>
          </a:xfrm>
          <a:prstGeom prst="rect">
            <a:avLst/>
          </a:prstGeom>
        </p:spPr>
        <p:txBody>
          <a:bodyPr vert="horz" lIns="68580" tIns="34290" rIns="68580" bIns="34290" rtlCol="0">
            <a:noAutofit/>
          </a:bodyPr>
          <a:lstStyle>
            <a:lvl1pPr marL="457200" indent="-457200" algn="l" defTabSz="914400" rtl="0" eaLnBrk="1" latinLnBrk="0" hangingPunct="1">
              <a:lnSpc>
                <a:spcPct val="100000"/>
              </a:lnSpc>
              <a:spcBef>
                <a:spcPts val="1200"/>
              </a:spcBef>
              <a:buClr>
                <a:srgbClr val="126BB4"/>
              </a:buClr>
              <a:buFont typeface="Arial" panose="020B0604020202020204" pitchFamily="34" charset="0"/>
              <a:buChar char="•"/>
              <a:defRPr sz="2800" b="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100000"/>
              </a:lnSpc>
              <a:spcBef>
                <a:spcPts val="1200"/>
              </a:spcBef>
              <a:buClr>
                <a:srgbClr val="126BB4"/>
              </a:buClr>
              <a:buFont typeface="Arial" panose="020B0604020202020204" pitchFamily="34" charset="0"/>
              <a:buChar char="•"/>
              <a:defRPr sz="24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2pPr>
            <a:lvl3pPr marL="1143000" indent="-228600" algn="l" defTabSz="914400" rtl="0" eaLnBrk="1" latinLnBrk="0" hangingPunct="1">
              <a:lnSpc>
                <a:spcPct val="100000"/>
              </a:lnSpc>
              <a:spcBef>
                <a:spcPts val="1200"/>
              </a:spcBef>
              <a:buClr>
                <a:srgbClr val="126BB4"/>
              </a:buClr>
              <a:buFont typeface="Arial" panose="020B0604020202020204" pitchFamily="34" charset="0"/>
              <a:buChar char="•"/>
              <a:defRPr sz="20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3pPr>
            <a:lvl4pPr marL="1600200" indent="-228600" algn="l" defTabSz="914400" rtl="0" eaLnBrk="1" latinLnBrk="0" hangingPunct="1">
              <a:lnSpc>
                <a:spcPct val="100000"/>
              </a:lnSpc>
              <a:spcBef>
                <a:spcPts val="1200"/>
              </a:spcBef>
              <a:buClr>
                <a:srgbClr val="126BB4"/>
              </a:buClr>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4pPr>
            <a:lvl5pPr marL="2057400" indent="-228600" algn="l" defTabSz="914400" rtl="0" eaLnBrk="1" latinLnBrk="0" hangingPunct="1">
              <a:lnSpc>
                <a:spcPct val="100000"/>
              </a:lnSpc>
              <a:spcBef>
                <a:spcPts val="1200"/>
              </a:spcBef>
              <a:buClr>
                <a:srgbClr val="126BB4"/>
              </a:buClr>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kumimoji="0" lang="en-US" sz="1400" b="1" i="1"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No U.S. citizenship requirement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for applicants to the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parent K99 </a:t>
            </a:r>
            <a:r>
              <a:rPr lang="en-US" sz="1400" dirty="0">
                <a:hlinkClick r:id="rId3"/>
              </a:rPr>
              <a:t>(PAR-21-271)</a:t>
            </a:r>
            <a:endParaRPr lang="en-US" sz="1400" dirty="0">
              <a:solidFill>
                <a:prstClr val="black"/>
              </a:solidFill>
            </a:endParaRPr>
          </a:p>
          <a:p>
            <a:pPr>
              <a:lnSpc>
                <a:spcPts val="100"/>
              </a:lnSpc>
              <a:spcBef>
                <a:spcPts val="1800"/>
              </a:spcBef>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NIAID Physician Scientist K99-R00: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4"/>
              </a:rPr>
              <a:t>PAR-20-209</a:t>
            </a:r>
            <a:r>
              <a:rPr kumimoji="0" lang="en-US" sz="1400" b="0" i="0" u="none" strike="noStrike" kern="1200" cap="none" spc="0" normalizeH="0" baseline="0" noProof="0" dirty="0">
                <a:ln>
                  <a:noFill/>
                </a:ln>
                <a:solidFill>
                  <a:srgbClr val="428BCA"/>
                </a:solidFill>
                <a:effectLst/>
                <a:uLnTx/>
                <a:uFillTx/>
                <a:latin typeface="Arial" panose="020B0604020202020204" pitchFamily="34" charset="0"/>
                <a:ea typeface="Open Sans Light" panose="020B0306030504020204" pitchFamily="34" charset="0"/>
                <a:cs typeface="Arial" panose="020B0604020202020204" pitchFamily="34" charset="0"/>
              </a:rPr>
              <a: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5"/>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5"/>
              </a:rPr>
              <a:t>PAR-20-210</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6"/>
              </a:rPr>
              <a:t>NOT-AI-19-034</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Requires 50% effort;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no U.S. citizenship requirement</a:t>
            </a:r>
          </a:p>
          <a:p>
            <a:pPr>
              <a:spcBef>
                <a:spcPts val="600"/>
              </a:spcBef>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NIDCR Dual Degree Dentist Scientist K99-R00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7"/>
              </a:rPr>
              <a:t>PAR-18-432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8"/>
              </a:rPr>
              <a:t>PAR-19-144</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9"/>
              </a:rPr>
              <a:t>PAR-19-141</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no U.S. citizenship requirement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p>
          <a:p>
            <a:pPr>
              <a:spcBef>
                <a:spcPts val="600"/>
              </a:spcBef>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Brain Research through Advancing Innovative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Neurotechnologies</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(BRAIN) Initiative K99-R00 to promote diversity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10"/>
              </a:rPr>
              <a:t>RFA-NS-19-043</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1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11"/>
              </a:rPr>
              <a:t>RFA-NS-19-044</a:t>
            </a:r>
            <a: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1" i="1"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requires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citizenship/permanent resident status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a:t>
            </a:r>
          </a:p>
          <a:p>
            <a:pPr>
              <a:spcBef>
                <a:spcPts val="600"/>
              </a:spcBef>
            </a:pPr>
            <a:r>
              <a:rPr kumimoji="0" lang="en-US" sz="1400" b="1" i="0" u="none" strike="noStrike" kern="1200" cap="none" spc="0" normalizeH="0" baseline="0" noProof="0" dirty="0">
                <a:ln>
                  <a:noFill/>
                </a:ln>
                <a:solidFill>
                  <a:schemeClr val="accent2"/>
                </a:solidFill>
                <a:effectLst/>
                <a:uLnTx/>
                <a:uFillTx/>
                <a:latin typeface="Arial" panose="020B0604020202020204" pitchFamily="34" charset="0"/>
                <a:ea typeface="Open Sans Light" panose="020B0306030504020204" pitchFamily="34" charset="0"/>
                <a:cs typeface="Arial" panose="020B0604020202020204" pitchFamily="34" charset="0"/>
              </a:rPr>
              <a:t>Maximizing Opportunities for Scientific and Academic Independent Careers (MOSAIC) Postdoctoral Career Transition Award to Promote Diversity </a:t>
            </a:r>
            <a:r>
              <a:rPr kumimoji="0" lang="en-US" sz="1400" b="1" i="1" u="none" strike="noStrike" kern="1200" cap="none" spc="0" normalizeH="0" baseline="0" noProof="0" dirty="0">
                <a:ln>
                  <a:noFill/>
                </a:ln>
                <a:solidFill>
                  <a:schemeClr val="accent2"/>
                </a:solidFill>
                <a:effectLst/>
                <a:uLnTx/>
                <a:uFillTx/>
                <a:latin typeface="Arial" panose="020B0604020202020204" pitchFamily="34" charset="0"/>
                <a:ea typeface="Open Sans Light" panose="020B0306030504020204" pitchFamily="34" charset="0"/>
                <a:cs typeface="Arial" panose="020B0604020202020204" pitchFamily="34" charset="0"/>
              </a:rPr>
              <a:t>K99-R00 </a:t>
            </a:r>
            <a:r>
              <a:rPr kumimoji="0" lang="en-US" sz="1400" b="1" i="1"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requires</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citizenship/permanent resident status;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first due date February 12</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th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2020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3"/>
              </a:rPr>
              <a:t>PAR-21-271</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Institutional UE5 Co-operative Agreement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12"/>
              </a:rPr>
              <a:t>PAR-21-277</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provides courses for skills development &amp; mentoring. </a:t>
            </a:r>
          </a:p>
          <a:p>
            <a:pPr>
              <a:spcBef>
                <a:spcPts val="600"/>
              </a:spcBef>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Due to COVID two cycle extension of eligibility announced for Parent K99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13"/>
              </a:rPr>
              <a:t>NOT-OD-21-106</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NIDCR K99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14"/>
              </a:rPr>
              <a:t>NOT-DE-21-003</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rPr>
              <a:t>; Mosaic K99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hlinkClick r:id="rId15"/>
              </a:rPr>
              <a:t>NOT-GM-21-057</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0"/>
              </a:spcAft>
              <a:buClr>
                <a:srgbClr val="126BB4"/>
              </a:buClr>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Open Sans Light" panose="020B0306030504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C4E0008-160E-465D-A807-79870998C878}"/>
              </a:ext>
            </a:extLst>
          </p:cNvPr>
          <p:cNvSpPr/>
          <p:nvPr/>
        </p:nvSpPr>
        <p:spPr>
          <a:xfrm>
            <a:off x="558800" y="2251655"/>
            <a:ext cx="5279346" cy="128873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K99 – Phase 1- 2 years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Mentored: must be affiliated with an institution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Within 4 years of attaining PhD or completing clinical training</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90% transition to R00.</a:t>
            </a:r>
          </a:p>
        </p:txBody>
      </p:sp>
      <p:sp>
        <p:nvSpPr>
          <p:cNvPr id="7" name="Rectangle 6">
            <a:extLst>
              <a:ext uri="{FF2B5EF4-FFF2-40B4-BE49-F238E27FC236}">
                <a16:creationId xmlns:a16="http://schemas.microsoft.com/office/drawing/2014/main" id="{DD6E74BB-9E48-4E28-AC4F-D4ED3BAF18D3}"/>
              </a:ext>
            </a:extLst>
          </p:cNvPr>
          <p:cNvSpPr/>
          <p:nvPr/>
        </p:nvSpPr>
        <p:spPr>
          <a:xfrm>
            <a:off x="6091685" y="2199541"/>
            <a:ext cx="5702300" cy="133169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R00 – Phase 2 (3 years</a:t>
            </a:r>
            <a:r>
              <a:rPr kumimoji="0" lang="en-US" sz="13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(tenure-track or equivalent),own lab limited teaching and/or clinical responsibilities to assist pathway to next independent award.</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‘Quality’ of tenure-track offer administratively reviewed by NIH staff before R00 awarded</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ontent Placeholder 6">
            <a:extLst>
              <a:ext uri="{FF2B5EF4-FFF2-40B4-BE49-F238E27FC236}">
                <a16:creationId xmlns:a16="http://schemas.microsoft.com/office/drawing/2014/main" id="{C0490950-A2F7-4EE4-A678-C362B7343715}"/>
              </a:ext>
            </a:extLst>
          </p:cNvPr>
          <p:cNvSpPr txBox="1">
            <a:spLocks/>
          </p:cNvSpPr>
          <p:nvPr/>
        </p:nvSpPr>
        <p:spPr>
          <a:xfrm>
            <a:off x="1827312" y="1828895"/>
            <a:ext cx="8021667" cy="300083"/>
          </a:xfrm>
          <a:prstGeom prst="rect">
            <a:avLst/>
          </a:prstGeom>
        </p:spPr>
        <p:txBody>
          <a:bodyPr vert="horz" lIns="91440" tIns="45720" rIns="91440" bIns="45720" rtlCol="0">
            <a:noAutofit/>
          </a:bodyPr>
          <a:lstStyle>
            <a:lvl1pPr marL="457200" indent="-457200" algn="l" defTabSz="914400" rtl="0" eaLnBrk="1" latinLnBrk="0" hangingPunct="1">
              <a:lnSpc>
                <a:spcPct val="100000"/>
              </a:lnSpc>
              <a:spcBef>
                <a:spcPts val="1200"/>
              </a:spcBef>
              <a:buClr>
                <a:srgbClr val="126BB4"/>
              </a:buClr>
              <a:buFont typeface="Arial" panose="020B0604020202020204" pitchFamily="34" charset="0"/>
              <a:buChar char="•"/>
              <a:defRPr sz="2800" b="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1pPr>
            <a:lvl2pPr marL="685800" indent="-228600" algn="l" defTabSz="914400" rtl="0" eaLnBrk="1" latinLnBrk="0" hangingPunct="1">
              <a:lnSpc>
                <a:spcPct val="100000"/>
              </a:lnSpc>
              <a:spcBef>
                <a:spcPts val="1200"/>
              </a:spcBef>
              <a:buClr>
                <a:srgbClr val="126BB4"/>
              </a:buClr>
              <a:buFont typeface="Arial" panose="020B0604020202020204" pitchFamily="34" charset="0"/>
              <a:buChar char="•"/>
              <a:defRPr sz="24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2pPr>
            <a:lvl3pPr marL="1143000" indent="-228600" algn="l" defTabSz="914400" rtl="0" eaLnBrk="1" latinLnBrk="0" hangingPunct="1">
              <a:lnSpc>
                <a:spcPct val="100000"/>
              </a:lnSpc>
              <a:spcBef>
                <a:spcPts val="1200"/>
              </a:spcBef>
              <a:buClr>
                <a:srgbClr val="126BB4"/>
              </a:buClr>
              <a:buFont typeface="Arial" panose="020B0604020202020204" pitchFamily="34" charset="0"/>
              <a:buChar char="•"/>
              <a:defRPr sz="20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3pPr>
            <a:lvl4pPr marL="1600200" indent="-228600" algn="l" defTabSz="914400" rtl="0" eaLnBrk="1" latinLnBrk="0" hangingPunct="1">
              <a:lnSpc>
                <a:spcPct val="100000"/>
              </a:lnSpc>
              <a:spcBef>
                <a:spcPts val="1200"/>
              </a:spcBef>
              <a:buClr>
                <a:srgbClr val="126BB4"/>
              </a:buClr>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4pPr>
            <a:lvl5pPr marL="2057400" indent="-228600" algn="l" defTabSz="914400" rtl="0" eaLnBrk="1" latinLnBrk="0" hangingPunct="1">
              <a:lnSpc>
                <a:spcPct val="100000"/>
              </a:lnSpc>
              <a:spcBef>
                <a:spcPts val="1200"/>
              </a:spcBef>
              <a:buClr>
                <a:srgbClr val="126BB4"/>
              </a:buClr>
              <a:buFont typeface="Arial" panose="020B0604020202020204" pitchFamily="34" charset="0"/>
              <a:buChar char="•"/>
              <a:defRPr sz="1800" kern="1200">
                <a:solidFill>
                  <a:schemeClr val="tx1"/>
                </a:solidFill>
                <a:latin typeface="Arial" panose="020B0604020202020204" pitchFamily="34" charset="0"/>
                <a:ea typeface="Open Sans Light" panose="020B030603050402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0"/>
              </a:spcAft>
              <a:buClr>
                <a:srgbClr val="126BB4"/>
              </a:buClr>
              <a:buSzTx/>
              <a:buFont typeface="Arial" panose="020B0604020202020204" pitchFamily="34" charset="0"/>
              <a:buNone/>
              <a:tabLst/>
              <a:defRPr/>
            </a:pPr>
            <a:r>
              <a:rPr kumimoji="0" lang="en-US" sz="1650" b="1" i="0" u="none" strike="noStrike" kern="1200" cap="none" spc="0" normalizeH="0" baseline="0" noProof="0" dirty="0">
                <a:ln>
                  <a:noFill/>
                </a:ln>
                <a:solidFill>
                  <a:srgbClr val="FF0000"/>
                </a:solidFill>
                <a:effectLst/>
                <a:uLnTx/>
                <a:uFillTx/>
                <a:latin typeface="Arial" panose="020B0604020202020204" pitchFamily="34" charset="0"/>
                <a:ea typeface="Open Sans Light" panose="020B0306030504020204" pitchFamily="34" charset="0"/>
                <a:cs typeface="Arial" panose="020B0604020202020204" pitchFamily="34" charset="0"/>
              </a:rPr>
              <a:t>Supports protected time (75%) in 2 distinct phases – update FOA #s below:</a:t>
            </a:r>
          </a:p>
        </p:txBody>
      </p:sp>
      <p:sp>
        <p:nvSpPr>
          <p:cNvPr id="9" name="TextBox 8">
            <a:extLst>
              <a:ext uri="{FF2B5EF4-FFF2-40B4-BE49-F238E27FC236}">
                <a16:creationId xmlns:a16="http://schemas.microsoft.com/office/drawing/2014/main" id="{7A92D0D0-4DE5-411D-A1FF-9E20D45DF139}"/>
              </a:ext>
            </a:extLst>
          </p:cNvPr>
          <p:cNvSpPr txBox="1"/>
          <p:nvPr/>
        </p:nvSpPr>
        <p:spPr>
          <a:xfrm>
            <a:off x="338787" y="1084075"/>
            <a:ext cx="11579761" cy="646986"/>
          </a:xfrm>
          <a:prstGeom prst="roundRect">
            <a:avLst/>
          </a:prstGeom>
          <a:noFill/>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26BB4"/>
                </a:solidFill>
                <a:effectLst/>
                <a:uLnTx/>
                <a:uFillTx/>
                <a:latin typeface="Arial" panose="020B0604020202020204" pitchFamily="34" charset="0"/>
                <a:ea typeface="+mn-ea"/>
                <a:cs typeface="Arial" panose="020B0604020202020204" pitchFamily="34" charset="0"/>
              </a:rPr>
              <a:t>K99/R00: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 to facilitate</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mentored postdoctoral research position to an independent research position with </a:t>
            </a:r>
            <a:r>
              <a:rPr kumimoji="0" lang="en-US"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 NIH research support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an earlier stage than the current norm</a:t>
            </a:r>
          </a:p>
        </p:txBody>
      </p:sp>
      <p:pic>
        <p:nvPicPr>
          <p:cNvPr id="11" name="Picture 10">
            <a:extLst>
              <a:ext uri="{FF2B5EF4-FFF2-40B4-BE49-F238E27FC236}">
                <a16:creationId xmlns:a16="http://schemas.microsoft.com/office/drawing/2014/main" id="{B52FF6BF-92DF-47EF-9C8E-A3771EA34E24}"/>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0201193" y="209321"/>
            <a:ext cx="843393" cy="842784"/>
          </a:xfrm>
          <a:prstGeom prst="rect">
            <a:avLst/>
          </a:prstGeom>
        </p:spPr>
      </p:pic>
    </p:spTree>
    <p:extLst>
      <p:ext uri="{BB962C8B-B14F-4D97-AF65-F5344CB8AC3E}">
        <p14:creationId xmlns:p14="http://schemas.microsoft.com/office/powerpoint/2010/main" val="158634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693C56-BA9D-4615-803B-FD127D63BFFB}"/>
              </a:ext>
            </a:extLst>
          </p:cNvPr>
          <p:cNvSpPr>
            <a:spLocks noGrp="1"/>
          </p:cNvSpPr>
          <p:nvPr>
            <p:ph type="title"/>
          </p:nvPr>
        </p:nvSpPr>
        <p:spPr>
          <a:xfrm>
            <a:off x="336883" y="257728"/>
            <a:ext cx="11454063" cy="1143000"/>
          </a:xfrm>
        </p:spPr>
        <p:txBody>
          <a:bodyPr>
            <a:noAutofit/>
          </a:bodyPr>
          <a:lstStyle/>
          <a:p>
            <a:pPr algn="l"/>
            <a:r>
              <a:rPr lang="en-US" sz="2800" b="1" dirty="0">
                <a:solidFill>
                  <a:schemeClr val="tx2"/>
                </a:solidFill>
                <a:latin typeface="Arial Black" panose="020B0A04020102020204" pitchFamily="34" charset="0"/>
              </a:rPr>
              <a:t>Maximizing Opportunities for Scientific &amp; Academic Independent Careers (MOSAIC) Transition Award to Promote Diversity - </a:t>
            </a:r>
            <a:r>
              <a:rPr lang="en-US" sz="2800" b="1" dirty="0">
                <a:solidFill>
                  <a:srgbClr val="00B050"/>
                </a:solidFill>
                <a:latin typeface="Arial Black" panose="020B0A04020102020204" pitchFamily="34" charset="0"/>
              </a:rPr>
              <a:t>Program Goal</a:t>
            </a:r>
          </a:p>
        </p:txBody>
      </p:sp>
      <p:sp>
        <p:nvSpPr>
          <p:cNvPr id="6" name="Content Placeholder 5">
            <a:extLst>
              <a:ext uri="{FF2B5EF4-FFF2-40B4-BE49-F238E27FC236}">
                <a16:creationId xmlns:a16="http://schemas.microsoft.com/office/drawing/2014/main" id="{B8368348-2DA5-4A54-8C01-FA94AC0CC9DA}"/>
              </a:ext>
            </a:extLst>
          </p:cNvPr>
          <p:cNvSpPr>
            <a:spLocks noGrp="1"/>
          </p:cNvSpPr>
          <p:nvPr>
            <p:ph idx="1"/>
          </p:nvPr>
        </p:nvSpPr>
        <p:spPr>
          <a:xfrm>
            <a:off x="1287902" y="2056355"/>
            <a:ext cx="9716982" cy="3263346"/>
          </a:xfrm>
        </p:spPr>
        <p:txBody>
          <a:bodyPr>
            <a:noAutofit/>
          </a:bodyPr>
          <a:lstStyle/>
          <a:p>
            <a:pPr>
              <a:lnSpc>
                <a:spcPct val="100000"/>
              </a:lnSpc>
            </a:pPr>
            <a:r>
              <a:rPr lang="en-US" sz="2000" dirty="0">
                <a:latin typeface="Arial" panose="020B0604020202020204" pitchFamily="34" charset="0"/>
                <a:cs typeface="Arial" panose="020B0604020202020204" pitchFamily="34" charset="0"/>
              </a:rPr>
              <a:t>MOSAIC is designed to facilitate the transition of promising postdoctoral researchers from diverse backgrounds, for example individuals from groups </a:t>
            </a:r>
            <a:r>
              <a:rPr lang="en-US" sz="2000" dirty="0">
                <a:latin typeface="Arial" panose="020B0604020202020204" pitchFamily="34" charset="0"/>
                <a:cs typeface="Arial" panose="020B0604020202020204" pitchFamily="34" charset="0"/>
                <a:hlinkClick r:id="rId3"/>
              </a:rPr>
              <a:t>underrepresented in the biomedical research workforce at the faculty level</a:t>
            </a:r>
            <a:r>
              <a:rPr lang="en-US" sz="2000" dirty="0">
                <a:latin typeface="Arial" panose="020B0604020202020204" pitchFamily="34" charset="0"/>
                <a:cs typeface="Arial" panose="020B0604020202020204" pitchFamily="34" charset="0"/>
              </a:rPr>
              <a:t>, into independent, research-intensive faculty careers</a:t>
            </a:r>
          </a:p>
          <a:p>
            <a:pPr>
              <a:lnSpc>
                <a:spcPct val="100000"/>
              </a:lnSpc>
            </a:pPr>
            <a:endParaRPr lang="en-US" sz="2000" dirty="0">
              <a:latin typeface="Arial" panose="020B0604020202020204" pitchFamily="34" charset="0"/>
              <a:cs typeface="Arial" panose="020B0604020202020204" pitchFamily="34" charset="0"/>
            </a:endParaRPr>
          </a:p>
          <a:p>
            <a:pPr>
              <a:lnSpc>
                <a:spcPct val="100000"/>
              </a:lnSpc>
            </a:pPr>
            <a:r>
              <a:rPr lang="en-US" sz="2000" dirty="0">
                <a:latin typeface="Arial" panose="020B0604020202020204" pitchFamily="34" charset="0"/>
                <a:cs typeface="Arial" panose="020B0604020202020204" pitchFamily="34" charset="0"/>
              </a:rPr>
              <a:t>The overarching goal of the NIH MOSAIC program is to enhance the diversity of independent investigators conducting research within the NIH mission. Program priority is to address documented underrepresentation at the faculty level (e.g., see </a:t>
            </a:r>
            <a:r>
              <a:rPr lang="en-US" sz="2000" dirty="0">
                <a:latin typeface="Arial" panose="020B0604020202020204" pitchFamily="34" charset="0"/>
                <a:cs typeface="Arial" panose="020B0604020202020204" pitchFamily="34" charset="0"/>
                <a:hlinkClick r:id="rId3"/>
              </a:rPr>
              <a:t>NIH’s Notice of Interest in Diversity</a:t>
            </a:r>
            <a:r>
              <a:rPr lang="en-US" sz="2000" dirty="0">
                <a:latin typeface="Arial" panose="020B0604020202020204" pitchFamily="34" charset="0"/>
                <a:cs typeface="Arial" panose="020B0604020202020204" pitchFamily="34" charset="0"/>
              </a:rPr>
              <a:t>).</a:t>
            </a:r>
          </a:p>
          <a:p>
            <a:pPr>
              <a:lnSpc>
                <a:spcPct val="100000"/>
              </a:lnSpc>
            </a:pPr>
            <a:endParaRPr lang="en-US"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23B28DE-20CE-4B73-9AA2-3B0082FE8CA8}"/>
              </a:ext>
            </a:extLst>
          </p:cNvPr>
          <p:cNvSpPr>
            <a:spLocks noGrp="1"/>
          </p:cNvSpPr>
          <p:nvPr>
            <p:ph type="sldNum" sz="quarter" idx="12"/>
          </p:nvPr>
        </p:nvSpPr>
        <p:spPr/>
        <p:txBody>
          <a:bodyPr/>
          <a:lstStyle/>
          <a:p>
            <a:pPr defTabSz="457200"/>
            <a:fld id="{0E672CBA-1F15-4F34-9466-2A2663F0CC35}" type="slidenum">
              <a:rPr lang="en-US">
                <a:solidFill>
                  <a:prstClr val="black">
                    <a:tint val="75000"/>
                  </a:prstClr>
                </a:solidFill>
                <a:latin typeface="Calibri"/>
              </a:rPr>
              <a:pPr defTabSz="457200"/>
              <a:t>29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5558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title="FY 2017 Operating Budget Chart">
            <a:extLst>
              <a:ext uri="{FF2B5EF4-FFF2-40B4-BE49-F238E27FC236}">
                <a16:creationId xmlns:a16="http://schemas.microsoft.com/office/drawing/2014/main" id="{6ADD787F-AAEB-40E3-A73D-88EC990CA7E0}"/>
              </a:ext>
            </a:extLst>
          </p:cNvPr>
          <p:cNvGraphicFramePr>
            <a:graphicFrameLocks noGrp="1"/>
          </p:cNvGraphicFramePr>
          <p:nvPr/>
        </p:nvGraphicFramePr>
        <p:xfrm>
          <a:off x="1780058" y="1167273"/>
          <a:ext cx="8548224" cy="5303282"/>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title="Research Training 2.5%">
            <a:extLst>
              <a:ext uri="{FF2B5EF4-FFF2-40B4-BE49-F238E27FC236}">
                <a16:creationId xmlns:a16="http://schemas.microsoft.com/office/drawing/2014/main" id="{1982954C-1ECC-4D77-A0F1-64009E95BCC9}"/>
              </a:ext>
            </a:extLst>
          </p:cNvPr>
          <p:cNvSpPr/>
          <p:nvPr/>
        </p:nvSpPr>
        <p:spPr>
          <a:xfrm>
            <a:off x="5676263" y="1296728"/>
            <a:ext cx="1255113"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0912"/>
              </a:solidFill>
              <a:effectLst>
                <a:outerShdw blurRad="38100" dist="38100" dir="2700000" algn="tl">
                  <a:srgbClr val="000000">
                    <a:alpha val="43137"/>
                  </a:srgbClr>
                </a:outerShdw>
              </a:effectLst>
              <a:latin typeface="Calibri"/>
            </a:endParaRPr>
          </a:p>
        </p:txBody>
      </p:sp>
      <p:sp>
        <p:nvSpPr>
          <p:cNvPr id="10" name="Oval 9" title="Research Training 2.5%">
            <a:extLst>
              <a:ext uri="{FF2B5EF4-FFF2-40B4-BE49-F238E27FC236}">
                <a16:creationId xmlns:a16="http://schemas.microsoft.com/office/drawing/2014/main" id="{69C01FA5-A08A-47E1-979C-86F7D9327A42}"/>
              </a:ext>
            </a:extLst>
          </p:cNvPr>
          <p:cNvSpPr/>
          <p:nvPr/>
        </p:nvSpPr>
        <p:spPr>
          <a:xfrm>
            <a:off x="2190044" y="3273777"/>
            <a:ext cx="1930400" cy="496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0912"/>
              </a:solidFill>
              <a:effectLst>
                <a:outerShdw blurRad="38100" dist="38100" dir="2700000" algn="tl">
                  <a:srgbClr val="000000">
                    <a:alpha val="43137"/>
                  </a:srgbClr>
                </a:outerShdw>
              </a:effectLst>
              <a:latin typeface="Calibri"/>
            </a:endParaRPr>
          </a:p>
        </p:txBody>
      </p:sp>
      <p:sp>
        <p:nvSpPr>
          <p:cNvPr id="11" name="Rectangle 10">
            <a:extLst>
              <a:ext uri="{FF2B5EF4-FFF2-40B4-BE49-F238E27FC236}">
                <a16:creationId xmlns:a16="http://schemas.microsoft.com/office/drawing/2014/main" id="{305D043A-6480-4D77-A526-4CD1B0ADD57E}"/>
              </a:ext>
            </a:extLst>
          </p:cNvPr>
          <p:cNvSpPr>
            <a:spLocks noChangeArrowheads="1"/>
          </p:cNvSpPr>
          <p:nvPr/>
        </p:nvSpPr>
        <p:spPr bwMode="auto">
          <a:xfrm>
            <a:off x="7374732" y="6470555"/>
            <a:ext cx="4737194" cy="276999"/>
          </a:xfrm>
          <a:prstGeom prst="rect">
            <a:avLst/>
          </a:prstGeom>
          <a:noFill/>
          <a:ln w="9525">
            <a:noFill/>
            <a:miter lim="800000"/>
            <a:headEnd/>
            <a:tailEnd/>
          </a:ln>
        </p:spPr>
        <p:txBody>
          <a:bodyPr wrap="none">
            <a:spAutoFit/>
          </a:bodyPr>
          <a:lstStyle>
            <a:lvl1pPr eaLnBrk="0" hangingPunct="0">
              <a:spcBef>
                <a:spcPts val="1200"/>
              </a:spcBef>
              <a:buFont typeface="Arial" charset="0"/>
              <a:buChar char="•"/>
              <a:defRPr sz="3200" b="1">
                <a:solidFill>
                  <a:schemeClr val="tx2"/>
                </a:solidFill>
                <a:latin typeface="Calibri" pitchFamily="34" charset="0"/>
              </a:defRPr>
            </a:lvl1pPr>
            <a:lvl2pPr marL="742950" indent="-285750" eaLnBrk="0" hangingPunct="0">
              <a:buFont typeface="Arial" charset="0"/>
              <a:buChar char="–"/>
              <a:defRPr sz="2400">
                <a:solidFill>
                  <a:schemeClr val="tx1"/>
                </a:solidFill>
                <a:latin typeface="Calibri" pitchFamily="34" charset="0"/>
              </a:defRPr>
            </a:lvl2pPr>
            <a:lvl3pPr marL="1143000" indent="-228600" eaLnBrk="0" hangingPunct="0">
              <a:spcBef>
                <a:spcPct val="20000"/>
              </a:spcBef>
              <a:buFont typeface="Arial" charset="0"/>
              <a:buChar char="•"/>
              <a:defRPr sz="20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57200" eaLnBrk="1" hangingPunct="1">
              <a:spcBef>
                <a:spcPct val="0"/>
              </a:spcBef>
              <a:buNone/>
            </a:pPr>
            <a:r>
              <a:rPr lang="en-US" altLang="en-US" sz="1200" dirty="0">
                <a:solidFill>
                  <a:prstClr val="black"/>
                </a:solidFill>
                <a:latin typeface="Arial" charset="0"/>
              </a:rPr>
              <a:t>NIH Budget Office: </a:t>
            </a:r>
            <a:r>
              <a:rPr lang="en-US" altLang="en-US" sz="1200" dirty="0">
                <a:solidFill>
                  <a:prstClr val="black"/>
                </a:solidFill>
                <a:latin typeface="Arial" charset="0"/>
                <a:hlinkClick r:id="rId4" tooltip="NIH Budget Office"/>
              </a:rPr>
              <a:t>http://officeofbudget.od.nih.gov/index.htm</a:t>
            </a:r>
            <a:r>
              <a:rPr lang="en-US" altLang="en-US" sz="1200" dirty="0">
                <a:solidFill>
                  <a:prstClr val="black"/>
                </a:solidFill>
                <a:latin typeface="Arial" charset="0"/>
              </a:rPr>
              <a:t> </a:t>
            </a:r>
          </a:p>
        </p:txBody>
      </p:sp>
      <p:sp>
        <p:nvSpPr>
          <p:cNvPr id="12" name="Title 1">
            <a:extLst>
              <a:ext uri="{FF2B5EF4-FFF2-40B4-BE49-F238E27FC236}">
                <a16:creationId xmlns:a16="http://schemas.microsoft.com/office/drawing/2014/main" id="{13862F26-3A68-437B-B6F0-3793CC818647}"/>
              </a:ext>
            </a:extLst>
          </p:cNvPr>
          <p:cNvSpPr txBox="1">
            <a:spLocks noGrp="1"/>
          </p:cNvSpPr>
          <p:nvPr>
            <p:ph type="title" idx="4294967295"/>
          </p:nvPr>
        </p:nvSpPr>
        <p:spPr>
          <a:xfrm>
            <a:off x="119475" y="94969"/>
            <a:ext cx="8651882" cy="8578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50000"/>
                  </a:schemeClr>
                </a:solidFill>
                <a:effectLst/>
                <a:uLnTx/>
                <a:uFillTx/>
                <a:latin typeface="Arial Black" panose="020B0A04020102020204" pitchFamily="34" charset="0"/>
                <a:ea typeface="Calibri" charset="0"/>
                <a:cs typeface="Calibri" charset="0"/>
              </a:rPr>
              <a:t>FY 2020 Operating Budget: ~$40B</a:t>
            </a:r>
          </a:p>
        </p:txBody>
      </p:sp>
      <p:sp>
        <p:nvSpPr>
          <p:cNvPr id="13" name="Text Box 4">
            <a:extLst>
              <a:ext uri="{FF2B5EF4-FFF2-40B4-BE49-F238E27FC236}">
                <a16:creationId xmlns:a16="http://schemas.microsoft.com/office/drawing/2014/main" id="{495E3B32-F926-4B15-9956-111E9196C49F}"/>
              </a:ext>
            </a:extLst>
          </p:cNvPr>
          <p:cNvSpPr txBox="1">
            <a:spLocks noChangeArrowheads="1"/>
          </p:cNvSpPr>
          <p:nvPr/>
        </p:nvSpPr>
        <p:spPr bwMode="auto">
          <a:xfrm>
            <a:off x="7687513" y="1140545"/>
            <a:ext cx="2370888" cy="1043363"/>
          </a:xfrm>
          <a:prstGeom prst="rect">
            <a:avLst/>
          </a:prstGeom>
          <a:solidFill>
            <a:srgbClr val="FFECB4"/>
          </a:solidFill>
          <a:ln w="28575" algn="ctr">
            <a:solidFill>
              <a:srgbClr val="FFC000"/>
            </a:solidFill>
            <a:miter lim="800000"/>
            <a:headEnd type="none" w="sm" len="sm"/>
            <a:tailEnd type="none" w="sm" len="sm"/>
          </a:ln>
          <a:effectLst/>
        </p:spPr>
        <p:txBody>
          <a:bodyPr wrap="square" tIns="91440" bIns="91440">
            <a:spAutoFit/>
          </a:bodyPr>
          <a:lstStyle/>
          <a:p>
            <a:pPr marL="342900" indent="-342900" algn="ctr" defTabSz="457200">
              <a:lnSpc>
                <a:spcPct val="90000"/>
              </a:lnSpc>
              <a:spcBef>
                <a:spcPct val="20000"/>
              </a:spcBef>
              <a:buSzPct val="100000"/>
              <a:defRPr/>
            </a:pPr>
            <a:r>
              <a:rPr lang="en-US" dirty="0">
                <a:solidFill>
                  <a:srgbClr val="000000"/>
                </a:solidFill>
                <a:latin typeface="Calibri" charset="0"/>
                <a:ea typeface="Calibri" charset="0"/>
                <a:cs typeface="Calibri" charset="0"/>
              </a:rPr>
              <a:t>Training: </a:t>
            </a:r>
            <a:r>
              <a:rPr lang="en-US" b="1" dirty="0">
                <a:solidFill>
                  <a:srgbClr val="000000"/>
                </a:solidFill>
                <a:latin typeface="Calibri" charset="0"/>
                <a:ea typeface="Calibri" charset="0"/>
                <a:cs typeface="Calibri" charset="0"/>
              </a:rPr>
              <a:t>$886,806</a:t>
            </a:r>
          </a:p>
          <a:p>
            <a:pPr marL="342900" indent="-342900" algn="ctr" defTabSz="457200">
              <a:lnSpc>
                <a:spcPct val="90000"/>
              </a:lnSpc>
              <a:spcBef>
                <a:spcPct val="20000"/>
              </a:spcBef>
              <a:buSzPct val="100000"/>
              <a:defRPr/>
            </a:pPr>
            <a:r>
              <a:rPr lang="en-US" u="sng" dirty="0">
                <a:solidFill>
                  <a:srgbClr val="000000"/>
                </a:solidFill>
                <a:latin typeface="Calibri" charset="0"/>
                <a:ea typeface="Calibri" charset="0"/>
                <a:cs typeface="Calibri" charset="0"/>
              </a:rPr>
              <a:t>Career: </a:t>
            </a:r>
            <a:r>
              <a:rPr lang="en-US" b="1" u="sng" dirty="0">
                <a:solidFill>
                  <a:srgbClr val="000000"/>
                </a:solidFill>
                <a:latin typeface="Calibri" charset="0"/>
                <a:ea typeface="Calibri" charset="0"/>
                <a:cs typeface="Calibri" charset="0"/>
              </a:rPr>
              <a:t>$844,348</a:t>
            </a:r>
            <a:endParaRPr lang="en-US" b="1" dirty="0">
              <a:solidFill>
                <a:srgbClr val="000000"/>
              </a:solidFill>
              <a:latin typeface="Calibri" charset="0"/>
              <a:ea typeface="Calibri" charset="0"/>
              <a:cs typeface="Calibri" charset="0"/>
            </a:endParaRPr>
          </a:p>
          <a:p>
            <a:pPr marL="342900" indent="-342900" algn="ctr" defTabSz="457200">
              <a:lnSpc>
                <a:spcPct val="90000"/>
              </a:lnSpc>
              <a:spcBef>
                <a:spcPct val="20000"/>
              </a:spcBef>
              <a:buSzPct val="100000"/>
              <a:defRPr/>
            </a:pPr>
            <a:r>
              <a:rPr lang="en-US" b="1" dirty="0">
                <a:solidFill>
                  <a:srgbClr val="000000"/>
                </a:solidFill>
                <a:latin typeface="Calibri" charset="0"/>
                <a:ea typeface="Calibri" charset="0"/>
                <a:cs typeface="Calibri" charset="0"/>
              </a:rPr>
              <a:t>Total: $1,731,154</a:t>
            </a:r>
          </a:p>
        </p:txBody>
      </p:sp>
      <p:sp>
        <p:nvSpPr>
          <p:cNvPr id="14" name="Oval 13" title="Research Training 2.5%">
            <a:extLst>
              <a:ext uri="{FF2B5EF4-FFF2-40B4-BE49-F238E27FC236}">
                <a16:creationId xmlns:a16="http://schemas.microsoft.com/office/drawing/2014/main" id="{7B8CB90B-B13D-47C6-8ADB-CE2F814034C2}"/>
              </a:ext>
            </a:extLst>
          </p:cNvPr>
          <p:cNvSpPr/>
          <p:nvPr/>
        </p:nvSpPr>
        <p:spPr>
          <a:xfrm>
            <a:off x="6096000" y="3112168"/>
            <a:ext cx="2374231" cy="15347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D0912"/>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3896122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1554F-C841-4DF4-83EB-B78BBB63517E}"/>
              </a:ext>
              <a:ext uri="{C183D7F6-B498-43B3-948B-1728B52AA6E4}">
                <adec:decorative xmlns:adec="http://schemas.microsoft.com/office/drawing/2017/decorative" val="0"/>
              </a:ext>
            </a:extLst>
          </p:cNvPr>
          <p:cNvSpPr>
            <a:spLocks noGrp="1"/>
          </p:cNvSpPr>
          <p:nvPr>
            <p:ph type="title"/>
          </p:nvPr>
        </p:nvSpPr>
        <p:spPr>
          <a:xfrm>
            <a:off x="239448" y="260881"/>
            <a:ext cx="8229600" cy="1143000"/>
          </a:xfrm>
        </p:spPr>
        <p:txBody>
          <a:bodyPr>
            <a:noAutofit/>
          </a:bodyPr>
          <a:lstStyle/>
          <a:p>
            <a:pPr algn="l"/>
            <a:r>
              <a:rPr lang="en-US" sz="3600" b="1" dirty="0">
                <a:solidFill>
                  <a:schemeClr val="tx2"/>
                </a:solidFill>
                <a:latin typeface="Arial Black" panose="020B0A04020102020204" pitchFamily="34" charset="0"/>
                <a:cs typeface="Arial" panose="020B0604020202020204" pitchFamily="34" charset="0"/>
              </a:rPr>
              <a:t>MOSAIC </a:t>
            </a:r>
            <a:r>
              <a:rPr lang="en-US" sz="3600" b="1" dirty="0">
                <a:solidFill>
                  <a:srgbClr val="00B050"/>
                </a:solidFill>
                <a:latin typeface="Arial Black" panose="020B0A04020102020204" pitchFamily="34" charset="0"/>
                <a:cs typeface="Arial" panose="020B0604020202020204" pitchFamily="34" charset="0"/>
              </a:rPr>
              <a:t>- Approach</a:t>
            </a:r>
            <a:br>
              <a:rPr lang="en-US" sz="3600" b="1" dirty="0">
                <a:solidFill>
                  <a:schemeClr val="tx2"/>
                </a:solidFill>
                <a:latin typeface="Arial Black" panose="020B0A04020102020204" pitchFamily="34" charset="0"/>
                <a:cs typeface="Arial" panose="020B0604020202020204" pitchFamily="34" charset="0"/>
              </a:rPr>
            </a:br>
            <a:endParaRPr lang="en-US" sz="3600" b="1" dirty="0">
              <a:solidFill>
                <a:schemeClr val="tx2"/>
              </a:solidFill>
              <a:latin typeface="Arial Black" panose="020B0A040201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08C5864-E5CC-42D8-AC75-2E258464F7C3}"/>
              </a:ext>
              <a:ext uri="{C183D7F6-B498-43B3-948B-1728B52AA6E4}">
                <adec:decorative xmlns:adec="http://schemas.microsoft.com/office/drawing/2017/decorative" val="0"/>
              </a:ext>
            </a:extLst>
          </p:cNvPr>
          <p:cNvSpPr>
            <a:spLocks noGrp="1"/>
          </p:cNvSpPr>
          <p:nvPr>
            <p:ph type="sldNum" sz="quarter" idx="12"/>
          </p:nvPr>
        </p:nvSpPr>
        <p:spPr/>
        <p:txBody>
          <a:bodyPr/>
          <a:lstStyle/>
          <a:p>
            <a:pPr defTabSz="457200"/>
            <a:fld id="{0E672CBA-1F15-4F34-9466-2A2663F0CC35}" type="slidenum">
              <a:rPr lang="en-US">
                <a:solidFill>
                  <a:prstClr val="black">
                    <a:tint val="75000"/>
                  </a:prstClr>
                </a:solidFill>
                <a:latin typeface="Calibri"/>
              </a:rPr>
              <a:pPr defTabSz="457200"/>
              <a:t>30</a:t>
            </a:fld>
            <a:endParaRPr lang="en-US" dirty="0">
              <a:solidFill>
                <a:prstClr val="black">
                  <a:tint val="75000"/>
                </a:prstClr>
              </a:solidFill>
              <a:latin typeface="Calibri"/>
            </a:endParaRPr>
          </a:p>
        </p:txBody>
      </p:sp>
      <p:sp>
        <p:nvSpPr>
          <p:cNvPr id="22" name="Rectangle 21">
            <a:extLst>
              <a:ext uri="{FF2B5EF4-FFF2-40B4-BE49-F238E27FC236}">
                <a16:creationId xmlns:a16="http://schemas.microsoft.com/office/drawing/2014/main" id="{4E39B0BD-F74B-4B5B-B155-FEBD9A7512E7}"/>
              </a:ext>
              <a:ext uri="{C183D7F6-B498-43B3-948B-1728B52AA6E4}">
                <adec:decorative xmlns:adec="http://schemas.microsoft.com/office/drawing/2017/decorative" val="0"/>
              </a:ext>
            </a:extLst>
          </p:cNvPr>
          <p:cNvSpPr/>
          <p:nvPr/>
        </p:nvSpPr>
        <p:spPr>
          <a:xfrm>
            <a:off x="561474" y="1235643"/>
            <a:ext cx="11020926" cy="584775"/>
          </a:xfrm>
          <a:prstGeom prst="rect">
            <a:avLst/>
          </a:prstGeom>
          <a:solidFill>
            <a:srgbClr val="FFC000"/>
          </a:solidFill>
        </p:spPr>
        <p:txBody>
          <a:bodyPr wrap="square">
            <a:spAutoFit/>
          </a:bodyPr>
          <a:lstStyle/>
          <a:p>
            <a:pPr defTabSz="457200"/>
            <a:r>
              <a:rPr lang="en-US" sz="1600" dirty="0">
                <a:solidFill>
                  <a:prstClr val="black"/>
                </a:solidFill>
                <a:latin typeface="Arial" panose="020B0604020202020204" pitchFamily="34" charset="0"/>
                <a:cs typeface="Arial" panose="020B0604020202020204" pitchFamily="34" charset="0"/>
              </a:rPr>
              <a:t>Postdoctoral Career Transition Award to Promote Diversity (K99/R00) – </a:t>
            </a:r>
            <a:r>
              <a:rPr lang="en-US" sz="1600" dirty="0">
                <a:solidFill>
                  <a:prstClr val="black"/>
                </a:solidFill>
                <a:latin typeface="Arial" panose="020B0604020202020204" pitchFamily="34" charset="0"/>
                <a:cs typeface="Arial" panose="020B0604020202020204" pitchFamily="34" charset="0"/>
                <a:hlinkClick r:id="rId3"/>
              </a:rPr>
              <a:t>PAR-21-271</a:t>
            </a:r>
            <a:r>
              <a:rPr lang="en-US" sz="1600"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hlinkClick r:id="rId4"/>
              </a:rPr>
              <a:t>272</a:t>
            </a:r>
            <a:r>
              <a:rPr lang="en-US" sz="1600" dirty="0">
                <a:solidFill>
                  <a:prstClr val="black"/>
                </a:solidFill>
                <a:latin typeface="Arial" panose="020B0604020202020204" pitchFamily="34" charset="0"/>
                <a:cs typeface="Arial" panose="020B0604020202020204" pitchFamily="34" charset="0"/>
              </a:rPr>
              <a:t>, and -</a:t>
            </a:r>
            <a:r>
              <a:rPr lang="en-US" sz="1600" dirty="0">
                <a:solidFill>
                  <a:prstClr val="black"/>
                </a:solidFill>
                <a:latin typeface="Arial" panose="020B0604020202020204" pitchFamily="34" charset="0"/>
                <a:cs typeface="Arial" panose="020B0604020202020204" pitchFamily="34" charset="0"/>
                <a:hlinkClick r:id="rId5"/>
              </a:rPr>
              <a:t>273</a:t>
            </a:r>
            <a:endParaRPr lang="en-US" sz="1600" b="1" dirty="0">
              <a:solidFill>
                <a:prstClr val="black"/>
              </a:solidFill>
              <a:highlight>
                <a:srgbClr val="FFFF00"/>
              </a:highlight>
              <a:latin typeface="Arial" panose="020B0604020202020204" pitchFamily="34" charset="0"/>
              <a:cs typeface="Arial" panose="020B0604020202020204" pitchFamily="34" charset="0"/>
            </a:endParaRPr>
          </a:p>
          <a:p>
            <a:pPr defTabSz="457200"/>
            <a:r>
              <a:rPr lang="en-US"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Institutionally Focused Research Education Cooperative Agreement to Promote Diversity (UE5) – </a:t>
            </a:r>
            <a:r>
              <a:rPr lang="en-US" sz="1600" dirty="0">
                <a:solidFill>
                  <a:prstClr val="black"/>
                </a:solidFill>
                <a:latin typeface="Arial" panose="020B0604020202020204" pitchFamily="34" charset="0"/>
                <a:cs typeface="Arial" panose="020B0604020202020204" pitchFamily="34" charset="0"/>
                <a:hlinkClick r:id="rId6"/>
              </a:rPr>
              <a:t>PAR-21-277</a:t>
            </a:r>
            <a:endParaRPr lang="en-US" sz="1600" b="1" dirty="0">
              <a:solidFill>
                <a:prstClr val="black"/>
              </a:solidFill>
              <a:highlight>
                <a:srgbClr val="FFFF00"/>
              </a:highlight>
              <a:latin typeface="Arial" panose="020B0604020202020204" pitchFamily="34" charset="0"/>
              <a:cs typeface="Arial" panose="020B0604020202020204" pitchFamily="34" charset="0"/>
            </a:endParaRPr>
          </a:p>
        </p:txBody>
      </p:sp>
      <p:pic>
        <p:nvPicPr>
          <p:cNvPr id="60" name="Picture 59" descr="An arrow leading from the group of people to a circle with the NIH NIGMS Logo.">
            <a:extLst>
              <a:ext uri="{FF2B5EF4-FFF2-40B4-BE49-F238E27FC236}">
                <a16:creationId xmlns:a16="http://schemas.microsoft.com/office/drawing/2014/main" id="{8EF40AF2-61FB-4140-B1C5-8D7A5DD26FC7}"/>
              </a:ext>
            </a:extLst>
          </p:cNvPr>
          <p:cNvPicPr>
            <a:picLocks noChangeAspect="1"/>
          </p:cNvPicPr>
          <p:nvPr/>
        </p:nvPicPr>
        <p:blipFill rotWithShape="1">
          <a:blip r:embed="rId7"/>
          <a:srcRect l="42485" t="38719" r="35140" b="34342"/>
          <a:stretch/>
        </p:blipFill>
        <p:spPr>
          <a:xfrm>
            <a:off x="5323769" y="3902999"/>
            <a:ext cx="1857833" cy="1258215"/>
          </a:xfrm>
          <a:prstGeom prst="rect">
            <a:avLst/>
          </a:prstGeom>
        </p:spPr>
      </p:pic>
      <p:grpSp>
        <p:nvGrpSpPr>
          <p:cNvPr id="3" name="Group 2" descr="MOSAIC K99/R00 Applicants">
            <a:extLst>
              <a:ext uri="{FF2B5EF4-FFF2-40B4-BE49-F238E27FC236}">
                <a16:creationId xmlns:a16="http://schemas.microsoft.com/office/drawing/2014/main" id="{793889AF-CE66-4031-8D04-838BB940E6D3}"/>
              </a:ext>
            </a:extLst>
          </p:cNvPr>
          <p:cNvGrpSpPr/>
          <p:nvPr/>
        </p:nvGrpSpPr>
        <p:grpSpPr>
          <a:xfrm>
            <a:off x="1844071" y="1997505"/>
            <a:ext cx="3474978" cy="4358343"/>
            <a:chOff x="306819" y="1666204"/>
            <a:chExt cx="3474978" cy="4358343"/>
          </a:xfrm>
        </p:grpSpPr>
        <p:sp>
          <p:nvSpPr>
            <p:cNvPr id="9" name="TextBox 8">
              <a:extLst>
                <a:ext uri="{FF2B5EF4-FFF2-40B4-BE49-F238E27FC236}">
                  <a16:creationId xmlns:a16="http://schemas.microsoft.com/office/drawing/2014/main" id="{C8B9FFB1-05DA-4730-9F7C-62DDFD334DB9}"/>
                </a:ext>
                <a:ext uri="{C183D7F6-B498-43B3-948B-1728B52AA6E4}">
                  <adec:decorative xmlns:adec="http://schemas.microsoft.com/office/drawing/2017/decorative" val="0"/>
                </a:ext>
              </a:extLst>
            </p:cNvPr>
            <p:cNvSpPr txBox="1"/>
            <p:nvPr/>
          </p:nvSpPr>
          <p:spPr>
            <a:xfrm>
              <a:off x="542229" y="1666204"/>
              <a:ext cx="3004159" cy="338554"/>
            </a:xfrm>
            <a:prstGeom prst="rect">
              <a:avLst/>
            </a:prstGeom>
            <a:noFill/>
          </p:spPr>
          <p:txBody>
            <a:bodyPr wrap="square" rtlCol="0">
              <a:spAutoFit/>
            </a:bodyPr>
            <a:lstStyle/>
            <a:p>
              <a:pPr defTabSz="457200"/>
              <a:r>
                <a:rPr lang="en-US" sz="1600" b="1" dirty="0">
                  <a:solidFill>
                    <a:prstClr val="black"/>
                  </a:solidFill>
                  <a:latin typeface="Arial" panose="020B0604020202020204" pitchFamily="34" charset="0"/>
                  <a:cs typeface="Arial" panose="020B0604020202020204" pitchFamily="34" charset="0"/>
                </a:rPr>
                <a:t>MOSAIC K99/R00 Applicants</a:t>
              </a:r>
            </a:p>
          </p:txBody>
        </p:sp>
        <p:pic>
          <p:nvPicPr>
            <p:cNvPr id="11" name="Picture 10" descr="A collection of circles with colors and silhouettes representing individuals of various groups.">
              <a:extLst>
                <a:ext uri="{FF2B5EF4-FFF2-40B4-BE49-F238E27FC236}">
                  <a16:creationId xmlns:a16="http://schemas.microsoft.com/office/drawing/2014/main" id="{1A6C838F-CAB8-4D2F-8737-255A63DADB4C}"/>
                </a:ext>
              </a:extLst>
            </p:cNvPr>
            <p:cNvPicPr>
              <a:picLocks noChangeAspect="1"/>
            </p:cNvPicPr>
            <p:nvPr/>
          </p:nvPicPr>
          <p:blipFill rotWithShape="1">
            <a:blip r:embed="rId7"/>
            <a:srcRect l="98" t="9800" r="58051" b="8898"/>
            <a:stretch/>
          </p:blipFill>
          <p:spPr>
            <a:xfrm>
              <a:off x="306819" y="2227427"/>
              <a:ext cx="3474978" cy="3797120"/>
            </a:xfrm>
            <a:prstGeom prst="rect">
              <a:avLst/>
            </a:prstGeom>
          </p:spPr>
        </p:pic>
      </p:grpSp>
      <p:grpSp>
        <p:nvGrpSpPr>
          <p:cNvPr id="5" name="Group 4" descr="MOSAIC K99/R00 Scholars Participate in Cohorts Organized by UE5: ASBMB, ASCB, AAMC">
            <a:extLst>
              <a:ext uri="{FF2B5EF4-FFF2-40B4-BE49-F238E27FC236}">
                <a16:creationId xmlns:a16="http://schemas.microsoft.com/office/drawing/2014/main" id="{74F3A5EF-3E09-44F5-9147-B13A9300F8F4}"/>
              </a:ext>
            </a:extLst>
          </p:cNvPr>
          <p:cNvGrpSpPr/>
          <p:nvPr/>
        </p:nvGrpSpPr>
        <p:grpSpPr>
          <a:xfrm>
            <a:off x="6769450" y="2090696"/>
            <a:ext cx="3898551" cy="4245551"/>
            <a:chOff x="5245449" y="1600364"/>
            <a:chExt cx="3898551" cy="4245551"/>
          </a:xfrm>
        </p:grpSpPr>
        <p:sp>
          <p:nvSpPr>
            <p:cNvPr id="63" name="TextBox 62">
              <a:extLst>
                <a:ext uri="{FF2B5EF4-FFF2-40B4-BE49-F238E27FC236}">
                  <a16:creationId xmlns:a16="http://schemas.microsoft.com/office/drawing/2014/main" id="{707B6277-A59E-4535-AED3-1457C69A238A}"/>
                </a:ext>
              </a:extLst>
            </p:cNvPr>
            <p:cNvSpPr txBox="1"/>
            <p:nvPr/>
          </p:nvSpPr>
          <p:spPr>
            <a:xfrm>
              <a:off x="5245449" y="1600364"/>
              <a:ext cx="3898551" cy="584775"/>
            </a:xfrm>
            <a:prstGeom prst="rect">
              <a:avLst/>
            </a:prstGeom>
            <a:noFill/>
          </p:spPr>
          <p:txBody>
            <a:bodyPr wrap="square" rtlCol="0">
              <a:spAutoFit/>
            </a:bodyPr>
            <a:lstStyle/>
            <a:p>
              <a:pPr defTabSz="457200"/>
              <a:r>
                <a:rPr lang="en-US" sz="1600" b="1" dirty="0">
                  <a:solidFill>
                    <a:prstClr val="black"/>
                  </a:solidFill>
                  <a:latin typeface="Arial" panose="020B0604020202020204" pitchFamily="34" charset="0"/>
                  <a:cs typeface="Arial" panose="020B0604020202020204" pitchFamily="34" charset="0"/>
                </a:rPr>
                <a:t>MOSAIC K99/R00 Scholars Participate in Cohorts Organized by UE5</a:t>
              </a:r>
            </a:p>
          </p:txBody>
        </p:sp>
        <p:pic>
          <p:nvPicPr>
            <p:cNvPr id="8" name="Picture 7" descr="Three arrows pointing from the NIH NIGMS circle to circles representing UE5 cohorts. The circles are labeled ASBMB, ASCB, and AAMC. This graphic shows MOSAIC applicants filtering in the various cohorts through NIH NIGMS' application process.">
              <a:extLst>
                <a:ext uri="{FF2B5EF4-FFF2-40B4-BE49-F238E27FC236}">
                  <a16:creationId xmlns:a16="http://schemas.microsoft.com/office/drawing/2014/main" id="{B34C0BCA-974C-4C30-826A-43168C902213}"/>
                </a:ext>
              </a:extLst>
            </p:cNvPr>
            <p:cNvPicPr>
              <a:picLocks noChangeAspect="1"/>
            </p:cNvPicPr>
            <p:nvPr/>
          </p:nvPicPr>
          <p:blipFill rotWithShape="1">
            <a:blip r:embed="rId7"/>
            <a:srcRect l="64859" t="12876" b="8899"/>
            <a:stretch/>
          </p:blipFill>
          <p:spPr>
            <a:xfrm>
              <a:off x="5684105" y="2192410"/>
              <a:ext cx="2917665" cy="3653505"/>
            </a:xfrm>
            <a:prstGeom prst="rect">
              <a:avLst/>
            </a:prstGeom>
          </p:spPr>
        </p:pic>
      </p:grpSp>
    </p:spTree>
    <p:extLst>
      <p:ext uri="{BB962C8B-B14F-4D97-AF65-F5344CB8AC3E}">
        <p14:creationId xmlns:p14="http://schemas.microsoft.com/office/powerpoint/2010/main" val="1716159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CDACFA56-9A49-49A6-8136-539153B59387}"/>
              </a:ext>
            </a:extLst>
          </p:cNvPr>
          <p:cNvGraphicFramePr>
            <a:graphicFrameLocks noGrp="1"/>
          </p:cNvGraphicFramePr>
          <p:nvPr>
            <p:extLst>
              <p:ext uri="{D42A27DB-BD31-4B8C-83A1-F6EECF244321}">
                <p14:modId xmlns:p14="http://schemas.microsoft.com/office/powerpoint/2010/main" val="316863091"/>
              </p:ext>
            </p:extLst>
          </p:nvPr>
        </p:nvGraphicFramePr>
        <p:xfrm>
          <a:off x="1054367" y="1949127"/>
          <a:ext cx="9894112" cy="2664691"/>
        </p:xfrm>
        <a:graphic>
          <a:graphicData uri="http://schemas.openxmlformats.org/drawingml/2006/table">
            <a:tbl>
              <a:tblPr firstRow="1" bandRow="1">
                <a:tableStyleId>{5C22544A-7EE6-4342-B048-85BDC9FD1C3A}</a:tableStyleId>
              </a:tblPr>
              <a:tblGrid>
                <a:gridCol w="2473528">
                  <a:extLst>
                    <a:ext uri="{9D8B030D-6E8A-4147-A177-3AD203B41FA5}">
                      <a16:colId xmlns:a16="http://schemas.microsoft.com/office/drawing/2014/main" val="146052025"/>
                    </a:ext>
                  </a:extLst>
                </a:gridCol>
                <a:gridCol w="2473528">
                  <a:extLst>
                    <a:ext uri="{9D8B030D-6E8A-4147-A177-3AD203B41FA5}">
                      <a16:colId xmlns:a16="http://schemas.microsoft.com/office/drawing/2014/main" val="850874538"/>
                    </a:ext>
                  </a:extLst>
                </a:gridCol>
                <a:gridCol w="2473528">
                  <a:extLst>
                    <a:ext uri="{9D8B030D-6E8A-4147-A177-3AD203B41FA5}">
                      <a16:colId xmlns:a16="http://schemas.microsoft.com/office/drawing/2014/main" val="3814969980"/>
                    </a:ext>
                  </a:extLst>
                </a:gridCol>
                <a:gridCol w="2473528">
                  <a:extLst>
                    <a:ext uri="{9D8B030D-6E8A-4147-A177-3AD203B41FA5}">
                      <a16:colId xmlns:a16="http://schemas.microsoft.com/office/drawing/2014/main" val="1068255834"/>
                    </a:ext>
                  </a:extLst>
                </a:gridCol>
              </a:tblGrid>
              <a:tr h="489308">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dirty="0"/>
                    </a:p>
                  </a:txBody>
                  <a:tcPr>
                    <a:solidFill>
                      <a:schemeClr val="bg1"/>
                    </a:solidFill>
                  </a:tcPr>
                </a:tc>
                <a:extLst>
                  <a:ext uri="{0D108BD9-81ED-4DB2-BD59-A6C34878D82A}">
                    <a16:rowId xmlns:a16="http://schemas.microsoft.com/office/drawing/2014/main" val="1557122187"/>
                  </a:ext>
                </a:extLst>
              </a:tr>
              <a:tr h="530084">
                <a:tc>
                  <a:txBody>
                    <a:bodyPr/>
                    <a:lstStyle/>
                    <a:p>
                      <a:pPr algn="ctr"/>
                      <a:r>
                        <a:rPr lang="en-US" sz="2000" b="1" dirty="0">
                          <a:solidFill>
                            <a:schemeClr val="bg1"/>
                          </a:solidFill>
                        </a:rPr>
                        <a:t>RECEIPT DATE</a:t>
                      </a:r>
                    </a:p>
                  </a:txBody>
                  <a:tcPr anchor="ctr">
                    <a:solidFill>
                      <a:srgbClr val="126BB4"/>
                    </a:solidFill>
                  </a:tcPr>
                </a:tc>
                <a:tc>
                  <a:txBody>
                    <a:bodyPr/>
                    <a:lstStyle/>
                    <a:p>
                      <a:pPr algn="ctr"/>
                      <a:r>
                        <a:rPr lang="en-US" sz="2000" b="1" dirty="0">
                          <a:solidFill>
                            <a:schemeClr val="bg1"/>
                          </a:solidFill>
                        </a:rPr>
                        <a:t>REVIEW</a:t>
                      </a:r>
                    </a:p>
                  </a:txBody>
                  <a:tcPr anchor="ctr">
                    <a:solidFill>
                      <a:srgbClr val="126BB4"/>
                    </a:solidFill>
                  </a:tcPr>
                </a:tc>
                <a:tc>
                  <a:txBody>
                    <a:bodyPr/>
                    <a:lstStyle/>
                    <a:p>
                      <a:pPr algn="ctr"/>
                      <a:r>
                        <a:rPr lang="en-US" sz="2000" b="1" dirty="0">
                          <a:solidFill>
                            <a:schemeClr val="bg1"/>
                          </a:solidFill>
                        </a:rPr>
                        <a:t>COUNCIL</a:t>
                      </a:r>
                    </a:p>
                  </a:txBody>
                  <a:tcPr anchor="ctr">
                    <a:solidFill>
                      <a:srgbClr val="126BB4"/>
                    </a:solidFill>
                  </a:tcPr>
                </a:tc>
                <a:tc>
                  <a:txBody>
                    <a:bodyPr/>
                    <a:lstStyle/>
                    <a:p>
                      <a:pPr algn="ctr"/>
                      <a:r>
                        <a:rPr lang="en-US" sz="2000" b="1" dirty="0">
                          <a:solidFill>
                            <a:schemeClr val="bg1"/>
                          </a:solidFill>
                        </a:rPr>
                        <a:t>AWARD DATE</a:t>
                      </a:r>
                    </a:p>
                  </a:txBody>
                  <a:tcPr anchor="ctr">
                    <a:solidFill>
                      <a:srgbClr val="126BB4"/>
                    </a:solidFill>
                  </a:tcPr>
                </a:tc>
                <a:extLst>
                  <a:ext uri="{0D108BD9-81ED-4DB2-BD59-A6C34878D82A}">
                    <a16:rowId xmlns:a16="http://schemas.microsoft.com/office/drawing/2014/main" val="2084711183"/>
                  </a:ext>
                </a:extLst>
              </a:tr>
              <a:tr h="548433">
                <a:tc>
                  <a:txBody>
                    <a:bodyPr/>
                    <a:lstStyle/>
                    <a:p>
                      <a:pPr algn="ctr">
                        <a:lnSpc>
                          <a:spcPct val="150000"/>
                        </a:lnSpc>
                      </a:pPr>
                      <a:r>
                        <a:rPr lang="en-US" sz="2000" dirty="0"/>
                        <a:t>Feb 12 (Mar 12)</a:t>
                      </a:r>
                    </a:p>
                  </a:txBody>
                  <a:tcPr marL="0" marR="0" marT="0" marB="0" anchor="ctr">
                    <a:solidFill>
                      <a:schemeClr val="bg1">
                        <a:lumMod val="95000"/>
                      </a:schemeClr>
                    </a:solidFill>
                  </a:tcPr>
                </a:tc>
                <a:tc>
                  <a:txBody>
                    <a:bodyPr/>
                    <a:lstStyle/>
                    <a:p>
                      <a:pPr algn="ctr">
                        <a:lnSpc>
                          <a:spcPct val="150000"/>
                        </a:lnSpc>
                      </a:pPr>
                      <a:r>
                        <a:rPr lang="en-US" sz="2000" dirty="0"/>
                        <a:t>Jun/July</a:t>
                      </a:r>
                    </a:p>
                  </a:txBody>
                  <a:tcPr marL="0" marR="0" marT="0" marB="0" anchor="ctr">
                    <a:solidFill>
                      <a:schemeClr val="bg1">
                        <a:lumMod val="95000"/>
                      </a:schemeClr>
                    </a:solidFill>
                  </a:tcPr>
                </a:tc>
                <a:tc>
                  <a:txBody>
                    <a:bodyPr/>
                    <a:lstStyle/>
                    <a:p>
                      <a:pPr algn="ctr">
                        <a:lnSpc>
                          <a:spcPct val="150000"/>
                        </a:lnSpc>
                      </a:pPr>
                      <a:r>
                        <a:rPr lang="en-US" sz="2000" dirty="0"/>
                        <a:t> October</a:t>
                      </a:r>
                    </a:p>
                  </a:txBody>
                  <a:tcPr marL="0" marR="0" marT="0" marB="0" anchor="ctr">
                    <a:solidFill>
                      <a:schemeClr val="bg1">
                        <a:lumMod val="95000"/>
                      </a:schemeClr>
                    </a:solidFill>
                  </a:tcPr>
                </a:tc>
                <a:tc>
                  <a:txBody>
                    <a:bodyPr/>
                    <a:lstStyle/>
                    <a:p>
                      <a:pPr algn="ctr">
                        <a:lnSpc>
                          <a:spcPct val="150000"/>
                        </a:lnSpc>
                      </a:pPr>
                      <a:r>
                        <a:rPr lang="en-US" sz="2000" dirty="0"/>
                        <a:t> December </a:t>
                      </a:r>
                    </a:p>
                  </a:txBody>
                  <a:tcPr marL="0" marR="0" marT="0" marB="0" anchor="ctr">
                    <a:solidFill>
                      <a:schemeClr val="bg1">
                        <a:lumMod val="95000"/>
                      </a:schemeClr>
                    </a:solidFill>
                  </a:tcPr>
                </a:tc>
                <a:extLst>
                  <a:ext uri="{0D108BD9-81ED-4DB2-BD59-A6C34878D82A}">
                    <a16:rowId xmlns:a16="http://schemas.microsoft.com/office/drawing/2014/main" val="1164235300"/>
                  </a:ext>
                </a:extLst>
              </a:tr>
              <a:tr h="548433">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t>Jun 12 (Jul 12)</a:t>
                      </a:r>
                    </a:p>
                  </a:txBody>
                  <a:tcPr marL="0" marR="0" marT="0" marB="0" anchor="ctr">
                    <a:solidFill>
                      <a:srgbClr val="E8E8E8"/>
                    </a:solidFill>
                  </a:tcPr>
                </a:tc>
                <a:tc>
                  <a:txBody>
                    <a:bodyPr/>
                    <a:lstStyle/>
                    <a:p>
                      <a:pPr algn="ctr">
                        <a:lnSpc>
                          <a:spcPct val="150000"/>
                        </a:lnSpc>
                      </a:pPr>
                      <a:r>
                        <a:rPr lang="en-US" sz="2000" dirty="0"/>
                        <a:t>Oct/Nov</a:t>
                      </a:r>
                    </a:p>
                  </a:txBody>
                  <a:tcPr marL="0" marR="0" marT="0" marB="0" anchor="ctr">
                    <a:solidFill>
                      <a:srgbClr val="E8E8E8"/>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t> January</a:t>
                      </a:r>
                    </a:p>
                  </a:txBody>
                  <a:tcPr marL="0" marR="0" marT="0" marB="0" anchor="ctr">
                    <a:solidFill>
                      <a:srgbClr val="E8E8E8"/>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t> April</a:t>
                      </a:r>
                    </a:p>
                  </a:txBody>
                  <a:tcPr marL="0" marR="0" marT="0" marB="0" anchor="ctr">
                    <a:solidFill>
                      <a:srgbClr val="E8E8E8"/>
                    </a:solidFill>
                  </a:tcPr>
                </a:tc>
                <a:extLst>
                  <a:ext uri="{0D108BD9-81ED-4DB2-BD59-A6C34878D82A}">
                    <a16:rowId xmlns:a16="http://schemas.microsoft.com/office/drawing/2014/main" val="3270750784"/>
                  </a:ext>
                </a:extLst>
              </a:tr>
              <a:tr h="548433">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t>Oct 12 (Nov 12)</a:t>
                      </a:r>
                    </a:p>
                  </a:txBody>
                  <a:tcPr marL="0" marR="0" marT="0" marB="0" anchor="ctr">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t> Feb/Mar</a:t>
                      </a:r>
                    </a:p>
                  </a:txBody>
                  <a:tcPr marL="0" marR="0" marT="0" marB="0" anchor="ctr">
                    <a:solidFill>
                      <a:schemeClr val="bg1">
                        <a:lumMod val="95000"/>
                      </a:schemeClr>
                    </a:solidFill>
                  </a:tcPr>
                </a:tc>
                <a:tc>
                  <a:txBody>
                    <a:bodyPr/>
                    <a:lstStyle/>
                    <a:p>
                      <a:pPr algn="ctr">
                        <a:lnSpc>
                          <a:spcPct val="150000"/>
                        </a:lnSpc>
                      </a:pPr>
                      <a:r>
                        <a:rPr lang="en-US" sz="2000" dirty="0"/>
                        <a:t>May</a:t>
                      </a:r>
                    </a:p>
                  </a:txBody>
                  <a:tcPr marL="0" marR="0" marT="0" marB="0" anchor="ctr">
                    <a:solidFill>
                      <a:schemeClr val="bg1">
                        <a:lumMod val="95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000" dirty="0"/>
                        <a:t> July</a:t>
                      </a:r>
                    </a:p>
                  </a:txBody>
                  <a:tcPr marL="0" marR="0" marT="0" marB="0" anchor="ctr">
                    <a:solidFill>
                      <a:schemeClr val="bg1">
                        <a:lumMod val="95000"/>
                      </a:schemeClr>
                    </a:solidFill>
                  </a:tcPr>
                </a:tc>
                <a:extLst>
                  <a:ext uri="{0D108BD9-81ED-4DB2-BD59-A6C34878D82A}">
                    <a16:rowId xmlns:a16="http://schemas.microsoft.com/office/drawing/2014/main" val="1592911440"/>
                  </a:ext>
                </a:extLst>
              </a:tr>
            </a:tbl>
          </a:graphicData>
        </a:graphic>
      </p:graphicFrame>
      <p:sp>
        <p:nvSpPr>
          <p:cNvPr id="7" name="Title 6">
            <a:extLst>
              <a:ext uri="{FF2B5EF4-FFF2-40B4-BE49-F238E27FC236}">
                <a16:creationId xmlns:a16="http://schemas.microsoft.com/office/drawing/2014/main" id="{C7F96F15-043F-4EF9-A1CF-2102F786ACDA}"/>
              </a:ext>
            </a:extLst>
          </p:cNvPr>
          <p:cNvSpPr>
            <a:spLocks noGrp="1"/>
          </p:cNvSpPr>
          <p:nvPr>
            <p:ph type="title"/>
          </p:nvPr>
        </p:nvSpPr>
        <p:spPr>
          <a:xfrm>
            <a:off x="254000" y="-1384"/>
            <a:ext cx="10515600" cy="1325563"/>
          </a:xfrm>
        </p:spPr>
        <p:txBody>
          <a:bodyPr/>
          <a:lstStyle/>
          <a:p>
            <a:r>
              <a:rPr lang="en-US" dirty="0">
                <a:solidFill>
                  <a:schemeClr val="accent1">
                    <a:lumMod val="75000"/>
                  </a:schemeClr>
                </a:solidFill>
              </a:rPr>
              <a:t>Timeline for (new) K Applications</a:t>
            </a:r>
          </a:p>
        </p:txBody>
      </p:sp>
      <p:grpSp>
        <p:nvGrpSpPr>
          <p:cNvPr id="13" name="Group 12">
            <a:extLst>
              <a:ext uri="{FF2B5EF4-FFF2-40B4-BE49-F238E27FC236}">
                <a16:creationId xmlns:a16="http://schemas.microsoft.com/office/drawing/2014/main" id="{7D896182-8F2D-4D7F-B8DC-C2F7430FCF7E}"/>
              </a:ext>
              <a:ext uri="{C183D7F6-B498-43B3-948B-1728B52AA6E4}">
                <adec:decorative xmlns:adec="http://schemas.microsoft.com/office/drawing/2017/decorative" val="1"/>
              </a:ext>
            </a:extLst>
          </p:cNvPr>
          <p:cNvGrpSpPr/>
          <p:nvPr/>
        </p:nvGrpSpPr>
        <p:grpSpPr>
          <a:xfrm>
            <a:off x="2038662" y="1643794"/>
            <a:ext cx="8087764" cy="854570"/>
            <a:chOff x="2038662" y="2126394"/>
            <a:chExt cx="8087764" cy="854570"/>
          </a:xfrm>
        </p:grpSpPr>
        <p:pic>
          <p:nvPicPr>
            <p:cNvPr id="12" name="Graphic 11" descr="Diploma">
              <a:extLst>
                <a:ext uri="{FF2B5EF4-FFF2-40B4-BE49-F238E27FC236}">
                  <a16:creationId xmlns:a16="http://schemas.microsoft.com/office/drawing/2014/main" id="{7043C654-D149-49C0-BC7E-770317710F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35088" y="2177906"/>
              <a:ext cx="791338" cy="791338"/>
            </a:xfrm>
            <a:prstGeom prst="rect">
              <a:avLst/>
            </a:prstGeom>
          </p:spPr>
        </p:pic>
        <p:pic>
          <p:nvPicPr>
            <p:cNvPr id="14" name="Graphic 13" descr="Open envelope">
              <a:extLst>
                <a:ext uri="{FF2B5EF4-FFF2-40B4-BE49-F238E27FC236}">
                  <a16:creationId xmlns:a16="http://schemas.microsoft.com/office/drawing/2014/main" id="{A5D427AB-B9B6-4017-9200-3A4247D8E0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38662" y="2172631"/>
              <a:ext cx="655968" cy="655968"/>
            </a:xfrm>
            <a:prstGeom prst="rect">
              <a:avLst/>
            </a:prstGeom>
          </p:spPr>
        </p:pic>
        <p:pic>
          <p:nvPicPr>
            <p:cNvPr id="17" name="Graphic 16" descr="Meeting">
              <a:extLst>
                <a:ext uri="{FF2B5EF4-FFF2-40B4-BE49-F238E27FC236}">
                  <a16:creationId xmlns:a16="http://schemas.microsoft.com/office/drawing/2014/main" id="{9EA87AC5-694D-44E0-824A-BFA0BA838D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16549" y="2146731"/>
              <a:ext cx="834233" cy="834233"/>
            </a:xfrm>
            <a:prstGeom prst="rect">
              <a:avLst/>
            </a:prstGeom>
          </p:spPr>
        </p:pic>
        <p:pic>
          <p:nvPicPr>
            <p:cNvPr id="23" name="Graphic 22" descr="Magnifying glass">
              <a:extLst>
                <a:ext uri="{FF2B5EF4-FFF2-40B4-BE49-F238E27FC236}">
                  <a16:creationId xmlns:a16="http://schemas.microsoft.com/office/drawing/2014/main" id="{5DD3E1E0-E7D4-4F4A-B5FD-D8E3A4C5A5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83800" y="2126394"/>
              <a:ext cx="748443" cy="748443"/>
            </a:xfrm>
            <a:prstGeom prst="rect">
              <a:avLst/>
            </a:prstGeom>
          </p:spPr>
        </p:pic>
      </p:grpSp>
      <p:pic>
        <p:nvPicPr>
          <p:cNvPr id="8" name="Picture 7">
            <a:extLst>
              <a:ext uri="{FF2B5EF4-FFF2-40B4-BE49-F238E27FC236}">
                <a16:creationId xmlns:a16="http://schemas.microsoft.com/office/drawing/2014/main" id="{AB7D87A1-E8DD-4EBA-A8E2-A46B0BE988DA}"/>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6001423" y="4754089"/>
            <a:ext cx="2916462" cy="1948727"/>
          </a:xfrm>
          <a:prstGeom prst="rect">
            <a:avLst/>
          </a:prstGeom>
          <a:ln w="19050">
            <a:solidFill>
              <a:schemeClr val="accent4"/>
            </a:solidFill>
          </a:ln>
        </p:spPr>
      </p:pic>
      <p:sp>
        <p:nvSpPr>
          <p:cNvPr id="5" name="TextBox 4">
            <a:extLst>
              <a:ext uri="{FF2B5EF4-FFF2-40B4-BE49-F238E27FC236}">
                <a16:creationId xmlns:a16="http://schemas.microsoft.com/office/drawing/2014/main" id="{9540BFA7-703E-4F33-9D13-10A7BE55909D}"/>
              </a:ext>
            </a:extLst>
          </p:cNvPr>
          <p:cNvSpPr txBox="1"/>
          <p:nvPr/>
        </p:nvSpPr>
        <p:spPr>
          <a:xfrm rot="10800000" flipV="1">
            <a:off x="1519462" y="4956320"/>
            <a:ext cx="4576538" cy="923330"/>
          </a:xfrm>
          <a:prstGeom prst="rect">
            <a:avLst/>
          </a:prstGeom>
          <a:solidFill>
            <a:schemeClr val="accent4"/>
          </a:solidFill>
        </p:spPr>
        <p:txBody>
          <a:bodyPr wrap="square" rtlCol="0">
            <a:spAutoFit/>
          </a:bodyPr>
          <a:lstStyle/>
          <a:p>
            <a:r>
              <a:rPr lang="en-US" dirty="0">
                <a:hlinkClick r:id="rId13"/>
              </a:rPr>
              <a:t>https:////grants.nih.gov/grants/how-to-apply-application-guide/due-dates-and-submission-policies/due-dates.htm</a:t>
            </a:r>
            <a:r>
              <a:rPr lang="en-US" dirty="0"/>
              <a:t> </a:t>
            </a:r>
          </a:p>
        </p:txBody>
      </p:sp>
    </p:spTree>
    <p:custDataLst>
      <p:tags r:id="rId1"/>
    </p:custDataLst>
    <p:extLst>
      <p:ext uri="{BB962C8B-B14F-4D97-AF65-F5344CB8AC3E}">
        <p14:creationId xmlns:p14="http://schemas.microsoft.com/office/powerpoint/2010/main" val="2498975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41" y="707832"/>
            <a:ext cx="5190729" cy="857813"/>
          </a:xfrm>
          <a:effectLst/>
        </p:spPr>
        <p:txBody>
          <a:bodyPr>
            <a:noAutofit/>
          </a:bodyPr>
          <a:lstStyle/>
          <a:p>
            <a:r>
              <a:rPr lang="en-US" sz="3200" dirty="0">
                <a:solidFill>
                  <a:schemeClr val="accent1">
                    <a:lumMod val="75000"/>
                  </a:schemeClr>
                </a:solidFill>
              </a:rPr>
              <a:t>Small Grant Program</a:t>
            </a:r>
            <a:endParaRPr lang="en-US" sz="3200" dirty="0">
              <a:solidFill>
                <a:schemeClr val="accent1">
                  <a:lumMod val="75000"/>
                </a:schemeClr>
              </a:solidFill>
              <a:latin typeface="Calibri" charset="0"/>
              <a:ea typeface="Calibri" charset="0"/>
              <a:cs typeface="Calibri" charset="0"/>
            </a:endParaRPr>
          </a:p>
        </p:txBody>
      </p:sp>
      <p:sp>
        <p:nvSpPr>
          <p:cNvPr id="5" name="Content Placeholder 2"/>
          <p:cNvSpPr>
            <a:spLocks noGrp="1"/>
          </p:cNvSpPr>
          <p:nvPr/>
        </p:nvSpPr>
        <p:spPr bwMode="auto">
          <a:xfrm>
            <a:off x="353341" y="1701800"/>
            <a:ext cx="5291103" cy="47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0"/>
              </a:spcBef>
              <a:spcAft>
                <a:spcPts val="600"/>
              </a:spcAft>
              <a:buClr>
                <a:srgbClr val="20558A"/>
              </a:buClr>
              <a:buFont typeface="Wingdings" charset="2"/>
              <a:buChar char="§"/>
              <a:tabLst>
                <a:tab pos="0" algn="l"/>
              </a:tabLst>
            </a:pPr>
            <a:r>
              <a:rPr lang="en-US" altLang="en-US" sz="1800" dirty="0">
                <a:solidFill>
                  <a:schemeClr val="tx1"/>
                </a:solidFill>
                <a:latin typeface="Arial" panose="020B0604020202020204" pitchFamily="34" charset="0"/>
                <a:ea typeface="Calibri" charset="0"/>
                <a:cs typeface="Arial" panose="020B0604020202020204" pitchFamily="34" charset="0"/>
              </a:rPr>
              <a:t>R03: </a:t>
            </a:r>
            <a:r>
              <a:rPr lang="en-US" altLang="en-US" sz="1800" b="0" dirty="0">
                <a:solidFill>
                  <a:schemeClr val="tx1"/>
                </a:solidFill>
                <a:latin typeface="Arial" panose="020B0604020202020204" pitchFamily="34" charset="0"/>
                <a:ea typeface="Calibri" charset="0"/>
                <a:cs typeface="Arial" panose="020B0604020202020204" pitchFamily="34" charset="0"/>
              </a:rPr>
              <a:t>Provides </a:t>
            </a:r>
            <a:r>
              <a:rPr lang="en-US" altLang="en-US" sz="1800" b="0" dirty="0">
                <a:solidFill>
                  <a:schemeClr val="accent1">
                    <a:lumMod val="75000"/>
                  </a:schemeClr>
                </a:solidFill>
                <a:latin typeface="Arial" panose="020B0604020202020204" pitchFamily="34" charset="0"/>
                <a:ea typeface="Calibri" charset="0"/>
                <a:cs typeface="Arial" panose="020B0604020202020204" pitchFamily="34" charset="0"/>
              </a:rPr>
              <a:t>limited funding </a:t>
            </a:r>
            <a:r>
              <a:rPr lang="en-US" altLang="en-US" sz="1800" b="0" dirty="0">
                <a:solidFill>
                  <a:schemeClr val="tx1"/>
                </a:solidFill>
                <a:latin typeface="Arial" panose="020B0604020202020204" pitchFamily="34" charset="0"/>
                <a:ea typeface="Calibri" charset="0"/>
                <a:cs typeface="Arial" panose="020B0604020202020204" pitchFamily="34" charset="0"/>
              </a:rPr>
              <a:t>for a short period of time to support a variety of types of projects, including:</a:t>
            </a:r>
          </a:p>
          <a:p>
            <a:pPr lvl="1">
              <a:spcBef>
                <a:spcPts val="0"/>
              </a:spcBef>
              <a:spcAft>
                <a:spcPts val="600"/>
              </a:spcAft>
              <a:buClr>
                <a:srgbClr val="20558A"/>
              </a:buClr>
              <a:buSzPct val="60000"/>
              <a:buFont typeface="Wingdings" charset="2"/>
              <a:buChar char="q"/>
              <a:tabLst>
                <a:tab pos="0" algn="l"/>
              </a:tabLst>
            </a:pPr>
            <a:r>
              <a:rPr lang="en-US" altLang="en-US" sz="1600" dirty="0">
                <a:latin typeface="Arial" panose="020B0604020202020204" pitchFamily="34" charset="0"/>
                <a:ea typeface="Calibri" charset="0"/>
                <a:cs typeface="Arial" panose="020B0604020202020204" pitchFamily="34" charset="0"/>
              </a:rPr>
              <a:t>Pilot or feasibility studies</a:t>
            </a:r>
          </a:p>
          <a:p>
            <a:pPr lvl="1">
              <a:spcBef>
                <a:spcPts val="0"/>
              </a:spcBef>
              <a:spcAft>
                <a:spcPts val="600"/>
              </a:spcAft>
              <a:buClr>
                <a:srgbClr val="20558A"/>
              </a:buClr>
              <a:buSzPct val="60000"/>
              <a:buFont typeface="Wingdings" charset="2"/>
              <a:buChar char="q"/>
              <a:tabLst>
                <a:tab pos="0" algn="l"/>
              </a:tabLst>
            </a:pPr>
            <a:r>
              <a:rPr lang="en-US" altLang="en-US" sz="1600" dirty="0">
                <a:latin typeface="Arial" panose="020B0604020202020204" pitchFamily="34" charset="0"/>
                <a:ea typeface="Calibri" charset="0"/>
                <a:cs typeface="Arial" panose="020B0604020202020204" pitchFamily="34" charset="0"/>
              </a:rPr>
              <a:t>Collection of preliminary data</a:t>
            </a:r>
          </a:p>
          <a:p>
            <a:pPr lvl="1">
              <a:spcBef>
                <a:spcPts val="0"/>
              </a:spcBef>
              <a:spcAft>
                <a:spcPts val="600"/>
              </a:spcAft>
              <a:buClr>
                <a:srgbClr val="20558A"/>
              </a:buClr>
              <a:buSzPct val="60000"/>
              <a:buFont typeface="Wingdings" charset="2"/>
              <a:buChar char="q"/>
              <a:tabLst>
                <a:tab pos="0" algn="l"/>
              </a:tabLst>
            </a:pPr>
            <a:r>
              <a:rPr lang="en-US" altLang="en-US" sz="1600" dirty="0">
                <a:latin typeface="Arial" panose="020B0604020202020204" pitchFamily="34" charset="0"/>
                <a:ea typeface="Calibri" charset="0"/>
                <a:cs typeface="Arial" panose="020B0604020202020204" pitchFamily="34" charset="0"/>
              </a:rPr>
              <a:t>Secondary analysis of existing data</a:t>
            </a:r>
          </a:p>
          <a:p>
            <a:pPr lvl="1">
              <a:spcBef>
                <a:spcPts val="0"/>
              </a:spcBef>
              <a:spcAft>
                <a:spcPts val="600"/>
              </a:spcAft>
              <a:buClr>
                <a:srgbClr val="20558A"/>
              </a:buClr>
              <a:buSzPct val="60000"/>
              <a:buFont typeface="Wingdings" charset="2"/>
              <a:buChar char="q"/>
              <a:tabLst>
                <a:tab pos="0" algn="l"/>
              </a:tabLst>
            </a:pPr>
            <a:r>
              <a:rPr lang="en-US" altLang="en-US" sz="1600" dirty="0">
                <a:latin typeface="Arial" panose="020B0604020202020204" pitchFamily="34" charset="0"/>
                <a:ea typeface="Calibri" charset="0"/>
                <a:cs typeface="Arial" panose="020B0604020202020204" pitchFamily="34" charset="0"/>
              </a:rPr>
              <a:t>Small, self-contained research projects</a:t>
            </a:r>
          </a:p>
          <a:p>
            <a:pPr lvl="1">
              <a:spcBef>
                <a:spcPts val="0"/>
              </a:spcBef>
              <a:spcAft>
                <a:spcPts val="600"/>
              </a:spcAft>
              <a:buClr>
                <a:srgbClr val="20558A"/>
              </a:buClr>
              <a:buSzPct val="60000"/>
              <a:buFont typeface="Wingdings" charset="2"/>
              <a:buChar char="q"/>
              <a:tabLst>
                <a:tab pos="0" algn="l"/>
              </a:tabLst>
            </a:pPr>
            <a:r>
              <a:rPr lang="en-US" altLang="en-US" sz="1600" dirty="0">
                <a:latin typeface="Arial" panose="020B0604020202020204" pitchFamily="34" charset="0"/>
                <a:ea typeface="Calibri" charset="0"/>
                <a:cs typeface="Arial" panose="020B0604020202020204" pitchFamily="34" charset="0"/>
              </a:rPr>
              <a:t>Development of new technology, etc.</a:t>
            </a:r>
          </a:p>
          <a:p>
            <a:pPr>
              <a:spcBef>
                <a:spcPts val="0"/>
              </a:spcBef>
              <a:spcAft>
                <a:spcPts val="600"/>
              </a:spcAft>
              <a:buClr>
                <a:srgbClr val="20558A"/>
              </a:buClr>
              <a:buFont typeface="Wingdings" charset="2"/>
              <a:buChar char="§"/>
              <a:tabLst>
                <a:tab pos="0" algn="l"/>
              </a:tabLst>
            </a:pPr>
            <a:r>
              <a:rPr lang="en-US" sz="1800" b="0" dirty="0">
                <a:solidFill>
                  <a:schemeClr val="accent1"/>
                </a:solidFill>
                <a:latin typeface="Arial" panose="020B0604020202020204" pitchFamily="34" charset="0"/>
                <a:ea typeface="Calibri" charset="0"/>
                <a:cs typeface="Arial" panose="020B0604020202020204" pitchFamily="34" charset="0"/>
              </a:rPr>
              <a:t>Limited to two years of funding, and grants are not renewable</a:t>
            </a:r>
          </a:p>
          <a:p>
            <a:pPr>
              <a:spcBef>
                <a:spcPts val="0"/>
              </a:spcBef>
              <a:spcAft>
                <a:spcPts val="600"/>
              </a:spcAft>
              <a:buClr>
                <a:srgbClr val="20558A"/>
              </a:buClr>
              <a:buFont typeface="Wingdings" charset="2"/>
              <a:buChar char="§"/>
              <a:tabLst>
                <a:tab pos="0" algn="l"/>
              </a:tabLst>
            </a:pPr>
            <a:r>
              <a:rPr lang="en-US" sz="1800" b="0" dirty="0">
                <a:solidFill>
                  <a:schemeClr val="tx1"/>
                </a:solidFill>
                <a:latin typeface="Arial" panose="020B0604020202020204" pitchFamily="34" charset="0"/>
                <a:ea typeface="Calibri" charset="0"/>
                <a:cs typeface="Arial" panose="020B0604020202020204" pitchFamily="34" charset="0"/>
              </a:rPr>
              <a:t>Direct costs generally up to $50,000 per year</a:t>
            </a:r>
          </a:p>
          <a:p>
            <a:pPr>
              <a:spcBef>
                <a:spcPts val="0"/>
              </a:spcBef>
              <a:spcAft>
                <a:spcPts val="600"/>
              </a:spcAft>
              <a:buClr>
                <a:srgbClr val="20558A"/>
              </a:buClr>
              <a:buFont typeface="Wingdings" charset="2"/>
              <a:buChar char="§"/>
              <a:tabLst>
                <a:tab pos="0" algn="l"/>
              </a:tabLst>
            </a:pPr>
            <a:r>
              <a:rPr lang="en-US" sz="1800" b="0" dirty="0">
                <a:solidFill>
                  <a:schemeClr val="tx1"/>
                </a:solidFill>
                <a:latin typeface="Arial" panose="020B0604020202020204" pitchFamily="34" charset="0"/>
                <a:ea typeface="Calibri" charset="0"/>
                <a:cs typeface="Arial" panose="020B0604020202020204" pitchFamily="34" charset="0"/>
              </a:rPr>
              <a:t>Check FOAs to see which ICs participate</a:t>
            </a:r>
          </a:p>
        </p:txBody>
      </p:sp>
      <p:sp>
        <p:nvSpPr>
          <p:cNvPr id="6" name="Content Placeholder 2">
            <a:extLst>
              <a:ext uri="{FF2B5EF4-FFF2-40B4-BE49-F238E27FC236}">
                <a16:creationId xmlns:a16="http://schemas.microsoft.com/office/drawing/2014/main" id="{D1E4AA4F-EC0E-49C9-9AA9-A12C7896DB3F}"/>
              </a:ext>
            </a:extLst>
          </p:cNvPr>
          <p:cNvSpPr>
            <a:spLocks noGrp="1"/>
          </p:cNvSpPr>
          <p:nvPr/>
        </p:nvSpPr>
        <p:spPr bwMode="auto">
          <a:xfrm>
            <a:off x="6220180" y="1701800"/>
            <a:ext cx="5825067" cy="47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0"/>
              </a:spcBef>
              <a:spcAft>
                <a:spcPts val="600"/>
              </a:spcAft>
              <a:buClr>
                <a:srgbClr val="20558A"/>
              </a:buClr>
              <a:buFont typeface="Wingdings" charset="2"/>
              <a:buChar char="§"/>
              <a:tabLst>
                <a:tab pos="0" algn="l"/>
              </a:tabLst>
            </a:pPr>
            <a:r>
              <a:rPr lang="en-US" altLang="en-US" sz="1800" dirty="0">
                <a:solidFill>
                  <a:schemeClr val="tx1"/>
                </a:solidFill>
                <a:latin typeface="Arial" panose="020B0604020202020204" pitchFamily="34" charset="0"/>
                <a:ea typeface="Calibri" charset="0"/>
                <a:cs typeface="Arial" panose="020B0604020202020204" pitchFamily="34" charset="0"/>
              </a:rPr>
              <a:t>R15: </a:t>
            </a:r>
            <a:r>
              <a:rPr lang="en-US" altLang="en-US" sz="1800" b="0" dirty="0">
                <a:solidFill>
                  <a:schemeClr val="tx1"/>
                </a:solidFill>
                <a:latin typeface="Arial" panose="020B0604020202020204" pitchFamily="34" charset="0"/>
                <a:ea typeface="Calibri" charset="0"/>
                <a:cs typeface="Arial" panose="020B0604020202020204" pitchFamily="34" charset="0"/>
              </a:rPr>
              <a:t>Supports </a:t>
            </a:r>
            <a:r>
              <a:rPr lang="en-US" altLang="en-US" sz="1800" b="0" dirty="0">
                <a:solidFill>
                  <a:schemeClr val="accent1">
                    <a:lumMod val="75000"/>
                  </a:schemeClr>
                </a:solidFill>
                <a:latin typeface="Arial" panose="020B0604020202020204" pitchFamily="34" charset="0"/>
                <a:ea typeface="Calibri" charset="0"/>
                <a:cs typeface="Arial" panose="020B0604020202020204" pitchFamily="34" charset="0"/>
              </a:rPr>
              <a:t>small-scale research projects </a:t>
            </a:r>
            <a:r>
              <a:rPr lang="en-US" altLang="en-US" sz="1800" b="0" dirty="0">
                <a:solidFill>
                  <a:schemeClr val="tx1"/>
                </a:solidFill>
                <a:latin typeface="Arial" panose="020B0604020202020204" pitchFamily="34" charset="0"/>
                <a:ea typeface="Calibri" charset="0"/>
                <a:cs typeface="Arial" panose="020B0604020202020204" pitchFamily="34" charset="0"/>
              </a:rPr>
              <a:t>conducted by faculty and students </a:t>
            </a:r>
            <a:r>
              <a:rPr lang="en-US" altLang="en-US" sz="1800" b="0" dirty="0">
                <a:solidFill>
                  <a:schemeClr val="accent1">
                    <a:lumMod val="75000"/>
                  </a:schemeClr>
                </a:solidFill>
                <a:latin typeface="Arial" panose="020B0604020202020204" pitchFamily="34" charset="0"/>
                <a:ea typeface="Calibri" charset="0"/>
                <a:cs typeface="Arial" panose="020B0604020202020204" pitchFamily="34" charset="0"/>
              </a:rPr>
              <a:t>at educational institutions that have not been recipients of major NIH research grant funds</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600" b="0" dirty="0">
                <a:solidFill>
                  <a:schemeClr val="tx1"/>
                </a:solidFill>
                <a:latin typeface="Arial" panose="020B0604020202020204" pitchFamily="34" charset="0"/>
                <a:ea typeface="Calibri" charset="0"/>
                <a:cs typeface="Arial" panose="020B0604020202020204" pitchFamily="34" charset="0"/>
              </a:rPr>
              <a:t>The </a:t>
            </a:r>
            <a:r>
              <a:rPr lang="en-US" altLang="en-US" sz="1600" b="0" dirty="0">
                <a:solidFill>
                  <a:schemeClr val="accent1">
                    <a:lumMod val="75000"/>
                  </a:schemeClr>
                </a:solidFill>
                <a:latin typeface="Arial" panose="020B0604020202020204" pitchFamily="34" charset="0"/>
                <a:ea typeface="Calibri" charset="0"/>
                <a:cs typeface="Arial" panose="020B0604020202020204" pitchFamily="34" charset="0"/>
              </a:rPr>
              <a:t>goals of the program are to: (</a:t>
            </a:r>
            <a:r>
              <a:rPr lang="en-US" altLang="en-US" sz="1600" b="0" dirty="0">
                <a:latin typeface="Arial" panose="020B0604020202020204" pitchFamily="34" charset="0"/>
                <a:ea typeface="Calibri" charset="0"/>
                <a:cs typeface="Arial" panose="020B0604020202020204" pitchFamily="34" charset="0"/>
              </a:rPr>
              <a:t>a) support meritorious research; (</a:t>
            </a:r>
            <a:r>
              <a:rPr lang="en-US" altLang="en-US" sz="1600" b="0" dirty="0">
                <a:solidFill>
                  <a:schemeClr val="accent1">
                    <a:lumMod val="75000"/>
                  </a:schemeClr>
                </a:solidFill>
                <a:latin typeface="Arial" panose="020B0604020202020204" pitchFamily="34" charset="0"/>
                <a:ea typeface="Calibri" charset="0"/>
                <a:cs typeface="Arial" panose="020B0604020202020204" pitchFamily="34" charset="0"/>
              </a:rPr>
              <a:t>b) </a:t>
            </a:r>
            <a:r>
              <a:rPr lang="en-US" altLang="en-US" sz="1600" i="1" dirty="0">
                <a:solidFill>
                  <a:schemeClr val="accent1">
                    <a:lumMod val="75000"/>
                  </a:schemeClr>
                </a:solidFill>
                <a:latin typeface="Arial" panose="020B0604020202020204" pitchFamily="34" charset="0"/>
                <a:ea typeface="Calibri" charset="0"/>
                <a:cs typeface="Arial" panose="020B0604020202020204" pitchFamily="34" charset="0"/>
              </a:rPr>
              <a:t>expose students to research</a:t>
            </a:r>
            <a:r>
              <a:rPr lang="en-US" altLang="en-US" sz="1600" b="0" dirty="0">
                <a:solidFill>
                  <a:schemeClr val="accent1">
                    <a:lumMod val="75000"/>
                  </a:schemeClr>
                </a:solidFill>
                <a:latin typeface="Arial" panose="020B0604020202020204" pitchFamily="34" charset="0"/>
                <a:ea typeface="Calibri" charset="0"/>
                <a:cs typeface="Arial" panose="020B0604020202020204" pitchFamily="34" charset="0"/>
              </a:rPr>
              <a:t>; and (c) strengthen the research environment of the institution</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600" b="0" dirty="0">
                <a:solidFill>
                  <a:schemeClr val="tx1"/>
                </a:solidFill>
                <a:latin typeface="Arial" panose="020B0604020202020204" pitchFamily="34" charset="0"/>
                <a:ea typeface="Calibri" charset="0"/>
                <a:cs typeface="Arial" panose="020B0604020202020204" pitchFamily="34" charset="0"/>
              </a:rPr>
              <a:t>The project period is limited to 3 years, and grants are renewable</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600" b="0" dirty="0">
                <a:solidFill>
                  <a:schemeClr val="tx1"/>
                </a:solidFill>
                <a:latin typeface="Arial" panose="020B0604020202020204" pitchFamily="34" charset="0"/>
                <a:ea typeface="Calibri" charset="0"/>
                <a:cs typeface="Arial" panose="020B0604020202020204" pitchFamily="34" charset="0"/>
              </a:rPr>
              <a:t>While preliminary data are not required, it may be provided as appropriate</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600" b="0" dirty="0">
                <a:solidFill>
                  <a:schemeClr val="tx1"/>
                </a:solidFill>
                <a:latin typeface="Arial" panose="020B0604020202020204" pitchFamily="34" charset="0"/>
                <a:ea typeface="Calibri" charset="0"/>
                <a:cs typeface="Arial" panose="020B0604020202020204" pitchFamily="34" charset="0"/>
              </a:rPr>
              <a:t>Direct costs are limited to $300,000 over the entire project period</a:t>
            </a:r>
          </a:p>
        </p:txBody>
      </p:sp>
      <p:sp>
        <p:nvSpPr>
          <p:cNvPr id="7" name="Title 1">
            <a:extLst>
              <a:ext uri="{FF2B5EF4-FFF2-40B4-BE49-F238E27FC236}">
                <a16:creationId xmlns:a16="http://schemas.microsoft.com/office/drawing/2014/main" id="{D8ACD28B-CE48-401A-8FC4-AA1E5663DA2E}"/>
              </a:ext>
            </a:extLst>
          </p:cNvPr>
          <p:cNvSpPr txBox="1">
            <a:spLocks/>
          </p:cNvSpPr>
          <p:nvPr/>
        </p:nvSpPr>
        <p:spPr>
          <a:xfrm>
            <a:off x="6623194" y="707832"/>
            <a:ext cx="5915378" cy="857813"/>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cap="none" baseline="0">
                <a:solidFill>
                  <a:srgbClr val="126BB4"/>
                </a:solidFill>
                <a:latin typeface="Arial Black" panose="020B0A04020102020204" pitchFamily="34" charset="0"/>
                <a:ea typeface="Open Sans" panose="020B0606030504020204" pitchFamily="34" charset="0"/>
                <a:cs typeface="Open Sans" panose="020B0606030504020204" pitchFamily="34" charset="0"/>
              </a:defRPr>
            </a:lvl1pPr>
          </a:lstStyle>
          <a:p>
            <a:r>
              <a:rPr lang="en-US" sz="3200" dirty="0">
                <a:solidFill>
                  <a:schemeClr val="accent1">
                    <a:lumMod val="75000"/>
                  </a:schemeClr>
                </a:solidFill>
                <a:ea typeface="Calibri" charset="0"/>
                <a:cs typeface="Calibri" charset="0"/>
              </a:rPr>
              <a:t>Academic Research Enhancement Award </a:t>
            </a:r>
          </a:p>
        </p:txBody>
      </p:sp>
      <p:sp>
        <p:nvSpPr>
          <p:cNvPr id="8" name="TextBox 7">
            <a:extLst>
              <a:ext uri="{FF2B5EF4-FFF2-40B4-BE49-F238E27FC236}">
                <a16:creationId xmlns:a16="http://schemas.microsoft.com/office/drawing/2014/main" id="{8C30E633-F560-4100-8FD2-296C720DD1BB}"/>
              </a:ext>
            </a:extLst>
          </p:cNvPr>
          <p:cNvSpPr txBox="1"/>
          <p:nvPr/>
        </p:nvSpPr>
        <p:spPr>
          <a:xfrm>
            <a:off x="2013285" y="5551963"/>
            <a:ext cx="1291389" cy="383616"/>
          </a:xfrm>
          <a:prstGeom prst="rect">
            <a:avLst/>
          </a:prstGeom>
          <a:solidFill>
            <a:srgbClr val="FFC000"/>
          </a:solidFill>
        </p:spPr>
        <p:txBody>
          <a:bodyPr wrap="square">
            <a:spAutoFit/>
          </a:bodyPr>
          <a:lstStyle/>
          <a:p>
            <a:r>
              <a:rPr lang="en-US" dirty="0">
                <a:hlinkClick r:id="rId3"/>
              </a:rPr>
              <a:t>PA-20-200</a:t>
            </a:r>
            <a:endParaRPr lang="en-US" dirty="0"/>
          </a:p>
        </p:txBody>
      </p:sp>
    </p:spTree>
    <p:extLst>
      <p:ext uri="{BB962C8B-B14F-4D97-AF65-F5344CB8AC3E}">
        <p14:creationId xmlns:p14="http://schemas.microsoft.com/office/powerpoint/2010/main" val="54358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79" y="436222"/>
            <a:ext cx="5469467" cy="857813"/>
          </a:xfrm>
        </p:spPr>
        <p:txBody>
          <a:bodyPr>
            <a:noAutofit/>
          </a:bodyPr>
          <a:lstStyle/>
          <a:p>
            <a:r>
              <a:rPr lang="en-US" sz="2800" dirty="0">
                <a:solidFill>
                  <a:srgbClr val="20558A"/>
                </a:solidFill>
                <a:ea typeface="Calibri" charset="0"/>
                <a:cs typeface="Calibri" charset="0"/>
              </a:rPr>
              <a:t>Exploratory/Developmental Research Award </a:t>
            </a:r>
          </a:p>
        </p:txBody>
      </p:sp>
      <p:sp>
        <p:nvSpPr>
          <p:cNvPr id="5" name="Content Placeholder 2"/>
          <p:cNvSpPr>
            <a:spLocks noGrp="1"/>
          </p:cNvSpPr>
          <p:nvPr/>
        </p:nvSpPr>
        <p:spPr bwMode="auto">
          <a:xfrm>
            <a:off x="225779" y="1563557"/>
            <a:ext cx="5870221" cy="37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0"/>
              </a:spcBef>
              <a:spcAft>
                <a:spcPts val="600"/>
              </a:spcAft>
              <a:buClr>
                <a:srgbClr val="20558A"/>
              </a:buClr>
              <a:buFont typeface="Wingdings" charset="2"/>
              <a:buChar char="§"/>
              <a:tabLst>
                <a:tab pos="0" algn="l"/>
              </a:tabLst>
            </a:pPr>
            <a:r>
              <a:rPr lang="en-US" altLang="en-US" sz="2000" dirty="0">
                <a:solidFill>
                  <a:schemeClr val="tx1"/>
                </a:solidFill>
                <a:latin typeface="Arial" panose="020B0604020202020204" pitchFamily="34" charset="0"/>
                <a:ea typeface="Calibri" charset="0"/>
                <a:cs typeface="Arial" panose="020B0604020202020204" pitchFamily="34" charset="0"/>
              </a:rPr>
              <a:t>R21: </a:t>
            </a:r>
            <a:r>
              <a:rPr lang="en-US" altLang="en-US" sz="2000" b="0" dirty="0">
                <a:solidFill>
                  <a:schemeClr val="accent1">
                    <a:lumMod val="75000"/>
                  </a:schemeClr>
                </a:solidFill>
                <a:latin typeface="Arial" panose="020B0604020202020204" pitchFamily="34" charset="0"/>
                <a:ea typeface="Calibri" charset="0"/>
                <a:cs typeface="Arial" panose="020B0604020202020204" pitchFamily="34" charset="0"/>
              </a:rPr>
              <a:t>Encourages new, exploratory and developmental research </a:t>
            </a:r>
            <a:r>
              <a:rPr lang="en-US" altLang="en-US" sz="2000" b="0" dirty="0">
                <a:solidFill>
                  <a:schemeClr val="tx1"/>
                </a:solidFill>
                <a:latin typeface="Arial" panose="020B0604020202020204" pitchFamily="34" charset="0"/>
                <a:ea typeface="Calibri" charset="0"/>
                <a:cs typeface="Arial" panose="020B0604020202020204" pitchFamily="34" charset="0"/>
              </a:rPr>
              <a:t>projects by providing support for the early stages of project development</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800" b="0" dirty="0">
                <a:solidFill>
                  <a:srgbClr val="20558A"/>
                </a:solidFill>
                <a:latin typeface="Arial" panose="020B0604020202020204" pitchFamily="34" charset="0"/>
                <a:ea typeface="Calibri" charset="0"/>
                <a:cs typeface="Arial" panose="020B0604020202020204" pitchFamily="34" charset="0"/>
              </a:rPr>
              <a:t>Sometimes used for pilot and feasibility studies</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800" b="1" dirty="0">
                <a:solidFill>
                  <a:schemeClr val="accent1">
                    <a:lumMod val="75000"/>
                  </a:schemeClr>
                </a:solidFill>
                <a:latin typeface="Arial" panose="020B0604020202020204" pitchFamily="34" charset="0"/>
                <a:ea typeface="Calibri" charset="0"/>
                <a:cs typeface="Arial" panose="020B0604020202020204" pitchFamily="34" charset="0"/>
              </a:rPr>
              <a:t>Preliminary data are not required </a:t>
            </a:r>
            <a:r>
              <a:rPr lang="en-US" altLang="en-US" sz="1800" b="0" dirty="0">
                <a:solidFill>
                  <a:schemeClr val="tx1"/>
                </a:solidFill>
                <a:latin typeface="Arial" panose="020B0604020202020204" pitchFamily="34" charset="0"/>
                <a:ea typeface="Calibri" charset="0"/>
                <a:cs typeface="Arial" panose="020B0604020202020204" pitchFamily="34" charset="0"/>
              </a:rPr>
              <a:t>but may be included if available</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800" b="0" dirty="0">
                <a:solidFill>
                  <a:srgbClr val="20558A"/>
                </a:solidFill>
                <a:latin typeface="Arial" panose="020B0604020202020204" pitchFamily="34" charset="0"/>
                <a:ea typeface="Calibri" charset="0"/>
                <a:cs typeface="Arial" panose="020B0604020202020204" pitchFamily="34" charset="0"/>
              </a:rPr>
              <a:t>Limited to up to two years of funding</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800" b="0" dirty="0">
                <a:solidFill>
                  <a:schemeClr val="tx1"/>
                </a:solidFill>
                <a:latin typeface="Arial" panose="020B0604020202020204" pitchFamily="34" charset="0"/>
                <a:ea typeface="Calibri" charset="0"/>
                <a:cs typeface="Arial" panose="020B0604020202020204" pitchFamily="34" charset="0"/>
              </a:rPr>
              <a:t>Combined budget for direct costs for the two-year project period usually may not exceed $275,000</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800" b="0" dirty="0">
                <a:solidFill>
                  <a:schemeClr val="tx1"/>
                </a:solidFill>
                <a:latin typeface="Arial" panose="020B0604020202020204" pitchFamily="34" charset="0"/>
                <a:ea typeface="Calibri" charset="0"/>
                <a:cs typeface="Arial" panose="020B0604020202020204" pitchFamily="34" charset="0"/>
              </a:rPr>
              <a:t>Not all Institutes/Centers participate in this program</a:t>
            </a:r>
            <a:endParaRPr lang="en-US" altLang="en-US" sz="1400" b="0" dirty="0">
              <a:solidFill>
                <a:schemeClr val="tx1"/>
              </a:solidFill>
              <a:latin typeface="Arial" panose="020B0604020202020204" pitchFamily="34" charset="0"/>
              <a:ea typeface="Calibri" charset="0"/>
              <a:cs typeface="Arial" panose="020B0604020202020204" pitchFamily="34" charset="0"/>
            </a:endParaRPr>
          </a:p>
        </p:txBody>
      </p:sp>
      <p:sp>
        <p:nvSpPr>
          <p:cNvPr id="6" name="Content Placeholder 2">
            <a:extLst>
              <a:ext uri="{FF2B5EF4-FFF2-40B4-BE49-F238E27FC236}">
                <a16:creationId xmlns:a16="http://schemas.microsoft.com/office/drawing/2014/main" id="{9A111C1F-B34A-43FF-9CAA-EB0B6A260B55}"/>
              </a:ext>
            </a:extLst>
          </p:cNvPr>
          <p:cNvSpPr>
            <a:spLocks noGrp="1"/>
          </p:cNvSpPr>
          <p:nvPr/>
        </p:nvSpPr>
        <p:spPr bwMode="auto">
          <a:xfrm>
            <a:off x="6096000" y="1595806"/>
            <a:ext cx="5949244" cy="414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0"/>
              </a:spcBef>
              <a:spcAft>
                <a:spcPts val="600"/>
              </a:spcAft>
              <a:buClr>
                <a:srgbClr val="20558A"/>
              </a:buClr>
              <a:buFont typeface="Wingdings" charset="2"/>
              <a:buChar char="§"/>
              <a:tabLst>
                <a:tab pos="0" algn="l"/>
              </a:tabLst>
            </a:pPr>
            <a:r>
              <a:rPr lang="en-US" altLang="en-US" sz="2000" dirty="0">
                <a:solidFill>
                  <a:schemeClr val="tx1"/>
                </a:solidFill>
                <a:latin typeface="Arial" panose="020B0604020202020204" pitchFamily="34" charset="0"/>
                <a:ea typeface="Calibri" charset="0"/>
                <a:cs typeface="Arial" panose="020B0604020202020204" pitchFamily="34" charset="0"/>
              </a:rPr>
              <a:t>DP2: </a:t>
            </a:r>
            <a:r>
              <a:rPr lang="en-US" altLang="en-US" sz="1800" b="0" dirty="0">
                <a:solidFill>
                  <a:schemeClr val="tx1"/>
                </a:solidFill>
                <a:latin typeface="Arial" panose="020B0604020202020204" pitchFamily="34" charset="0"/>
                <a:ea typeface="Calibri" charset="0"/>
                <a:cs typeface="Arial" panose="020B0604020202020204" pitchFamily="34" charset="0"/>
              </a:rPr>
              <a:t>Supports </a:t>
            </a:r>
            <a:r>
              <a:rPr lang="en-US" sz="1800" b="1" i="0" dirty="0">
                <a:solidFill>
                  <a:schemeClr val="tx1"/>
                </a:solidFill>
                <a:latin typeface="Arial" panose="020B0604020202020204" pitchFamily="34" charset="0"/>
                <a:cs typeface="Arial" panose="020B0604020202020204" pitchFamily="34" charset="0"/>
              </a:rPr>
              <a:t>exceptionally creative early career investigators</a:t>
            </a:r>
            <a:r>
              <a:rPr lang="en-US" sz="1800" b="0" i="0" dirty="0">
                <a:solidFill>
                  <a:schemeClr val="tx1"/>
                </a:solidFill>
                <a:latin typeface="Arial" panose="020B0604020202020204" pitchFamily="34" charset="0"/>
                <a:cs typeface="Arial" panose="020B0604020202020204" pitchFamily="34" charset="0"/>
              </a:rPr>
              <a:t> who propose </a:t>
            </a:r>
            <a:r>
              <a:rPr lang="en-US" sz="1800" b="1" i="0" dirty="0">
                <a:solidFill>
                  <a:schemeClr val="tx1"/>
                </a:solidFill>
                <a:latin typeface="Arial" panose="020B0604020202020204" pitchFamily="34" charset="0"/>
                <a:cs typeface="Arial" panose="020B0604020202020204" pitchFamily="34" charset="0"/>
              </a:rPr>
              <a:t>innovative, high-impact projects </a:t>
            </a:r>
            <a:r>
              <a:rPr lang="en-US" sz="1800" b="0" i="0" dirty="0">
                <a:solidFill>
                  <a:schemeClr val="tx1"/>
                </a:solidFill>
                <a:latin typeface="Arial" panose="020B0604020202020204" pitchFamily="34" charset="0"/>
                <a:cs typeface="Arial" panose="020B0604020202020204" pitchFamily="34" charset="0"/>
              </a:rPr>
              <a:t>in the biomedical, behavioral or social sciences within the NIH mission. </a:t>
            </a:r>
            <a:r>
              <a:rPr lang="en-US" sz="1800" b="0" i="0" dirty="0">
                <a:solidFill>
                  <a:schemeClr val="accent1">
                    <a:lumMod val="75000"/>
                  </a:schemeClr>
                </a:solidFill>
                <a:effectLst/>
                <a:latin typeface="Arial" panose="020B0604020202020204" pitchFamily="34" charset="0"/>
                <a:cs typeface="Arial" panose="020B0604020202020204" pitchFamily="34" charset="0"/>
              </a:rPr>
              <a:t>No detailed experimental plan or preliminary data are required</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800" b="0" dirty="0">
                <a:solidFill>
                  <a:schemeClr val="tx1"/>
                </a:solidFill>
                <a:latin typeface="Arial" panose="020B0604020202020204" pitchFamily="34" charset="0"/>
                <a:ea typeface="Calibri" charset="0"/>
                <a:cs typeface="Arial" panose="020B0604020202020204" pitchFamily="34" charset="0"/>
              </a:rPr>
              <a:t>Work proposed ‘high risk, high reward’ – more innovative than outside th</a:t>
            </a:r>
            <a:r>
              <a:rPr lang="en-US" altLang="en-US" sz="1800" dirty="0">
                <a:latin typeface="Arial" panose="020B0604020202020204" pitchFamily="34" charset="0"/>
                <a:ea typeface="Calibri" charset="0"/>
                <a:cs typeface="Arial" panose="020B0604020202020204" pitchFamily="34" charset="0"/>
              </a:rPr>
              <a:t>e standard R01</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800" b="0" dirty="0">
                <a:solidFill>
                  <a:schemeClr val="tx1"/>
                </a:solidFill>
                <a:latin typeface="Arial" panose="020B0604020202020204" pitchFamily="34" charset="0"/>
                <a:ea typeface="Calibri" charset="0"/>
                <a:cs typeface="Arial" panose="020B0604020202020204" pitchFamily="34" charset="0"/>
              </a:rPr>
              <a:t>Awardees are required to commit at least 25% of their research effort each year to activities supported by the New Innovator Award</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800" b="0" dirty="0">
                <a:solidFill>
                  <a:schemeClr val="tx1"/>
                </a:solidFill>
                <a:latin typeface="Arial" panose="020B0604020202020204" pitchFamily="34" charset="0"/>
                <a:ea typeface="Calibri" charset="0"/>
                <a:cs typeface="Arial" panose="020B0604020202020204" pitchFamily="34" charset="0"/>
              </a:rPr>
              <a:t>Awards are up to $300,000 in direct costs each year for 5 years, plus applicable indirect costs</a:t>
            </a:r>
          </a:p>
          <a:p>
            <a:pPr lvl="1">
              <a:spcBef>
                <a:spcPts val="0"/>
              </a:spcBef>
              <a:spcAft>
                <a:spcPts val="600"/>
              </a:spcAft>
              <a:buClr>
                <a:srgbClr val="20558A"/>
              </a:buClr>
              <a:buSzPct val="75000"/>
              <a:buFont typeface="Wingdings" panose="05000000000000000000" pitchFamily="2" charset="2"/>
              <a:buChar char="q"/>
              <a:tabLst>
                <a:tab pos="0" algn="l"/>
              </a:tabLst>
            </a:pPr>
            <a:r>
              <a:rPr lang="en-US" sz="1800" dirty="0">
                <a:latin typeface="Arial" panose="020B0604020202020204" pitchFamily="34" charset="0"/>
                <a:cs typeface="Arial" panose="020B0604020202020204" pitchFamily="34" charset="0"/>
              </a:rPr>
              <a:t>Complements ongoing efforts by NIH to fund early-stage investigators through R01 grants</a:t>
            </a:r>
          </a:p>
          <a:p>
            <a:pPr lvl="1">
              <a:spcBef>
                <a:spcPts val="0"/>
              </a:spcBef>
              <a:spcAft>
                <a:spcPts val="600"/>
              </a:spcAft>
              <a:buClr>
                <a:srgbClr val="20558A"/>
              </a:buClr>
              <a:buSzPct val="75000"/>
              <a:buFont typeface="Wingdings" panose="05000000000000000000" pitchFamily="2" charset="2"/>
              <a:buChar char="q"/>
              <a:tabLst>
                <a:tab pos="0" algn="l"/>
              </a:tabLst>
            </a:pPr>
            <a:r>
              <a:rPr lang="en-US" altLang="en-US" sz="1800" dirty="0">
                <a:latin typeface="Arial" panose="020B0604020202020204" pitchFamily="34" charset="0"/>
                <a:ea typeface="Calibri" charset="0"/>
                <a:cs typeface="Arial" panose="020B0604020202020204" pitchFamily="34" charset="0"/>
              </a:rPr>
              <a:t>Funded through the Common Fund</a:t>
            </a:r>
            <a:endParaRPr lang="en-US" altLang="en-US" sz="1800" b="0" dirty="0">
              <a:solidFill>
                <a:schemeClr val="tx1"/>
              </a:solidFill>
              <a:latin typeface="Arial" panose="020B0604020202020204" pitchFamily="34" charset="0"/>
              <a:ea typeface="Calibri" charset="0"/>
              <a:cs typeface="Arial" panose="020B0604020202020204" pitchFamily="34" charset="0"/>
            </a:endParaRPr>
          </a:p>
        </p:txBody>
      </p:sp>
      <p:sp>
        <p:nvSpPr>
          <p:cNvPr id="7" name="Title 1">
            <a:extLst>
              <a:ext uri="{FF2B5EF4-FFF2-40B4-BE49-F238E27FC236}">
                <a16:creationId xmlns:a16="http://schemas.microsoft.com/office/drawing/2014/main" id="{FD227720-6577-4ECB-BC02-D45EE946495D}"/>
              </a:ext>
            </a:extLst>
          </p:cNvPr>
          <p:cNvSpPr txBox="1">
            <a:spLocks/>
          </p:cNvSpPr>
          <p:nvPr/>
        </p:nvSpPr>
        <p:spPr>
          <a:xfrm>
            <a:off x="6265332" y="468471"/>
            <a:ext cx="4992511" cy="8578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cap="none" baseline="0">
                <a:solidFill>
                  <a:srgbClr val="126BB4"/>
                </a:solidFill>
                <a:latin typeface="Arial Black" panose="020B0A04020102020204" pitchFamily="34" charset="0"/>
                <a:ea typeface="Open Sans" panose="020B0606030504020204" pitchFamily="34" charset="0"/>
                <a:cs typeface="Open Sans" panose="020B0606030504020204" pitchFamily="34" charset="0"/>
              </a:defRPr>
            </a:lvl1pPr>
          </a:lstStyle>
          <a:p>
            <a:r>
              <a:rPr lang="en-US" sz="2800" dirty="0">
                <a:solidFill>
                  <a:srgbClr val="20558A"/>
                </a:solidFill>
                <a:ea typeface="Calibri" charset="0"/>
                <a:cs typeface="Calibri" charset="0"/>
              </a:rPr>
              <a:t>NIH Director’s New Innovator Award</a:t>
            </a:r>
          </a:p>
        </p:txBody>
      </p:sp>
      <p:sp>
        <p:nvSpPr>
          <p:cNvPr id="8" name="TextBox 7">
            <a:extLst>
              <a:ext uri="{FF2B5EF4-FFF2-40B4-BE49-F238E27FC236}">
                <a16:creationId xmlns:a16="http://schemas.microsoft.com/office/drawing/2014/main" id="{8CBFD5E9-C493-4DBF-9BD9-E510FEE6A8BF}"/>
              </a:ext>
            </a:extLst>
          </p:cNvPr>
          <p:cNvSpPr txBox="1"/>
          <p:nvPr/>
        </p:nvSpPr>
        <p:spPr>
          <a:xfrm>
            <a:off x="1235836" y="5736005"/>
            <a:ext cx="1283369" cy="369332"/>
          </a:xfrm>
          <a:prstGeom prst="rect">
            <a:avLst/>
          </a:prstGeom>
          <a:solidFill>
            <a:srgbClr val="FFC000"/>
          </a:solidFill>
        </p:spPr>
        <p:txBody>
          <a:bodyPr wrap="square">
            <a:spAutoFit/>
          </a:bodyPr>
          <a:lstStyle/>
          <a:p>
            <a:r>
              <a:rPr lang="en-US" dirty="0"/>
              <a:t>PA-20-195</a:t>
            </a:r>
          </a:p>
        </p:txBody>
      </p:sp>
      <p:sp>
        <p:nvSpPr>
          <p:cNvPr id="10" name="TextBox 9">
            <a:extLst>
              <a:ext uri="{FF2B5EF4-FFF2-40B4-BE49-F238E27FC236}">
                <a16:creationId xmlns:a16="http://schemas.microsoft.com/office/drawing/2014/main" id="{FBD456CE-9876-41B1-8F5E-F717B7F62F22}"/>
              </a:ext>
            </a:extLst>
          </p:cNvPr>
          <p:cNvSpPr txBox="1"/>
          <p:nvPr/>
        </p:nvSpPr>
        <p:spPr>
          <a:xfrm>
            <a:off x="2583078" y="5729299"/>
            <a:ext cx="1234943" cy="369332"/>
          </a:xfrm>
          <a:prstGeom prst="rect">
            <a:avLst/>
          </a:prstGeom>
          <a:solidFill>
            <a:srgbClr val="FFC000"/>
          </a:solidFill>
        </p:spPr>
        <p:txBody>
          <a:bodyPr wrap="square">
            <a:spAutoFit/>
          </a:bodyPr>
          <a:lstStyle/>
          <a:p>
            <a:r>
              <a:rPr lang="en-US" dirty="0"/>
              <a:t>PA-20-194</a:t>
            </a:r>
          </a:p>
        </p:txBody>
      </p:sp>
      <p:sp>
        <p:nvSpPr>
          <p:cNvPr id="12" name="TextBox 11">
            <a:extLst>
              <a:ext uri="{FF2B5EF4-FFF2-40B4-BE49-F238E27FC236}">
                <a16:creationId xmlns:a16="http://schemas.microsoft.com/office/drawing/2014/main" id="{9486E68F-FD21-4283-905E-DAE2F8B8BCC1}"/>
              </a:ext>
            </a:extLst>
          </p:cNvPr>
          <p:cNvSpPr txBox="1"/>
          <p:nvPr/>
        </p:nvSpPr>
        <p:spPr>
          <a:xfrm>
            <a:off x="3882189" y="5722957"/>
            <a:ext cx="1234943" cy="382380"/>
          </a:xfrm>
          <a:prstGeom prst="rect">
            <a:avLst/>
          </a:prstGeom>
          <a:solidFill>
            <a:srgbClr val="FFC000"/>
          </a:solidFill>
        </p:spPr>
        <p:txBody>
          <a:bodyPr wrap="square">
            <a:spAutoFit/>
          </a:bodyPr>
          <a:lstStyle/>
          <a:p>
            <a:r>
              <a:rPr lang="en-US" dirty="0"/>
              <a:t>PA-20-196</a:t>
            </a:r>
          </a:p>
        </p:txBody>
      </p:sp>
      <p:sp>
        <p:nvSpPr>
          <p:cNvPr id="14" name="TextBox 13">
            <a:extLst>
              <a:ext uri="{FF2B5EF4-FFF2-40B4-BE49-F238E27FC236}">
                <a16:creationId xmlns:a16="http://schemas.microsoft.com/office/drawing/2014/main" id="{EA5474A6-0E1C-4551-8DD9-11267C6C6938}"/>
              </a:ext>
            </a:extLst>
          </p:cNvPr>
          <p:cNvSpPr txBox="1"/>
          <p:nvPr/>
        </p:nvSpPr>
        <p:spPr>
          <a:xfrm>
            <a:off x="8893564" y="6198339"/>
            <a:ext cx="1709673" cy="382380"/>
          </a:xfrm>
          <a:prstGeom prst="rect">
            <a:avLst/>
          </a:prstGeom>
          <a:solidFill>
            <a:srgbClr val="FFC000"/>
          </a:solidFill>
        </p:spPr>
        <p:txBody>
          <a:bodyPr wrap="square">
            <a:spAutoFit/>
          </a:bodyPr>
          <a:lstStyle/>
          <a:p>
            <a:r>
              <a:rPr lang="en-US" dirty="0">
                <a:hlinkClick r:id="rId3"/>
              </a:rPr>
              <a:t>RFA-RM-20-012</a:t>
            </a:r>
            <a:endParaRPr lang="en-US" dirty="0"/>
          </a:p>
        </p:txBody>
      </p:sp>
    </p:spTree>
    <p:extLst>
      <p:ext uri="{BB962C8B-B14F-4D97-AF65-F5344CB8AC3E}">
        <p14:creationId xmlns:p14="http://schemas.microsoft.com/office/powerpoint/2010/main" val="212228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F63BECA-A6B8-47FD-BEAF-536D60000E95}"/>
              </a:ext>
            </a:extLst>
          </p:cNvPr>
          <p:cNvSpPr>
            <a:spLocks noGrp="1"/>
          </p:cNvSpPr>
          <p:nvPr>
            <p:ph idx="1"/>
          </p:nvPr>
        </p:nvSpPr>
        <p:spPr>
          <a:xfrm>
            <a:off x="346855" y="1571782"/>
            <a:ext cx="5749145" cy="4371818"/>
          </a:xfrm>
        </p:spPr>
        <p:txBody>
          <a:bodyPr>
            <a:noAutofit/>
          </a:bodyPr>
          <a:lstStyle/>
          <a:p>
            <a:pPr marL="0" indent="0">
              <a:buNone/>
            </a:pPr>
            <a:r>
              <a:rPr lang="en-US" sz="2000" b="1" dirty="0"/>
              <a:t>Goals</a:t>
            </a:r>
            <a:r>
              <a:rPr lang="en-US" sz="2000" dirty="0"/>
              <a:t>: </a:t>
            </a:r>
          </a:p>
          <a:p>
            <a:r>
              <a:rPr lang="en-US" sz="1800" dirty="0"/>
              <a:t>Enable ESIs to apply earlier in their independent research careers</a:t>
            </a:r>
          </a:p>
          <a:p>
            <a:r>
              <a:rPr lang="en-US" sz="1800" dirty="0"/>
              <a:t>Secure funding to launch &amp; sustain successful research careers.</a:t>
            </a:r>
          </a:p>
          <a:p>
            <a:r>
              <a:rPr lang="en-US" sz="1800" dirty="0"/>
              <a:t>Enhance ability to move into research areas distinct from their postdoctoral mentors, which could lead to new scientific discoveries.</a:t>
            </a:r>
          </a:p>
          <a:p>
            <a:r>
              <a:rPr lang="en-US" sz="1800" dirty="0"/>
              <a:t>Reduce time writing and reviewing grant applications &amp; allow more time to conduct research.</a:t>
            </a:r>
          </a:p>
          <a:p>
            <a:r>
              <a:rPr lang="en-US" sz="1800" dirty="0"/>
              <a:t>Enable investigators to mentor trainees in a more stable research environment.</a:t>
            </a:r>
          </a:p>
          <a:p>
            <a:pPr marL="0" indent="0">
              <a:buNone/>
            </a:pPr>
            <a:endParaRPr lang="en-US" sz="1800" dirty="0"/>
          </a:p>
        </p:txBody>
      </p:sp>
      <p:sp>
        <p:nvSpPr>
          <p:cNvPr id="9" name="Title 8">
            <a:extLst>
              <a:ext uri="{FF2B5EF4-FFF2-40B4-BE49-F238E27FC236}">
                <a16:creationId xmlns:a16="http://schemas.microsoft.com/office/drawing/2014/main" id="{D44863D3-C2E2-0441-9CD4-AD4095F31210}"/>
              </a:ext>
            </a:extLst>
          </p:cNvPr>
          <p:cNvSpPr>
            <a:spLocks noGrp="1"/>
          </p:cNvSpPr>
          <p:nvPr>
            <p:ph type="title"/>
          </p:nvPr>
        </p:nvSpPr>
        <p:spPr>
          <a:xfrm>
            <a:off x="346855" y="420534"/>
            <a:ext cx="5507845" cy="851297"/>
          </a:xfrm>
        </p:spPr>
        <p:txBody>
          <a:bodyPr>
            <a:noAutofit/>
          </a:bodyPr>
          <a:lstStyle/>
          <a:p>
            <a:r>
              <a:rPr lang="en-US" sz="2400" dirty="0">
                <a:solidFill>
                  <a:schemeClr val="accent1">
                    <a:lumMod val="75000"/>
                  </a:schemeClr>
                </a:solidFill>
              </a:rPr>
              <a:t>Maximizing Investigators Research Award (MIRA) for Early-Stage Investigators (R35)</a:t>
            </a:r>
          </a:p>
        </p:txBody>
      </p:sp>
      <p:sp>
        <p:nvSpPr>
          <p:cNvPr id="5" name="TextBox 4">
            <a:extLst>
              <a:ext uri="{FF2B5EF4-FFF2-40B4-BE49-F238E27FC236}">
                <a16:creationId xmlns:a16="http://schemas.microsoft.com/office/drawing/2014/main" id="{7F10AA3A-85FA-4FF2-8729-C9926DAB6BD6}"/>
              </a:ext>
            </a:extLst>
          </p:cNvPr>
          <p:cNvSpPr txBox="1"/>
          <p:nvPr/>
        </p:nvSpPr>
        <p:spPr>
          <a:xfrm>
            <a:off x="6496050" y="1571782"/>
            <a:ext cx="5228444" cy="4462760"/>
          </a:xfrm>
          <a:prstGeom prst="rect">
            <a:avLst/>
          </a:prstGeom>
          <a:noFill/>
        </p:spPr>
        <p:txBody>
          <a:bodyPr wrap="square">
            <a:spAutoFit/>
          </a:bodyPr>
          <a:lstStyle/>
          <a:p>
            <a:pPr>
              <a:spcAft>
                <a:spcPts val="600"/>
              </a:spcAft>
            </a:pPr>
            <a:r>
              <a:rPr lang="en-US" sz="2000" b="1" dirty="0">
                <a:latin typeface="Arial" panose="020B0604020202020204" pitchFamily="34" charset="0"/>
                <a:cs typeface="Arial" panose="020B0604020202020204" pitchFamily="34" charset="0"/>
              </a:rPr>
              <a:t>Goals:</a:t>
            </a:r>
          </a:p>
          <a:p>
            <a:pPr marL="28575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PD/PI must be designated as an ESI</a:t>
            </a:r>
          </a:p>
          <a:p>
            <a:pPr marL="28575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Proposed research can rely on the prior work and expertise as foundation, but </a:t>
            </a:r>
            <a:r>
              <a:rPr lang="en-US" sz="1800" i="1" dirty="0">
                <a:latin typeface="Arial" panose="020B0604020202020204" pitchFamily="34" charset="0"/>
                <a:cs typeface="Arial" panose="020B0604020202020204" pitchFamily="34" charset="0"/>
              </a:rPr>
              <a:t>must represent a different direction </a:t>
            </a:r>
            <a:r>
              <a:rPr lang="en-US" sz="1800" dirty="0">
                <a:latin typeface="Arial" panose="020B0604020202020204" pitchFamily="34" charset="0"/>
                <a:cs typeface="Arial" panose="020B0604020202020204" pitchFamily="34" charset="0"/>
              </a:rPr>
              <a:t>(not just incremental expansion)</a:t>
            </a:r>
          </a:p>
          <a:p>
            <a:pPr marL="28575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Change in direction can involve a new approach, methodology, technique, discipline, therapeutic target, paradigm</a:t>
            </a:r>
          </a:p>
          <a:p>
            <a:pPr marL="285750" indent="-285750">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Make sure you talk to your PO prior application (be sure to get the </a:t>
            </a:r>
            <a:r>
              <a:rPr lang="en-US" sz="1800" dirty="0" err="1">
                <a:latin typeface="Arial" panose="020B0604020202020204" pitchFamily="34" charset="0"/>
                <a:cs typeface="Arial" panose="020B0604020202020204" pitchFamily="34" charset="0"/>
              </a:rPr>
              <a:t>deets</a:t>
            </a:r>
            <a:r>
              <a:rPr lang="en-US" sz="1800" dirty="0">
                <a:latin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New program!  </a:t>
            </a:r>
            <a:r>
              <a:rPr lang="en-US" b="1" dirty="0">
                <a:solidFill>
                  <a:schemeClr val="accent1">
                    <a:lumMod val="75000"/>
                  </a:schemeClr>
                </a:solidFill>
                <a:latin typeface="Arial" panose="020B0604020202020204" pitchFamily="34" charset="0"/>
                <a:cs typeface="Arial" panose="020B0604020202020204" pitchFamily="34" charset="0"/>
              </a:rPr>
              <a:t>First awards announced December 2021</a:t>
            </a:r>
            <a:endParaRPr lang="en-US" sz="1800" b="1" dirty="0">
              <a:solidFill>
                <a:schemeClr val="accent1">
                  <a:lumMod val="75000"/>
                </a:schemeClr>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Can request up to $500K/year in direct costs</a:t>
            </a:r>
            <a:endParaRPr lang="en-US" sz="18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5D2D704-7D32-4EE6-8767-E07A1D13CC57}"/>
              </a:ext>
            </a:extLst>
          </p:cNvPr>
          <p:cNvSpPr txBox="1"/>
          <p:nvPr/>
        </p:nvSpPr>
        <p:spPr>
          <a:xfrm rot="10800000" flipV="1">
            <a:off x="2095500" y="5574268"/>
            <a:ext cx="1422400" cy="369332"/>
          </a:xfrm>
          <a:prstGeom prst="rect">
            <a:avLst/>
          </a:prstGeom>
          <a:solidFill>
            <a:schemeClr val="accent4"/>
          </a:solidFill>
        </p:spPr>
        <p:txBody>
          <a:bodyPr wrap="square" rtlCol="0">
            <a:spAutoFit/>
          </a:bodyPr>
          <a:lstStyle/>
          <a:p>
            <a:r>
              <a:rPr lang="en-US" sz="1800" dirty="0">
                <a:solidFill>
                  <a:schemeClr val="accent1">
                    <a:lumMod val="75000"/>
                  </a:schemeClr>
                </a:solidFill>
              </a:rPr>
              <a:t>PAR-20-117</a:t>
            </a:r>
            <a:endParaRPr lang="en-US" dirty="0"/>
          </a:p>
        </p:txBody>
      </p:sp>
      <p:sp>
        <p:nvSpPr>
          <p:cNvPr id="7" name="Title 8">
            <a:extLst>
              <a:ext uri="{FF2B5EF4-FFF2-40B4-BE49-F238E27FC236}">
                <a16:creationId xmlns:a16="http://schemas.microsoft.com/office/drawing/2014/main" id="{C3C89604-CDD5-4B04-912F-2ED6955F7322}"/>
              </a:ext>
            </a:extLst>
          </p:cNvPr>
          <p:cNvSpPr txBox="1">
            <a:spLocks/>
          </p:cNvSpPr>
          <p:nvPr/>
        </p:nvSpPr>
        <p:spPr>
          <a:xfrm>
            <a:off x="6718300" y="203643"/>
            <a:ext cx="4949044" cy="8512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kern="1200" cap="none" baseline="0">
                <a:solidFill>
                  <a:srgbClr val="126BB4"/>
                </a:solidFill>
                <a:latin typeface="Arial Black" panose="020B0A04020102020204" pitchFamily="34" charset="0"/>
                <a:ea typeface="Open Sans" panose="020B0606030504020204" pitchFamily="34" charset="0"/>
                <a:cs typeface="Open Sans" panose="020B0606030504020204" pitchFamily="34" charset="0"/>
              </a:defRPr>
            </a:lvl1pPr>
          </a:lstStyle>
          <a:p>
            <a:r>
              <a:rPr lang="en-US" sz="2400" dirty="0">
                <a:solidFill>
                  <a:schemeClr val="accent1">
                    <a:lumMod val="75000"/>
                  </a:schemeClr>
                </a:solidFill>
              </a:rPr>
              <a:t>Katz Award (R01)</a:t>
            </a:r>
          </a:p>
        </p:txBody>
      </p:sp>
      <p:sp>
        <p:nvSpPr>
          <p:cNvPr id="4" name="TextBox 3">
            <a:extLst>
              <a:ext uri="{FF2B5EF4-FFF2-40B4-BE49-F238E27FC236}">
                <a16:creationId xmlns:a16="http://schemas.microsoft.com/office/drawing/2014/main" id="{4E4B00E2-9EA1-45A5-A08C-6B20B8B3676D}"/>
              </a:ext>
            </a:extLst>
          </p:cNvPr>
          <p:cNvSpPr txBox="1"/>
          <p:nvPr/>
        </p:nvSpPr>
        <p:spPr>
          <a:xfrm>
            <a:off x="8661400" y="6034542"/>
            <a:ext cx="1333500" cy="369332"/>
          </a:xfrm>
          <a:prstGeom prst="rect">
            <a:avLst/>
          </a:prstGeom>
          <a:solidFill>
            <a:schemeClr val="accent4"/>
          </a:solidFill>
        </p:spPr>
        <p:txBody>
          <a:bodyPr wrap="square" rtlCol="0">
            <a:spAutoFit/>
          </a:bodyPr>
          <a:lstStyle/>
          <a:p>
            <a:r>
              <a:rPr lang="en-US" dirty="0">
                <a:hlinkClick r:id="rId4"/>
              </a:rPr>
              <a:t>PAR-21-038</a:t>
            </a:r>
            <a:endParaRPr lang="en-US" dirty="0"/>
          </a:p>
        </p:txBody>
      </p:sp>
    </p:spTree>
    <p:custDataLst>
      <p:tags r:id="rId1"/>
    </p:custDataLst>
    <p:extLst>
      <p:ext uri="{BB962C8B-B14F-4D97-AF65-F5344CB8AC3E}">
        <p14:creationId xmlns:p14="http://schemas.microsoft.com/office/powerpoint/2010/main" val="1698666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D2CB-973B-4EAE-ACE4-5F83705C5E65}"/>
              </a:ext>
            </a:extLst>
          </p:cNvPr>
          <p:cNvSpPr>
            <a:spLocks noGrp="1"/>
          </p:cNvSpPr>
          <p:nvPr>
            <p:ph type="title"/>
          </p:nvPr>
        </p:nvSpPr>
        <p:spPr>
          <a:xfrm>
            <a:off x="332517" y="361244"/>
            <a:ext cx="8229600" cy="849454"/>
          </a:xfrm>
        </p:spPr>
        <p:txBody>
          <a:bodyPr>
            <a:normAutofit/>
          </a:bodyPr>
          <a:lstStyle/>
          <a:p>
            <a:r>
              <a:rPr lang="en-US" sz="3200" b="1" dirty="0">
                <a:solidFill>
                  <a:srgbClr val="20558A"/>
                </a:solidFill>
                <a:latin typeface="Arial" panose="020B0604020202020204" pitchFamily="34" charset="0"/>
                <a:ea typeface="Calibri" charset="0"/>
                <a:cs typeface="Arial" panose="020B0604020202020204" pitchFamily="34" charset="0"/>
              </a:rPr>
              <a:t>Research Project Grant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87CF076-3A65-4DBE-B9AB-2B0B9D4E46EA}"/>
              </a:ext>
            </a:extLst>
          </p:cNvPr>
          <p:cNvSpPr/>
          <p:nvPr/>
        </p:nvSpPr>
        <p:spPr>
          <a:xfrm>
            <a:off x="812800" y="1672222"/>
            <a:ext cx="10972801" cy="3847207"/>
          </a:xfrm>
          <a:prstGeom prst="rect">
            <a:avLst/>
          </a:prstGeom>
        </p:spPr>
        <p:txBody>
          <a:bodyPr wrap="square">
            <a:spAutoFit/>
          </a:bodyPr>
          <a:lstStyle/>
          <a:p>
            <a:pPr marL="342900" indent="-342900">
              <a:spcBef>
                <a:spcPts val="600"/>
              </a:spcBef>
              <a:spcAft>
                <a:spcPts val="600"/>
              </a:spcAft>
              <a:buClr>
                <a:srgbClr val="20558A"/>
              </a:buClr>
              <a:buFont typeface="Wingdings" panose="05000000000000000000" pitchFamily="2" charset="2"/>
              <a:buChar char="§"/>
              <a:tabLst>
                <a:tab pos="0" algn="l"/>
              </a:tabLst>
            </a:pPr>
            <a:r>
              <a:rPr lang="en-US" altLang="en-US" sz="2000" b="1" dirty="0">
                <a:latin typeface="Arial" panose="020B0604020202020204" pitchFamily="34" charset="0"/>
                <a:ea typeface="Calibri" charset="0"/>
                <a:cs typeface="Arial" panose="020B0604020202020204" pitchFamily="34" charset="0"/>
              </a:rPr>
              <a:t>R01</a:t>
            </a:r>
          </a:p>
          <a:p>
            <a:pPr marL="742950" lvl="1" indent="-285750">
              <a:spcBef>
                <a:spcPts val="600"/>
              </a:spcBef>
              <a:spcAft>
                <a:spcPts val="600"/>
              </a:spcAft>
              <a:buClr>
                <a:srgbClr val="20558A"/>
              </a:buClr>
              <a:buSzPct val="60000"/>
              <a:buFont typeface="Wingdings" panose="05000000000000000000" pitchFamily="2" charset="2"/>
              <a:buChar char="q"/>
              <a:tabLst>
                <a:tab pos="0" algn="l"/>
              </a:tabLst>
            </a:pPr>
            <a:r>
              <a:rPr lang="en-US" altLang="en-US" dirty="0">
                <a:latin typeface="Arial" panose="020B0604020202020204" pitchFamily="34" charset="0"/>
                <a:ea typeface="Calibri" charset="0"/>
                <a:cs typeface="Arial" panose="020B0604020202020204" pitchFamily="34" charset="0"/>
              </a:rPr>
              <a:t>S</a:t>
            </a:r>
            <a:r>
              <a:rPr lang="en-US" dirty="0">
                <a:latin typeface="Arial" panose="020B0604020202020204" pitchFamily="34" charset="0"/>
                <a:cs typeface="Arial" panose="020B0604020202020204" pitchFamily="34" charset="0"/>
              </a:rPr>
              <a:t>upports a discrete, specified, circumscribed project in areas representing the specific interests and competencies of the investigator(s) </a:t>
            </a:r>
          </a:p>
          <a:p>
            <a:pPr marL="742950" lvl="1" indent="-285750">
              <a:spcBef>
                <a:spcPts val="600"/>
              </a:spcBef>
              <a:spcAft>
                <a:spcPts val="600"/>
              </a:spcAft>
              <a:buClr>
                <a:srgbClr val="20558A"/>
              </a:buClr>
              <a:buSzPct val="60000"/>
              <a:buFont typeface="Wingdings" panose="05000000000000000000" pitchFamily="2" charset="2"/>
              <a:buChar char="q"/>
              <a:tabLst>
                <a:tab pos="0" algn="l"/>
              </a:tabLst>
            </a:pPr>
            <a:r>
              <a:rPr lang="en-US" altLang="en-US" dirty="0">
                <a:latin typeface="Arial" panose="020B0604020202020204" pitchFamily="34" charset="0"/>
                <a:ea typeface="Calibri" charset="0"/>
                <a:cs typeface="Arial" panose="020B0604020202020204" pitchFamily="34" charset="0"/>
              </a:rPr>
              <a:t>Proposed project must be related to the programmatic interests of one or more of the participating Institutes and Centers based on their scientific missions  </a:t>
            </a:r>
          </a:p>
          <a:p>
            <a:pPr marL="800100" lvl="1" indent="-342900">
              <a:spcBef>
                <a:spcPts val="600"/>
              </a:spcBef>
              <a:spcAft>
                <a:spcPts val="600"/>
              </a:spcAft>
              <a:buClr>
                <a:srgbClr val="20558A"/>
              </a:buClr>
              <a:buSzPct val="75000"/>
              <a:buFont typeface="Wingdings" panose="05000000000000000000" pitchFamily="2" charset="2"/>
              <a:buChar char="q"/>
              <a:tabLst>
                <a:tab pos="0" algn="l"/>
              </a:tabLst>
            </a:pPr>
            <a:r>
              <a:rPr lang="en-US" altLang="en-US" dirty="0">
                <a:latin typeface="Arial" panose="020B0604020202020204" pitchFamily="34" charset="0"/>
                <a:ea typeface="Calibri" charset="0"/>
                <a:cs typeface="Arial" panose="020B0604020202020204" pitchFamily="34" charset="0"/>
              </a:rPr>
              <a:t>Most NIH Institutes and Centers support the R01 grant mechanism </a:t>
            </a:r>
          </a:p>
          <a:p>
            <a:pPr marL="800100" lvl="1" indent="-342900">
              <a:spcBef>
                <a:spcPts val="600"/>
              </a:spcBef>
              <a:spcAft>
                <a:spcPts val="600"/>
              </a:spcAft>
              <a:buClr>
                <a:srgbClr val="20558A"/>
              </a:buClr>
              <a:buSzPct val="75000"/>
              <a:buFont typeface="Wingdings" panose="05000000000000000000" pitchFamily="2" charset="2"/>
              <a:buChar char="q"/>
              <a:tabLst>
                <a:tab pos="0" algn="l"/>
              </a:tabLst>
            </a:pPr>
            <a:r>
              <a:rPr lang="en-US" altLang="en-US" dirty="0">
                <a:latin typeface="Arial" panose="020B0604020202020204" pitchFamily="34" charset="0"/>
                <a:ea typeface="Calibri" charset="0"/>
                <a:cs typeface="Arial" panose="020B0604020202020204" pitchFamily="34" charset="0"/>
              </a:rPr>
              <a:t>Typically provides funding support for up to 5 years </a:t>
            </a:r>
          </a:p>
          <a:p>
            <a:pPr marL="800100" lvl="1" indent="-342900">
              <a:spcBef>
                <a:spcPts val="600"/>
              </a:spcBef>
              <a:spcAft>
                <a:spcPts val="600"/>
              </a:spcAft>
              <a:buClr>
                <a:srgbClr val="20558A"/>
              </a:buClr>
              <a:buSzPct val="75000"/>
              <a:buFont typeface="Wingdings" panose="05000000000000000000" pitchFamily="2" charset="2"/>
              <a:buChar char="q"/>
              <a:tabLst>
                <a:tab pos="225425" algn="l"/>
              </a:tabLst>
            </a:pPr>
            <a:r>
              <a:rPr lang="en-US" altLang="en-US" dirty="0">
                <a:latin typeface="Arial" panose="020B0604020202020204" pitchFamily="34" charset="0"/>
                <a:ea typeface="Calibri" charset="0"/>
                <a:cs typeface="Arial" panose="020B0604020202020204" pitchFamily="34" charset="0"/>
              </a:rPr>
              <a:t>Modular budget format allows you to request up to $250,000 per year in direct costs; traditionally capped at $ 500,000 per year  </a:t>
            </a:r>
          </a:p>
          <a:p>
            <a:pPr marL="800100" lvl="1" indent="-342900">
              <a:spcBef>
                <a:spcPts val="600"/>
              </a:spcBef>
              <a:spcAft>
                <a:spcPts val="600"/>
              </a:spcAft>
              <a:buClr>
                <a:srgbClr val="20558A"/>
              </a:buClr>
              <a:buSzPct val="75000"/>
              <a:buFont typeface="Wingdings" panose="05000000000000000000" pitchFamily="2" charset="2"/>
              <a:buChar char="q"/>
              <a:tabLst>
                <a:tab pos="225425" algn="l"/>
              </a:tabLst>
            </a:pPr>
            <a:r>
              <a:rPr lang="en-US" altLang="en-US" dirty="0">
                <a:latin typeface="Arial" panose="020B0604020202020204" pitchFamily="34" charset="0"/>
                <a:ea typeface="Calibri" charset="0"/>
                <a:cs typeface="Arial" panose="020B0604020202020204" pitchFamily="34" charset="0"/>
              </a:rPr>
              <a:t>Successful R01 grant application requires preliminary data to support proposed research </a:t>
            </a:r>
          </a:p>
        </p:txBody>
      </p:sp>
    </p:spTree>
    <p:extLst>
      <p:ext uri="{BB962C8B-B14F-4D97-AF65-F5344CB8AC3E}">
        <p14:creationId xmlns:p14="http://schemas.microsoft.com/office/powerpoint/2010/main" val="2293808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3B8A-A3A6-45B5-9810-04B3FE07976A}"/>
              </a:ext>
            </a:extLst>
          </p:cNvPr>
          <p:cNvSpPr>
            <a:spLocks noGrp="1"/>
          </p:cNvSpPr>
          <p:nvPr>
            <p:ph type="title"/>
          </p:nvPr>
        </p:nvSpPr>
        <p:spPr>
          <a:xfrm>
            <a:off x="838200" y="1439946"/>
            <a:ext cx="10515600" cy="906557"/>
          </a:xfrm>
        </p:spPr>
        <p:txBody>
          <a:bodyPr>
            <a:normAutofit fontScale="90000"/>
          </a:bodyPr>
          <a:lstStyle/>
          <a:p>
            <a:r>
              <a:rPr lang="en-US" dirty="0">
                <a:solidFill>
                  <a:srgbClr val="20558A"/>
                </a:solidFill>
              </a:rPr>
              <a:t>Wrapping Up…Additional Helpful Information</a:t>
            </a:r>
          </a:p>
        </p:txBody>
      </p:sp>
      <p:sp>
        <p:nvSpPr>
          <p:cNvPr id="3" name="Date Placeholder 2">
            <a:extLst>
              <a:ext uri="{FF2B5EF4-FFF2-40B4-BE49-F238E27FC236}">
                <a16:creationId xmlns:a16="http://schemas.microsoft.com/office/drawing/2014/main" id="{C9010E0F-E2BC-4EDE-A127-9A7C5263EF1B}"/>
              </a:ext>
            </a:extLst>
          </p:cNvPr>
          <p:cNvSpPr>
            <a:spLocks noGrp="1"/>
          </p:cNvSpPr>
          <p:nvPr>
            <p:ph type="dt" sz="half" idx="10"/>
          </p:nvPr>
        </p:nvSpPr>
        <p:spPr/>
        <p:txBody>
          <a:bodyPr/>
          <a:lstStyle/>
          <a:p>
            <a:fld id="{8CBA8332-F01B-4907-A3D4-C40BD20006D6}" type="datetime4">
              <a:rPr lang="en-US" smtClean="0"/>
              <a:t>October 25, 2021</a:t>
            </a:fld>
            <a:endParaRPr lang="en-US"/>
          </a:p>
        </p:txBody>
      </p:sp>
    </p:spTree>
    <p:extLst>
      <p:ext uri="{BB962C8B-B14F-4D97-AF65-F5344CB8AC3E}">
        <p14:creationId xmlns:p14="http://schemas.microsoft.com/office/powerpoint/2010/main" val="3381799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F005-AC4A-4EF6-8D3C-B2D5EF9EDE99}"/>
              </a:ext>
            </a:extLst>
          </p:cNvPr>
          <p:cNvSpPr>
            <a:spLocks noGrp="1"/>
          </p:cNvSpPr>
          <p:nvPr>
            <p:ph type="title"/>
          </p:nvPr>
        </p:nvSpPr>
        <p:spPr>
          <a:xfrm>
            <a:off x="324852" y="312906"/>
            <a:ext cx="10515600" cy="906557"/>
          </a:xfrm>
        </p:spPr>
        <p:txBody>
          <a:bodyPr>
            <a:normAutofit fontScale="90000"/>
          </a:bodyPr>
          <a:lstStyle/>
          <a:p>
            <a:r>
              <a:rPr lang="en-US" dirty="0">
                <a:solidFill>
                  <a:srgbClr val="20558A"/>
                </a:solidFill>
              </a:rPr>
              <a:t>NIH Issues Important Policy Updates via Notices (NOT)</a:t>
            </a:r>
          </a:p>
        </p:txBody>
      </p:sp>
      <p:sp>
        <p:nvSpPr>
          <p:cNvPr id="3" name="Content Placeholder 2">
            <a:extLst>
              <a:ext uri="{FF2B5EF4-FFF2-40B4-BE49-F238E27FC236}">
                <a16:creationId xmlns:a16="http://schemas.microsoft.com/office/drawing/2014/main" id="{4E392163-D034-4D62-8397-66BA36EAF6DA}"/>
              </a:ext>
            </a:extLst>
          </p:cNvPr>
          <p:cNvSpPr>
            <a:spLocks noGrp="1"/>
          </p:cNvSpPr>
          <p:nvPr>
            <p:ph idx="1"/>
          </p:nvPr>
        </p:nvSpPr>
        <p:spPr>
          <a:xfrm>
            <a:off x="324852" y="1943362"/>
            <a:ext cx="6140116" cy="4778113"/>
          </a:xfrm>
        </p:spPr>
        <p:txBody>
          <a:bodyPr>
            <a:normAutofit fontScale="92500" lnSpcReduction="10000"/>
          </a:bodyPr>
          <a:lstStyle/>
          <a:p>
            <a:pPr algn="l"/>
            <a:r>
              <a:rPr lang="en-US" sz="1800" b="0" i="0" u="none" strike="noStrike" dirty="0">
                <a:solidFill>
                  <a:srgbClr val="428BCA"/>
                </a:solidFill>
                <a:effectLst/>
                <a:hlinkClick r:id="rId3"/>
              </a:rPr>
              <a:t>NOT-OD-21-073 </a:t>
            </a:r>
            <a:r>
              <a:rPr lang="en-US" sz="1800" b="0" i="0" dirty="0">
                <a:solidFill>
                  <a:srgbClr val="333333"/>
                </a:solidFill>
                <a:effectLst/>
              </a:rPr>
              <a:t>- Upcoming Changes to the Biographical Sketch and Other Support Format Page for Due Dates on or after May 25, 2021</a:t>
            </a:r>
          </a:p>
          <a:p>
            <a:pPr algn="l"/>
            <a:r>
              <a:rPr lang="en-US" sz="1800" b="0" i="0" u="none" strike="noStrike" dirty="0">
                <a:solidFill>
                  <a:srgbClr val="428BCA"/>
                </a:solidFill>
                <a:effectLst/>
                <a:hlinkClick r:id="rId4"/>
              </a:rPr>
              <a:t>NOT-OD-21-109 </a:t>
            </a:r>
            <a:r>
              <a:rPr lang="en-US" sz="1800" b="0" i="0" dirty="0">
                <a:solidFill>
                  <a:srgbClr val="333333"/>
                </a:solidFill>
                <a:effectLst/>
              </a:rPr>
              <a:t>- Expanding Requirement for </a:t>
            </a:r>
            <a:r>
              <a:rPr lang="en-US" sz="1800" b="0" i="0" dirty="0" err="1">
                <a:solidFill>
                  <a:srgbClr val="333333"/>
                </a:solidFill>
                <a:effectLst/>
              </a:rPr>
              <a:t>eRA</a:t>
            </a:r>
            <a:r>
              <a:rPr lang="en-US" sz="1800" b="0" i="0" dirty="0">
                <a:solidFill>
                  <a:srgbClr val="333333"/>
                </a:solidFill>
                <a:effectLst/>
              </a:rPr>
              <a:t> Commons IDs to All Senior/Key Personnel</a:t>
            </a:r>
          </a:p>
          <a:p>
            <a:pPr algn="l"/>
            <a:r>
              <a:rPr lang="en-US" sz="1800" b="0" i="0" u="none" strike="noStrike" dirty="0">
                <a:solidFill>
                  <a:srgbClr val="428BCA"/>
                </a:solidFill>
                <a:effectLst/>
                <a:hlinkClick r:id="rId5"/>
              </a:rPr>
              <a:t>NOT-OD-21-110 </a:t>
            </a:r>
            <a:r>
              <a:rPr lang="en-US" sz="1800" b="0" i="0" dirty="0">
                <a:solidFill>
                  <a:srgbClr val="333333"/>
                </a:solidFill>
                <a:effectLst/>
              </a:rPr>
              <a:t>- Implementation of Changes to the Biographical Sketch and Other Support Format Page</a:t>
            </a:r>
          </a:p>
          <a:p>
            <a:pPr algn="l"/>
            <a:r>
              <a:rPr lang="en-US" sz="1800" b="0" i="0" u="none" strike="noStrike" dirty="0">
                <a:solidFill>
                  <a:srgbClr val="428BCA"/>
                </a:solidFill>
                <a:effectLst/>
                <a:hlinkClick r:id="rId6"/>
              </a:rPr>
              <a:t>NOT-OD-21-122 </a:t>
            </a:r>
            <a:r>
              <a:rPr lang="en-US" sz="1800" b="0" i="0" dirty="0">
                <a:solidFill>
                  <a:srgbClr val="333333"/>
                </a:solidFill>
                <a:effectLst/>
              </a:rPr>
              <a:t>- Announcing New Inbox for Inquiries Related to Changes to Biographical Sketch and Other Support Format Page</a:t>
            </a:r>
          </a:p>
          <a:p>
            <a:pPr algn="l"/>
            <a:r>
              <a:rPr lang="en-US" sz="1800" b="0" i="0" u="none" strike="noStrike" dirty="0">
                <a:solidFill>
                  <a:srgbClr val="428BCA"/>
                </a:solidFill>
                <a:effectLst/>
                <a:hlinkClick r:id="rId7"/>
              </a:rPr>
              <a:t>NOT-OD-21-170 </a:t>
            </a:r>
            <a:r>
              <a:rPr lang="en-US" sz="1800" b="0" i="0" dirty="0">
                <a:solidFill>
                  <a:srgbClr val="333333"/>
                </a:solidFill>
                <a:effectLst/>
              </a:rPr>
              <a:t>- Updates: Notification of Upcoming Change in Federal-wide Unique Entity Identifier Requirements</a:t>
            </a:r>
          </a:p>
          <a:p>
            <a:r>
              <a:rPr lang="en-US" sz="1800" dirty="0">
                <a:solidFill>
                  <a:srgbClr val="126BB4"/>
                </a:solidFill>
                <a:hlinkClick r:id="rId8">
                  <a:extLst>
                    <a:ext uri="{A12FA001-AC4F-418D-AE19-62706E023703}">
                      <ahyp:hlinkClr xmlns:ahyp="http://schemas.microsoft.com/office/drawing/2018/hyperlinkcolor" val="tx"/>
                    </a:ext>
                  </a:extLst>
                </a:hlinkClick>
              </a:rPr>
              <a:t>NOT-OD-19-109</a:t>
            </a:r>
            <a:r>
              <a:rPr lang="en-US" sz="1800" dirty="0">
                <a:solidFill>
                  <a:schemeClr val="accent1">
                    <a:lumMod val="75000"/>
                  </a:schemeClr>
                </a:solidFill>
              </a:rPr>
              <a:t> - </a:t>
            </a:r>
            <a:r>
              <a:rPr lang="en-US" sz="1800" dirty="0"/>
              <a:t>ORCID </a:t>
            </a:r>
            <a:r>
              <a:rPr lang="en-US" sz="1800" dirty="0" err="1"/>
              <a:t>iD</a:t>
            </a:r>
            <a:r>
              <a:rPr lang="en-US" sz="1800" dirty="0"/>
              <a:t> Requirement for Trainees, Fellows &amp; Career Development (K) Appointees or Awardees: </a:t>
            </a:r>
            <a:br>
              <a:rPr lang="en-US" sz="1800" dirty="0"/>
            </a:br>
            <a:endParaRPr lang="en-US" sz="1800" dirty="0"/>
          </a:p>
        </p:txBody>
      </p:sp>
      <p:pic>
        <p:nvPicPr>
          <p:cNvPr id="6" name="Picture 5" descr="Notice announcing updated FORMS-G forms">
            <a:extLst>
              <a:ext uri="{FF2B5EF4-FFF2-40B4-BE49-F238E27FC236}">
                <a16:creationId xmlns:a16="http://schemas.microsoft.com/office/drawing/2014/main" id="{23AC02C9-3FBE-448D-A2CA-C4E7B991BDDE}"/>
              </a:ext>
            </a:extLst>
          </p:cNvPr>
          <p:cNvPicPr>
            <a:picLocks noChangeAspect="1"/>
          </p:cNvPicPr>
          <p:nvPr/>
        </p:nvPicPr>
        <p:blipFill>
          <a:blip r:embed="rId9"/>
          <a:stretch>
            <a:fillRect/>
          </a:stretch>
        </p:blipFill>
        <p:spPr>
          <a:xfrm>
            <a:off x="6464968" y="1290339"/>
            <a:ext cx="5229954" cy="2138661"/>
          </a:xfrm>
          <a:prstGeom prst="rect">
            <a:avLst/>
          </a:prstGeom>
          <a:ln w="38100">
            <a:solidFill>
              <a:srgbClr val="FFC000"/>
            </a:solidFill>
          </a:ln>
        </p:spPr>
      </p:pic>
      <p:pic>
        <p:nvPicPr>
          <p:cNvPr id="8" name="Picture 7" descr="Notice announcing changes to Other Support and Biosketch formats">
            <a:extLst>
              <a:ext uri="{FF2B5EF4-FFF2-40B4-BE49-F238E27FC236}">
                <a16:creationId xmlns:a16="http://schemas.microsoft.com/office/drawing/2014/main" id="{5E2AB442-AAB6-4148-A596-CD3B24F36BF8}"/>
              </a:ext>
            </a:extLst>
          </p:cNvPr>
          <p:cNvPicPr>
            <a:picLocks noChangeAspect="1"/>
          </p:cNvPicPr>
          <p:nvPr/>
        </p:nvPicPr>
        <p:blipFill>
          <a:blip r:embed="rId10"/>
          <a:stretch>
            <a:fillRect/>
          </a:stretch>
        </p:blipFill>
        <p:spPr>
          <a:xfrm>
            <a:off x="6464968" y="3823344"/>
            <a:ext cx="5229954" cy="2138661"/>
          </a:xfrm>
          <a:prstGeom prst="rect">
            <a:avLst/>
          </a:prstGeom>
          <a:ln w="38100">
            <a:solidFill>
              <a:srgbClr val="FFC000"/>
            </a:solidFill>
          </a:ln>
        </p:spPr>
      </p:pic>
    </p:spTree>
    <p:extLst>
      <p:ext uri="{BB962C8B-B14F-4D97-AF65-F5344CB8AC3E}">
        <p14:creationId xmlns:p14="http://schemas.microsoft.com/office/powerpoint/2010/main" val="468975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3595"/>
            <a:ext cx="8839199" cy="857813"/>
          </a:xfrm>
        </p:spPr>
        <p:txBody>
          <a:bodyPr>
            <a:noAutofit/>
          </a:bodyPr>
          <a:lstStyle/>
          <a:p>
            <a:r>
              <a:rPr lang="en-US" sz="3200" b="1" dirty="0">
                <a:solidFill>
                  <a:srgbClr val="20558A"/>
                </a:solidFill>
                <a:ea typeface="Calibri" charset="0"/>
                <a:cs typeface="Calibri" charset="0"/>
              </a:rPr>
              <a:t>Grants.gov</a:t>
            </a:r>
          </a:p>
        </p:txBody>
      </p:sp>
      <p:sp>
        <p:nvSpPr>
          <p:cNvPr id="4" name="Slide Number Placeholder 3"/>
          <p:cNvSpPr>
            <a:spLocks noGrp="1"/>
          </p:cNvSpPr>
          <p:nvPr>
            <p:ph type="sldNum" sz="quarter" idx="10"/>
          </p:nvPr>
        </p:nvSpPr>
        <p:spPr/>
        <p:txBody>
          <a:bodyPr/>
          <a:lstStyle/>
          <a:p>
            <a:fld id="{60583324-AE1C-3546-A724-4BA4670D7901}" type="slidenum">
              <a:rPr lang="en-US" smtClean="0"/>
              <a:pPr/>
              <a:t>38</a:t>
            </a:fld>
            <a:endParaRPr lang="en-US"/>
          </a:p>
        </p:txBody>
      </p:sp>
      <p:pic>
        <p:nvPicPr>
          <p:cNvPr id="5" name="Picture 4" descr="Grants.gov">
            <a:extLst>
              <a:ext uri="{FF2B5EF4-FFF2-40B4-BE49-F238E27FC236}">
                <a16:creationId xmlns:a16="http://schemas.microsoft.com/office/drawing/2014/main" id="{96B4A4C2-2504-494B-8634-A6560ADEB124}"/>
              </a:ext>
            </a:extLst>
          </p:cNvPr>
          <p:cNvPicPr>
            <a:picLocks noChangeAspect="1"/>
          </p:cNvPicPr>
          <p:nvPr/>
        </p:nvPicPr>
        <p:blipFill>
          <a:blip r:embed="rId3"/>
          <a:stretch>
            <a:fillRect/>
          </a:stretch>
        </p:blipFill>
        <p:spPr>
          <a:xfrm>
            <a:off x="1812758" y="812549"/>
            <a:ext cx="8326709" cy="5726363"/>
          </a:xfrm>
          <a:prstGeom prst="rect">
            <a:avLst/>
          </a:prstGeom>
        </p:spPr>
      </p:pic>
      <p:sp>
        <p:nvSpPr>
          <p:cNvPr id="8" name="TextBox 7" descr="&quot;&quot;">
            <a:extLst>
              <a:ext uri="{FF2B5EF4-FFF2-40B4-BE49-F238E27FC236}">
                <a16:creationId xmlns:a16="http://schemas.microsoft.com/office/drawing/2014/main" id="{70DA2341-359A-413B-91F2-7F3C29786AFC}"/>
              </a:ext>
            </a:extLst>
          </p:cNvPr>
          <p:cNvSpPr txBox="1"/>
          <p:nvPr/>
        </p:nvSpPr>
        <p:spPr>
          <a:xfrm>
            <a:off x="6817895" y="2598003"/>
            <a:ext cx="4828586" cy="830997"/>
          </a:xfrm>
          <a:prstGeom prst="rect">
            <a:avLst/>
          </a:prstGeom>
          <a:solidFill>
            <a:srgbClr val="FF99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Arial" pitchFamily="34" charset="0"/>
                <a:ea typeface="+mn-ea"/>
                <a:cs typeface="+mn-cs"/>
              </a:rPr>
              <a:t>Search Grants.gov for funding opportunities from all agencies. </a:t>
            </a:r>
          </a:p>
        </p:txBody>
      </p:sp>
      <p:cxnSp>
        <p:nvCxnSpPr>
          <p:cNvPr id="10" name="Straight Arrow Connector 9">
            <a:extLst>
              <a:ext uri="{FF2B5EF4-FFF2-40B4-BE49-F238E27FC236}">
                <a16:creationId xmlns:a16="http://schemas.microsoft.com/office/drawing/2014/main" id="{1C962F8D-F83E-4874-ACDC-3A40696DEC85}"/>
              </a:ext>
              <a:ext uri="{C183D7F6-B498-43B3-948B-1728B52AA6E4}">
                <adec:decorative xmlns:adec="http://schemas.microsoft.com/office/drawing/2017/decorative" val="1"/>
              </a:ext>
            </a:extLst>
          </p:cNvPr>
          <p:cNvCxnSpPr>
            <a:cxnSpLocks/>
          </p:cNvCxnSpPr>
          <p:nvPr/>
        </p:nvCxnSpPr>
        <p:spPr>
          <a:xfrm flipH="1">
            <a:off x="10404160" y="1191166"/>
            <a:ext cx="488813" cy="118707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83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3595"/>
            <a:ext cx="8839199" cy="857813"/>
          </a:xfrm>
        </p:spPr>
        <p:txBody>
          <a:bodyPr>
            <a:noAutofit/>
          </a:bodyPr>
          <a:lstStyle/>
          <a:p>
            <a:r>
              <a:rPr lang="en-US" sz="3200" b="1" dirty="0">
                <a:solidFill>
                  <a:srgbClr val="20558A"/>
                </a:solidFill>
                <a:ea typeface="Calibri" charset="0"/>
                <a:cs typeface="Calibri" charset="0"/>
              </a:rPr>
              <a:t>Grants and Funding – Grants.nih.gov</a:t>
            </a:r>
          </a:p>
        </p:txBody>
      </p:sp>
      <p:pic>
        <p:nvPicPr>
          <p:cNvPr id="7" name="Picture 6">
            <a:extLst>
              <a:ext uri="{FF2B5EF4-FFF2-40B4-BE49-F238E27FC236}">
                <a16:creationId xmlns:a16="http://schemas.microsoft.com/office/drawing/2014/main" id="{D03E19A4-204D-4DB7-ABF0-31987A67A7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3158" y="971408"/>
            <a:ext cx="8650971" cy="5279250"/>
          </a:xfrm>
          <a:prstGeom prst="rect">
            <a:avLst/>
          </a:prstGeom>
        </p:spPr>
      </p:pic>
      <p:sp>
        <p:nvSpPr>
          <p:cNvPr id="9" name="Content Placeholder 2"/>
          <p:cNvSpPr>
            <a:spLocks noGrp="1"/>
          </p:cNvSpPr>
          <p:nvPr/>
        </p:nvSpPr>
        <p:spPr bwMode="auto">
          <a:xfrm>
            <a:off x="4868779" y="1013083"/>
            <a:ext cx="7162800" cy="457200"/>
          </a:xfrm>
          <a:prstGeom prst="rect">
            <a:avLst/>
          </a:prstGeom>
          <a:solidFill>
            <a:srgbClr val="FFECB4"/>
          </a:solidFill>
          <a:ln>
            <a:solidFill>
              <a:srgbClr val="FFC000"/>
            </a:solid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ct val="0"/>
              </a:spcAft>
              <a:buFont typeface="Arial" panose="020B0604020202020204" pitchFamily="34" charset="0"/>
              <a:buChar char="•"/>
              <a:defRPr sz="2800" b="1" kern="1200">
                <a:solidFill>
                  <a:schemeClr val="tx2"/>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74320" indent="-274320" algn="ctr" eaLnBrk="1" fontAlgn="auto" hangingPunct="1">
              <a:lnSpc>
                <a:spcPct val="110000"/>
              </a:lnSpc>
              <a:spcBef>
                <a:spcPct val="0"/>
              </a:spcBef>
              <a:spcAft>
                <a:spcPts val="0"/>
              </a:spcAft>
              <a:buClr>
                <a:srgbClr val="003399"/>
              </a:buClr>
              <a:buNone/>
              <a:defRPr/>
            </a:pPr>
            <a:r>
              <a:rPr lang="en-US" sz="2400" dirty="0">
                <a:solidFill>
                  <a:srgbClr val="003399"/>
                </a:solidFill>
                <a:hlinkClick r:id="rId4" tooltip="Grants and Funding"/>
              </a:rPr>
              <a:t>http://grants.nih.gov/grants/oer.htm</a:t>
            </a:r>
            <a:endParaRPr lang="en-US" sz="2400" dirty="0">
              <a:solidFill>
                <a:srgbClr val="003399"/>
              </a:solidFill>
            </a:endParaRPr>
          </a:p>
        </p:txBody>
      </p:sp>
      <p:sp>
        <p:nvSpPr>
          <p:cNvPr id="3" name="Rectangle 2">
            <a:extLst>
              <a:ext uri="{FF2B5EF4-FFF2-40B4-BE49-F238E27FC236}">
                <a16:creationId xmlns:a16="http://schemas.microsoft.com/office/drawing/2014/main" id="{75CA91F8-AF1E-4E0E-A757-B57BCDF2DC5B}"/>
              </a:ext>
              <a:ext uri="{C183D7F6-B498-43B3-948B-1728B52AA6E4}">
                <adec:decorative xmlns:adec="http://schemas.microsoft.com/office/drawing/2017/decorative" val="1"/>
              </a:ext>
            </a:extLst>
          </p:cNvPr>
          <p:cNvSpPr/>
          <p:nvPr/>
        </p:nvSpPr>
        <p:spPr>
          <a:xfrm>
            <a:off x="1203158" y="4010526"/>
            <a:ext cx="2646947" cy="210151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5BBE4C8-EB9E-4BB3-B262-9616B4824F2C}"/>
              </a:ext>
              <a:ext uri="{C183D7F6-B498-43B3-948B-1728B52AA6E4}">
                <adec:decorative xmlns:adec="http://schemas.microsoft.com/office/drawing/2017/decorative" val="1"/>
              </a:ext>
            </a:extLst>
          </p:cNvPr>
          <p:cNvCxnSpPr>
            <a:cxnSpLocks/>
          </p:cNvCxnSpPr>
          <p:nvPr/>
        </p:nvCxnSpPr>
        <p:spPr>
          <a:xfrm>
            <a:off x="304800" y="3429000"/>
            <a:ext cx="753979" cy="98257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CD7F739-8C31-41F0-8EE3-037EF507FAE9}"/>
              </a:ext>
              <a:ext uri="{C183D7F6-B498-43B3-948B-1728B52AA6E4}">
                <adec:decorative xmlns:adec="http://schemas.microsoft.com/office/drawing/2017/decorative" val="1"/>
              </a:ext>
            </a:extLst>
          </p:cNvPr>
          <p:cNvSpPr/>
          <p:nvPr/>
        </p:nvSpPr>
        <p:spPr>
          <a:xfrm>
            <a:off x="7467600" y="2029326"/>
            <a:ext cx="2823411" cy="1981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3D2A3A6-E759-4C11-90AA-72C8BBC7AF6C}"/>
              </a:ext>
              <a:ext uri="{C183D7F6-B498-43B3-948B-1728B52AA6E4}">
                <adec:decorative xmlns:adec="http://schemas.microsoft.com/office/drawing/2017/decorative" val="1"/>
              </a:ext>
            </a:extLst>
          </p:cNvPr>
          <p:cNvCxnSpPr>
            <a:cxnSpLocks/>
          </p:cNvCxnSpPr>
          <p:nvPr/>
        </p:nvCxnSpPr>
        <p:spPr>
          <a:xfrm flipH="1" flipV="1">
            <a:off x="10543941" y="3297993"/>
            <a:ext cx="813870" cy="62229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409406D-5204-4AF4-AEAA-8C58B2BCDE0C}"/>
              </a:ext>
              <a:ext uri="{C183D7F6-B498-43B3-948B-1728B52AA6E4}">
                <adec:decorative xmlns:adec="http://schemas.microsoft.com/office/drawing/2017/decorative" val="1"/>
              </a:ext>
            </a:extLst>
          </p:cNvPr>
          <p:cNvCxnSpPr>
            <a:cxnSpLocks/>
          </p:cNvCxnSpPr>
          <p:nvPr/>
        </p:nvCxnSpPr>
        <p:spPr>
          <a:xfrm flipH="1" flipV="1">
            <a:off x="6653730" y="5954716"/>
            <a:ext cx="813870" cy="62229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EFB14F2-B534-43CD-94BD-95EEF4C523D9}"/>
              </a:ext>
              <a:ext uri="{C183D7F6-B498-43B3-948B-1728B52AA6E4}">
                <adec:decorative xmlns:adec="http://schemas.microsoft.com/office/drawing/2017/decorative" val="1"/>
              </a:ext>
            </a:extLst>
          </p:cNvPr>
          <p:cNvSpPr/>
          <p:nvPr/>
        </p:nvSpPr>
        <p:spPr>
          <a:xfrm>
            <a:off x="4235117" y="4199967"/>
            <a:ext cx="2418614" cy="19812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80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74">
            <a:extLst>
              <a:ext uri="{FF2B5EF4-FFF2-40B4-BE49-F238E27FC236}">
                <a16:creationId xmlns:a16="http://schemas.microsoft.com/office/drawing/2014/main" id="{DFF5CB35-EBE6-4E22-B8EC-490165D6E706}"/>
              </a:ext>
            </a:extLst>
          </p:cNvPr>
          <p:cNvSpPr>
            <a:spLocks noGrp="1"/>
          </p:cNvSpPr>
          <p:nvPr>
            <p:ph type="title"/>
          </p:nvPr>
        </p:nvSpPr>
        <p:spPr>
          <a:xfrm>
            <a:off x="270245" y="111141"/>
            <a:ext cx="11480005" cy="1325563"/>
          </a:xfrm>
        </p:spPr>
        <p:txBody>
          <a:bodyPr>
            <a:normAutofit/>
          </a:bodyPr>
          <a:lstStyle/>
          <a:p>
            <a:r>
              <a:rPr lang="en-US" sz="4000" dirty="0">
                <a:solidFill>
                  <a:schemeClr val="accent1">
                    <a:lumMod val="50000"/>
                  </a:schemeClr>
                </a:solidFill>
              </a:rPr>
              <a:t>NIH includes 27 Institutes &amp; Centers</a:t>
            </a:r>
          </a:p>
        </p:txBody>
      </p:sp>
      <p:grpSp>
        <p:nvGrpSpPr>
          <p:cNvPr id="3" name="Group 2" descr="diagram of the 27 Institutes and Centers showing the Office of Extramural Research Division of Biomedical Research Workforce un the Office of the Director">
            <a:extLst>
              <a:ext uri="{FF2B5EF4-FFF2-40B4-BE49-F238E27FC236}">
                <a16:creationId xmlns:a16="http://schemas.microsoft.com/office/drawing/2014/main" id="{DB8C39D6-9FFA-44EE-93FF-CD3D5D20B88D}"/>
              </a:ext>
            </a:extLst>
          </p:cNvPr>
          <p:cNvGrpSpPr/>
          <p:nvPr/>
        </p:nvGrpSpPr>
        <p:grpSpPr>
          <a:xfrm>
            <a:off x="1955800" y="1436704"/>
            <a:ext cx="8021393" cy="4815720"/>
            <a:chOff x="1955800" y="1436704"/>
            <a:chExt cx="8021393" cy="4815720"/>
          </a:xfrm>
        </p:grpSpPr>
        <p:grpSp>
          <p:nvGrpSpPr>
            <p:cNvPr id="118" name="Group 117">
              <a:extLst>
                <a:ext uri="{FF2B5EF4-FFF2-40B4-BE49-F238E27FC236}">
                  <a16:creationId xmlns:a16="http://schemas.microsoft.com/office/drawing/2014/main" id="{8DFD14C4-6EFF-44D6-8053-D56C2709CC42}"/>
                </a:ext>
              </a:extLst>
            </p:cNvPr>
            <p:cNvGrpSpPr/>
            <p:nvPr/>
          </p:nvGrpSpPr>
          <p:grpSpPr>
            <a:xfrm>
              <a:off x="2871549" y="4788278"/>
              <a:ext cx="6498634" cy="548640"/>
              <a:chOff x="2871549" y="2253870"/>
              <a:chExt cx="6498634" cy="548640"/>
            </a:xfrm>
          </p:grpSpPr>
          <p:cxnSp>
            <p:nvCxnSpPr>
              <p:cNvPr id="119" name="Straight Connector 118">
                <a:extLst>
                  <a:ext uri="{FF2B5EF4-FFF2-40B4-BE49-F238E27FC236}">
                    <a16:creationId xmlns:a16="http://schemas.microsoft.com/office/drawing/2014/main" id="{366C2C62-6F3C-4D8D-8990-6F5FBE625666}"/>
                  </a:ext>
                </a:extLst>
              </p:cNvPr>
              <p:cNvCxnSpPr>
                <a:cxnSpLocks/>
              </p:cNvCxnSpPr>
              <p:nvPr/>
            </p:nvCxnSpPr>
            <p:spPr>
              <a:xfrm>
                <a:off x="4139752"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0" name="Connector: Elbow 119">
                <a:extLst>
                  <a:ext uri="{FF2B5EF4-FFF2-40B4-BE49-F238E27FC236}">
                    <a16:creationId xmlns:a16="http://schemas.microsoft.com/office/drawing/2014/main" id="{0C21CA25-70AA-4D57-B73E-62AD3EDA19EA}"/>
                  </a:ext>
                </a:extLst>
              </p:cNvPr>
              <p:cNvCxnSpPr/>
              <p:nvPr/>
            </p:nvCxnSpPr>
            <p:spPr>
              <a:xfrm rot="5400000" flipH="1" flipV="1">
                <a:off x="6114516" y="-865791"/>
                <a:ext cx="12700" cy="6498634"/>
              </a:xfrm>
              <a:prstGeom prst="bentConnector3">
                <a:avLst>
                  <a:gd name="adj1" fmla="val 1132457"/>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FEE7DE6-602E-4E17-92CE-601EF0208DCA}"/>
                  </a:ext>
                </a:extLst>
              </p:cNvPr>
              <p:cNvCxnSpPr>
                <a:cxnSpLocks/>
              </p:cNvCxnSpPr>
              <p:nvPr/>
            </p:nvCxnSpPr>
            <p:spPr>
              <a:xfrm>
                <a:off x="5419229"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A1BC06-1C56-4DF1-937B-4ED6BE1ED561}"/>
                  </a:ext>
                </a:extLst>
              </p:cNvPr>
              <p:cNvCxnSpPr>
                <a:cxnSpLocks/>
              </p:cNvCxnSpPr>
              <p:nvPr/>
            </p:nvCxnSpPr>
            <p:spPr>
              <a:xfrm>
                <a:off x="6814713"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C06F0BC-86CA-4985-B347-5A3D5BF32D14}"/>
                  </a:ext>
                </a:extLst>
              </p:cNvPr>
              <p:cNvCxnSpPr>
                <a:cxnSpLocks/>
              </p:cNvCxnSpPr>
              <p:nvPr/>
            </p:nvCxnSpPr>
            <p:spPr>
              <a:xfrm>
                <a:off x="8128951"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47163F62-1ED9-4067-BE11-0C404DB88F7B}"/>
                </a:ext>
              </a:extLst>
            </p:cNvPr>
            <p:cNvGrpSpPr/>
            <p:nvPr/>
          </p:nvGrpSpPr>
          <p:grpSpPr>
            <a:xfrm>
              <a:off x="2871549" y="4036956"/>
              <a:ext cx="6498634" cy="548640"/>
              <a:chOff x="2871549" y="2253870"/>
              <a:chExt cx="6498634" cy="548640"/>
            </a:xfrm>
          </p:grpSpPr>
          <p:cxnSp>
            <p:nvCxnSpPr>
              <p:cNvPr id="113" name="Straight Connector 112">
                <a:extLst>
                  <a:ext uri="{FF2B5EF4-FFF2-40B4-BE49-F238E27FC236}">
                    <a16:creationId xmlns:a16="http://schemas.microsoft.com/office/drawing/2014/main" id="{D7A2141A-B609-4DD2-A0A3-FFFDE3350A9C}"/>
                  </a:ext>
                </a:extLst>
              </p:cNvPr>
              <p:cNvCxnSpPr>
                <a:cxnSpLocks/>
              </p:cNvCxnSpPr>
              <p:nvPr/>
            </p:nvCxnSpPr>
            <p:spPr>
              <a:xfrm>
                <a:off x="4139752"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34331A35-5717-438A-8DC7-C3E7B932B495}"/>
                  </a:ext>
                </a:extLst>
              </p:cNvPr>
              <p:cNvCxnSpPr/>
              <p:nvPr/>
            </p:nvCxnSpPr>
            <p:spPr>
              <a:xfrm rot="5400000" flipH="1" flipV="1">
                <a:off x="6114516" y="-865791"/>
                <a:ext cx="12700" cy="6498634"/>
              </a:xfrm>
              <a:prstGeom prst="bentConnector3">
                <a:avLst>
                  <a:gd name="adj1" fmla="val 1132457"/>
                </a:avLst>
              </a:prstGeom>
              <a:ln w="127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FCB177C-D528-401B-A0AA-1D6E52454990}"/>
                  </a:ext>
                </a:extLst>
              </p:cNvPr>
              <p:cNvCxnSpPr>
                <a:cxnSpLocks/>
              </p:cNvCxnSpPr>
              <p:nvPr/>
            </p:nvCxnSpPr>
            <p:spPr>
              <a:xfrm>
                <a:off x="5419229"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1046593-B6F2-4E76-96F3-B501589ABC7B}"/>
                  </a:ext>
                </a:extLst>
              </p:cNvPr>
              <p:cNvCxnSpPr>
                <a:cxnSpLocks/>
              </p:cNvCxnSpPr>
              <p:nvPr/>
            </p:nvCxnSpPr>
            <p:spPr>
              <a:xfrm>
                <a:off x="6814713"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5BE1EE6-F760-4700-B6D2-DA41226B60C7}"/>
                  </a:ext>
                </a:extLst>
              </p:cNvPr>
              <p:cNvCxnSpPr>
                <a:cxnSpLocks/>
              </p:cNvCxnSpPr>
              <p:nvPr/>
            </p:nvCxnSpPr>
            <p:spPr>
              <a:xfrm>
                <a:off x="8128951"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F276C881-6CCC-4FA8-8D60-DA8C0874B6AC}"/>
                </a:ext>
              </a:extLst>
            </p:cNvPr>
            <p:cNvGrpSpPr/>
            <p:nvPr/>
          </p:nvGrpSpPr>
          <p:grpSpPr>
            <a:xfrm>
              <a:off x="2871549" y="3248719"/>
              <a:ext cx="6498634" cy="548640"/>
              <a:chOff x="2871549" y="2253870"/>
              <a:chExt cx="6498634" cy="548640"/>
            </a:xfrm>
          </p:grpSpPr>
          <p:cxnSp>
            <p:nvCxnSpPr>
              <p:cNvPr id="107" name="Straight Connector 106">
                <a:extLst>
                  <a:ext uri="{FF2B5EF4-FFF2-40B4-BE49-F238E27FC236}">
                    <a16:creationId xmlns:a16="http://schemas.microsoft.com/office/drawing/2014/main" id="{9AE201D3-FE02-4597-A8FC-2ABFC2E2F552}"/>
                  </a:ext>
                </a:extLst>
              </p:cNvPr>
              <p:cNvCxnSpPr>
                <a:cxnSpLocks/>
              </p:cNvCxnSpPr>
              <p:nvPr/>
            </p:nvCxnSpPr>
            <p:spPr>
              <a:xfrm>
                <a:off x="4139752"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18D3FCF-D3CF-4454-B324-492AC1DDDF74}"/>
                  </a:ext>
                </a:extLst>
              </p:cNvPr>
              <p:cNvCxnSpPr/>
              <p:nvPr/>
            </p:nvCxnSpPr>
            <p:spPr>
              <a:xfrm rot="5400000" flipH="1" flipV="1">
                <a:off x="6114516" y="-865791"/>
                <a:ext cx="12700" cy="6498634"/>
              </a:xfrm>
              <a:prstGeom prst="bentConnector3">
                <a:avLst>
                  <a:gd name="adj1" fmla="val 1132457"/>
                </a:avLst>
              </a:prstGeom>
              <a:ln w="1270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8B623C2-09B3-4959-88F5-21992A156EDA}"/>
                  </a:ext>
                </a:extLst>
              </p:cNvPr>
              <p:cNvCxnSpPr>
                <a:cxnSpLocks/>
              </p:cNvCxnSpPr>
              <p:nvPr/>
            </p:nvCxnSpPr>
            <p:spPr>
              <a:xfrm>
                <a:off x="5419229"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6DF17AA-8E02-4A7F-B5FB-7190B00DA6CF}"/>
                  </a:ext>
                </a:extLst>
              </p:cNvPr>
              <p:cNvCxnSpPr>
                <a:cxnSpLocks/>
              </p:cNvCxnSpPr>
              <p:nvPr/>
            </p:nvCxnSpPr>
            <p:spPr>
              <a:xfrm>
                <a:off x="6814713"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97009EE-3DC4-4CC8-8DE6-2B373500F9F7}"/>
                  </a:ext>
                </a:extLst>
              </p:cNvPr>
              <p:cNvCxnSpPr>
                <a:cxnSpLocks/>
              </p:cNvCxnSpPr>
              <p:nvPr/>
            </p:nvCxnSpPr>
            <p:spPr>
              <a:xfrm>
                <a:off x="8128951"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4E93FC4F-19E6-4998-BE05-33B0B8848FD5}"/>
                </a:ext>
              </a:extLst>
            </p:cNvPr>
            <p:cNvGrpSpPr/>
            <p:nvPr/>
          </p:nvGrpSpPr>
          <p:grpSpPr>
            <a:xfrm>
              <a:off x="2871549" y="2466661"/>
              <a:ext cx="6498634" cy="548640"/>
              <a:chOff x="2871549" y="2253870"/>
              <a:chExt cx="6498634" cy="548640"/>
            </a:xfrm>
          </p:grpSpPr>
          <p:cxnSp>
            <p:nvCxnSpPr>
              <p:cNvPr id="101" name="Straight Connector 100">
                <a:extLst>
                  <a:ext uri="{FF2B5EF4-FFF2-40B4-BE49-F238E27FC236}">
                    <a16:creationId xmlns:a16="http://schemas.microsoft.com/office/drawing/2014/main" id="{03A4CB2D-1709-496C-A529-F71C67604B11}"/>
                  </a:ext>
                </a:extLst>
              </p:cNvPr>
              <p:cNvCxnSpPr>
                <a:cxnSpLocks/>
              </p:cNvCxnSpPr>
              <p:nvPr/>
            </p:nvCxnSpPr>
            <p:spPr>
              <a:xfrm>
                <a:off x="4139752"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C2F6DF68-D774-4EB6-82DA-B262599EA839}"/>
                  </a:ext>
                </a:extLst>
              </p:cNvPr>
              <p:cNvCxnSpPr>
                <a:cxnSpLocks/>
              </p:cNvCxnSpPr>
              <p:nvPr/>
            </p:nvCxnSpPr>
            <p:spPr>
              <a:xfrm rot="5400000" flipH="1" flipV="1">
                <a:off x="6114516" y="-785277"/>
                <a:ext cx="12700" cy="6498634"/>
              </a:xfrm>
              <a:prstGeom prst="bentConnector3">
                <a:avLst>
                  <a:gd name="adj1" fmla="val 1800000"/>
                </a:avLst>
              </a:prstGeom>
              <a:ln w="1270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6AB7CD4-4800-4F3D-A9A9-B5269D55B52E}"/>
                  </a:ext>
                </a:extLst>
              </p:cNvPr>
              <p:cNvCxnSpPr>
                <a:cxnSpLocks/>
              </p:cNvCxnSpPr>
              <p:nvPr/>
            </p:nvCxnSpPr>
            <p:spPr>
              <a:xfrm>
                <a:off x="5419229"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7F53A6F7-D945-4761-ADDF-4D38FE87B216}"/>
                  </a:ext>
                </a:extLst>
              </p:cNvPr>
              <p:cNvCxnSpPr>
                <a:cxnSpLocks/>
              </p:cNvCxnSpPr>
              <p:nvPr/>
            </p:nvCxnSpPr>
            <p:spPr>
              <a:xfrm>
                <a:off x="6814713"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A503315-61F8-4926-8E66-BCB012AA8667}"/>
                  </a:ext>
                </a:extLst>
              </p:cNvPr>
              <p:cNvCxnSpPr>
                <a:cxnSpLocks/>
              </p:cNvCxnSpPr>
              <p:nvPr/>
            </p:nvCxnSpPr>
            <p:spPr>
              <a:xfrm>
                <a:off x="8128951" y="2253870"/>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a:cxnSpLocks/>
            </p:cNvCxnSpPr>
            <p:nvPr/>
          </p:nvCxnSpPr>
          <p:spPr>
            <a:xfrm flipV="1">
              <a:off x="7156854" y="1931293"/>
              <a:ext cx="226365" cy="130295"/>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a:cxnSpLocks/>
            </p:cNvCxnSpPr>
            <p:nvPr/>
          </p:nvCxnSpPr>
          <p:spPr>
            <a:xfrm flipV="1">
              <a:off x="4362855" y="2061588"/>
              <a:ext cx="707072" cy="1253"/>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Rounded Corners 39"/>
            <p:cNvSpPr>
              <a:spLocks noChangeArrowheads="1"/>
            </p:cNvSpPr>
            <p:nvPr/>
          </p:nvSpPr>
          <p:spPr bwMode="auto">
            <a:xfrm>
              <a:off x="5069927" y="1787045"/>
              <a:ext cx="2086927" cy="549085"/>
            </a:xfrm>
            <a:prstGeom prst="roundRect">
              <a:avLst/>
            </a:prstGeom>
            <a:solidFill>
              <a:srgbClr val="126BB4"/>
            </a:solidFill>
            <a:ln w="12700">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Lucida Sans" pitchFamily="34" charset="0"/>
                  <a:ea typeface="+mn-ea"/>
                  <a:cs typeface="+mn-cs"/>
                </a:rPr>
                <a:t>Office of the Director</a:t>
              </a: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 </a:t>
              </a:r>
            </a:p>
          </p:txBody>
        </p:sp>
        <p:sp>
          <p:nvSpPr>
            <p:cNvPr id="42" name="Rectangle 74"/>
            <p:cNvSpPr>
              <a:spLocks noChangeArrowheads="1"/>
            </p:cNvSpPr>
            <p:nvPr/>
          </p:nvSpPr>
          <p:spPr bwMode="auto">
            <a:xfrm>
              <a:off x="3908686" y="5564006"/>
              <a:ext cx="4442510" cy="688418"/>
            </a:xfrm>
            <a:prstGeom prst="roundRect">
              <a:avLst/>
            </a:prstGeom>
            <a:noFill/>
            <a:ln w="28575" cap="rnd">
              <a:solidFill>
                <a:srgbClr val="126BB4"/>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S PGothic" pitchFamily="34" charset="-128"/>
                <a:cs typeface="+mn-cs"/>
              </a:endParaRPr>
            </a:p>
          </p:txBody>
        </p:sp>
        <p:sp>
          <p:nvSpPr>
            <p:cNvPr id="72" name="Rectangle: Rounded Corners 71"/>
            <p:cNvSpPr/>
            <p:nvPr/>
          </p:nvSpPr>
          <p:spPr>
            <a:xfrm>
              <a:off x="7407444" y="2078193"/>
              <a:ext cx="2528521" cy="238363"/>
            </a:xfrm>
            <a:prstGeom prst="roundRect">
              <a:avLst/>
            </a:prstGeom>
            <a:solidFill>
              <a:schemeClr val="accent3">
                <a:lumMod val="50000"/>
              </a:schemeClr>
            </a:solidFill>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Office Intramural Training and Education</a:t>
              </a:r>
            </a:p>
          </p:txBody>
        </p:sp>
        <p:sp>
          <p:nvSpPr>
            <p:cNvPr id="73" name="Rectangle: Rounded Corners 72"/>
            <p:cNvSpPr/>
            <p:nvPr/>
          </p:nvSpPr>
          <p:spPr>
            <a:xfrm>
              <a:off x="2296884" y="1787045"/>
              <a:ext cx="2065971" cy="55159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Office of Extramural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Division of Biomedical Research Workforce (DBRW)</a:t>
              </a:r>
            </a:p>
          </p:txBody>
        </p:sp>
        <p:sp>
          <p:nvSpPr>
            <p:cNvPr id="76" name="Rectangle: Rounded Corners 75"/>
            <p:cNvSpPr/>
            <p:nvPr/>
          </p:nvSpPr>
          <p:spPr>
            <a:xfrm>
              <a:off x="7407443" y="1790829"/>
              <a:ext cx="2520606" cy="238363"/>
            </a:xfrm>
            <a:prstGeom prst="roundRect">
              <a:avLst/>
            </a:prstGeom>
            <a:solidFill>
              <a:schemeClr val="accent3">
                <a:lumMod val="50000"/>
              </a:schemeClr>
            </a:solidFill>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anose="020B0602030504020204" pitchFamily="34" charset="0"/>
                  <a:ea typeface="+mn-ea"/>
                  <a:cs typeface="+mn-cs"/>
                </a:rPr>
                <a:t>Office for Scientific Workforce Diversity</a:t>
              </a:r>
            </a:p>
          </p:txBody>
        </p:sp>
        <p:cxnSp>
          <p:nvCxnSpPr>
            <p:cNvPr id="80" name="Straight Connector 79">
              <a:extLst>
                <a:ext uri="{FF2B5EF4-FFF2-40B4-BE49-F238E27FC236}">
                  <a16:creationId xmlns:a16="http://schemas.microsoft.com/office/drawing/2014/main" id="{5B02F5D7-A390-4F0E-B76B-51E99F8778BB}"/>
                </a:ext>
              </a:extLst>
            </p:cNvPr>
            <p:cNvCxnSpPr>
              <a:cxnSpLocks/>
            </p:cNvCxnSpPr>
            <p:nvPr/>
          </p:nvCxnSpPr>
          <p:spPr>
            <a:xfrm>
              <a:off x="7156854" y="2061588"/>
              <a:ext cx="226366" cy="161326"/>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3493035-A108-4716-817D-4B2C0CDF0C12}"/>
                </a:ext>
              </a:extLst>
            </p:cNvPr>
            <p:cNvCxnSpPr>
              <a:cxnSpLocks/>
              <a:endCxn id="42" idx="0"/>
            </p:cNvCxnSpPr>
            <p:nvPr/>
          </p:nvCxnSpPr>
          <p:spPr>
            <a:xfrm>
              <a:off x="6113391" y="2336130"/>
              <a:ext cx="16550" cy="3227876"/>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5"/>
            <p:cNvSpPr>
              <a:spLocks noChangeArrowheads="1"/>
            </p:cNvSpPr>
            <p:nvPr/>
          </p:nvSpPr>
          <p:spPr bwMode="auto">
            <a:xfrm>
              <a:off x="6229868" y="4891773"/>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Library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Medicine</a:t>
              </a:r>
            </a:p>
          </p:txBody>
        </p:sp>
        <p:sp>
          <p:nvSpPr>
            <p:cNvPr id="44" name="Rectangle 46"/>
            <p:cNvSpPr>
              <a:spLocks noChangeArrowheads="1"/>
            </p:cNvSpPr>
            <p:nvPr/>
          </p:nvSpPr>
          <p:spPr bwMode="auto">
            <a:xfrm>
              <a:off x="5597262" y="5670245"/>
              <a:ext cx="1133639" cy="473734"/>
            </a:xfrm>
            <a:prstGeom prst="roundRect">
              <a:avLst/>
            </a:prstGeom>
            <a:solidFill>
              <a:schemeClr val="accent3">
                <a:lumMod val="50000"/>
              </a:schemeClr>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Center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Technology</a:t>
              </a:r>
            </a:p>
          </p:txBody>
        </p:sp>
        <p:sp>
          <p:nvSpPr>
            <p:cNvPr id="45" name="Rectangle 47"/>
            <p:cNvSpPr>
              <a:spLocks noChangeArrowheads="1"/>
            </p:cNvSpPr>
            <p:nvPr/>
          </p:nvSpPr>
          <p:spPr bwMode="auto">
            <a:xfrm>
              <a:off x="6993728" y="5670245"/>
              <a:ext cx="1135223" cy="473734"/>
            </a:xfrm>
            <a:prstGeom prst="roundRect">
              <a:avLst/>
            </a:prstGeom>
            <a:solidFill>
              <a:schemeClr val="accent3">
                <a:lumMod val="50000"/>
              </a:schemeClr>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Center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Scientific Review</a:t>
              </a:r>
            </a:p>
          </p:txBody>
        </p:sp>
        <p:sp>
          <p:nvSpPr>
            <p:cNvPr id="46" name="Rectangle 48"/>
            <p:cNvSpPr>
              <a:spLocks noChangeArrowheads="1"/>
            </p:cNvSpPr>
            <p:nvPr/>
          </p:nvSpPr>
          <p:spPr bwMode="auto">
            <a:xfrm>
              <a:off x="3525601" y="4891773"/>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Fogarty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International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Center</a:t>
              </a:r>
            </a:p>
          </p:txBody>
        </p:sp>
        <p:sp>
          <p:nvSpPr>
            <p:cNvPr id="47" name="Rectangle 49"/>
            <p:cNvSpPr>
              <a:spLocks noChangeArrowheads="1"/>
            </p:cNvSpPr>
            <p:nvPr/>
          </p:nvSpPr>
          <p:spPr bwMode="auto">
            <a:xfrm>
              <a:off x="6211660"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Arthritis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Musculoskeletal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and Skin Diseases</a:t>
              </a:r>
            </a:p>
          </p:txBody>
        </p:sp>
        <p:sp>
          <p:nvSpPr>
            <p:cNvPr id="48" name="Rectangle 50"/>
            <p:cNvSpPr>
              <a:spLocks noChangeArrowheads="1"/>
            </p:cNvSpPr>
            <p:nvPr/>
          </p:nvSpPr>
          <p:spPr bwMode="auto">
            <a:xfrm>
              <a:off x="4821528"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Diabetes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Digestive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Kidney Diseases</a:t>
              </a:r>
            </a:p>
          </p:txBody>
        </p:sp>
        <p:sp>
          <p:nvSpPr>
            <p:cNvPr id="49" name="Rectangle 51"/>
            <p:cNvSpPr>
              <a:spLocks noChangeArrowheads="1"/>
            </p:cNvSpPr>
            <p:nvPr/>
          </p:nvSpPr>
          <p:spPr bwMode="auto">
            <a:xfrm>
              <a:off x="3545392"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Dental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Craniofacial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Research</a:t>
              </a:r>
            </a:p>
          </p:txBody>
        </p:sp>
        <p:sp>
          <p:nvSpPr>
            <p:cNvPr id="50" name="Rectangle 52"/>
            <p:cNvSpPr>
              <a:spLocks noChangeArrowheads="1"/>
            </p:cNvSpPr>
            <p:nvPr/>
          </p:nvSpPr>
          <p:spPr bwMode="auto">
            <a:xfrm>
              <a:off x="2260547"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Deafness and 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Communication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Disorders</a:t>
              </a:r>
            </a:p>
          </p:txBody>
        </p:sp>
        <p:sp>
          <p:nvSpPr>
            <p:cNvPr id="51" name="Rectangle 53"/>
            <p:cNvSpPr>
              <a:spLocks noChangeArrowheads="1"/>
            </p:cNvSpPr>
            <p:nvPr/>
          </p:nvSpPr>
          <p:spPr bwMode="auto">
            <a:xfrm>
              <a:off x="8788473"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Eye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Institute</a:t>
              </a:r>
            </a:p>
          </p:txBody>
        </p:sp>
        <p:sp>
          <p:nvSpPr>
            <p:cNvPr id="52" name="Rectangle 54"/>
            <p:cNvSpPr>
              <a:spLocks noChangeArrowheads="1"/>
            </p:cNvSpPr>
            <p:nvPr/>
          </p:nvSpPr>
          <p:spPr bwMode="auto">
            <a:xfrm>
              <a:off x="3536684"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Heart,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Lung, and Blood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Institute</a:t>
              </a:r>
            </a:p>
          </p:txBody>
        </p:sp>
        <p:sp>
          <p:nvSpPr>
            <p:cNvPr id="53" name="Rectangle 55"/>
            <p:cNvSpPr>
              <a:spLocks noChangeArrowheads="1"/>
            </p:cNvSpPr>
            <p:nvPr/>
          </p:nvSpPr>
          <p:spPr bwMode="auto">
            <a:xfrm>
              <a:off x="3545392"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on Alcohol Abuse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and Alcoholism</a:t>
              </a:r>
            </a:p>
          </p:txBody>
        </p:sp>
        <p:sp>
          <p:nvSpPr>
            <p:cNvPr id="54" name="Rectangle 56"/>
            <p:cNvSpPr>
              <a:spLocks noChangeArrowheads="1"/>
            </p:cNvSpPr>
            <p:nvPr/>
          </p:nvSpPr>
          <p:spPr bwMode="auto">
            <a:xfrm>
              <a:off x="7508379"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Cancer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Institute</a:t>
              </a:r>
            </a:p>
          </p:txBody>
        </p:sp>
        <p:sp>
          <p:nvSpPr>
            <p:cNvPr id="55" name="Rectangle 57"/>
            <p:cNvSpPr>
              <a:spLocks noChangeArrowheads="1"/>
            </p:cNvSpPr>
            <p:nvPr/>
          </p:nvSpPr>
          <p:spPr bwMode="auto">
            <a:xfrm>
              <a:off x="6211660"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on Drug Abuse</a:t>
              </a:r>
            </a:p>
          </p:txBody>
        </p:sp>
        <p:sp>
          <p:nvSpPr>
            <p:cNvPr id="56" name="Rectangle 58"/>
            <p:cNvSpPr>
              <a:spLocks noChangeArrowheads="1"/>
            </p:cNvSpPr>
            <p:nvPr/>
          </p:nvSpPr>
          <p:spPr bwMode="auto">
            <a:xfrm>
              <a:off x="7508379" y="336146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Environmental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Health Sciences</a:t>
              </a:r>
            </a:p>
          </p:txBody>
        </p:sp>
        <p:sp>
          <p:nvSpPr>
            <p:cNvPr id="57" name="Rectangle 59"/>
            <p:cNvSpPr>
              <a:spLocks noChangeArrowheads="1"/>
            </p:cNvSpPr>
            <p:nvPr/>
          </p:nvSpPr>
          <p:spPr bwMode="auto">
            <a:xfrm>
              <a:off x="6211660"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Mental Health</a:t>
              </a:r>
            </a:p>
          </p:txBody>
        </p:sp>
        <p:sp>
          <p:nvSpPr>
            <p:cNvPr id="58" name="Rectangle 60"/>
            <p:cNvSpPr>
              <a:spLocks noChangeArrowheads="1"/>
            </p:cNvSpPr>
            <p:nvPr/>
          </p:nvSpPr>
          <p:spPr bwMode="auto">
            <a:xfrm>
              <a:off x="7508379"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Neurological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Disorders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Stroke</a:t>
              </a:r>
            </a:p>
          </p:txBody>
        </p:sp>
        <p:sp>
          <p:nvSpPr>
            <p:cNvPr id="59" name="Rectangle 61"/>
            <p:cNvSpPr>
              <a:spLocks noChangeArrowheads="1"/>
            </p:cNvSpPr>
            <p:nvPr/>
          </p:nvSpPr>
          <p:spPr bwMode="auto">
            <a:xfrm>
              <a:off x="4821528"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Allergy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Infectious Diseases</a:t>
              </a:r>
            </a:p>
          </p:txBody>
        </p:sp>
        <p:sp>
          <p:nvSpPr>
            <p:cNvPr id="60" name="Rectangle 62"/>
            <p:cNvSpPr>
              <a:spLocks noChangeArrowheads="1"/>
            </p:cNvSpPr>
            <p:nvPr/>
          </p:nvSpPr>
          <p:spPr bwMode="auto">
            <a:xfrm>
              <a:off x="8767890" y="488315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Minority Health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Health Disparities </a:t>
              </a:r>
            </a:p>
          </p:txBody>
        </p:sp>
        <p:sp>
          <p:nvSpPr>
            <p:cNvPr id="61" name="Rectangle 63"/>
            <p:cNvSpPr>
              <a:spLocks noChangeArrowheads="1"/>
            </p:cNvSpPr>
            <p:nvPr/>
          </p:nvSpPr>
          <p:spPr bwMode="auto">
            <a:xfrm>
              <a:off x="2270839"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on Aging</a:t>
              </a:r>
            </a:p>
          </p:txBody>
        </p:sp>
        <p:sp>
          <p:nvSpPr>
            <p:cNvPr id="62" name="Rectangle 64"/>
            <p:cNvSpPr>
              <a:spLocks noChangeArrowheads="1"/>
            </p:cNvSpPr>
            <p:nvPr/>
          </p:nvSpPr>
          <p:spPr bwMode="auto">
            <a:xfrm>
              <a:off x="8769473" y="2596317"/>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Child Health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and Human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Development</a:t>
              </a:r>
            </a:p>
          </p:txBody>
        </p:sp>
        <p:sp>
          <p:nvSpPr>
            <p:cNvPr id="63" name="Rectangle 65"/>
            <p:cNvSpPr>
              <a:spLocks noChangeArrowheads="1"/>
            </p:cNvSpPr>
            <p:nvPr/>
          </p:nvSpPr>
          <p:spPr bwMode="auto">
            <a:xfrm>
              <a:off x="4839735"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Human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Genome Research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Institute</a:t>
              </a:r>
            </a:p>
          </p:txBody>
        </p:sp>
        <p:sp>
          <p:nvSpPr>
            <p:cNvPr id="64" name="Rectangle 67"/>
            <p:cNvSpPr>
              <a:spLocks noChangeArrowheads="1"/>
            </p:cNvSpPr>
            <p:nvPr/>
          </p:nvSpPr>
          <p:spPr bwMode="auto">
            <a:xfrm>
              <a:off x="8769473" y="4126621"/>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Nursing Research</a:t>
              </a:r>
            </a:p>
          </p:txBody>
        </p:sp>
        <p:sp>
          <p:nvSpPr>
            <p:cNvPr id="65" name="Rectangle 68"/>
            <p:cNvSpPr>
              <a:spLocks noChangeArrowheads="1"/>
            </p:cNvSpPr>
            <p:nvPr/>
          </p:nvSpPr>
          <p:spPr bwMode="auto">
            <a:xfrm>
              <a:off x="2260547" y="4883159"/>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for Complementary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and Integrative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Health</a:t>
              </a:r>
            </a:p>
          </p:txBody>
        </p:sp>
        <p:sp>
          <p:nvSpPr>
            <p:cNvPr id="66" name="Rectangle 69"/>
            <p:cNvSpPr>
              <a:spLocks noChangeArrowheads="1"/>
            </p:cNvSpPr>
            <p:nvPr/>
          </p:nvSpPr>
          <p:spPr bwMode="auto">
            <a:xfrm>
              <a:off x="4843694" y="4891773"/>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for Advancing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Translational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Sciences</a:t>
              </a:r>
            </a:p>
          </p:txBody>
        </p:sp>
        <p:sp>
          <p:nvSpPr>
            <p:cNvPr id="67" name="Rectangle 70"/>
            <p:cNvSpPr>
              <a:spLocks noChangeArrowheads="1"/>
            </p:cNvSpPr>
            <p:nvPr/>
          </p:nvSpPr>
          <p:spPr bwMode="auto">
            <a:xfrm>
              <a:off x="4132714" y="5670245"/>
              <a:ext cx="1138389" cy="473734"/>
            </a:xfrm>
            <a:prstGeom prst="roundRect">
              <a:avLst/>
            </a:prstGeom>
            <a:solidFill>
              <a:schemeClr val="accent3">
                <a:lumMod val="50000"/>
              </a:schemeClr>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Clinical Center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endParaRPr>
            </a:p>
          </p:txBody>
        </p:sp>
        <p:sp>
          <p:nvSpPr>
            <p:cNvPr id="68" name="Rectangle 71"/>
            <p:cNvSpPr>
              <a:spLocks noChangeArrowheads="1"/>
            </p:cNvSpPr>
            <p:nvPr/>
          </p:nvSpPr>
          <p:spPr bwMode="auto">
            <a:xfrm>
              <a:off x="7498879" y="4901822"/>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Biomedical Imaging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and Bioengineering </a:t>
              </a:r>
            </a:p>
          </p:txBody>
        </p:sp>
        <p:sp>
          <p:nvSpPr>
            <p:cNvPr id="69" name="Rectangle 54"/>
            <p:cNvSpPr>
              <a:spLocks noChangeArrowheads="1"/>
            </p:cNvSpPr>
            <p:nvPr/>
          </p:nvSpPr>
          <p:spPr bwMode="auto">
            <a:xfrm>
              <a:off x="2268464" y="4138105"/>
              <a:ext cx="1188720" cy="548640"/>
            </a:xfrm>
            <a:prstGeom prst="roundRect">
              <a:avLst/>
            </a:prstGeom>
            <a:solidFill>
              <a:srgbClr val="126BB4"/>
            </a:solidFill>
            <a:ln w="9525">
              <a:noFill/>
              <a:miter lim="800000"/>
              <a:headEnd/>
              <a:tailEnd/>
            </a:ln>
            <a:effectLst>
              <a:outerShdw blurRad="50800" dist="38100" dir="2700000" algn="tl" rotWithShape="0">
                <a:srgbClr val="808080">
                  <a:alpha val="39998"/>
                </a:srgbClr>
              </a:outerShdw>
            </a:effectLst>
          </p:spPr>
          <p:txBody>
            <a:bodyPr wrap="none" lIns="90488" tIns="44450" rIns="90488" bIns="4445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National Institute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of General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Lucida Sans" pitchFamily="34" charset="0"/>
                  <a:ea typeface="+mn-ea"/>
                  <a:cs typeface="+mn-cs"/>
                </a:rPr>
                <a:t>Medical Sciences</a:t>
              </a:r>
            </a:p>
          </p:txBody>
        </p:sp>
        <p:sp>
          <p:nvSpPr>
            <p:cNvPr id="2" name="Oval 1">
              <a:extLst>
                <a:ext uri="{FF2B5EF4-FFF2-40B4-BE49-F238E27FC236}">
                  <a16:creationId xmlns:a16="http://schemas.microsoft.com/office/drawing/2014/main" id="{8B80861E-7020-45E4-B586-57E696188C39}"/>
                </a:ext>
              </a:extLst>
            </p:cNvPr>
            <p:cNvSpPr/>
            <p:nvPr/>
          </p:nvSpPr>
          <p:spPr>
            <a:xfrm>
              <a:off x="1955800" y="1436704"/>
              <a:ext cx="2725420" cy="105116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96859199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2BEEB11-7E41-45F9-93B1-BB268C969367}"/>
              </a:ext>
            </a:extLst>
          </p:cNvPr>
          <p:cNvSpPr>
            <a:spLocks noGrp="1"/>
          </p:cNvSpPr>
          <p:nvPr>
            <p:ph type="dt" sz="half" idx="10"/>
          </p:nvPr>
        </p:nvSpPr>
        <p:spPr/>
        <p:txBody>
          <a:bodyPr/>
          <a:lstStyle/>
          <a:p>
            <a:fld id="{8CBA8332-F01B-4907-A3D4-C40BD20006D6}" type="datetime4">
              <a:rPr lang="en-US" smtClean="0"/>
              <a:t>October 25, 2021</a:t>
            </a:fld>
            <a:endParaRPr lang="en-US"/>
          </a:p>
        </p:txBody>
      </p:sp>
      <p:pic>
        <p:nvPicPr>
          <p:cNvPr id="5" name="Picture 4">
            <a:extLst>
              <a:ext uri="{FF2B5EF4-FFF2-40B4-BE49-F238E27FC236}">
                <a16:creationId xmlns:a16="http://schemas.microsoft.com/office/drawing/2014/main" id="{E7E2139B-CE67-49DC-A3C9-F0B9EC5C3F3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6411" y="1489485"/>
            <a:ext cx="8475977" cy="5231990"/>
          </a:xfrm>
          <a:prstGeom prst="rect">
            <a:avLst/>
          </a:prstGeom>
        </p:spPr>
      </p:pic>
      <p:sp>
        <p:nvSpPr>
          <p:cNvPr id="6" name="Text Box 5" descr="&quot;&quot;&#10;">
            <a:extLst>
              <a:ext uri="{FF2B5EF4-FFF2-40B4-BE49-F238E27FC236}">
                <a16:creationId xmlns:a16="http://schemas.microsoft.com/office/drawing/2014/main" id="{AB3A7E49-9DDD-4110-BF0B-0B21507136D2}"/>
              </a:ext>
            </a:extLst>
          </p:cNvPr>
          <p:cNvSpPr txBox="1">
            <a:spLocks noChangeArrowheads="1"/>
          </p:cNvSpPr>
          <p:nvPr/>
        </p:nvSpPr>
        <p:spPr bwMode="auto">
          <a:xfrm>
            <a:off x="7951205" y="1278459"/>
            <a:ext cx="3509468" cy="2554545"/>
          </a:xfrm>
          <a:prstGeom prst="rect">
            <a:avLst/>
          </a:prstGeom>
          <a:solidFill>
            <a:srgbClr val="FFFF99"/>
          </a:solidFill>
          <a:ln w="25400">
            <a:solidFill>
              <a:srgbClr val="FF0000"/>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fontAlgn="base">
              <a:spcBef>
                <a:spcPct val="0"/>
              </a:spcBef>
              <a:spcAft>
                <a:spcPct val="0"/>
              </a:spcAft>
              <a:defRPr/>
            </a:pPr>
            <a:r>
              <a:rPr lang="en-US" sz="2000" dirty="0">
                <a:solidFill>
                  <a:prstClr val="black"/>
                </a:solidFill>
              </a:rPr>
              <a:t>NIH Guide is published daily.</a:t>
            </a:r>
          </a:p>
          <a:p>
            <a:pPr fontAlgn="base">
              <a:spcBef>
                <a:spcPct val="0"/>
              </a:spcBef>
              <a:spcAft>
                <a:spcPct val="0"/>
              </a:spcAft>
              <a:defRPr/>
            </a:pPr>
            <a:endParaRPr lang="en-US" sz="2000" dirty="0">
              <a:solidFill>
                <a:prstClr val="black"/>
              </a:solidFill>
            </a:endParaRPr>
          </a:p>
          <a:p>
            <a:pPr fontAlgn="base">
              <a:spcBef>
                <a:spcPct val="0"/>
              </a:spcBef>
              <a:spcAft>
                <a:spcPct val="0"/>
              </a:spcAft>
              <a:defRPr/>
            </a:pPr>
            <a:r>
              <a:rPr lang="en-US" sz="2000" dirty="0">
                <a:solidFill>
                  <a:srgbClr val="FF0000"/>
                </a:solidFill>
              </a:rPr>
              <a:t>Subscribe to listserv </a:t>
            </a:r>
            <a:r>
              <a:rPr lang="en-US" sz="2000" dirty="0">
                <a:solidFill>
                  <a:prstClr val="black"/>
                </a:solidFill>
              </a:rPr>
              <a:t>to receive table of contents each Friday…</a:t>
            </a:r>
          </a:p>
          <a:p>
            <a:pPr fontAlgn="base">
              <a:spcBef>
                <a:spcPct val="0"/>
              </a:spcBef>
              <a:spcAft>
                <a:spcPct val="0"/>
              </a:spcAft>
              <a:defRPr/>
            </a:pPr>
            <a:endParaRPr lang="en-US" sz="2000" dirty="0">
              <a:solidFill>
                <a:prstClr val="black"/>
              </a:solidFill>
            </a:endParaRPr>
          </a:p>
          <a:p>
            <a:pPr fontAlgn="base">
              <a:spcBef>
                <a:spcPct val="0"/>
              </a:spcBef>
              <a:spcAft>
                <a:spcPct val="0"/>
              </a:spcAft>
              <a:defRPr/>
            </a:pPr>
            <a:r>
              <a:rPr lang="en-US" sz="2000" dirty="0">
                <a:solidFill>
                  <a:prstClr val="black"/>
                </a:solidFill>
              </a:rPr>
              <a:t>or subscribe to our RSS feed or follow us on Twitter</a:t>
            </a:r>
          </a:p>
        </p:txBody>
      </p:sp>
      <p:sp>
        <p:nvSpPr>
          <p:cNvPr id="7" name="TextBox 6" descr="&quot;&quot;">
            <a:extLst>
              <a:ext uri="{FF2B5EF4-FFF2-40B4-BE49-F238E27FC236}">
                <a16:creationId xmlns:a16="http://schemas.microsoft.com/office/drawing/2014/main" id="{E8E9178B-5C63-46CE-9D74-2ADD793D4CEE}"/>
              </a:ext>
            </a:extLst>
          </p:cNvPr>
          <p:cNvSpPr txBox="1"/>
          <p:nvPr/>
        </p:nvSpPr>
        <p:spPr>
          <a:xfrm>
            <a:off x="3961421" y="5719513"/>
            <a:ext cx="7043463" cy="461665"/>
          </a:xfrm>
          <a:prstGeom prst="rect">
            <a:avLst/>
          </a:prstGeom>
          <a:solidFill>
            <a:srgbClr val="FFFF99"/>
          </a:solidFill>
          <a:ln>
            <a:solidFill>
              <a:schemeClr val="tx1"/>
            </a:solidFill>
          </a:ln>
        </p:spPr>
        <p:txBody>
          <a:bodyPr wrap="square" rtlCol="0">
            <a:spAutoFit/>
          </a:bodyPr>
          <a:lstStyle/>
          <a:p>
            <a:pPr fontAlgn="base">
              <a:spcBef>
                <a:spcPct val="0"/>
              </a:spcBef>
              <a:spcAft>
                <a:spcPct val="0"/>
              </a:spcAft>
              <a:defRPr/>
            </a:pPr>
            <a:r>
              <a:rPr lang="en-US" sz="2400" dirty="0">
                <a:solidFill>
                  <a:prstClr val="black"/>
                </a:solidFill>
                <a:latin typeface="Arial" pitchFamily="34" charset="0"/>
              </a:rPr>
              <a:t>http://grants.nih.gov/grants/guide/listserv_dev.htm</a:t>
            </a:r>
          </a:p>
        </p:txBody>
      </p:sp>
      <p:sp>
        <p:nvSpPr>
          <p:cNvPr id="8" name="Title 1">
            <a:extLst>
              <a:ext uri="{FF2B5EF4-FFF2-40B4-BE49-F238E27FC236}">
                <a16:creationId xmlns:a16="http://schemas.microsoft.com/office/drawing/2014/main" id="{D094D48B-A51F-4B6E-A75B-22D0C5D800A0}"/>
              </a:ext>
            </a:extLst>
          </p:cNvPr>
          <p:cNvSpPr txBox="1">
            <a:spLocks noGrp="1"/>
          </p:cNvSpPr>
          <p:nvPr>
            <p:ph type="title" idx="4294967295"/>
          </p:nvPr>
        </p:nvSpPr>
        <p:spPr>
          <a:xfrm>
            <a:off x="300790" y="302421"/>
            <a:ext cx="10515600" cy="9065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b="0" kern="1200" cap="none" baseline="0">
                <a:solidFill>
                  <a:srgbClr val="126BB4"/>
                </a:solidFill>
                <a:latin typeface="Arial Black" panose="020B0A04020102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accent1">
                    <a:lumMod val="75000"/>
                  </a:schemeClr>
                </a:solidFill>
                <a:effectLst/>
                <a:uLnTx/>
                <a:uFillTx/>
                <a:latin typeface="Arial Black" panose="020B0A04020102020204" pitchFamily="34" charset="0"/>
                <a:ea typeface="Open Sans" panose="020B0606030504020204" pitchFamily="34" charset="0"/>
                <a:cs typeface="Open Sans" panose="020B0606030504020204" pitchFamily="34" charset="0"/>
              </a:rPr>
              <a:t>Subscribe to Receive the Weekly NIH Guide Table of Contents</a:t>
            </a:r>
          </a:p>
        </p:txBody>
      </p:sp>
    </p:spTree>
    <p:extLst>
      <p:ext uri="{BB962C8B-B14F-4D97-AF65-F5344CB8AC3E}">
        <p14:creationId xmlns:p14="http://schemas.microsoft.com/office/powerpoint/2010/main" val="445998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5"/>
          <p:cNvSpPr txBox="1">
            <a:spLocks noChangeArrowheads="1"/>
          </p:cNvSpPr>
          <p:nvPr/>
        </p:nvSpPr>
        <p:spPr bwMode="auto">
          <a:xfrm>
            <a:off x="914400" y="9067800"/>
            <a:ext cx="3352800" cy="469900"/>
          </a:xfrm>
          <a:prstGeom prst="rect">
            <a:avLst/>
          </a:prstGeom>
          <a:solidFill>
            <a:srgbClr val="FFFF00"/>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50000"/>
              </a:spcBef>
              <a:spcAft>
                <a:spcPct val="0"/>
              </a:spcAft>
              <a:defRPr/>
            </a:pPr>
            <a:r>
              <a:rPr lang="en-US">
                <a:solidFill>
                  <a:prstClr val="black"/>
                </a:solidFill>
              </a:rPr>
              <a:t>http://nexus.od.nih.gov</a:t>
            </a:r>
          </a:p>
        </p:txBody>
      </p:sp>
      <p:sp>
        <p:nvSpPr>
          <p:cNvPr id="3" name="Title 2"/>
          <p:cNvSpPr>
            <a:spLocks noGrp="1"/>
          </p:cNvSpPr>
          <p:nvPr>
            <p:ph type="title"/>
          </p:nvPr>
        </p:nvSpPr>
        <p:spPr>
          <a:xfrm>
            <a:off x="316832" y="173622"/>
            <a:ext cx="11558336" cy="758825"/>
          </a:xfrm>
        </p:spPr>
        <p:txBody>
          <a:bodyPr>
            <a:normAutofit fontScale="90000"/>
          </a:bodyPr>
          <a:lstStyle/>
          <a:p>
            <a:r>
              <a:rPr lang="en-US" dirty="0">
                <a:solidFill>
                  <a:schemeClr val="accent1">
                    <a:lumMod val="75000"/>
                  </a:schemeClr>
                </a:solidFill>
              </a:rPr>
              <a:t>Extramural Nexus and Open </a:t>
            </a:r>
            <a:r>
              <a:rPr lang="en-US" dirty="0" err="1">
                <a:solidFill>
                  <a:schemeClr val="accent1">
                    <a:lumMod val="75000"/>
                  </a:schemeClr>
                </a:solidFill>
              </a:rPr>
              <a:t>MikeBlog</a:t>
            </a:r>
            <a:endParaRPr lang="en-US" dirty="0">
              <a:solidFill>
                <a:schemeClr val="accent1">
                  <a:lumMod val="75000"/>
                </a:schemeClr>
              </a:solidFill>
            </a:endParaRPr>
          </a:p>
        </p:txBody>
      </p:sp>
      <p:pic>
        <p:nvPicPr>
          <p:cNvPr id="4" name="Picture 3">
            <a:extLst>
              <a:ext uri="{FF2B5EF4-FFF2-40B4-BE49-F238E27FC236}">
                <a16:creationId xmlns:a16="http://schemas.microsoft.com/office/drawing/2014/main" id="{BB1884FA-7A68-43B4-BDF4-A2AAAD138E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398616"/>
            <a:ext cx="11277600" cy="5459384"/>
          </a:xfrm>
          <a:prstGeom prst="rect">
            <a:avLst/>
          </a:prstGeom>
        </p:spPr>
      </p:pic>
      <p:sp>
        <p:nvSpPr>
          <p:cNvPr id="43012" name="Text Box 5" descr="Screenshot of Open Mike blog page at http://nexus.od.nih.gov &#10;&#10;Subscribe to the monthly Nexus for a summary of NIH grant happenings, resources, events.&#10;Provide comment, join the discussion!&#10;"/>
          <p:cNvSpPr txBox="1">
            <a:spLocks noChangeArrowheads="1"/>
          </p:cNvSpPr>
          <p:nvPr/>
        </p:nvSpPr>
        <p:spPr bwMode="auto">
          <a:xfrm>
            <a:off x="245925" y="2037347"/>
            <a:ext cx="2898327" cy="2326106"/>
          </a:xfrm>
          <a:prstGeom prst="rect">
            <a:avLst/>
          </a:prstGeom>
          <a:solidFill>
            <a:srgbClr val="FFFF99"/>
          </a:solidFill>
          <a:ln w="12700">
            <a:solidFill>
              <a:schemeClr val="tx2"/>
            </a:solidFill>
            <a:miter lim="800000"/>
            <a:headEnd type="none" w="sm" len="sm"/>
            <a:tailEnd type="none" w="sm" len="sm"/>
          </a:ln>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50000"/>
              </a:spcBef>
              <a:spcAft>
                <a:spcPct val="0"/>
              </a:spcAft>
              <a:defRPr/>
            </a:pPr>
            <a:r>
              <a:rPr lang="en-US" sz="2000" dirty="0">
                <a:solidFill>
                  <a:prstClr val="black"/>
                </a:solidFill>
              </a:rPr>
              <a:t>Subscribe to the monthly Nexus for a summary of NIH grant happenings, resources, events.</a:t>
            </a:r>
          </a:p>
          <a:p>
            <a:pPr algn="ctr" fontAlgn="base">
              <a:spcBef>
                <a:spcPct val="50000"/>
              </a:spcBef>
              <a:spcAft>
                <a:spcPct val="0"/>
              </a:spcAft>
              <a:defRPr/>
            </a:pPr>
            <a:r>
              <a:rPr lang="en-US" sz="2000" b="1" dirty="0">
                <a:solidFill>
                  <a:srgbClr val="FF0000"/>
                </a:solidFill>
              </a:rPr>
              <a:t>Provide comment, join the discussion!</a:t>
            </a:r>
          </a:p>
          <a:p>
            <a:pPr algn="ctr" fontAlgn="base">
              <a:spcBef>
                <a:spcPct val="50000"/>
              </a:spcBef>
              <a:spcAft>
                <a:spcPct val="0"/>
              </a:spcAft>
              <a:defRPr/>
            </a:pPr>
            <a:endParaRPr lang="en-US" sz="2000" dirty="0">
              <a:solidFill>
                <a:prstClr val="black"/>
              </a:solidFill>
            </a:endParaRPr>
          </a:p>
          <a:p>
            <a:pPr algn="ctr" fontAlgn="base">
              <a:spcBef>
                <a:spcPct val="50000"/>
              </a:spcBef>
              <a:spcAft>
                <a:spcPct val="0"/>
              </a:spcAft>
              <a:defRPr/>
            </a:pPr>
            <a:endParaRPr lang="en-US" sz="2000" dirty="0">
              <a:solidFill>
                <a:prstClr val="black"/>
              </a:solidFill>
            </a:endParaRPr>
          </a:p>
          <a:p>
            <a:pPr algn="ctr" fontAlgn="base">
              <a:spcBef>
                <a:spcPct val="50000"/>
              </a:spcBef>
              <a:spcAft>
                <a:spcPct val="0"/>
              </a:spcAft>
              <a:defRPr/>
            </a:pPr>
            <a:r>
              <a:rPr lang="en-US" sz="2000" dirty="0">
                <a:solidFill>
                  <a:prstClr val="black"/>
                </a:solidFill>
              </a:rPr>
              <a:t> </a:t>
            </a:r>
          </a:p>
        </p:txBody>
      </p:sp>
      <p:sp>
        <p:nvSpPr>
          <p:cNvPr id="43011" name="Text Box 5" descr="&quot;&quot;"/>
          <p:cNvSpPr txBox="1">
            <a:spLocks noChangeArrowheads="1"/>
          </p:cNvSpPr>
          <p:nvPr/>
        </p:nvSpPr>
        <p:spPr bwMode="auto">
          <a:xfrm>
            <a:off x="8029073" y="2621158"/>
            <a:ext cx="3352800" cy="469900"/>
          </a:xfrm>
          <a:prstGeom prst="rect">
            <a:avLst/>
          </a:prstGeom>
          <a:solidFill>
            <a:srgbClr val="FFFF99"/>
          </a:solidFill>
          <a:ln w="12700">
            <a:solidFill>
              <a:schemeClr val="tx2"/>
            </a:solidFill>
            <a:miter lim="800000"/>
            <a:headEnd type="none" w="sm" len="sm"/>
            <a:tailEnd type="none" w="sm" len="sm"/>
          </a:ln>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fontAlgn="base">
              <a:spcBef>
                <a:spcPct val="50000"/>
              </a:spcBef>
              <a:spcAft>
                <a:spcPct val="0"/>
              </a:spcAft>
              <a:defRPr/>
            </a:pPr>
            <a:r>
              <a:rPr lang="en-US" dirty="0">
                <a:solidFill>
                  <a:prstClr val="black"/>
                </a:solidFill>
              </a:rPr>
              <a:t>http://</a:t>
            </a:r>
            <a:r>
              <a:rPr lang="en-US" dirty="0" err="1">
                <a:solidFill>
                  <a:prstClr val="black"/>
                </a:solidFill>
              </a:rPr>
              <a:t>nexus.od.nih.gov</a:t>
            </a:r>
            <a:endParaRPr lang="en-US" dirty="0">
              <a:solidFill>
                <a:prstClr val="black"/>
              </a:solidFill>
            </a:endParaRPr>
          </a:p>
        </p:txBody>
      </p:sp>
    </p:spTree>
    <p:extLst>
      <p:ext uri="{BB962C8B-B14F-4D97-AF65-F5344CB8AC3E}">
        <p14:creationId xmlns:p14="http://schemas.microsoft.com/office/powerpoint/2010/main" val="4283157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A7CDF-2E1F-4888-BD08-5AF872B023D4}"/>
              </a:ext>
            </a:extLst>
          </p:cNvPr>
          <p:cNvSpPr>
            <a:spLocks noGrp="1"/>
          </p:cNvSpPr>
          <p:nvPr>
            <p:ph idx="1"/>
          </p:nvPr>
        </p:nvSpPr>
        <p:spPr>
          <a:xfrm>
            <a:off x="838200" y="1906265"/>
            <a:ext cx="10515600" cy="4778113"/>
          </a:xfrm>
        </p:spPr>
        <p:txBody>
          <a:bodyPr/>
          <a:lstStyle/>
          <a:p>
            <a:pPr marL="0" indent="0" algn="ctr">
              <a:buNone/>
            </a:pPr>
            <a:r>
              <a:rPr lang="en-US" b="0" i="0" dirty="0">
                <a:solidFill>
                  <a:srgbClr val="333333"/>
                </a:solidFill>
                <a:effectLst/>
              </a:rPr>
              <a:t>Division of Biomedical Research Workforce</a:t>
            </a:r>
            <a:br>
              <a:rPr lang="en-US" dirty="0"/>
            </a:br>
            <a:r>
              <a:rPr lang="en-US" b="0" i="0" dirty="0">
                <a:solidFill>
                  <a:srgbClr val="333333"/>
                </a:solidFill>
                <a:effectLst/>
              </a:rPr>
              <a:t>Office of Extramural Research</a:t>
            </a:r>
          </a:p>
          <a:p>
            <a:pPr marL="0" indent="0" algn="ctr">
              <a:buNone/>
            </a:pPr>
            <a:endParaRPr lang="en-US" dirty="0"/>
          </a:p>
          <a:p>
            <a:pPr algn="ctr"/>
            <a:r>
              <a:rPr lang="en-US" sz="2400" i="0" dirty="0">
                <a:effectLst/>
              </a:rPr>
              <a:t>Research Training/Career Development Questions:</a:t>
            </a:r>
            <a:r>
              <a:rPr lang="en-US" sz="2400" i="0" dirty="0">
                <a:solidFill>
                  <a:srgbClr val="333333"/>
                </a:solidFill>
                <a:effectLst/>
              </a:rPr>
              <a:t> </a:t>
            </a:r>
            <a:r>
              <a:rPr lang="en-US" sz="2400" i="0" u="none" strike="noStrike" dirty="0">
                <a:solidFill>
                  <a:srgbClr val="428BCA"/>
                </a:solidFill>
                <a:effectLst/>
                <a:hlinkClick r:id="rId2"/>
              </a:rPr>
              <a:t>https://researchtraining.nih.gov</a:t>
            </a:r>
            <a:r>
              <a:rPr lang="en-US" sz="2400" i="0" dirty="0">
                <a:solidFill>
                  <a:srgbClr val="333333"/>
                </a:solidFill>
                <a:effectLst/>
              </a:rPr>
              <a:t> </a:t>
            </a:r>
            <a:r>
              <a:rPr lang="en-US" sz="2400" dirty="0"/>
              <a:t> </a:t>
            </a:r>
          </a:p>
          <a:p>
            <a:pPr algn="ctr"/>
            <a:r>
              <a:rPr lang="en-US" sz="2400" dirty="0">
                <a:solidFill>
                  <a:srgbClr val="000000"/>
                </a:solidFill>
              </a:rPr>
              <a:t>Q</a:t>
            </a:r>
            <a:r>
              <a:rPr lang="en-US" sz="2400" i="0" dirty="0">
                <a:solidFill>
                  <a:srgbClr val="000000"/>
                </a:solidFill>
                <a:effectLst/>
              </a:rPr>
              <a:t>uestions about ESI extension requests: </a:t>
            </a:r>
            <a:r>
              <a:rPr lang="en-US" sz="2400" i="0" dirty="0">
                <a:solidFill>
                  <a:srgbClr val="000000"/>
                </a:solidFill>
                <a:effectLst/>
                <a:hlinkClick r:id="rId3"/>
              </a:rPr>
              <a:t>esi_extensions@od.nih.gov</a:t>
            </a:r>
            <a:r>
              <a:rPr lang="en-US" sz="2400" i="0" dirty="0">
                <a:solidFill>
                  <a:srgbClr val="000000"/>
                </a:solidFill>
                <a:effectLst/>
              </a:rPr>
              <a:t>  </a:t>
            </a:r>
          </a:p>
          <a:p>
            <a:pPr algn="ctr"/>
            <a:r>
              <a:rPr lang="en-US" sz="2400" dirty="0"/>
              <a:t>ESI Policies, FAQs Podcasts - </a:t>
            </a:r>
            <a:r>
              <a:rPr lang="en-US" sz="2400" dirty="0">
                <a:hlinkClick r:id="rId4"/>
              </a:rPr>
              <a:t>https://grants.nih.gov/policy/early-stage/index.htm</a:t>
            </a:r>
            <a:endParaRPr lang="en-US" sz="2400" dirty="0"/>
          </a:p>
        </p:txBody>
      </p:sp>
      <p:sp>
        <p:nvSpPr>
          <p:cNvPr id="4" name="Title 2">
            <a:extLst>
              <a:ext uri="{FF2B5EF4-FFF2-40B4-BE49-F238E27FC236}">
                <a16:creationId xmlns:a16="http://schemas.microsoft.com/office/drawing/2014/main" id="{98DAC0CF-D4C7-4A0E-9B0C-25152F92D100}"/>
              </a:ext>
            </a:extLst>
          </p:cNvPr>
          <p:cNvSpPr>
            <a:spLocks noGrp="1"/>
          </p:cNvSpPr>
          <p:nvPr>
            <p:ph type="title"/>
          </p:nvPr>
        </p:nvSpPr>
        <p:spPr>
          <a:xfrm>
            <a:off x="3204411" y="526548"/>
            <a:ext cx="5458326" cy="758825"/>
          </a:xfrm>
        </p:spPr>
        <p:txBody>
          <a:bodyPr>
            <a:normAutofit fontScale="90000"/>
          </a:bodyPr>
          <a:lstStyle/>
          <a:p>
            <a:pPr algn="ctr"/>
            <a:r>
              <a:rPr lang="en-US" sz="5400" dirty="0">
                <a:solidFill>
                  <a:schemeClr val="accent1">
                    <a:lumMod val="75000"/>
                  </a:schemeClr>
                </a:solidFill>
              </a:rPr>
              <a:t>Thank You!</a:t>
            </a:r>
          </a:p>
        </p:txBody>
      </p:sp>
    </p:spTree>
    <p:extLst>
      <p:ext uri="{BB962C8B-B14F-4D97-AF65-F5344CB8AC3E}">
        <p14:creationId xmlns:p14="http://schemas.microsoft.com/office/powerpoint/2010/main" val="328701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D5AE-FAF6-4CB7-BBAE-B75EA3EA53D5}"/>
              </a:ext>
            </a:extLst>
          </p:cNvPr>
          <p:cNvSpPr>
            <a:spLocks noGrp="1"/>
          </p:cNvSpPr>
          <p:nvPr>
            <p:ph type="title"/>
          </p:nvPr>
        </p:nvSpPr>
        <p:spPr>
          <a:xfrm>
            <a:off x="270933" y="136524"/>
            <a:ext cx="10972800" cy="1143000"/>
          </a:xfrm>
        </p:spPr>
        <p:txBody>
          <a:bodyPr rtlCol="0">
            <a:noAutofit/>
          </a:bodyPr>
          <a:lstStyle/>
          <a:p>
            <a:pPr algn="l" eaLnBrk="1" fontAlgn="auto" hangingPunct="1">
              <a:spcAft>
                <a:spcPts val="0"/>
              </a:spcAft>
              <a:defRPr/>
            </a:pPr>
            <a:br>
              <a:rPr lang="en-US" sz="3600" dirty="0">
                <a:solidFill>
                  <a:schemeClr val="accent1">
                    <a:lumMod val="50000"/>
                  </a:schemeClr>
                </a:solidFill>
              </a:rPr>
            </a:br>
            <a:r>
              <a:rPr lang="en-US" sz="3600" dirty="0">
                <a:solidFill>
                  <a:schemeClr val="accent1">
                    <a:lumMod val="50000"/>
                  </a:schemeClr>
                </a:solidFill>
              </a:rPr>
              <a:t> </a:t>
            </a:r>
            <a:r>
              <a:rPr lang="en-US" sz="3600" b="1" dirty="0">
                <a:solidFill>
                  <a:schemeClr val="accent1">
                    <a:lumMod val="50000"/>
                  </a:schemeClr>
                </a:solidFill>
                <a:latin typeface="Arial Black" panose="020B0A04020102020204" pitchFamily="34" charset="0"/>
                <a:cs typeface="Calibri" charset="0"/>
              </a:rPr>
              <a:t>ONE NIH, 27 Cultures</a:t>
            </a:r>
            <a:br>
              <a:rPr lang="en-US" sz="3600" dirty="0">
                <a:solidFill>
                  <a:schemeClr val="accent1">
                    <a:lumMod val="50000"/>
                  </a:schemeClr>
                </a:solidFill>
              </a:rPr>
            </a:br>
            <a:endParaRPr lang="en-US" sz="3600" dirty="0">
              <a:solidFill>
                <a:schemeClr val="accent1">
                  <a:lumMod val="50000"/>
                </a:schemeClr>
              </a:solidFill>
            </a:endParaRPr>
          </a:p>
        </p:txBody>
      </p:sp>
      <p:sp>
        <p:nvSpPr>
          <p:cNvPr id="3" name="Content Placeholder 2">
            <a:extLst>
              <a:ext uri="{FF2B5EF4-FFF2-40B4-BE49-F238E27FC236}">
                <a16:creationId xmlns:a16="http://schemas.microsoft.com/office/drawing/2014/main" id="{2A5FAA48-9F44-4069-B3B2-3D1CF12DFEC8}"/>
              </a:ext>
            </a:extLst>
          </p:cNvPr>
          <p:cNvSpPr>
            <a:spLocks noGrp="1"/>
          </p:cNvSpPr>
          <p:nvPr>
            <p:ph idx="1"/>
          </p:nvPr>
        </p:nvSpPr>
        <p:spPr>
          <a:xfrm>
            <a:off x="711200" y="1752600"/>
            <a:ext cx="10532533" cy="4419600"/>
          </a:xfrm>
        </p:spPr>
        <p:txBody>
          <a:bodyPr rtlCol="0">
            <a:normAutofit/>
          </a:bodyPr>
          <a:lstStyle/>
          <a:p>
            <a:pPr eaLnBrk="1" fontAlgn="auto" hangingPunct="1">
              <a:spcAft>
                <a:spcPts val="0"/>
              </a:spcAft>
              <a:defRPr/>
            </a:pPr>
            <a:r>
              <a:rPr lang="en-US" sz="2800" b="1" dirty="0">
                <a:latin typeface="Arial" panose="020B0604020202020204" pitchFamily="34" charset="0"/>
                <a:cs typeface="Arial" panose="020B0604020202020204" pitchFamily="34" charset="0"/>
              </a:rPr>
              <a:t>Each IC has its own mission </a:t>
            </a:r>
          </a:p>
          <a:p>
            <a:pPr eaLnBrk="1" fontAlgn="auto" hangingPunct="1">
              <a:spcAft>
                <a:spcPts val="0"/>
              </a:spcAft>
              <a:defRPr/>
            </a:pPr>
            <a:r>
              <a:rPr lang="en-US" sz="2800" b="1" dirty="0">
                <a:latin typeface="Arial" panose="020B0604020202020204" pitchFamily="34" charset="0"/>
                <a:cs typeface="Arial" panose="020B0604020202020204" pitchFamily="34" charset="0"/>
              </a:rPr>
              <a:t>Each IC has its own budget</a:t>
            </a:r>
          </a:p>
          <a:p>
            <a:pPr eaLnBrk="1" fontAlgn="auto" hangingPunct="1">
              <a:spcAft>
                <a:spcPts val="0"/>
              </a:spcAft>
              <a:defRPr/>
            </a:pPr>
            <a:r>
              <a:rPr lang="en-US" sz="2800" b="1" dirty="0">
                <a:latin typeface="Arial" panose="020B0604020202020204" pitchFamily="34" charset="0"/>
                <a:cs typeface="Arial" panose="020B0604020202020204" pitchFamily="34" charset="0"/>
              </a:rPr>
              <a:t>Each IC has its own activities</a:t>
            </a:r>
          </a:p>
          <a:p>
            <a:pPr eaLnBrk="1" fontAlgn="auto" hangingPunct="1">
              <a:spcAft>
                <a:spcPts val="0"/>
              </a:spcAft>
              <a:defRPr/>
            </a:pPr>
            <a:r>
              <a:rPr lang="en-US" sz="2800" b="1" dirty="0">
                <a:latin typeface="Arial" panose="020B0604020202020204" pitchFamily="34" charset="0"/>
                <a:cs typeface="Arial" panose="020B0604020202020204" pitchFamily="34" charset="0"/>
              </a:rPr>
              <a:t>Each IC has its own way of doing business</a:t>
            </a:r>
          </a:p>
          <a:p>
            <a:pPr eaLnBrk="1" fontAlgn="auto" hangingPunct="1">
              <a:spcAft>
                <a:spcPts val="0"/>
              </a:spcAft>
              <a:buNone/>
              <a:defRPr/>
            </a:pPr>
            <a:endParaRPr lang="en-US" sz="28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eaLnBrk="1" fontAlgn="auto" hangingPunct="1">
              <a:spcAft>
                <a:spcPts val="0"/>
              </a:spcAft>
              <a:buNone/>
              <a:defRPr/>
            </a:pPr>
            <a:r>
              <a:rPr lang="en-US" sz="3600" b="1" dirty="0">
                <a:solidFill>
                  <a:schemeClr val="accent6"/>
                </a:solidFill>
                <a:latin typeface="Arial" panose="020B0604020202020204" pitchFamily="34" charset="0"/>
                <a:cs typeface="Arial" panose="020B0604020202020204" pitchFamily="34" charset="0"/>
              </a:rPr>
              <a:t>So, how do you figure out WHERE to start?? </a:t>
            </a:r>
            <a:r>
              <a:rPr lang="en-US" sz="3600" b="1" u="sng" dirty="0">
                <a:solidFill>
                  <a:schemeClr val="accent6"/>
                </a:solidFill>
                <a:latin typeface="Arial" panose="020B0604020202020204" pitchFamily="34" charset="0"/>
                <a:cs typeface="Arial" panose="020B0604020202020204" pitchFamily="34" charset="0"/>
              </a:rPr>
              <a:t>Here’s some advice!</a:t>
            </a:r>
            <a:r>
              <a:rPr lang="en-US" sz="3600" b="1" dirty="0">
                <a:solidFill>
                  <a:schemeClr val="accent6"/>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CE00FECE-A00B-4ED4-AEBA-6FC3A1A63F63}"/>
              </a:ext>
            </a:extLst>
          </p:cNvPr>
          <p:cNvSpPr>
            <a:spLocks noGrp="1"/>
          </p:cNvSpPr>
          <p:nvPr>
            <p:ph type="sldNum" sz="quarter" idx="12"/>
          </p:nvPr>
        </p:nvSpPr>
        <p:spPr>
          <a:xfrm>
            <a:off x="4648200" y="6356351"/>
            <a:ext cx="2895600" cy="365125"/>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0A97C011-4539-4C58-930F-24431139D33B}" type="slidenum">
              <a:rPr lang="en-US" altLang="en-US">
                <a:solidFill>
                  <a:srgbClr val="FFFFFF"/>
                </a:solidFill>
              </a:rPr>
              <a:pPr algn="ctr" eaLnBrk="1" hangingPunct="1"/>
              <a:t>5</a:t>
            </a:fld>
            <a:endParaRPr lang="en-US" altLang="en-US">
              <a:solidFill>
                <a:srgbClr val="FFFFFF"/>
              </a:solidFill>
            </a:endParaRPr>
          </a:p>
        </p:txBody>
      </p:sp>
    </p:spTree>
    <p:extLst>
      <p:ext uri="{BB962C8B-B14F-4D97-AF65-F5344CB8AC3E}">
        <p14:creationId xmlns:p14="http://schemas.microsoft.com/office/powerpoint/2010/main" val="114506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9C8E6-48E4-4329-AD24-DC6D1E5F595C}"/>
              </a:ext>
            </a:extLst>
          </p:cNvPr>
          <p:cNvSpPr>
            <a:spLocks noGrp="1"/>
          </p:cNvSpPr>
          <p:nvPr>
            <p:ph type="title"/>
          </p:nvPr>
        </p:nvSpPr>
        <p:spPr>
          <a:xfrm>
            <a:off x="169332" y="28494"/>
            <a:ext cx="11232441" cy="1121116"/>
          </a:xfrm>
        </p:spPr>
        <p:txBody>
          <a:bodyPr>
            <a:noAutofit/>
          </a:bodyPr>
          <a:lstStyle/>
          <a:p>
            <a:pPr algn="l"/>
            <a:r>
              <a:rPr lang="en-US" altLang="en-US" sz="3600" b="1" dirty="0">
                <a:solidFill>
                  <a:schemeClr val="tx2"/>
                </a:solidFill>
                <a:latin typeface="Arial Black" panose="020B0A04020102020204" pitchFamily="34" charset="0"/>
              </a:rPr>
              <a:t>Interacting with NIH</a:t>
            </a:r>
            <a:endParaRPr lang="en-US" sz="4800" dirty="0">
              <a:solidFill>
                <a:schemeClr val="tx2"/>
              </a:solidFill>
            </a:endParaRPr>
          </a:p>
        </p:txBody>
      </p:sp>
      <p:grpSp>
        <p:nvGrpSpPr>
          <p:cNvPr id="4" name="Group 19" descr="NIH staff team includes Program Officers, Scientific Review Officers, and Grants Management Officers">
            <a:extLst>
              <a:ext uri="{FF2B5EF4-FFF2-40B4-BE49-F238E27FC236}">
                <a16:creationId xmlns:a16="http://schemas.microsoft.com/office/drawing/2014/main" id="{FA6856A6-EF42-478A-B906-6E0B9C29496D}"/>
              </a:ext>
            </a:extLst>
          </p:cNvPr>
          <p:cNvGrpSpPr>
            <a:grpSpLocks/>
          </p:cNvGrpSpPr>
          <p:nvPr/>
        </p:nvGrpSpPr>
        <p:grpSpPr bwMode="auto">
          <a:xfrm>
            <a:off x="1614316" y="1191250"/>
            <a:ext cx="8875884" cy="1963738"/>
            <a:chOff x="77616" y="2213535"/>
            <a:chExt cx="8875877" cy="1964408"/>
          </a:xfrm>
        </p:grpSpPr>
        <p:sp>
          <p:nvSpPr>
            <p:cNvPr id="5" name="Text Box 7">
              <a:extLst>
                <a:ext uri="{FF2B5EF4-FFF2-40B4-BE49-F238E27FC236}">
                  <a16:creationId xmlns:a16="http://schemas.microsoft.com/office/drawing/2014/main" id="{CB014C6D-2A1E-4624-8CE0-1AC4927D7330}"/>
                </a:ext>
              </a:extLst>
            </p:cNvPr>
            <p:cNvSpPr txBox="1">
              <a:spLocks noChangeArrowheads="1"/>
            </p:cNvSpPr>
            <p:nvPr/>
          </p:nvSpPr>
          <p:spPr bwMode="auto">
            <a:xfrm>
              <a:off x="3314698" y="2213535"/>
              <a:ext cx="2666998" cy="584399"/>
            </a:xfrm>
            <a:prstGeom prst="rect">
              <a:avLst/>
            </a:prstGeom>
            <a:noFill/>
            <a:ln w="19050">
              <a:solidFill>
                <a:schemeClr val="accent5"/>
              </a:solidFill>
            </a:ln>
          </p:spPr>
          <p:txBody>
            <a:bodyPr>
              <a:spAutoFit/>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3200" b="1" dirty="0">
                  <a:solidFill>
                    <a:schemeClr val="accent1"/>
                  </a:solidFill>
                  <a:cs typeface="Arial" panose="020B0604020202020204" pitchFamily="34" charset="0"/>
                </a:rPr>
                <a:t>NIH Staff</a:t>
              </a:r>
              <a:endParaRPr lang="en-US" altLang="en-US" b="1" dirty="0">
                <a:solidFill>
                  <a:schemeClr val="accent1"/>
                </a:solidFill>
                <a:cs typeface="Arial" panose="020B0604020202020204" pitchFamily="34" charset="0"/>
              </a:endParaRPr>
            </a:p>
          </p:txBody>
        </p:sp>
        <p:sp>
          <p:nvSpPr>
            <p:cNvPr id="6" name="Text Box 8">
              <a:extLst>
                <a:ext uri="{FF2B5EF4-FFF2-40B4-BE49-F238E27FC236}">
                  <a16:creationId xmlns:a16="http://schemas.microsoft.com/office/drawing/2014/main" id="{D8AA0877-A84F-4C93-B612-D5D741D4BABF}"/>
                </a:ext>
              </a:extLst>
            </p:cNvPr>
            <p:cNvSpPr txBox="1">
              <a:spLocks noChangeArrowheads="1"/>
            </p:cNvSpPr>
            <p:nvPr/>
          </p:nvSpPr>
          <p:spPr bwMode="auto">
            <a:xfrm>
              <a:off x="77616" y="3428387"/>
              <a:ext cx="2494833"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2000" dirty="0">
                  <a:solidFill>
                    <a:schemeClr val="accent1"/>
                  </a:solidFill>
                  <a:cs typeface="Arial" panose="020B0604020202020204" pitchFamily="34" charset="0"/>
                </a:rPr>
                <a:t>Program </a:t>
              </a:r>
            </a:p>
            <a:p>
              <a:pPr algn="ctr" eaLnBrk="1" hangingPunct="1">
                <a:defRPr/>
              </a:pPr>
              <a:r>
                <a:rPr lang="en-US" altLang="en-US" sz="2000" dirty="0">
                  <a:solidFill>
                    <a:schemeClr val="accent1"/>
                  </a:solidFill>
                  <a:cs typeface="Arial" panose="020B0604020202020204" pitchFamily="34" charset="0"/>
                </a:rPr>
                <a:t>Officer</a:t>
              </a:r>
            </a:p>
          </p:txBody>
        </p:sp>
        <p:sp>
          <p:nvSpPr>
            <p:cNvPr id="7" name="Line 11">
              <a:extLst>
                <a:ext uri="{FF2B5EF4-FFF2-40B4-BE49-F238E27FC236}">
                  <a16:creationId xmlns:a16="http://schemas.microsoft.com/office/drawing/2014/main" id="{F1B8A8D8-EB2C-4FEE-9220-1C5215594B74}"/>
                </a:ext>
              </a:extLst>
            </p:cNvPr>
            <p:cNvSpPr>
              <a:spLocks noChangeShapeType="1"/>
            </p:cNvSpPr>
            <p:nvPr/>
          </p:nvSpPr>
          <p:spPr bwMode="auto">
            <a:xfrm>
              <a:off x="1676399" y="3047257"/>
              <a:ext cx="6019795" cy="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latin typeface="Arial" panose="020B0604020202020204" pitchFamily="34" charset="0"/>
                <a:cs typeface="Arial" panose="020B0604020202020204" pitchFamily="34" charset="0"/>
              </a:endParaRPr>
            </a:p>
          </p:txBody>
        </p:sp>
        <p:sp>
          <p:nvSpPr>
            <p:cNvPr id="8" name="Line 13">
              <a:extLst>
                <a:ext uri="{FF2B5EF4-FFF2-40B4-BE49-F238E27FC236}">
                  <a16:creationId xmlns:a16="http://schemas.microsoft.com/office/drawing/2014/main" id="{19A0ED99-37C6-4014-91EB-C18F42DB9732}"/>
                </a:ext>
              </a:extLst>
            </p:cNvPr>
            <p:cNvSpPr>
              <a:spLocks noChangeShapeType="1"/>
            </p:cNvSpPr>
            <p:nvPr/>
          </p:nvSpPr>
          <p:spPr bwMode="auto">
            <a:xfrm>
              <a:off x="1676399" y="3047257"/>
              <a:ext cx="0" cy="38113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latin typeface="Arial" panose="020B0604020202020204" pitchFamily="34" charset="0"/>
                <a:cs typeface="Arial" panose="020B0604020202020204" pitchFamily="34" charset="0"/>
              </a:endParaRPr>
            </a:p>
          </p:txBody>
        </p:sp>
        <p:sp>
          <p:nvSpPr>
            <p:cNvPr id="9" name="Line 14">
              <a:extLst>
                <a:ext uri="{FF2B5EF4-FFF2-40B4-BE49-F238E27FC236}">
                  <a16:creationId xmlns:a16="http://schemas.microsoft.com/office/drawing/2014/main" id="{1D7A28CC-DF45-464E-976E-A64CB1752B3D}"/>
                </a:ext>
              </a:extLst>
            </p:cNvPr>
            <p:cNvSpPr>
              <a:spLocks noChangeShapeType="1"/>
            </p:cNvSpPr>
            <p:nvPr/>
          </p:nvSpPr>
          <p:spPr bwMode="auto">
            <a:xfrm flipH="1">
              <a:off x="7696194" y="3047257"/>
              <a:ext cx="0" cy="38113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latin typeface="Arial" panose="020B0604020202020204" pitchFamily="34" charset="0"/>
                <a:cs typeface="Arial" panose="020B0604020202020204" pitchFamily="34" charset="0"/>
              </a:endParaRPr>
            </a:p>
          </p:txBody>
        </p:sp>
        <p:sp>
          <p:nvSpPr>
            <p:cNvPr id="10" name="Line 15">
              <a:extLst>
                <a:ext uri="{FF2B5EF4-FFF2-40B4-BE49-F238E27FC236}">
                  <a16:creationId xmlns:a16="http://schemas.microsoft.com/office/drawing/2014/main" id="{D2CE9B38-CE0A-495B-B0E8-4654D81DBBB8}"/>
                </a:ext>
              </a:extLst>
            </p:cNvPr>
            <p:cNvSpPr>
              <a:spLocks noChangeShapeType="1"/>
            </p:cNvSpPr>
            <p:nvPr/>
          </p:nvSpPr>
          <p:spPr bwMode="auto">
            <a:xfrm>
              <a:off x="4724396" y="2797934"/>
              <a:ext cx="0" cy="630453"/>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latin typeface="Arial" panose="020B0604020202020204" pitchFamily="34" charset="0"/>
                <a:cs typeface="Arial" panose="020B0604020202020204" pitchFamily="34" charset="0"/>
              </a:endParaRPr>
            </a:p>
          </p:txBody>
        </p:sp>
        <p:sp>
          <p:nvSpPr>
            <p:cNvPr id="11" name="Text Box 8">
              <a:extLst>
                <a:ext uri="{FF2B5EF4-FFF2-40B4-BE49-F238E27FC236}">
                  <a16:creationId xmlns:a16="http://schemas.microsoft.com/office/drawing/2014/main" id="{05467578-2B88-499F-AD93-2661E47F7615}"/>
                </a:ext>
              </a:extLst>
            </p:cNvPr>
            <p:cNvSpPr txBox="1">
              <a:spLocks noChangeArrowheads="1"/>
            </p:cNvSpPr>
            <p:nvPr/>
          </p:nvSpPr>
          <p:spPr bwMode="auto">
            <a:xfrm>
              <a:off x="3314698"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2000" dirty="0">
                  <a:solidFill>
                    <a:schemeClr val="accent1"/>
                  </a:solidFill>
                  <a:cs typeface="Arial" panose="020B0604020202020204" pitchFamily="34" charset="0"/>
                </a:rPr>
                <a:t>Scientific Review Officer</a:t>
              </a:r>
            </a:p>
          </p:txBody>
        </p:sp>
        <p:sp>
          <p:nvSpPr>
            <p:cNvPr id="12" name="Text Box 8">
              <a:extLst>
                <a:ext uri="{FF2B5EF4-FFF2-40B4-BE49-F238E27FC236}">
                  <a16:creationId xmlns:a16="http://schemas.microsoft.com/office/drawing/2014/main" id="{9042E3D4-2526-4B55-9700-9258FC44E7A6}"/>
                </a:ext>
              </a:extLst>
            </p:cNvPr>
            <p:cNvSpPr txBox="1">
              <a:spLocks noChangeArrowheads="1"/>
            </p:cNvSpPr>
            <p:nvPr/>
          </p:nvSpPr>
          <p:spPr bwMode="auto">
            <a:xfrm>
              <a:off x="6286495"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2000" dirty="0">
                  <a:solidFill>
                    <a:schemeClr val="accent1"/>
                  </a:solidFill>
                  <a:cs typeface="Arial" panose="020B0604020202020204" pitchFamily="34" charset="0"/>
                </a:rPr>
                <a:t>Grants Management Officer </a:t>
              </a:r>
            </a:p>
          </p:txBody>
        </p:sp>
      </p:grpSp>
      <p:sp>
        <p:nvSpPr>
          <p:cNvPr id="18" name="Rectangle 17">
            <a:extLst>
              <a:ext uri="{FF2B5EF4-FFF2-40B4-BE49-F238E27FC236}">
                <a16:creationId xmlns:a16="http://schemas.microsoft.com/office/drawing/2014/main" id="{68EE7913-11AA-4F25-935E-675572C54582}"/>
              </a:ext>
              <a:ext uri="{C183D7F6-B498-43B3-948B-1728B52AA6E4}">
                <adec:decorative xmlns:adec="http://schemas.microsoft.com/office/drawing/2017/decorative" val="1"/>
              </a:ext>
            </a:extLst>
          </p:cNvPr>
          <p:cNvSpPr/>
          <p:nvPr/>
        </p:nvSpPr>
        <p:spPr>
          <a:xfrm>
            <a:off x="482606" y="3662882"/>
            <a:ext cx="3726961" cy="23369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9900"/>
                </a:solidFill>
              </a:ln>
              <a:no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D359B5E-4EFA-4865-8C0E-EDE9F18A6D32}"/>
              </a:ext>
            </a:extLst>
          </p:cNvPr>
          <p:cNvSpPr txBox="1"/>
          <p:nvPr/>
        </p:nvSpPr>
        <p:spPr>
          <a:xfrm>
            <a:off x="482606" y="3671606"/>
            <a:ext cx="3951502" cy="2349579"/>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Scientist &amp; Administrator</a:t>
            </a:r>
          </a:p>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Identifies areas of scientific need</a:t>
            </a:r>
          </a:p>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Communicates NIH priorities to investigators and others</a:t>
            </a:r>
          </a:p>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Manages grants</a:t>
            </a:r>
          </a:p>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Communicates with IC Leadership  about the science </a:t>
            </a:r>
          </a:p>
        </p:txBody>
      </p:sp>
      <p:cxnSp>
        <p:nvCxnSpPr>
          <p:cNvPr id="16" name="Straight Arrow Connector 15">
            <a:extLst>
              <a:ext uri="{FF2B5EF4-FFF2-40B4-BE49-F238E27FC236}">
                <a16:creationId xmlns:a16="http://schemas.microsoft.com/office/drawing/2014/main" id="{A66F23DE-3EB6-4629-8077-B94D8427BB66}"/>
              </a:ext>
              <a:ext uri="{C183D7F6-B498-43B3-948B-1728B52AA6E4}">
                <adec:decorative xmlns:adec="http://schemas.microsoft.com/office/drawing/2017/decorative" val="1"/>
              </a:ext>
            </a:extLst>
          </p:cNvPr>
          <p:cNvCxnSpPr>
            <a:cxnSpLocks/>
          </p:cNvCxnSpPr>
          <p:nvPr/>
        </p:nvCxnSpPr>
        <p:spPr>
          <a:xfrm>
            <a:off x="2562578" y="3242925"/>
            <a:ext cx="0" cy="324187"/>
          </a:xfrm>
          <a:prstGeom prst="straightConnector1">
            <a:avLst/>
          </a:prstGeom>
          <a:ln w="76200">
            <a:solidFill>
              <a:srgbClr val="00B050"/>
            </a:solidFill>
            <a:tailEnd type="triangle"/>
          </a:ln>
          <a:effectLst/>
        </p:spPr>
        <p:style>
          <a:lnRef idx="3">
            <a:schemeClr val="accent3"/>
          </a:lnRef>
          <a:fillRef idx="0">
            <a:schemeClr val="accent3"/>
          </a:fillRef>
          <a:effectRef idx="2">
            <a:schemeClr val="accent3"/>
          </a:effectRef>
          <a:fontRef idx="minor">
            <a:schemeClr val="tx1"/>
          </a:fontRef>
        </p:style>
      </p:cxnSp>
      <p:grpSp>
        <p:nvGrpSpPr>
          <p:cNvPr id="26" name="Group 25">
            <a:extLst>
              <a:ext uri="{FF2B5EF4-FFF2-40B4-BE49-F238E27FC236}">
                <a16:creationId xmlns:a16="http://schemas.microsoft.com/office/drawing/2014/main" id="{A8005536-CE57-46F5-BBEF-1CEFFA3C66EA}"/>
              </a:ext>
              <a:ext uri="{C183D7F6-B498-43B3-948B-1728B52AA6E4}">
                <adec:decorative xmlns:adec="http://schemas.microsoft.com/office/drawing/2017/decorative" val="1"/>
              </a:ext>
            </a:extLst>
          </p:cNvPr>
          <p:cNvGrpSpPr/>
          <p:nvPr/>
        </p:nvGrpSpPr>
        <p:grpSpPr>
          <a:xfrm>
            <a:off x="4655681" y="3673558"/>
            <a:ext cx="3533422" cy="2336955"/>
            <a:chOff x="1095022" y="3615200"/>
            <a:chExt cx="3711220" cy="2336955"/>
          </a:xfrm>
        </p:grpSpPr>
        <p:sp>
          <p:nvSpPr>
            <p:cNvPr id="27" name="Rectangle 26">
              <a:extLst>
                <a:ext uri="{FF2B5EF4-FFF2-40B4-BE49-F238E27FC236}">
                  <a16:creationId xmlns:a16="http://schemas.microsoft.com/office/drawing/2014/main" id="{A9962536-7B60-4615-9E07-11CBF6B92E0D}"/>
                </a:ext>
              </a:extLst>
            </p:cNvPr>
            <p:cNvSpPr/>
            <p:nvPr/>
          </p:nvSpPr>
          <p:spPr>
            <a:xfrm>
              <a:off x="1095022" y="3615200"/>
              <a:ext cx="3352795" cy="23369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9900"/>
                  </a:solidFill>
                </a:ln>
                <a:no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6B70D7B-F503-4690-A41A-15F2A489F886}"/>
                </a:ext>
              </a:extLst>
            </p:cNvPr>
            <p:cNvSpPr txBox="1"/>
            <p:nvPr/>
          </p:nvSpPr>
          <p:spPr>
            <a:xfrm>
              <a:off x="1095022" y="3623924"/>
              <a:ext cx="3696053" cy="374571"/>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06DC1F0-E7BD-4E38-8AF0-5AC0BE5E4C5E}"/>
                </a:ext>
              </a:extLst>
            </p:cNvPr>
            <p:cNvSpPr txBox="1"/>
            <p:nvPr/>
          </p:nvSpPr>
          <p:spPr>
            <a:xfrm>
              <a:off x="1110189" y="3625852"/>
              <a:ext cx="3696053" cy="374571"/>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p:txBody>
        </p:sp>
      </p:grpSp>
      <p:sp>
        <p:nvSpPr>
          <p:cNvPr id="31" name="TextBox 30" descr="Scientific Review Officer ">
            <a:extLst>
              <a:ext uri="{FF2B5EF4-FFF2-40B4-BE49-F238E27FC236}">
                <a16:creationId xmlns:a16="http://schemas.microsoft.com/office/drawing/2014/main" id="{54C7D4A7-E5CB-4262-A0E1-BD1301D64E11}"/>
              </a:ext>
            </a:extLst>
          </p:cNvPr>
          <p:cNvSpPr txBox="1"/>
          <p:nvPr/>
        </p:nvSpPr>
        <p:spPr>
          <a:xfrm>
            <a:off x="4805491" y="3821625"/>
            <a:ext cx="3071647" cy="1800493"/>
          </a:xfrm>
          <a:prstGeom prst="rect">
            <a:avLst/>
          </a:prstGeom>
          <a:noFill/>
        </p:spPr>
        <p:txBody>
          <a:bodyPr wrap="square">
            <a:spAutoFit/>
          </a:bodyPr>
          <a:lstStyle/>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Scientist &amp; Administrator</a:t>
            </a:r>
          </a:p>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Manages grant reviews</a:t>
            </a:r>
          </a:p>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Appoints members to review groups &amp; panels</a:t>
            </a:r>
          </a:p>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Prepares summary statements</a:t>
            </a:r>
          </a:p>
        </p:txBody>
      </p:sp>
      <p:sp>
        <p:nvSpPr>
          <p:cNvPr id="33" name="Rectangle 32">
            <a:extLst>
              <a:ext uri="{FF2B5EF4-FFF2-40B4-BE49-F238E27FC236}">
                <a16:creationId xmlns:a16="http://schemas.microsoft.com/office/drawing/2014/main" id="{CE4085FC-4E7B-4D14-9E50-43AEBF7B5EB1}"/>
              </a:ext>
              <a:ext uri="{C183D7F6-B498-43B3-948B-1728B52AA6E4}">
                <adec:decorative xmlns:adec="http://schemas.microsoft.com/office/drawing/2017/decorative" val="1"/>
              </a:ext>
            </a:extLst>
          </p:cNvPr>
          <p:cNvSpPr/>
          <p:nvPr/>
        </p:nvSpPr>
        <p:spPr>
          <a:xfrm>
            <a:off x="8248522" y="3673557"/>
            <a:ext cx="3352795" cy="23369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9900"/>
                </a:solidFill>
              </a:ln>
              <a:no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8795C94-FFB0-4851-8826-1BC8E8971EEC}"/>
              </a:ext>
              <a:ext uri="{C183D7F6-B498-43B3-948B-1728B52AA6E4}">
                <adec:decorative xmlns:adec="http://schemas.microsoft.com/office/drawing/2017/decorative" val="1"/>
              </a:ext>
            </a:extLst>
          </p:cNvPr>
          <p:cNvSpPr txBox="1"/>
          <p:nvPr/>
        </p:nvSpPr>
        <p:spPr>
          <a:xfrm>
            <a:off x="8248522" y="3682281"/>
            <a:ext cx="3696053" cy="374571"/>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9AF9820-9AD1-45C5-890F-9C4D33F7CF14}"/>
              </a:ext>
              <a:ext uri="{C183D7F6-B498-43B3-948B-1728B52AA6E4}">
                <adec:decorative xmlns:adec="http://schemas.microsoft.com/office/drawing/2017/decorative" val="1"/>
              </a:ext>
            </a:extLst>
          </p:cNvPr>
          <p:cNvSpPr txBox="1"/>
          <p:nvPr/>
        </p:nvSpPr>
        <p:spPr>
          <a:xfrm>
            <a:off x="8263689" y="3684209"/>
            <a:ext cx="3696053" cy="374571"/>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92FF9EB1-6377-4D38-B2A6-306CE80095A9}"/>
              </a:ext>
            </a:extLst>
          </p:cNvPr>
          <p:cNvSpPr txBox="1"/>
          <p:nvPr/>
        </p:nvSpPr>
        <p:spPr>
          <a:xfrm>
            <a:off x="8328834" y="3821625"/>
            <a:ext cx="3192169" cy="1477328"/>
          </a:xfrm>
          <a:prstGeom prst="rect">
            <a:avLst/>
          </a:prstGeom>
          <a:noFill/>
        </p:spPr>
        <p:txBody>
          <a:bodyPr wrap="square">
            <a:spAutoFit/>
          </a:bodyPr>
          <a:lstStyle/>
          <a:p>
            <a:pPr marL="176213" indent="-176213" algn="l">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Implements the funding process</a:t>
            </a:r>
          </a:p>
          <a:p>
            <a:pPr marL="176213" indent="-176213" algn="l">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Oversees the budget</a:t>
            </a:r>
          </a:p>
          <a:p>
            <a:pPr marL="176213" indent="-176213" algn="l">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Ensures grantee compliance with NIH policies &amp; regulations</a:t>
            </a:r>
          </a:p>
        </p:txBody>
      </p:sp>
      <p:cxnSp>
        <p:nvCxnSpPr>
          <p:cNvPr id="43" name="Straight Arrow Connector 42">
            <a:extLst>
              <a:ext uri="{FF2B5EF4-FFF2-40B4-BE49-F238E27FC236}">
                <a16:creationId xmlns:a16="http://schemas.microsoft.com/office/drawing/2014/main" id="{0EF9A097-80DA-446D-B39C-0B1ACB9A59B3}"/>
              </a:ext>
              <a:ext uri="{C183D7F6-B498-43B3-948B-1728B52AA6E4}">
                <adec:decorative xmlns:adec="http://schemas.microsoft.com/office/drawing/2017/decorative" val="1"/>
              </a:ext>
            </a:extLst>
          </p:cNvPr>
          <p:cNvCxnSpPr>
            <a:cxnSpLocks/>
          </p:cNvCxnSpPr>
          <p:nvPr/>
        </p:nvCxnSpPr>
        <p:spPr>
          <a:xfrm>
            <a:off x="9578623" y="3242925"/>
            <a:ext cx="0" cy="324187"/>
          </a:xfrm>
          <a:prstGeom prst="straightConnector1">
            <a:avLst/>
          </a:prstGeom>
          <a:ln w="76200">
            <a:solidFill>
              <a:srgbClr val="00B05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44" name="Straight Arrow Connector 43">
            <a:extLst>
              <a:ext uri="{FF2B5EF4-FFF2-40B4-BE49-F238E27FC236}">
                <a16:creationId xmlns:a16="http://schemas.microsoft.com/office/drawing/2014/main" id="{A06A7382-D60A-4011-8D96-0F382E7E5F54}"/>
              </a:ext>
              <a:ext uri="{C183D7F6-B498-43B3-948B-1728B52AA6E4}">
                <adec:decorative xmlns:adec="http://schemas.microsoft.com/office/drawing/2017/decorative" val="1"/>
              </a:ext>
            </a:extLst>
          </p:cNvPr>
          <p:cNvCxnSpPr>
            <a:cxnSpLocks/>
          </p:cNvCxnSpPr>
          <p:nvPr/>
        </p:nvCxnSpPr>
        <p:spPr>
          <a:xfrm>
            <a:off x="6217024" y="3266906"/>
            <a:ext cx="0" cy="324187"/>
          </a:xfrm>
          <a:prstGeom prst="straightConnector1">
            <a:avLst/>
          </a:prstGeom>
          <a:ln w="76200">
            <a:solidFill>
              <a:srgbClr val="00B050"/>
            </a:solidFill>
            <a:tailEnd type="triangle"/>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9483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24242E8-F2FB-4096-AB9F-48190CD8F5F1}"/>
              </a:ext>
            </a:extLst>
          </p:cNvPr>
          <p:cNvSpPr txBox="1">
            <a:spLocks noGrp="1"/>
          </p:cNvSpPr>
          <p:nvPr>
            <p:ph type="title" idx="4294967295"/>
          </p:nvPr>
        </p:nvSpPr>
        <p:spPr>
          <a:xfrm>
            <a:off x="290513" y="290513"/>
            <a:ext cx="11499850" cy="741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2"/>
                </a:solidFill>
                <a:effectLst/>
                <a:uLnTx/>
                <a:uFillTx/>
                <a:latin typeface="Arial Black" panose="020B0A04020102020204" pitchFamily="34" charset="0"/>
                <a:ea typeface="+mj-ea"/>
                <a:cs typeface="+mj-cs"/>
              </a:rPr>
              <a:t>Who Should I talk to?   When?  And About What?</a:t>
            </a:r>
          </a:p>
        </p:txBody>
      </p:sp>
      <p:grpSp>
        <p:nvGrpSpPr>
          <p:cNvPr id="3" name="Group 19" descr="NIH staff team includes Program Officers, Scientific Review Officers, and Grants Management Officers">
            <a:extLst>
              <a:ext uri="{FF2B5EF4-FFF2-40B4-BE49-F238E27FC236}">
                <a16:creationId xmlns:a16="http://schemas.microsoft.com/office/drawing/2014/main" id="{C09C11C1-1CC7-4EB3-A483-31852A681A85}"/>
              </a:ext>
            </a:extLst>
          </p:cNvPr>
          <p:cNvGrpSpPr>
            <a:grpSpLocks/>
          </p:cNvGrpSpPr>
          <p:nvPr/>
        </p:nvGrpSpPr>
        <p:grpSpPr bwMode="auto">
          <a:xfrm>
            <a:off x="1819275" y="1222375"/>
            <a:ext cx="8610600" cy="1963738"/>
            <a:chOff x="342900" y="2213535"/>
            <a:chExt cx="8610593" cy="1964408"/>
          </a:xfrm>
        </p:grpSpPr>
        <p:sp>
          <p:nvSpPr>
            <p:cNvPr id="4" name="Text Box 7">
              <a:extLst>
                <a:ext uri="{FF2B5EF4-FFF2-40B4-BE49-F238E27FC236}">
                  <a16:creationId xmlns:a16="http://schemas.microsoft.com/office/drawing/2014/main" id="{E3C2E94F-BB5B-4394-9D44-7D20C9B193E0}"/>
                </a:ext>
              </a:extLst>
            </p:cNvPr>
            <p:cNvSpPr txBox="1">
              <a:spLocks noChangeArrowheads="1"/>
            </p:cNvSpPr>
            <p:nvPr/>
          </p:nvSpPr>
          <p:spPr bwMode="auto">
            <a:xfrm>
              <a:off x="3314698" y="2213535"/>
              <a:ext cx="2666998" cy="584975"/>
            </a:xfrm>
            <a:prstGeom prst="rect">
              <a:avLst/>
            </a:prstGeom>
            <a:noFill/>
            <a:ln w="19050">
              <a:solidFill>
                <a:schemeClr val="accent5"/>
              </a:solidFill>
            </a:ln>
          </p:spPr>
          <p:txBody>
            <a:bodyPr>
              <a:spAutoFit/>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3200" b="1" dirty="0">
                  <a:solidFill>
                    <a:schemeClr val="accent1"/>
                  </a:solidFill>
                  <a:latin typeface="+mj-lt"/>
                </a:rPr>
                <a:t>NIH People</a:t>
              </a:r>
              <a:endParaRPr lang="en-US" altLang="en-US" b="1" dirty="0">
                <a:solidFill>
                  <a:schemeClr val="accent1"/>
                </a:solidFill>
                <a:latin typeface="+mj-lt"/>
              </a:endParaRPr>
            </a:p>
          </p:txBody>
        </p:sp>
        <p:sp>
          <p:nvSpPr>
            <p:cNvPr id="5" name="Text Box 8">
              <a:extLst>
                <a:ext uri="{FF2B5EF4-FFF2-40B4-BE49-F238E27FC236}">
                  <a16:creationId xmlns:a16="http://schemas.microsoft.com/office/drawing/2014/main" id="{B859D535-0A73-41D6-85B9-2EE0F75CD8BA}"/>
                </a:ext>
              </a:extLst>
            </p:cNvPr>
            <p:cNvSpPr txBox="1">
              <a:spLocks noChangeArrowheads="1"/>
            </p:cNvSpPr>
            <p:nvPr/>
          </p:nvSpPr>
          <p:spPr bwMode="auto">
            <a:xfrm>
              <a:off x="342900"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2000" dirty="0">
                  <a:solidFill>
                    <a:schemeClr val="accent1"/>
                  </a:solidFill>
                  <a:latin typeface="+mj-lt"/>
                </a:rPr>
                <a:t>Program Officer</a:t>
              </a:r>
            </a:p>
          </p:txBody>
        </p:sp>
        <p:sp>
          <p:nvSpPr>
            <p:cNvPr id="6" name="Line 11">
              <a:extLst>
                <a:ext uri="{FF2B5EF4-FFF2-40B4-BE49-F238E27FC236}">
                  <a16:creationId xmlns:a16="http://schemas.microsoft.com/office/drawing/2014/main" id="{4FFE1474-F59D-425E-A7D7-DCF0C8C9EB19}"/>
                </a:ext>
              </a:extLst>
            </p:cNvPr>
            <p:cNvSpPr>
              <a:spLocks noChangeShapeType="1"/>
            </p:cNvSpPr>
            <p:nvPr/>
          </p:nvSpPr>
          <p:spPr bwMode="auto">
            <a:xfrm>
              <a:off x="1676399" y="3047257"/>
              <a:ext cx="6019795" cy="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p>
          </p:txBody>
        </p:sp>
        <p:sp>
          <p:nvSpPr>
            <p:cNvPr id="7" name="Line 13">
              <a:extLst>
                <a:ext uri="{FF2B5EF4-FFF2-40B4-BE49-F238E27FC236}">
                  <a16:creationId xmlns:a16="http://schemas.microsoft.com/office/drawing/2014/main" id="{0360048D-E935-42F6-B9AD-C6D9065DF572}"/>
                </a:ext>
              </a:extLst>
            </p:cNvPr>
            <p:cNvSpPr>
              <a:spLocks noChangeShapeType="1"/>
            </p:cNvSpPr>
            <p:nvPr/>
          </p:nvSpPr>
          <p:spPr bwMode="auto">
            <a:xfrm>
              <a:off x="1676399" y="3047257"/>
              <a:ext cx="0" cy="38113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p>
          </p:txBody>
        </p:sp>
        <p:sp>
          <p:nvSpPr>
            <p:cNvPr id="8" name="Line 14">
              <a:extLst>
                <a:ext uri="{FF2B5EF4-FFF2-40B4-BE49-F238E27FC236}">
                  <a16:creationId xmlns:a16="http://schemas.microsoft.com/office/drawing/2014/main" id="{80805DA7-41A6-4D56-B2BE-8646FB105B5D}"/>
                </a:ext>
              </a:extLst>
            </p:cNvPr>
            <p:cNvSpPr>
              <a:spLocks noChangeShapeType="1"/>
            </p:cNvSpPr>
            <p:nvPr/>
          </p:nvSpPr>
          <p:spPr bwMode="auto">
            <a:xfrm flipH="1">
              <a:off x="7696194" y="3047257"/>
              <a:ext cx="0" cy="38113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p>
          </p:txBody>
        </p:sp>
        <p:sp>
          <p:nvSpPr>
            <p:cNvPr id="9" name="Line 15">
              <a:extLst>
                <a:ext uri="{FF2B5EF4-FFF2-40B4-BE49-F238E27FC236}">
                  <a16:creationId xmlns:a16="http://schemas.microsoft.com/office/drawing/2014/main" id="{724493D1-3D04-45A3-B43B-77A38665D0F6}"/>
                </a:ext>
              </a:extLst>
            </p:cNvPr>
            <p:cNvSpPr>
              <a:spLocks noChangeShapeType="1"/>
            </p:cNvSpPr>
            <p:nvPr/>
          </p:nvSpPr>
          <p:spPr bwMode="auto">
            <a:xfrm>
              <a:off x="4724396" y="2797934"/>
              <a:ext cx="0" cy="630453"/>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p>
          </p:txBody>
        </p:sp>
        <p:sp>
          <p:nvSpPr>
            <p:cNvPr id="10" name="Text Box 8">
              <a:extLst>
                <a:ext uri="{FF2B5EF4-FFF2-40B4-BE49-F238E27FC236}">
                  <a16:creationId xmlns:a16="http://schemas.microsoft.com/office/drawing/2014/main" id="{3A385B5D-41BD-4727-80BB-690832251D8F}"/>
                </a:ext>
              </a:extLst>
            </p:cNvPr>
            <p:cNvSpPr txBox="1">
              <a:spLocks noChangeArrowheads="1"/>
            </p:cNvSpPr>
            <p:nvPr/>
          </p:nvSpPr>
          <p:spPr bwMode="auto">
            <a:xfrm>
              <a:off x="3314698"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2000" dirty="0">
                  <a:solidFill>
                    <a:schemeClr val="accent1"/>
                  </a:solidFill>
                  <a:latin typeface="+mj-lt"/>
                </a:rPr>
                <a:t>Scientific Review Officer</a:t>
              </a:r>
            </a:p>
          </p:txBody>
        </p:sp>
        <p:sp>
          <p:nvSpPr>
            <p:cNvPr id="11" name="Text Box 8">
              <a:extLst>
                <a:ext uri="{FF2B5EF4-FFF2-40B4-BE49-F238E27FC236}">
                  <a16:creationId xmlns:a16="http://schemas.microsoft.com/office/drawing/2014/main" id="{8F437ABC-9496-4C35-ACA8-CDEDB1C41189}"/>
                </a:ext>
              </a:extLst>
            </p:cNvPr>
            <p:cNvSpPr txBox="1">
              <a:spLocks noChangeArrowheads="1"/>
            </p:cNvSpPr>
            <p:nvPr/>
          </p:nvSpPr>
          <p:spPr bwMode="auto">
            <a:xfrm>
              <a:off x="6286495"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2000" dirty="0">
                  <a:solidFill>
                    <a:schemeClr val="accent1"/>
                  </a:solidFill>
                  <a:latin typeface="+mj-lt"/>
                </a:rPr>
                <a:t>Grants Management Officer </a:t>
              </a:r>
            </a:p>
          </p:txBody>
        </p:sp>
      </p:grpSp>
      <p:grpSp>
        <p:nvGrpSpPr>
          <p:cNvPr id="14" name="Group 13" descr="NIH staff team includes Program Officers, Scientific Review Officers, and Grants Management Officers">
            <a:extLst>
              <a:ext uri="{FF2B5EF4-FFF2-40B4-BE49-F238E27FC236}">
                <a16:creationId xmlns:a16="http://schemas.microsoft.com/office/drawing/2014/main" id="{34C8C3AE-03A3-4523-89ED-590FBBE05C36}"/>
              </a:ext>
            </a:extLst>
          </p:cNvPr>
          <p:cNvGrpSpPr/>
          <p:nvPr/>
        </p:nvGrpSpPr>
        <p:grpSpPr>
          <a:xfrm>
            <a:off x="411677" y="3664834"/>
            <a:ext cx="4096289" cy="2345678"/>
            <a:chOff x="1095022" y="3615200"/>
            <a:chExt cx="3528145" cy="2336955"/>
          </a:xfrm>
        </p:grpSpPr>
        <p:sp>
          <p:nvSpPr>
            <p:cNvPr id="15" name="Rectangle 14">
              <a:extLst>
                <a:ext uri="{FF2B5EF4-FFF2-40B4-BE49-F238E27FC236}">
                  <a16:creationId xmlns:a16="http://schemas.microsoft.com/office/drawing/2014/main" id="{2ADBDD5C-6357-40C6-85EA-10909C2710CF}"/>
                </a:ext>
              </a:extLst>
            </p:cNvPr>
            <p:cNvSpPr/>
            <p:nvPr/>
          </p:nvSpPr>
          <p:spPr>
            <a:xfrm>
              <a:off x="1095022" y="3615200"/>
              <a:ext cx="3352795" cy="23369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9900"/>
                  </a:solidFill>
                </a:ln>
                <a:noFill/>
                <a:latin typeface="Arial" panose="020B0604020202020204" pitchFamily="34" charset="0"/>
                <a:cs typeface="Arial" panose="020B0604020202020204" pitchFamily="34" charset="0"/>
              </a:endParaRPr>
            </a:p>
          </p:txBody>
        </p:sp>
        <p:sp>
          <p:nvSpPr>
            <p:cNvPr id="16" name="TextBox 15" descr="Contact Program Officer before applying">
              <a:extLst>
                <a:ext uri="{FF2B5EF4-FFF2-40B4-BE49-F238E27FC236}">
                  <a16:creationId xmlns:a16="http://schemas.microsoft.com/office/drawing/2014/main" id="{69AB2D40-A339-4024-A2C6-5E4CD5A8AFD3}"/>
                </a:ext>
              </a:extLst>
            </p:cNvPr>
            <p:cNvSpPr txBox="1"/>
            <p:nvPr/>
          </p:nvSpPr>
          <p:spPr>
            <a:xfrm>
              <a:off x="1095022" y="3623924"/>
              <a:ext cx="3528145" cy="206944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Before applying discuss</a:t>
              </a:r>
            </a:p>
            <a:p>
              <a:pPr marL="463550" lvl="1" indent="-285750">
                <a:spcAft>
                  <a:spcPts val="60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Concept paper aims &amp; fit with NIH priorities</a:t>
              </a:r>
            </a:p>
            <a:p>
              <a:pPr marL="463550" lvl="1" indent="-285750">
                <a:spcAft>
                  <a:spcPts val="60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Appropriate funding mechanism</a:t>
              </a:r>
            </a:p>
            <a:p>
              <a:pPr marL="463550" lvl="1" indent="-285750">
                <a:spcAft>
                  <a:spcPts val="60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Responsiveness to review criteria</a:t>
              </a:r>
            </a:p>
            <a:p>
              <a:pPr marL="463550" lvl="1" indent="-285750">
                <a:spcAft>
                  <a:spcPts val="60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After Review to discuss next steps</a:t>
              </a:r>
            </a:p>
          </p:txBody>
        </p:sp>
      </p:grpSp>
      <p:cxnSp>
        <p:nvCxnSpPr>
          <p:cNvPr id="17" name="Straight Arrow Connector 16">
            <a:extLst>
              <a:ext uri="{FF2B5EF4-FFF2-40B4-BE49-F238E27FC236}">
                <a16:creationId xmlns:a16="http://schemas.microsoft.com/office/drawing/2014/main" id="{98AB419F-4635-4BF5-B95A-A7B46A801D08}"/>
              </a:ext>
              <a:ext uri="{C183D7F6-B498-43B3-948B-1728B52AA6E4}">
                <adec:decorative xmlns:adec="http://schemas.microsoft.com/office/drawing/2017/decorative" val="1"/>
              </a:ext>
            </a:extLst>
          </p:cNvPr>
          <p:cNvCxnSpPr>
            <a:cxnSpLocks/>
          </p:cNvCxnSpPr>
          <p:nvPr/>
        </p:nvCxnSpPr>
        <p:spPr>
          <a:xfrm>
            <a:off x="2562578" y="3242925"/>
            <a:ext cx="0" cy="324187"/>
          </a:xfrm>
          <a:prstGeom prst="straightConnector1">
            <a:avLst/>
          </a:prstGeom>
          <a:ln w="76200">
            <a:solidFill>
              <a:srgbClr val="00B050"/>
            </a:solidFill>
            <a:tailEnd type="triangle"/>
          </a:ln>
          <a:effectLst/>
        </p:spPr>
        <p:style>
          <a:lnRef idx="3">
            <a:schemeClr val="accent3"/>
          </a:lnRef>
          <a:fillRef idx="0">
            <a:schemeClr val="accent3"/>
          </a:fillRef>
          <a:effectRef idx="2">
            <a:schemeClr val="accent3"/>
          </a:effectRef>
          <a:fontRef idx="minor">
            <a:schemeClr val="tx1"/>
          </a:fontRef>
        </p:style>
      </p:cxnSp>
      <p:grpSp>
        <p:nvGrpSpPr>
          <p:cNvPr id="18" name="Group 17" descr="Contact Scientific Review Officer between application submission and review">
            <a:extLst>
              <a:ext uri="{FF2B5EF4-FFF2-40B4-BE49-F238E27FC236}">
                <a16:creationId xmlns:a16="http://schemas.microsoft.com/office/drawing/2014/main" id="{FA1E7F14-013B-413C-94D9-5D51432ADB47}"/>
              </a:ext>
            </a:extLst>
          </p:cNvPr>
          <p:cNvGrpSpPr/>
          <p:nvPr/>
        </p:nvGrpSpPr>
        <p:grpSpPr>
          <a:xfrm>
            <a:off x="4604881" y="3673558"/>
            <a:ext cx="3584222" cy="2336955"/>
            <a:chOff x="4412377" y="3673558"/>
            <a:chExt cx="3584222" cy="2336955"/>
          </a:xfrm>
        </p:grpSpPr>
        <p:grpSp>
          <p:nvGrpSpPr>
            <p:cNvPr id="19" name="Group 18">
              <a:extLst>
                <a:ext uri="{FF2B5EF4-FFF2-40B4-BE49-F238E27FC236}">
                  <a16:creationId xmlns:a16="http://schemas.microsoft.com/office/drawing/2014/main" id="{F097CBEB-BB85-4E99-A5A8-11DFF8CA031D}"/>
                </a:ext>
              </a:extLst>
            </p:cNvPr>
            <p:cNvGrpSpPr/>
            <p:nvPr/>
          </p:nvGrpSpPr>
          <p:grpSpPr>
            <a:xfrm>
              <a:off x="4412377" y="3673558"/>
              <a:ext cx="3584222" cy="2336955"/>
              <a:chOff x="1041666" y="3615200"/>
              <a:chExt cx="3764576" cy="2336955"/>
            </a:xfrm>
          </p:grpSpPr>
          <p:sp>
            <p:nvSpPr>
              <p:cNvPr id="21" name="Rectangle 20">
                <a:extLst>
                  <a:ext uri="{FF2B5EF4-FFF2-40B4-BE49-F238E27FC236}">
                    <a16:creationId xmlns:a16="http://schemas.microsoft.com/office/drawing/2014/main" id="{2371FDD9-1F58-4438-BDD3-19E32C0011E5}"/>
                  </a:ext>
                </a:extLst>
              </p:cNvPr>
              <p:cNvSpPr/>
              <p:nvPr/>
            </p:nvSpPr>
            <p:spPr>
              <a:xfrm>
                <a:off x="1041666" y="3615200"/>
                <a:ext cx="3521501" cy="23369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9900"/>
                    </a:solidFill>
                  </a:ln>
                  <a:no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88547AD-5B69-445A-91F4-DD6F9EFA1C65}"/>
                  </a:ext>
                </a:extLst>
              </p:cNvPr>
              <p:cNvSpPr txBox="1"/>
              <p:nvPr/>
            </p:nvSpPr>
            <p:spPr>
              <a:xfrm>
                <a:off x="1095022" y="3623924"/>
                <a:ext cx="3696053" cy="374571"/>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3F92840-D49C-479A-AC64-32D8B8222741}"/>
                  </a:ext>
                </a:extLst>
              </p:cNvPr>
              <p:cNvSpPr txBox="1"/>
              <p:nvPr/>
            </p:nvSpPr>
            <p:spPr>
              <a:xfrm>
                <a:off x="1110189" y="3625852"/>
                <a:ext cx="3696053" cy="374571"/>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p:txBody>
          </p:sp>
        </p:grpSp>
        <p:sp>
          <p:nvSpPr>
            <p:cNvPr id="20" name="TextBox 19">
              <a:extLst>
                <a:ext uri="{FF2B5EF4-FFF2-40B4-BE49-F238E27FC236}">
                  <a16:creationId xmlns:a16="http://schemas.microsoft.com/office/drawing/2014/main" id="{062B79C5-AD40-4B8B-9F3F-CAD32E4538D4}"/>
                </a:ext>
              </a:extLst>
            </p:cNvPr>
            <p:cNvSpPr txBox="1"/>
            <p:nvPr/>
          </p:nvSpPr>
          <p:spPr>
            <a:xfrm>
              <a:off x="4521642" y="3787776"/>
              <a:ext cx="3048729" cy="2046714"/>
            </a:xfrm>
            <a:prstGeom prst="rect">
              <a:avLst/>
            </a:prstGeom>
            <a:noFill/>
          </p:spPr>
          <p:txBody>
            <a:bodyPr wrap="square">
              <a:spAutoFit/>
            </a:bodyPr>
            <a:lstStyle/>
            <a:p>
              <a:pPr marL="176213" indent="-176213" algn="l">
                <a:spcBef>
                  <a:spcPts val="600"/>
                </a:spcBef>
                <a:spcAft>
                  <a:spcPts val="600"/>
                </a:spcAft>
                <a:buFont typeface="Arial" panose="020B0604020202020204" pitchFamily="34" charset="0"/>
                <a:buChar char="•"/>
                <a:defRPr/>
              </a:pPr>
              <a:r>
                <a:rPr lang="en-US" sz="1600" dirty="0">
                  <a:latin typeface="Arial" panose="020B0604020202020204" pitchFamily="34" charset="0"/>
                  <a:cs typeface="Arial" panose="020B0604020202020204" pitchFamily="34" charset="0"/>
                </a:rPr>
                <a:t>After application is assigned to a review committee until review is complete to discuss:</a:t>
              </a:r>
            </a:p>
            <a:p>
              <a:pPr marL="463550" lvl="1" indent="-285750" algn="l">
                <a:spcAft>
                  <a:spcPts val="60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Review committee selection</a:t>
              </a:r>
            </a:p>
            <a:p>
              <a:pPr marL="463550" lvl="1" indent="-285750" algn="l">
                <a:spcAft>
                  <a:spcPts val="60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Missing info</a:t>
              </a:r>
            </a:p>
            <a:p>
              <a:pPr marL="463550" lvl="1" indent="-285750" algn="l">
                <a:spcAft>
                  <a:spcPts val="600"/>
                </a:spcAft>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Supplemental info</a:t>
              </a:r>
            </a:p>
          </p:txBody>
        </p:sp>
      </p:grpSp>
      <p:grpSp>
        <p:nvGrpSpPr>
          <p:cNvPr id="24" name="Group 23" descr="Contact Grants Management Office after review to discuss policy, budget, and post-award functions">
            <a:extLst>
              <a:ext uri="{FF2B5EF4-FFF2-40B4-BE49-F238E27FC236}">
                <a16:creationId xmlns:a16="http://schemas.microsoft.com/office/drawing/2014/main" id="{D1851559-8C81-47F6-9203-D143EC6BD311}"/>
              </a:ext>
            </a:extLst>
          </p:cNvPr>
          <p:cNvGrpSpPr/>
          <p:nvPr/>
        </p:nvGrpSpPr>
        <p:grpSpPr>
          <a:xfrm>
            <a:off x="8248522" y="3673557"/>
            <a:ext cx="3711220" cy="2336955"/>
            <a:chOff x="1095022" y="3615200"/>
            <a:chExt cx="3711220" cy="2336955"/>
          </a:xfrm>
        </p:grpSpPr>
        <p:sp>
          <p:nvSpPr>
            <p:cNvPr id="25" name="Rectangle 24">
              <a:extLst>
                <a:ext uri="{FF2B5EF4-FFF2-40B4-BE49-F238E27FC236}">
                  <a16:creationId xmlns:a16="http://schemas.microsoft.com/office/drawing/2014/main" id="{8845E06E-AE7C-4410-8E54-E26A85516870}"/>
                </a:ext>
              </a:extLst>
            </p:cNvPr>
            <p:cNvSpPr/>
            <p:nvPr/>
          </p:nvSpPr>
          <p:spPr>
            <a:xfrm>
              <a:off x="1095022" y="3615200"/>
              <a:ext cx="3352795" cy="23369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FF9900"/>
                  </a:solidFill>
                </a:ln>
                <a:noFill/>
              </a:endParaRPr>
            </a:p>
          </p:txBody>
        </p:sp>
        <p:sp>
          <p:nvSpPr>
            <p:cNvPr id="26" name="TextBox 25">
              <a:extLst>
                <a:ext uri="{FF2B5EF4-FFF2-40B4-BE49-F238E27FC236}">
                  <a16:creationId xmlns:a16="http://schemas.microsoft.com/office/drawing/2014/main" id="{C0CF5626-E8BB-48E8-9DD1-3A1F7F4FFDB8}"/>
                </a:ext>
              </a:extLst>
            </p:cNvPr>
            <p:cNvSpPr txBox="1"/>
            <p:nvPr/>
          </p:nvSpPr>
          <p:spPr>
            <a:xfrm>
              <a:off x="1095022" y="3623924"/>
              <a:ext cx="3696053" cy="374571"/>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buFont typeface="Arial" panose="020B0604020202020204" pitchFamily="34" charset="0"/>
                <a:buChar char="•"/>
                <a:defRPr/>
              </a:pPr>
              <a:endParaRPr lang="en-US" sz="1600" dirty="0"/>
            </a:p>
          </p:txBody>
        </p:sp>
        <p:sp>
          <p:nvSpPr>
            <p:cNvPr id="27" name="TextBox 26">
              <a:extLst>
                <a:ext uri="{FF2B5EF4-FFF2-40B4-BE49-F238E27FC236}">
                  <a16:creationId xmlns:a16="http://schemas.microsoft.com/office/drawing/2014/main" id="{CA46C30A-22ED-4E27-A0AF-8D8771522918}"/>
                </a:ext>
              </a:extLst>
            </p:cNvPr>
            <p:cNvSpPr txBox="1"/>
            <p:nvPr/>
          </p:nvSpPr>
          <p:spPr>
            <a:xfrm>
              <a:off x="1110189" y="3625852"/>
              <a:ext cx="3696053" cy="374571"/>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6213" indent="-176213" algn="l">
                <a:buFont typeface="Arial" panose="020B0604020202020204" pitchFamily="34" charset="0"/>
                <a:buChar char="•"/>
                <a:defRPr/>
              </a:pPr>
              <a:endParaRPr lang="en-US" sz="1600" dirty="0"/>
            </a:p>
          </p:txBody>
        </p:sp>
      </p:grpSp>
      <p:cxnSp>
        <p:nvCxnSpPr>
          <p:cNvPr id="28" name="Straight Arrow Connector 27">
            <a:extLst>
              <a:ext uri="{FF2B5EF4-FFF2-40B4-BE49-F238E27FC236}">
                <a16:creationId xmlns:a16="http://schemas.microsoft.com/office/drawing/2014/main" id="{8B09F50E-3949-4224-8C5D-EEE153CEE4E9}"/>
              </a:ext>
              <a:ext uri="{C183D7F6-B498-43B3-948B-1728B52AA6E4}">
                <adec:decorative xmlns:adec="http://schemas.microsoft.com/office/drawing/2017/decorative" val="1"/>
              </a:ext>
            </a:extLst>
          </p:cNvPr>
          <p:cNvCxnSpPr>
            <a:cxnSpLocks/>
          </p:cNvCxnSpPr>
          <p:nvPr/>
        </p:nvCxnSpPr>
        <p:spPr>
          <a:xfrm>
            <a:off x="9578623" y="3242925"/>
            <a:ext cx="0" cy="324187"/>
          </a:xfrm>
          <a:prstGeom prst="straightConnector1">
            <a:avLst/>
          </a:prstGeom>
          <a:ln w="76200">
            <a:solidFill>
              <a:srgbClr val="00B05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29" name="Straight Arrow Connector 28">
            <a:extLst>
              <a:ext uri="{FF2B5EF4-FFF2-40B4-BE49-F238E27FC236}">
                <a16:creationId xmlns:a16="http://schemas.microsoft.com/office/drawing/2014/main" id="{4C6D12A4-7506-4C7F-8F49-9C03F83DEDA0}"/>
              </a:ext>
              <a:ext uri="{C183D7F6-B498-43B3-948B-1728B52AA6E4}">
                <adec:decorative xmlns:adec="http://schemas.microsoft.com/office/drawing/2017/decorative" val="1"/>
              </a:ext>
            </a:extLst>
          </p:cNvPr>
          <p:cNvCxnSpPr>
            <a:cxnSpLocks/>
          </p:cNvCxnSpPr>
          <p:nvPr/>
        </p:nvCxnSpPr>
        <p:spPr>
          <a:xfrm>
            <a:off x="6217024" y="3266906"/>
            <a:ext cx="0" cy="324187"/>
          </a:xfrm>
          <a:prstGeom prst="straightConnector1">
            <a:avLst/>
          </a:prstGeom>
          <a:ln w="76200">
            <a:solidFill>
              <a:srgbClr val="00B050"/>
            </a:solidFill>
            <a:tailEnd type="triangle"/>
          </a:ln>
          <a:effectLst/>
        </p:spPr>
        <p:style>
          <a:lnRef idx="3">
            <a:schemeClr val="accent3"/>
          </a:lnRef>
          <a:fillRef idx="0">
            <a:schemeClr val="accent3"/>
          </a:fillRef>
          <a:effectRef idx="2">
            <a:schemeClr val="accent3"/>
          </a:effectRef>
          <a:fontRef idx="minor">
            <a:schemeClr val="tx1"/>
          </a:fontRef>
        </p:style>
      </p:cxnSp>
      <p:sp>
        <p:nvSpPr>
          <p:cNvPr id="31" name="TextBox 30">
            <a:extLst>
              <a:ext uri="{FF2B5EF4-FFF2-40B4-BE49-F238E27FC236}">
                <a16:creationId xmlns:a16="http://schemas.microsoft.com/office/drawing/2014/main" id="{A1A032F5-7B75-4EA9-AE67-FF59A4FBD9AE}"/>
              </a:ext>
            </a:extLst>
          </p:cNvPr>
          <p:cNvSpPr txBox="1"/>
          <p:nvPr/>
        </p:nvSpPr>
        <p:spPr>
          <a:xfrm>
            <a:off x="8357310" y="3821625"/>
            <a:ext cx="3192169" cy="1877437"/>
          </a:xfrm>
          <a:prstGeom prst="rect">
            <a:avLst/>
          </a:prstGeom>
          <a:noFill/>
        </p:spPr>
        <p:txBody>
          <a:bodyPr wrap="square">
            <a:spAutoFit/>
          </a:bodyPr>
          <a:lstStyle/>
          <a:p>
            <a:pPr marL="176213" indent="-176213" algn="l">
              <a:spcAft>
                <a:spcPts val="600"/>
              </a:spcAft>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Before or after review to discuss:</a:t>
            </a:r>
          </a:p>
          <a:p>
            <a:pPr marL="450850" lvl="1" indent="-285750" algn="l">
              <a:spcAft>
                <a:spcPts val="600"/>
              </a:spcAft>
              <a:buFont typeface="Courier New" panose="02070309020205020404" pitchFamily="49" charset="0"/>
              <a:buChar char="o"/>
              <a:defRPr/>
            </a:pPr>
            <a:r>
              <a:rPr lang="en-US" sz="1600" dirty="0">
                <a:solidFill>
                  <a:schemeClr val="tx1"/>
                </a:solidFill>
                <a:latin typeface="Arial" panose="020B0604020202020204" pitchFamily="34" charset="0"/>
                <a:cs typeface="Arial" panose="020B0604020202020204" pitchFamily="34" charset="0"/>
              </a:rPr>
              <a:t>NIH grants policy</a:t>
            </a:r>
          </a:p>
          <a:p>
            <a:pPr marL="450850" lvl="1" indent="-285750" algn="l">
              <a:spcAft>
                <a:spcPts val="600"/>
              </a:spcAft>
              <a:buFont typeface="Courier New" panose="02070309020205020404" pitchFamily="49" charset="0"/>
              <a:buChar char="o"/>
              <a:defRPr/>
            </a:pPr>
            <a:r>
              <a:rPr lang="en-US" sz="1600" dirty="0">
                <a:solidFill>
                  <a:schemeClr val="tx1"/>
                </a:solidFill>
                <a:latin typeface="Arial" panose="020B0604020202020204" pitchFamily="34" charset="0"/>
                <a:cs typeface="Arial" panose="020B0604020202020204" pitchFamily="34" charset="0"/>
              </a:rPr>
              <a:t>Budget</a:t>
            </a:r>
          </a:p>
          <a:p>
            <a:pPr marL="450850" lvl="1" indent="-285750" algn="l">
              <a:spcAft>
                <a:spcPts val="600"/>
              </a:spcAft>
              <a:buFont typeface="Courier New" panose="02070309020205020404" pitchFamily="49" charset="0"/>
              <a:buChar char="o"/>
              <a:defRPr/>
            </a:pPr>
            <a:r>
              <a:rPr lang="en-US" sz="1600" dirty="0">
                <a:solidFill>
                  <a:schemeClr val="tx1"/>
                </a:solidFill>
                <a:latin typeface="Arial" panose="020B0604020202020204" pitchFamily="34" charset="0"/>
                <a:cs typeface="Arial" panose="020B0604020202020204" pitchFamily="34" charset="0"/>
              </a:rPr>
              <a:t>Change of institutions</a:t>
            </a:r>
          </a:p>
          <a:p>
            <a:pPr marL="450850" lvl="1" indent="-285750" algn="l">
              <a:spcAft>
                <a:spcPts val="600"/>
              </a:spcAft>
              <a:buFont typeface="Courier New" panose="02070309020205020404" pitchFamily="49" charset="0"/>
              <a:buChar char="o"/>
              <a:defRPr/>
            </a:pPr>
            <a:r>
              <a:rPr lang="en-US" sz="1600" dirty="0">
                <a:solidFill>
                  <a:schemeClr val="tx1"/>
                </a:solidFill>
                <a:latin typeface="Arial" panose="020B0604020202020204" pitchFamily="34" charset="0"/>
                <a:cs typeface="Arial" panose="020B0604020202020204" pitchFamily="34" charset="0"/>
              </a:rPr>
              <a:t>Grant start dates</a:t>
            </a:r>
          </a:p>
        </p:txBody>
      </p:sp>
    </p:spTree>
    <p:extLst>
      <p:ext uri="{BB962C8B-B14F-4D97-AF65-F5344CB8AC3E}">
        <p14:creationId xmlns:p14="http://schemas.microsoft.com/office/powerpoint/2010/main" val="342732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7306192A-4004-4BC4-9CE0-3EB35ED520FD}"/>
              </a:ext>
            </a:extLst>
          </p:cNvPr>
          <p:cNvSpPr>
            <a:spLocks noGrp="1"/>
          </p:cNvSpPr>
          <p:nvPr>
            <p:ph idx="1"/>
          </p:nvPr>
        </p:nvSpPr>
        <p:spPr>
          <a:xfrm>
            <a:off x="609600" y="1509888"/>
            <a:ext cx="6242756" cy="4525963"/>
          </a:xfrm>
        </p:spPr>
        <p:txBody>
          <a:bodyPr>
            <a:normAutofit fontScale="92500" lnSpcReduction="10000"/>
          </a:bodyPr>
          <a:lstStyle/>
          <a:p>
            <a:pPr>
              <a:lnSpc>
                <a:spcPct val="100000"/>
              </a:lnSpc>
              <a:spcBef>
                <a:spcPts val="2400"/>
              </a:spcBef>
              <a:defRPr/>
            </a:pPr>
            <a:r>
              <a:rPr lang="en-US" sz="2800" dirty="0">
                <a:latin typeface="Arial" panose="020B0604020202020204" pitchFamily="34" charset="0"/>
                <a:cs typeface="Arial" panose="020B0604020202020204" pitchFamily="34" charset="0"/>
              </a:rPr>
              <a:t>Talk to mentors and colleagues</a:t>
            </a:r>
          </a:p>
          <a:p>
            <a:pPr>
              <a:lnSpc>
                <a:spcPct val="100000"/>
              </a:lnSpc>
              <a:spcBef>
                <a:spcPts val="2400"/>
              </a:spcBef>
              <a:defRPr/>
            </a:pPr>
            <a:r>
              <a:rPr lang="en-US" sz="2800" dirty="0">
                <a:latin typeface="Arial" panose="020B0604020202020204" pitchFamily="34" charset="0"/>
                <a:cs typeface="Arial" panose="020B0604020202020204" pitchFamily="34" charset="0"/>
              </a:rPr>
              <a:t>Search NIH </a:t>
            </a:r>
            <a:r>
              <a:rPr lang="en-US" sz="2800" dirty="0" err="1">
                <a:latin typeface="Arial" panose="020B0604020202020204" pitchFamily="34" charset="0"/>
                <a:cs typeface="Arial" panose="020B0604020202020204" pitchFamily="34" charset="0"/>
              </a:rPr>
              <a:t>RePORTER</a:t>
            </a:r>
            <a:r>
              <a:rPr lang="en-US" sz="2800" dirty="0">
                <a:latin typeface="Arial" panose="020B0604020202020204" pitchFamily="34" charset="0"/>
                <a:cs typeface="Arial" panose="020B0604020202020204" pitchFamily="34" charset="0"/>
              </a:rPr>
              <a:t> for funded projects</a:t>
            </a:r>
          </a:p>
          <a:p>
            <a:pPr>
              <a:lnSpc>
                <a:spcPct val="100000"/>
              </a:lnSpc>
              <a:spcBef>
                <a:spcPts val="1800"/>
              </a:spcBef>
              <a:defRPr/>
            </a:pPr>
            <a:r>
              <a:rPr lang="en-US" sz="2800" dirty="0">
                <a:latin typeface="Arial" panose="020B0604020202020204" pitchFamily="34" charset="0"/>
                <a:cs typeface="Arial" panose="020B0604020202020204" pitchFamily="34" charset="0"/>
              </a:rPr>
              <a:t>Search NIH MATCHMAKER for similar projects and their POs</a:t>
            </a:r>
          </a:p>
          <a:p>
            <a:pPr>
              <a:lnSpc>
                <a:spcPct val="100000"/>
              </a:lnSpc>
              <a:spcBef>
                <a:spcPts val="1800"/>
              </a:spcBef>
              <a:defRPr/>
            </a:pPr>
            <a:r>
              <a:rPr lang="en-US" sz="2800" dirty="0">
                <a:latin typeface="Arial" panose="020B0604020202020204" pitchFamily="34" charset="0"/>
                <a:cs typeface="Arial" panose="020B0604020202020204" pitchFamily="34" charset="0"/>
              </a:rPr>
              <a:t>Review IC missions, strategic plans, &amp; research priorities </a:t>
            </a:r>
          </a:p>
          <a:p>
            <a:pPr>
              <a:lnSpc>
                <a:spcPct val="100000"/>
              </a:lnSpc>
              <a:spcBef>
                <a:spcPts val="1800"/>
              </a:spcBef>
              <a:defRPr/>
            </a:pPr>
            <a:r>
              <a:rPr lang="en-US" sz="2800" dirty="0">
                <a:latin typeface="Arial" panose="020B0604020202020204" pitchFamily="34" charset="0"/>
                <a:cs typeface="Arial" panose="020B0604020202020204" pitchFamily="34" charset="0"/>
              </a:rPr>
              <a:t>Review IC division or program webpages</a:t>
            </a:r>
          </a:p>
        </p:txBody>
      </p:sp>
      <p:sp>
        <p:nvSpPr>
          <p:cNvPr id="5" name="Title 2">
            <a:extLst>
              <a:ext uri="{FF2B5EF4-FFF2-40B4-BE49-F238E27FC236}">
                <a16:creationId xmlns:a16="http://schemas.microsoft.com/office/drawing/2014/main" id="{8D5B5FCA-9BB3-4A2B-8DF9-56214C0CBFC8}"/>
              </a:ext>
            </a:extLst>
          </p:cNvPr>
          <p:cNvSpPr>
            <a:spLocks noGrp="1"/>
          </p:cNvSpPr>
          <p:nvPr>
            <p:ph type="title"/>
          </p:nvPr>
        </p:nvSpPr>
        <p:spPr>
          <a:xfrm>
            <a:off x="282222" y="106363"/>
            <a:ext cx="10972800" cy="1143000"/>
          </a:xfrm>
        </p:spPr>
        <p:txBody>
          <a:bodyPr>
            <a:normAutofit fontScale="90000"/>
          </a:bodyPr>
          <a:lstStyle/>
          <a:p>
            <a:pPr algn="l"/>
            <a:r>
              <a:rPr lang="en-US" altLang="en-US" sz="4000" dirty="0">
                <a:solidFill>
                  <a:schemeClr val="tx2"/>
                </a:solidFill>
                <a:latin typeface="Arial Black" panose="020B0A04020102020204" pitchFamily="34" charset="0"/>
              </a:rPr>
              <a:t>Use These Resources to Find the Right IC and PO</a:t>
            </a:r>
            <a:endParaRPr lang="en-US" sz="4000" dirty="0">
              <a:solidFill>
                <a:schemeClr val="tx2"/>
              </a:solidFill>
              <a:latin typeface="Arial Black" panose="020B0A04020102020204" pitchFamily="34" charset="0"/>
            </a:endParaRPr>
          </a:p>
        </p:txBody>
      </p:sp>
      <p:pic>
        <p:nvPicPr>
          <p:cNvPr id="7" name="Picture 6">
            <a:extLst>
              <a:ext uri="{FF2B5EF4-FFF2-40B4-BE49-F238E27FC236}">
                <a16:creationId xmlns:a16="http://schemas.microsoft.com/office/drawing/2014/main" id="{40EFD26D-B01F-4D58-8140-1AE3A82F07A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49051" y="1066801"/>
            <a:ext cx="4544181" cy="2127956"/>
          </a:xfrm>
          <a:prstGeom prst="rect">
            <a:avLst/>
          </a:prstGeom>
        </p:spPr>
      </p:pic>
      <p:pic>
        <p:nvPicPr>
          <p:cNvPr id="9" name="Picture 8">
            <a:extLst>
              <a:ext uri="{FF2B5EF4-FFF2-40B4-BE49-F238E27FC236}">
                <a16:creationId xmlns:a16="http://schemas.microsoft.com/office/drawing/2014/main" id="{2842FA99-D5EB-42A3-B1EF-B337DE3C9D3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12555" y="3429000"/>
            <a:ext cx="4672100" cy="2362200"/>
          </a:xfrm>
          <a:prstGeom prst="rect">
            <a:avLst/>
          </a:prstGeom>
        </p:spPr>
      </p:pic>
      <p:cxnSp>
        <p:nvCxnSpPr>
          <p:cNvPr id="11" name="Straight Arrow Connector 10">
            <a:extLst>
              <a:ext uri="{FF2B5EF4-FFF2-40B4-BE49-F238E27FC236}">
                <a16:creationId xmlns:a16="http://schemas.microsoft.com/office/drawing/2014/main" id="{83E93E46-7400-4D6E-A33E-E352A791B6CF}"/>
              </a:ext>
              <a:ext uri="{C183D7F6-B498-43B3-948B-1728B52AA6E4}">
                <adec:decorative xmlns:adec="http://schemas.microsoft.com/office/drawing/2017/decorative" val="1"/>
              </a:ext>
            </a:extLst>
          </p:cNvPr>
          <p:cNvCxnSpPr/>
          <p:nvPr/>
        </p:nvCxnSpPr>
        <p:spPr>
          <a:xfrm flipV="1">
            <a:off x="6378222" y="1851378"/>
            <a:ext cx="756356" cy="530578"/>
          </a:xfrm>
          <a:prstGeom prst="straightConnector1">
            <a:avLst/>
          </a:prstGeom>
          <a:ln w="50800">
            <a:solidFill>
              <a:srgbClr val="FF99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CC3076BB-CA83-41B4-A359-58A12A63B4C3}"/>
              </a:ext>
              <a:ext uri="{C183D7F6-B498-43B3-948B-1728B52AA6E4}">
                <adec:decorative xmlns:adec="http://schemas.microsoft.com/office/drawing/2017/decorative" val="1"/>
              </a:ext>
            </a:extLst>
          </p:cNvPr>
          <p:cNvCxnSpPr/>
          <p:nvPr/>
        </p:nvCxnSpPr>
        <p:spPr>
          <a:xfrm>
            <a:off x="6186312" y="3558380"/>
            <a:ext cx="948266" cy="428978"/>
          </a:xfrm>
          <a:prstGeom prst="straightConnector1">
            <a:avLst/>
          </a:prstGeom>
          <a:ln w="50800">
            <a:solidFill>
              <a:srgbClr val="FF99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655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6689-816F-4F47-AA85-4996504E3054}"/>
              </a:ext>
            </a:extLst>
          </p:cNvPr>
          <p:cNvSpPr>
            <a:spLocks noGrp="1"/>
          </p:cNvSpPr>
          <p:nvPr>
            <p:ph type="title"/>
          </p:nvPr>
        </p:nvSpPr>
        <p:spPr>
          <a:xfrm>
            <a:off x="225778" y="160337"/>
            <a:ext cx="10972800" cy="1143000"/>
          </a:xfrm>
        </p:spPr>
        <p:txBody>
          <a:bodyPr>
            <a:normAutofit/>
          </a:bodyPr>
          <a:lstStyle/>
          <a:p>
            <a:pPr algn="l"/>
            <a:r>
              <a:rPr lang="en-US" sz="4000" dirty="0">
                <a:solidFill>
                  <a:schemeClr val="tx2"/>
                </a:solidFill>
                <a:latin typeface="Arial Black" panose="020B0A04020102020204" pitchFamily="34" charset="0"/>
              </a:rPr>
              <a:t>Normalize the ‘Reaching Out’…</a:t>
            </a:r>
          </a:p>
        </p:txBody>
      </p:sp>
      <p:sp>
        <p:nvSpPr>
          <p:cNvPr id="4" name="Text Placeholder 1">
            <a:extLst>
              <a:ext uri="{FF2B5EF4-FFF2-40B4-BE49-F238E27FC236}">
                <a16:creationId xmlns:a16="http://schemas.microsoft.com/office/drawing/2014/main" id="{7A76A0BC-5B3F-4D1F-A6A6-E5DE2D0487AE}"/>
              </a:ext>
            </a:extLst>
          </p:cNvPr>
          <p:cNvSpPr>
            <a:spLocks noGrp="1"/>
          </p:cNvSpPr>
          <p:nvPr>
            <p:ph idx="1"/>
          </p:nvPr>
        </p:nvSpPr>
        <p:spPr>
          <a:xfrm>
            <a:off x="609600" y="1600200"/>
            <a:ext cx="10972800" cy="4525963"/>
          </a:xfrm>
        </p:spPr>
        <p:txBody>
          <a:bodyPr>
            <a:normAutofit lnSpcReduction="10000"/>
          </a:bodyPr>
          <a:lstStyle/>
          <a:p>
            <a:r>
              <a:rPr lang="en-US" sz="2800" dirty="0">
                <a:latin typeface="Arial" panose="020B0604020202020204" pitchFamily="34" charset="0"/>
                <a:cs typeface="Arial" panose="020B0604020202020204" pitchFamily="34" charset="0"/>
              </a:rPr>
              <a:t>Contact POs via email  - </a:t>
            </a:r>
            <a:r>
              <a:rPr lang="en-US" sz="2800" u="sng" dirty="0">
                <a:solidFill>
                  <a:srgbClr val="FF9900"/>
                </a:solidFill>
                <a:latin typeface="Arial" panose="020B0604020202020204" pitchFamily="34" charset="0"/>
                <a:cs typeface="Arial" panose="020B0604020202020204" pitchFamily="34" charset="0"/>
              </a:rPr>
              <a:t>WELL BEFORE YOUR DEADLINE</a:t>
            </a:r>
          </a:p>
          <a:p>
            <a:r>
              <a:rPr lang="en-US" sz="2800" dirty="0">
                <a:latin typeface="Arial" panose="020B0604020202020204" pitchFamily="34" charset="0"/>
                <a:cs typeface="Arial" panose="020B0604020202020204" pitchFamily="34" charset="0"/>
              </a:rPr>
              <a:t>No dissertations, please</a:t>
            </a:r>
          </a:p>
          <a:p>
            <a:pPr lvl="1"/>
            <a:r>
              <a:rPr lang="en-US" sz="2400" dirty="0">
                <a:latin typeface="Arial" panose="020B0604020202020204" pitchFamily="34" charset="0"/>
                <a:cs typeface="Arial" panose="020B0604020202020204" pitchFamily="34" charset="0"/>
              </a:rPr>
              <a:t>Include a 1-2 Page concept</a:t>
            </a:r>
          </a:p>
          <a:p>
            <a:pPr lvl="1"/>
            <a:r>
              <a:rPr lang="en-US" sz="2400" dirty="0">
                <a:latin typeface="Arial" panose="020B0604020202020204" pitchFamily="34" charset="0"/>
                <a:cs typeface="Arial" panose="020B0604020202020204" pitchFamily="34" charset="0"/>
              </a:rPr>
              <a:t>Research Project Grants (RPG)</a:t>
            </a:r>
          </a:p>
          <a:p>
            <a:pPr lvl="2"/>
            <a:r>
              <a:rPr lang="en-US" sz="2000" dirty="0">
                <a:latin typeface="Arial" panose="020B0604020202020204" pitchFamily="34" charset="0"/>
                <a:cs typeface="Arial" panose="020B0604020202020204" pitchFamily="34" charset="0"/>
              </a:rPr>
              <a:t>Include brief background, significance of the problem or question being addressed and specific aims</a:t>
            </a:r>
          </a:p>
          <a:p>
            <a:pPr lvl="1"/>
            <a:r>
              <a:rPr lang="en-US" sz="2400" dirty="0">
                <a:latin typeface="Arial" panose="020B0604020202020204" pitchFamily="34" charset="0"/>
                <a:cs typeface="Arial" panose="020B0604020202020204" pitchFamily="34" charset="0"/>
              </a:rPr>
              <a:t>Training (e.g., F30, R36, F31, F32) and Career Development Grants (e.g., K01, K08, K23)</a:t>
            </a:r>
          </a:p>
          <a:p>
            <a:pPr lvl="2"/>
            <a:r>
              <a:rPr lang="en-US" sz="2000" dirty="0">
                <a:latin typeface="Arial" panose="020B0604020202020204" pitchFamily="34" charset="0"/>
                <a:cs typeface="Arial" panose="020B0604020202020204" pitchFamily="34" charset="0"/>
              </a:rPr>
              <a:t>Brief background, significance of the problem or question the project will address, specific aims; training goals; mentoring team and their current funding and a CV or NIH </a:t>
            </a:r>
            <a:r>
              <a:rPr lang="en-US" sz="2000" dirty="0" err="1">
                <a:latin typeface="Arial" panose="020B0604020202020204" pitchFamily="34" charset="0"/>
                <a:cs typeface="Arial" panose="020B0604020202020204" pitchFamily="34" charset="0"/>
              </a:rPr>
              <a:t>Biosketch</a:t>
            </a:r>
            <a:endParaRPr lang="en-US" sz="2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Follow-up as needed – email piles are deep</a:t>
            </a:r>
          </a:p>
        </p:txBody>
      </p:sp>
    </p:spTree>
    <p:extLst>
      <p:ext uri="{BB962C8B-B14F-4D97-AF65-F5344CB8AC3E}">
        <p14:creationId xmlns:p14="http://schemas.microsoft.com/office/powerpoint/2010/main" val="2883676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K5AKIzNF"/>
  <p:tag name="ARTICULATE_SLIDE_THUMBNAIL_REFRESH" val="1"/>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LRP Website">
      <a:dk1>
        <a:sysClr val="windowText" lastClr="000000"/>
      </a:dk1>
      <a:lt1>
        <a:sysClr val="window" lastClr="FFFFFF"/>
      </a:lt1>
      <a:dk2>
        <a:srgbClr val="44546A"/>
      </a:dk2>
      <a:lt2>
        <a:srgbClr val="E7E6E6"/>
      </a:lt2>
      <a:accent1>
        <a:srgbClr val="102F68"/>
      </a:accent1>
      <a:accent2>
        <a:srgbClr val="ECC343"/>
      </a:accent2>
      <a:accent3>
        <a:srgbClr val="8E2543"/>
      </a:accent3>
      <a:accent4>
        <a:srgbClr val="006B62"/>
      </a:accent4>
      <a:accent5>
        <a:srgbClr val="424DAC"/>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9270E1-7ED0-41CA-854D-9EB7543073FF}">
  <ds:schemaRefs>
    <ds:schemaRef ds:uri="http://schemas.microsoft.com/sharepoint/v3/contenttype/forms"/>
  </ds:schemaRefs>
</ds:datastoreItem>
</file>

<file path=customXml/itemProps2.xml><?xml version="1.0" encoding="utf-8"?>
<ds:datastoreItem xmlns:ds="http://schemas.openxmlformats.org/officeDocument/2006/customXml" ds:itemID="{167D2A60-35A5-4777-B284-03B06C7B2180}"/>
</file>

<file path=customXml/itemProps3.xml><?xml version="1.0" encoding="utf-8"?>
<ds:datastoreItem xmlns:ds="http://schemas.openxmlformats.org/officeDocument/2006/customXml" ds:itemID="{23663D9E-F57E-4779-AA8D-DCC76D716388}">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8a5db1ec-7ae6-4711-9c45-ac12a8162a39"/>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21746</TotalTime>
  <Words>4249</Words>
  <Application>Microsoft Office PowerPoint</Application>
  <PresentationFormat>Widescreen</PresentationFormat>
  <Paragraphs>540</Paragraphs>
  <Slides>42</Slides>
  <Notes>37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42</vt:i4>
      </vt:variant>
    </vt:vector>
  </HeadingPairs>
  <TitlesOfParts>
    <vt:vector size="57" baseType="lpstr">
      <vt:lpstr>Arial</vt:lpstr>
      <vt:lpstr>Arial</vt:lpstr>
      <vt:lpstr>Arial Black</vt:lpstr>
      <vt:lpstr>Calibri</vt:lpstr>
      <vt:lpstr>Calibri Light</vt:lpstr>
      <vt:lpstr>Courier New</vt:lpstr>
      <vt:lpstr>Helvetica Neue</vt:lpstr>
      <vt:lpstr>Lucida Sans</vt:lpstr>
      <vt:lpstr>pt_sansregular</vt:lpstr>
      <vt:lpstr>Roboto</vt:lpstr>
      <vt:lpstr>Wingdings</vt:lpstr>
      <vt:lpstr>Office Theme</vt:lpstr>
      <vt:lpstr>1_Office Theme</vt:lpstr>
      <vt:lpstr>2_Office Theme</vt:lpstr>
      <vt:lpstr>5_Office Theme</vt:lpstr>
      <vt:lpstr> Navigating NIH Programs to advance your career at nih</vt:lpstr>
      <vt:lpstr>Who Are We? The NIH!</vt:lpstr>
      <vt:lpstr>FY 2020 Operating Budget: ~$40B</vt:lpstr>
      <vt:lpstr>NIH includes 27 Institutes &amp; Centers</vt:lpstr>
      <vt:lpstr>  ONE NIH, 27 Cultures </vt:lpstr>
      <vt:lpstr>Interacting with NIH</vt:lpstr>
      <vt:lpstr>Who Should I talk to?   When?  And About What?</vt:lpstr>
      <vt:lpstr>Use These Resources to Find the Right IC and PO</vt:lpstr>
      <vt:lpstr>Normalize the ‘Reaching Out’…</vt:lpstr>
      <vt:lpstr>Additional Advice for Navigating NIH Programs</vt:lpstr>
      <vt:lpstr>Types of Funding Opportunity Announcements (FOA)</vt:lpstr>
      <vt:lpstr>NIH Research Training Website</vt:lpstr>
      <vt:lpstr>Funding Options by Career Phase</vt:lpstr>
      <vt:lpstr>Diversity Supplement</vt:lpstr>
      <vt:lpstr>Loan Repayment Program</vt:lpstr>
      <vt:lpstr>Predoc and Early Postdoc Training</vt:lpstr>
      <vt:lpstr>Ruth L. Kirschstein NRSA</vt:lpstr>
      <vt:lpstr>Common Features of NRSAs</vt:lpstr>
      <vt:lpstr>Institutional NRSA:  Predoctoral</vt:lpstr>
      <vt:lpstr>NIH Director's Early Independence Award (DP5)</vt:lpstr>
      <vt:lpstr>Career Development and Other Early Career Awards</vt:lpstr>
      <vt:lpstr>Early-Stage Investigators</vt:lpstr>
      <vt:lpstr>ESI Status Has Its Benefits…</vt:lpstr>
      <vt:lpstr>Common Features of K-Awards</vt:lpstr>
      <vt:lpstr>Career (K) Kiosk</vt:lpstr>
      <vt:lpstr>K01, K08 and K23 FOAs with different requirements</vt:lpstr>
      <vt:lpstr>Institutional Mentored K-Awards</vt:lpstr>
      <vt:lpstr>Pathway to Independence Award Mentored Scientists Awards (K99/R00)</vt:lpstr>
      <vt:lpstr>Maximizing Opportunities for Scientific &amp; Academic Independent Careers (MOSAIC) Transition Award to Promote Diversity - Program Goal</vt:lpstr>
      <vt:lpstr>MOSAIC - Approach </vt:lpstr>
      <vt:lpstr>Timeline for (new) K Applications</vt:lpstr>
      <vt:lpstr>Small Grant Program</vt:lpstr>
      <vt:lpstr>Exploratory/Developmental Research Award </vt:lpstr>
      <vt:lpstr>Maximizing Investigators Research Award (MIRA) for Early-Stage Investigators (R35)</vt:lpstr>
      <vt:lpstr>Research Project Grant </vt:lpstr>
      <vt:lpstr>Wrapping Up…Additional Helpful Information</vt:lpstr>
      <vt:lpstr>NIH Issues Important Policy Updates via Notices (NOT)</vt:lpstr>
      <vt:lpstr>Grants.gov</vt:lpstr>
      <vt:lpstr>Grants and Funding – Grants.nih.gov</vt:lpstr>
      <vt:lpstr>Subscribe to Receive the Weekly NIH Guide Table of Contents</vt:lpstr>
      <vt:lpstr>Extramural Nexus and Open MikeBlog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Chen</dc:creator>
  <cp:lastModifiedBy>Cummins, Sheri (NIH/OD) [E]</cp:lastModifiedBy>
  <cp:revision>195</cp:revision>
  <cp:lastPrinted>2018-07-06T17:58:35Z</cp:lastPrinted>
  <dcterms:created xsi:type="dcterms:W3CDTF">2018-01-29T16:47:27Z</dcterms:created>
  <dcterms:modified xsi:type="dcterms:W3CDTF">2021-10-25T17:13:00Z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y fmtid="{D5CDD505-2E9C-101B-9397-08002B2CF9AE}" pid="3" name="ArticulateGUID">
    <vt:lpwstr>E325E394-D044-43BB-979F-61A2E0551756</vt:lpwstr>
  </property>
  <property fmtid="{D5CDD505-2E9C-101B-9397-08002B2CF9AE}" pid="4" name="ArticulatePath">
    <vt:lpwstr>https://rippleeffect.sharepoint.com/projects/active/OER/CTComms/2_SlideDeck/New OER Templates/OER_template7a_word cloud</vt:lpwstr>
  </property>
</Properties>
</file>