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452" r:id="rId3"/>
    <p:sldId id="612" r:id="rId4"/>
    <p:sldId id="593" r:id="rId5"/>
    <p:sldId id="4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61542-ED75-4455-956F-71F42E8D393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73D62-F6E5-479E-A54B-B0AA10D05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69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5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63D1C-B24C-4A17-BDF6-3A7AACED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C617-883F-4874-876B-DA9000D45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F774E-C493-4A50-AD3F-A6CD19FC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3270-EFE7-462C-A5FE-2DF84378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7B8F-4074-40F3-B49D-A94F7ED4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C7E2-680D-4467-99A1-77203AAB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E439-AAAA-4F0C-8145-8EC4C5E0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05846-816C-495E-8DFD-D244C259E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819F-43A2-44E8-951C-3A86988C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856D-CCFA-426A-AA20-8522888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65108-312D-4DF7-9639-91DCD75E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F9418-A91D-4E9E-B92D-D60CB6FD1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26570-A268-4EB6-9028-563A417EC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DE98-7D53-4485-9E74-58E14581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B6B9-89C3-43DC-B9A6-1AC6EE7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F9F2E-6920-4F1F-8EF1-D40CE476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7EECACB3-D0E5-4BAF-86EA-57A4C90FE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8437" y="6401866"/>
            <a:ext cx="1886553" cy="289272"/>
          </a:xfrm>
          <a:prstGeom prst="rect">
            <a:avLst/>
          </a:prstGeom>
        </p:spPr>
      </p:pic>
      <p:pic>
        <p:nvPicPr>
          <p:cNvPr id="13" name="Health and Human Services logo" descr="Health and Human Services logo&#10;">
            <a:extLst>
              <a:ext uri="{FF2B5EF4-FFF2-40B4-BE49-F238E27FC236}">
                <a16:creationId xmlns:a16="http://schemas.microsoft.com/office/drawing/2014/main" id="{F4F1A1EC-F94B-4D1E-ABBF-0ABB95FE4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6151" y="6364699"/>
            <a:ext cx="327531" cy="326439"/>
          </a:xfrm>
          <a:prstGeom prst="rect">
            <a:avLst/>
          </a:prstGeom>
        </p:spPr>
      </p:pic>
      <p:sp>
        <p:nvSpPr>
          <p:cNvPr id="4" name="Text Placeholder">
            <a:extLst>
              <a:ext uri="{FF2B5EF4-FFF2-40B4-BE49-F238E27FC236}">
                <a16:creationId xmlns:a16="http://schemas.microsoft.com/office/drawing/2014/main" id="{6123760E-B12C-4F6E-8C50-0C20EC9EF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5821363"/>
            <a:ext cx="10531475" cy="469900"/>
          </a:xfrm>
        </p:spPr>
        <p:txBody>
          <a:bodyPr>
            <a:normAutofit/>
          </a:bodyPr>
          <a:lstStyle>
            <a:lvl1pPr marL="0" indent="0" algn="ctr"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46BD58E-CB48-4779-A27F-C855898E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189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Decorative image" descr="Office of Extramural Research word cloud">
            <a:extLst>
              <a:ext uri="{FF2B5EF4-FFF2-40B4-BE49-F238E27FC236}">
                <a16:creationId xmlns:a16="http://schemas.microsoft.com/office/drawing/2014/main" id="{003825E5-7CA5-4F43-9318-BA6BB3C4C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811"/>
          <a:stretch/>
        </p:blipFill>
        <p:spPr>
          <a:xfrm>
            <a:off x="1524000" y="0"/>
            <a:ext cx="9144000" cy="47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5BCB2-9FBF-4790-B649-A418E43EF4BC}" type="datetime4">
              <a:rPr lang="en-US" smtClean="0"/>
              <a:pPr/>
              <a:t>October 26, 2021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6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BD22-0AE5-41B1-A329-7AF73EE8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ACB5C-1D5B-458B-A0AF-C737C9DF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7E7C-F0D0-4C32-8D5C-007F4A48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CCA2D-BEEE-4E60-8168-753BDDCD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D9FF-6DE3-4A21-B569-79960F2D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A63D-D004-4807-8618-170A76C4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00F9E-1D2A-447D-91D7-208D0AEE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7A35F-070D-4AD8-A225-433DDE6F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A0C4-E706-4A89-A4C7-1CB9E192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33D8-87CD-48D5-8FAB-73237F4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809A-1D1B-427F-B811-A003B4C8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96FC-CA49-477F-AB51-19DB922D5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9DC9-A024-4C4E-BEFB-31C23D49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914A4-FE0D-4A47-8D5E-DB26DD08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91F72-59FA-4120-BE0E-3BAC5A8E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A54ED-F562-4D54-8DB0-6691C6DA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0D81-5E83-4F4B-8FA0-364B9FBD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CB23-3FDC-45DA-8B4B-77A4F09D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1395E-5FF6-4F6C-A3D2-C0A81FDE1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1DBC1-A92D-4E32-A60A-52B9C72F2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D0C08-243C-41EC-AF88-73BBF6EBC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86D05-2F5D-458D-A2F2-6C25B642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5788B-9BD6-4589-AB54-7E81486D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27680-D443-4959-9657-19F64CA2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C22E-D152-4170-B656-41715DF7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A9B9C-1228-4BC9-A867-B772E541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C89A7-1F6F-4CE7-ACB4-3695A764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BB4BF-3185-4A4E-9A01-F4D3FD40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209BA-FEDC-42EA-9E1E-D3FF425B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9B1C2-A4FF-4853-B6E3-F39AD46B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2A90-CE6C-4FB3-B9AF-FB15F423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3EC7-8AFE-47C4-8833-9DCCA42A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AD30-627F-462A-996A-F6A46C62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A809D-5731-4ED4-8034-EEE2CE5F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377F9-8890-47C4-AAF8-53354A6D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6B3C3-9A85-4A0C-8011-56A68E67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3380C-26C6-4570-9AB4-CF216439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248B-F870-404C-833A-95810096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AD86C-EEF4-4495-9625-38F723BC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DC6DD-6262-4694-B652-F2A48148E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082B4-96CE-4685-92C2-B87D9899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170AE-F2F9-41C2-9C84-D372A56C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A3E8-D038-4694-BFEE-7D19F3DF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40C7-CDA7-4043-9624-74EE0A39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0A9B-994F-4BA6-AD1F-5E7BED00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B360-1CB6-4EB2-9535-A0C6CE34D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3466-19F2-457F-BE5C-658DCE41E9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9DE0F-14BE-4E38-B3B6-4425BA102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7DB2-1B29-444B-BF3C-7E54619A3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AA56-9EC6-4CF0-B646-4D30AC59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ra.nih.gov/iedison/iedison_faqs.cfm" TargetMode="External"/><Relationship Id="rId3" Type="http://schemas.openxmlformats.org/officeDocument/2006/relationships/hyperlink" Target="https://grants.nih.gov/policy/nihgps/index.htm" TargetMode="External"/><Relationship Id="rId7" Type="http://schemas.openxmlformats.org/officeDocument/2006/relationships/hyperlink" Target="mailto:sharing@nih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rants.nih.gov/policy/sharing.htm" TargetMode="External"/><Relationship Id="rId5" Type="http://schemas.openxmlformats.org/officeDocument/2006/relationships/hyperlink" Target="mailto:GrantsInfo@nih.gov" TargetMode="External"/><Relationship Id="rId4" Type="http://schemas.openxmlformats.org/officeDocument/2006/relationships/hyperlink" Target="https://grants.nih.gov/grants/grants_proces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DB7F0F32-8979-4134-8369-0ABA39D4E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262" y="5150035"/>
            <a:ext cx="10531475" cy="1008063"/>
          </a:xfrm>
        </p:spPr>
        <p:txBody>
          <a:bodyPr>
            <a:noAutofit/>
          </a:bodyPr>
          <a:lstStyle/>
          <a:p>
            <a:pPr lvl="0"/>
            <a:r>
              <a:rPr lang="en-US" sz="1300" b="1" dirty="0">
                <a:solidFill>
                  <a:srgbClr val="20558A"/>
                </a:solidFill>
              </a:rPr>
              <a:t>Presented By:</a:t>
            </a:r>
          </a:p>
          <a:p>
            <a:pPr lvl="0"/>
            <a:r>
              <a:rPr lang="en-US" sz="1300" b="1" dirty="0">
                <a:solidFill>
                  <a:srgbClr val="20558A"/>
                </a:solidFill>
              </a:rPr>
              <a:t>Scott Cooper, J.D., – Assistant Extramural Inventions Policy Officer</a:t>
            </a:r>
          </a:p>
          <a:p>
            <a:pPr lvl="0"/>
            <a:r>
              <a:rPr lang="en-US" sz="1300" b="1" dirty="0">
                <a:solidFill>
                  <a:srgbClr val="20558A"/>
                </a:solidFill>
              </a:rPr>
              <a:t>Mary Fran Deutsch, J.D, - Assistant Extramural Inventions Policy Officer</a:t>
            </a:r>
          </a:p>
          <a:p>
            <a:pPr lvl="0"/>
            <a:r>
              <a:rPr lang="en-US" sz="1300" b="1" dirty="0">
                <a:solidFill>
                  <a:srgbClr val="20558A"/>
                </a:solidFill>
              </a:rPr>
              <a:t>Division of Grants Compliance and Oversight, Office of Policy for Extramural Research Administration (OPERA)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397B25-BE01-4D3D-8353-3CC36CCC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2413"/>
            <a:ext cx="12192000" cy="1245452"/>
          </a:xfrm>
        </p:spPr>
        <p:txBody>
          <a:bodyPr>
            <a:noAutofit/>
          </a:bodyPr>
          <a:lstStyle/>
          <a:p>
            <a:r>
              <a:rPr lang="en-US" sz="2800" dirty="0"/>
              <a:t>Inventions, Patents, Reports to NIH, </a:t>
            </a:r>
            <a:br>
              <a:rPr lang="en-US" sz="2800" dirty="0"/>
            </a:br>
            <a:r>
              <a:rPr lang="en-US" sz="2800" dirty="0"/>
              <a:t>and other Intellectual Property Considerations – Q &amp; A</a:t>
            </a:r>
          </a:p>
        </p:txBody>
      </p:sp>
    </p:spTree>
    <p:extLst>
      <p:ext uri="{BB962C8B-B14F-4D97-AF65-F5344CB8AC3E}">
        <p14:creationId xmlns:p14="http://schemas.microsoft.com/office/powerpoint/2010/main" val="289899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2664" y="798497"/>
            <a:ext cx="6572502" cy="568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Via a Q &amp; A format, answer your questions regarding Intellectual Property, the Bayh-Dole Act, Inventions, Patents, Reporting Compliance and Timelines, and iEdison.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Discuss where to get information to appropriately manage inventions, patents, reporting, publications, and other resources developed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Discuss why and how to safeguard intellectual property rights in discoveries and inventions made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Understand recipients’ rights and obligations and the government’s rights and obligations in inventions made with NIH funds.</a:t>
            </a:r>
          </a:p>
          <a:p>
            <a:pPr indent="-228600">
              <a:lnSpc>
                <a:spcPct val="90000"/>
              </a:lnSpc>
            </a:pPr>
            <a:r>
              <a:rPr lang="en-US" sz="2200" b="1" dirty="0">
                <a:solidFill>
                  <a:srgbClr val="20558A"/>
                </a:solidFill>
                <a:latin typeface="+mn-lt"/>
                <a:cs typeface="+mn-cs"/>
              </a:rPr>
              <a:t>Learn when and how to report inventions to NIH.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3066" y="1825625"/>
            <a:ext cx="10100733" cy="438890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Bayh-Dole Act (1980) – few changes since 1980.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Codified at 35 U.S.C. § 200;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Implemented at 37 C.F.R. 401.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Revised April 13, 2018.  NIH implementation for all subject inventions made with new NIH grant funding on or after October 1, 2018.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NIH Contracts – on the date of a new contract</a:t>
            </a:r>
            <a:endParaRPr lang="en-US" sz="2000" dirty="0"/>
          </a:p>
          <a:p>
            <a:r>
              <a:rPr lang="en-US" sz="2400" b="1" dirty="0">
                <a:solidFill>
                  <a:schemeClr val="tx2"/>
                </a:solidFill>
              </a:rPr>
              <a:t>Applies to most federal funding agreements.</a:t>
            </a:r>
          </a:p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Sets forth rights and responsibilities of grantee/contactor and Government for inventions and discoveries made in whole or in part with federal funding.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6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Bayh-Dole Act:</a:t>
            </a:r>
            <a:br>
              <a:rPr lang="en-US" b="1" dirty="0"/>
            </a:br>
            <a:r>
              <a:rPr lang="en-US" b="1" dirty="0"/>
              <a:t>Federal Funding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25625"/>
            <a:ext cx="10083800" cy="446510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Policy &amp; Objective (35 U.S.C. 200):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Use the patent system to </a:t>
            </a:r>
            <a:r>
              <a:rPr lang="en-US" sz="2000" b="1" dirty="0">
                <a:solidFill>
                  <a:srgbClr val="20558A"/>
                </a:solidFill>
              </a:rPr>
              <a:t>promote the utilization of inventions arising from federally supported research or development;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Encourage participation of </a:t>
            </a:r>
            <a:r>
              <a:rPr lang="en-US" sz="2000" b="1" dirty="0">
                <a:solidFill>
                  <a:srgbClr val="20558A"/>
                </a:solidFill>
              </a:rPr>
              <a:t>small businesses; Required preference in licensing by non-profit organizations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Promote collaboration between commercial concerns and nonprofit organizations;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Ensure inventions are used in a manner to promote free competition and enterprise without unduly encumbering future research and discovery;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Promote the </a:t>
            </a:r>
            <a:r>
              <a:rPr lang="en-US" sz="2000" b="1" dirty="0">
                <a:solidFill>
                  <a:srgbClr val="20558A"/>
                </a:solidFill>
              </a:rPr>
              <a:t>commercialization and public availability </a:t>
            </a:r>
            <a:r>
              <a:rPr lang="en-US" sz="2000" b="1" dirty="0">
                <a:solidFill>
                  <a:schemeClr val="tx2"/>
                </a:solidFill>
              </a:rPr>
              <a:t>of inventions made with federal support; and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Ensure that the </a:t>
            </a:r>
            <a:r>
              <a:rPr lang="en-US" sz="2000" b="1" dirty="0">
                <a:solidFill>
                  <a:srgbClr val="20558A"/>
                </a:solidFill>
              </a:rPr>
              <a:t>Government obtains sufficient rights </a:t>
            </a:r>
            <a:r>
              <a:rPr lang="en-US" sz="2000" b="1" dirty="0">
                <a:solidFill>
                  <a:schemeClr val="tx2"/>
                </a:solidFill>
              </a:rPr>
              <a:t>in federally supported inventions.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2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Resources….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8467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Where do I get information to appropriately manage data, inventions, publications, and other resources developed with NIH funding?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Grants Policy Statement (GPS):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https://grants.nih.gov/policy/nihgps/index.htm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Notice of Award: terms and conditions of award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Grants Information: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hlinkClick r:id="rId4"/>
              </a:rPr>
              <a:t>https://grants.nih.gov/grants/grants_process.htm</a:t>
            </a:r>
            <a:endParaRPr lang="en-US" sz="1800" dirty="0">
              <a:solidFill>
                <a:srgbClr val="002060"/>
              </a:solidFill>
            </a:endParaRPr>
          </a:p>
          <a:p>
            <a:pPr marL="1371600" lvl="3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5"/>
              </a:rPr>
              <a:t>Questions to: grantsinfo@nih.gov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NIH Data Sharing Resources: 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https://grants.nih.gov/policy/sharing.htm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		Questions to </a:t>
            </a:r>
            <a:r>
              <a:rPr lang="en-US" sz="18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sharing@nih.gov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iEdison &amp; Intellectual Property FAQs and Resources: </a:t>
            </a:r>
            <a:r>
              <a:rPr lang="en-US" sz="2000" dirty="0">
                <a:solidFill>
                  <a:schemeClr val="accent1"/>
                </a:solidFill>
                <a:hlinkClick r:id="rId8"/>
              </a:rPr>
              <a:t>https://era.nih.gov/iedison/iedison_faqs.cfm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0BE7A8-8265-4257-9F97-1AB83C9A5D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3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8191D6-D2FF-4A58-991C-13CEB5680E80}"/>
</file>

<file path=customXml/itemProps2.xml><?xml version="1.0" encoding="utf-8"?>
<ds:datastoreItem xmlns:ds="http://schemas.openxmlformats.org/officeDocument/2006/customXml" ds:itemID="{4991205A-6E5F-4E90-BE30-D2EB299F7ED9}"/>
</file>

<file path=customXml/itemProps3.xml><?xml version="1.0" encoding="utf-8"?>
<ds:datastoreItem xmlns:ds="http://schemas.openxmlformats.org/officeDocument/2006/customXml" ds:itemID="{B509A267-E284-4D8C-96C4-FC423EB4F9F4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519</Words>
  <Application>Microsoft Office PowerPoint</Application>
  <PresentationFormat>Widescreen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Inventions, Patents, Reports to NIH,  and other Intellectual Property Considerations – Q &amp; A</vt:lpstr>
      <vt:lpstr>Objectives</vt:lpstr>
      <vt:lpstr>Bayh-Dole Act</vt:lpstr>
      <vt:lpstr>Bayh-Dole Act: Federal Funding Agreements</vt:lpstr>
      <vt:lpstr>Resources….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Inventions, Patents, Reports to NIH,  and other Intellectual Property Considerations – Q &amp; A</dc:title>
  <dc:creator>Cooper, Scott (NIH/OD) [E]</dc:creator>
  <cp:lastModifiedBy>Cummins, Sheri (NIH/OD) [E]</cp:lastModifiedBy>
  <cp:revision>8</cp:revision>
  <dcterms:created xsi:type="dcterms:W3CDTF">2021-10-25T12:57:23Z</dcterms:created>
  <dcterms:modified xsi:type="dcterms:W3CDTF">2021-10-26T11:06:50Z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