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6"/>
  </p:notesMasterIdLst>
  <p:sldIdLst>
    <p:sldId id="1447" r:id="rId5"/>
    <p:sldId id="1432" r:id="rId6"/>
    <p:sldId id="1433" r:id="rId7"/>
    <p:sldId id="284" r:id="rId8"/>
    <p:sldId id="1394" r:id="rId9"/>
    <p:sldId id="1395" r:id="rId10"/>
    <p:sldId id="1446" r:id="rId11"/>
    <p:sldId id="1448" r:id="rId12"/>
    <p:sldId id="260" r:id="rId13"/>
    <p:sldId id="1454" r:id="rId14"/>
    <p:sldId id="1455" r:id="rId15"/>
    <p:sldId id="1449" r:id="rId16"/>
    <p:sldId id="1453" r:id="rId17"/>
    <p:sldId id="257" r:id="rId18"/>
    <p:sldId id="1458" r:id="rId19"/>
    <p:sldId id="258" r:id="rId20"/>
    <p:sldId id="1459" r:id="rId21"/>
    <p:sldId id="259" r:id="rId22"/>
    <p:sldId id="1460" r:id="rId23"/>
    <p:sldId id="1456" r:id="rId24"/>
    <p:sldId id="1457" r:id="rId25"/>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D4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84136" autoAdjust="0"/>
  </p:normalViewPr>
  <p:slideViewPr>
    <p:cSldViewPr snapToGrid="0">
      <p:cViewPr varScale="1">
        <p:scale>
          <a:sx n="72" d="100"/>
          <a:sy n="72" d="100"/>
        </p:scale>
        <p:origin x="374" y="6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ODHSRV01.nih.gov\HOME2$\gopeenv2\NVGOPEE\Compliance\Compliance%20Data%20from%20Footprints%20AWAS\Data%20Analysis\2019\Compliance%20data%20summary%202009-2019%20NVG%20edit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8189034758613304"/>
          <c:y val="0.12541115496717747"/>
          <c:w val="0.73467772741432524"/>
          <c:h val="0.71559682776384459"/>
        </c:manualLayout>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E31A-4C1F-86EC-F0901A07F578}"/>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E31A-4C1F-86EC-F0901A07F578}"/>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E31A-4C1F-86EC-F0901A07F578}"/>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E31A-4C1F-86EC-F0901A07F578}"/>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E31A-4C1F-86EC-F0901A07F578}"/>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E31A-4C1F-86EC-F0901A07F578}"/>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D-E31A-4C1F-86EC-F0901A07F578}"/>
              </c:ext>
            </c:extLst>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F-E31A-4C1F-86EC-F0901A07F578}"/>
              </c:ext>
            </c:extLst>
          </c:dPt>
          <c:dLbls>
            <c:dLbl>
              <c:idx val="0"/>
              <c:layout>
                <c:manualLayout>
                  <c:x val="2.3253811597668945E-2"/>
                  <c:y val="-3.052070029402797E-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31A-4C1F-86EC-F0901A07F578}"/>
                </c:ext>
              </c:extLst>
            </c:dLbl>
            <c:dLbl>
              <c:idx val="1"/>
              <c:layout>
                <c:manualLayout>
                  <c:x val="3.5436382063301956E-2"/>
                  <c:y val="-2.7078718046579658E-2"/>
                </c:manualLayout>
              </c:layout>
              <c:tx>
                <c:rich>
                  <a:bodyPr rot="0" spcFirstLastPara="1" vertOverflow="ellipsis" vert="horz" wrap="square" lIns="38100" tIns="19050" rIns="38100" bIns="19050" anchor="ctr" anchorCtr="1">
                    <a:spAutoFit/>
                  </a:bodyPr>
                  <a:lstStyle/>
                  <a:p>
                    <a:pPr>
                      <a:defRPr sz="2000" b="1" i="0" u="none" strike="noStrike" kern="1200" spc="0" baseline="0">
                        <a:solidFill>
                          <a:schemeClr val="accent2"/>
                        </a:solidFill>
                        <a:latin typeface="+mn-lt"/>
                        <a:ea typeface="+mn-ea"/>
                        <a:cs typeface="+mn-cs"/>
                      </a:defRPr>
                    </a:pPr>
                    <a:fld id="{5A7F37B0-5E50-4533-9E7E-CF38C979881B}" type="CATEGORYNAME">
                      <a:rPr lang="en-US" sz="2000" baseline="0" dirty="0">
                        <a:solidFill>
                          <a:schemeClr val="accent2">
                            <a:lumMod val="75000"/>
                          </a:schemeClr>
                        </a:solidFill>
                      </a:rPr>
                      <a:pPr>
                        <a:defRPr sz="2000" b="1" i="0" u="none" strike="noStrike" kern="1200" spc="0" baseline="0">
                          <a:solidFill>
                            <a:schemeClr val="accent2"/>
                          </a:solidFill>
                          <a:latin typeface="+mn-lt"/>
                          <a:ea typeface="+mn-ea"/>
                          <a:cs typeface="+mn-cs"/>
                        </a:defRPr>
                      </a:pPr>
                      <a:t>[CATEGORY NAME]</a:t>
                    </a:fld>
                    <a:r>
                      <a:rPr lang="en-US" sz="2000" baseline="0" dirty="0"/>
                      <a:t>
</a:t>
                    </a:r>
                    <a:fld id="{342C29AC-49F2-4B03-9F8C-84371F0AD56E}" type="PERCENTAGE">
                      <a:rPr lang="en-US" sz="2000" baseline="0" dirty="0">
                        <a:solidFill>
                          <a:schemeClr val="accent2">
                            <a:lumMod val="75000"/>
                          </a:schemeClr>
                        </a:solidFill>
                      </a:rPr>
                      <a:pPr>
                        <a:defRPr sz="2000" b="1" i="0" u="none" strike="noStrike" kern="1200" spc="0" baseline="0">
                          <a:solidFill>
                            <a:schemeClr val="accent2"/>
                          </a:solidFill>
                          <a:latin typeface="+mn-lt"/>
                          <a:ea typeface="+mn-ea"/>
                          <a:cs typeface="+mn-cs"/>
                        </a:defRPr>
                      </a:pPr>
                      <a:t>[PERCENTAGE]</a:t>
                    </a:fld>
                    <a:endParaRPr lang="en-US" sz="2000" baseline="0" dirty="0"/>
                  </a:p>
                </c:rich>
              </c:tx>
              <c:spPr>
                <a:noFill/>
                <a:ln>
                  <a:noFill/>
                </a:ln>
                <a:effectLst/>
              </c:sp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31A-4C1F-86EC-F0901A07F578}"/>
                </c:ext>
              </c:extLst>
            </c:dLbl>
            <c:dLbl>
              <c:idx val="2"/>
              <c:layout>
                <c:manualLayout>
                  <c:x val="0.1100136751887768"/>
                  <c:y val="-1.9686441238115746E-3"/>
                </c:manualLayout>
              </c:layout>
              <c:spPr>
                <a:noFill/>
                <a:ln>
                  <a:noFill/>
                </a:ln>
                <a:effectLst/>
              </c:spPr>
              <c:txPr>
                <a:bodyPr rot="0" spcFirstLastPara="1" vertOverflow="ellipsis" vert="horz" wrap="square" lIns="38100" tIns="19050" rIns="38100" bIns="19050" anchor="ctr" anchorCtr="1">
                  <a:noAutofit/>
                </a:bodyPr>
                <a:lstStyle/>
                <a:p>
                  <a:pPr>
                    <a:defRPr sz="2000" b="1" i="0" u="none" strike="noStrike" kern="1200" spc="0" baseline="0">
                      <a:solidFill>
                        <a:schemeClr val="accent3"/>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5221055984874358"/>
                      <c:h val="0.15501222806677145"/>
                    </c:manualLayout>
                  </c15:layout>
                </c:ext>
                <c:ext xmlns:c16="http://schemas.microsoft.com/office/drawing/2014/chart" uri="{C3380CC4-5D6E-409C-BE32-E72D297353CC}">
                  <c16:uniqueId val="{00000005-E31A-4C1F-86EC-F0901A07F578}"/>
                </c:ext>
              </c:extLst>
            </c:dLbl>
            <c:dLbl>
              <c:idx val="3"/>
              <c:layout>
                <c:manualLayout>
                  <c:x val="2.3395001575017824E-2"/>
                  <c:y val="5.6515761288236314E-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4"/>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E31A-4C1F-86EC-F0901A07F578}"/>
                </c:ext>
              </c:extLst>
            </c:dLbl>
            <c:dLbl>
              <c:idx val="4"/>
              <c:layout>
                <c:manualLayout>
                  <c:x val="6.1104906388035111E-4"/>
                  <c:y val="6.484928749824026E-2"/>
                </c:manualLayout>
              </c:layout>
              <c:tx>
                <c:rich>
                  <a:bodyPr rot="0" spcFirstLastPara="1" vertOverflow="ellipsis" vert="horz" wrap="square" lIns="38100" tIns="19050" rIns="38100" bIns="19050" anchor="ctr" anchorCtr="1">
                    <a:noAutofit/>
                  </a:bodyPr>
                  <a:lstStyle/>
                  <a:p>
                    <a:pPr>
                      <a:defRPr sz="2000" b="1" i="0" u="none" strike="noStrike" kern="1200" spc="0" baseline="0">
                        <a:solidFill>
                          <a:schemeClr val="accent1"/>
                        </a:solidFill>
                        <a:latin typeface="+mn-lt"/>
                        <a:ea typeface="+mn-ea"/>
                        <a:cs typeface="+mn-cs"/>
                      </a:defRPr>
                    </a:pPr>
                    <a:fld id="{AECCDF81-453D-4692-843C-CBB531C26E95}" type="CATEGORYNAME">
                      <a:rPr lang="en-US" sz="2000" baseline="0">
                        <a:solidFill>
                          <a:srgbClr val="C00000"/>
                        </a:solidFill>
                      </a:rPr>
                      <a:pPr>
                        <a:defRPr sz="2000" b="1" i="0" u="none" strike="noStrike" kern="1200" spc="0" baseline="0">
                          <a:solidFill>
                            <a:schemeClr val="accent1"/>
                          </a:solidFill>
                          <a:latin typeface="+mn-lt"/>
                          <a:ea typeface="+mn-ea"/>
                          <a:cs typeface="+mn-cs"/>
                        </a:defRPr>
                      </a:pPr>
                      <a:t>[CATEGORY NAME]</a:t>
                    </a:fld>
                    <a:r>
                      <a:rPr lang="en-US" sz="2000" baseline="0" dirty="0"/>
                      <a:t>
</a:t>
                    </a:r>
                    <a:fld id="{AD261706-A668-4F2F-AB4B-C97AB97BE727}" type="PERCENTAGE">
                      <a:rPr lang="en-US" sz="2000" baseline="0">
                        <a:solidFill>
                          <a:srgbClr val="C00000"/>
                        </a:solidFill>
                      </a:rPr>
                      <a:pPr>
                        <a:defRPr sz="2000" b="1" i="0" u="none" strike="noStrike" kern="1200" spc="0" baseline="0">
                          <a:solidFill>
                            <a:schemeClr val="accent1"/>
                          </a:solidFill>
                          <a:latin typeface="+mn-lt"/>
                          <a:ea typeface="+mn-ea"/>
                          <a:cs typeface="+mn-cs"/>
                        </a:defRPr>
                      </a:pPr>
                      <a:t>[PERCENTAGE]</a:t>
                    </a:fld>
                    <a:endParaRPr lang="en-US" sz="2000" baseline="0" dirty="0"/>
                  </a:p>
                </c:rich>
              </c:tx>
              <c:spPr>
                <a:noFill/>
                <a:ln>
                  <a:noFill/>
                </a:ln>
                <a:effectLst/>
              </c:sp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15:layout>
                    <c:manualLayout>
                      <c:w val="0.22516688146963759"/>
                      <c:h val="0.20898278837680992"/>
                    </c:manualLayout>
                  </c15:layout>
                  <c15:dlblFieldTable/>
                  <c15:showDataLabelsRange val="0"/>
                </c:ext>
                <c:ext xmlns:c16="http://schemas.microsoft.com/office/drawing/2014/chart" uri="{C3380CC4-5D6E-409C-BE32-E72D297353CC}">
                  <c16:uniqueId val="{00000009-E31A-4C1F-86EC-F0901A07F578}"/>
                </c:ext>
              </c:extLst>
            </c:dLbl>
            <c:dLbl>
              <c:idx val="5"/>
              <c:layout>
                <c:manualLayout>
                  <c:x val="0"/>
                  <c:y val="-5.4422584944227602E-2"/>
                </c:manualLayout>
              </c:layout>
              <c:tx>
                <c:rich>
                  <a:bodyPr rot="0" spcFirstLastPara="1" vertOverflow="ellipsis" vert="horz" wrap="square" lIns="38100" tIns="19050" rIns="38100" bIns="19050" anchor="ctr" anchorCtr="1">
                    <a:spAutoFit/>
                  </a:bodyPr>
                  <a:lstStyle/>
                  <a:p>
                    <a:pPr>
                      <a:defRPr sz="2000" b="1" i="0" u="none" strike="noStrike" kern="1200" spc="0" baseline="0">
                        <a:solidFill>
                          <a:schemeClr val="accent1"/>
                        </a:solidFill>
                        <a:latin typeface="+mn-lt"/>
                        <a:ea typeface="+mn-ea"/>
                        <a:cs typeface="+mn-cs"/>
                      </a:defRPr>
                    </a:pPr>
                    <a:fld id="{C7E8DB85-3C59-4885-ACDE-94812DF96CFD}" type="CATEGORYNAME">
                      <a:rPr lang="en-US" sz="2000" baseline="0">
                        <a:solidFill>
                          <a:schemeClr val="accent6"/>
                        </a:solidFill>
                      </a:rPr>
                      <a:pPr>
                        <a:defRPr sz="2000" b="1" i="0" u="none" strike="noStrike" kern="1200" spc="0" baseline="0">
                          <a:solidFill>
                            <a:schemeClr val="accent1"/>
                          </a:solidFill>
                          <a:latin typeface="+mn-lt"/>
                          <a:ea typeface="+mn-ea"/>
                          <a:cs typeface="+mn-cs"/>
                        </a:defRPr>
                      </a:pPr>
                      <a:t>[CATEGORY NAME]</a:t>
                    </a:fld>
                    <a:r>
                      <a:rPr lang="en-US" sz="2000" baseline="0" dirty="0">
                        <a:solidFill>
                          <a:schemeClr val="accent6"/>
                        </a:solidFill>
                      </a:rPr>
                      <a:t>
</a:t>
                    </a:r>
                    <a:fld id="{EAC8025A-4F97-4120-BA66-7DA2796FA70B}" type="PERCENTAGE">
                      <a:rPr lang="en-US" sz="2000" baseline="0">
                        <a:solidFill>
                          <a:schemeClr val="accent6"/>
                        </a:solidFill>
                      </a:rPr>
                      <a:pPr>
                        <a:defRPr sz="2000" b="1" i="0" u="none" strike="noStrike" kern="1200" spc="0" baseline="0">
                          <a:solidFill>
                            <a:schemeClr val="accent1"/>
                          </a:solidFill>
                          <a:latin typeface="+mn-lt"/>
                          <a:ea typeface="+mn-ea"/>
                          <a:cs typeface="+mn-cs"/>
                        </a:defRPr>
                      </a:pPr>
                      <a:t>[PERCENTAGE]</a:t>
                    </a:fld>
                    <a:endParaRPr lang="en-US" sz="2000" baseline="0" dirty="0">
                      <a:solidFill>
                        <a:schemeClr val="accent6"/>
                      </a:solidFill>
                    </a:endParaRPr>
                  </a:p>
                </c:rich>
              </c:tx>
              <c:spPr>
                <a:noFill/>
                <a:ln>
                  <a:noFill/>
                </a:ln>
                <a:effectLst/>
              </c:sp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E31A-4C1F-86EC-F0901A07F578}"/>
                </c:ext>
              </c:extLst>
            </c:dLbl>
            <c:dLbl>
              <c:idx val="6"/>
              <c:layout>
                <c:manualLayout>
                  <c:x val="9.5504901313579318E-2"/>
                  <c:y val="-0.1140834980108348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1">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E31A-4C1F-86EC-F0901A07F578}"/>
                </c:ext>
              </c:extLst>
            </c:dLbl>
            <c:dLbl>
              <c:idx val="7"/>
              <c:layout>
                <c:manualLayout>
                  <c:x val="0.20814660431977153"/>
                  <c:y val="-2.1757243637539185E-3"/>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2">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0128313255559458"/>
                      <c:h val="0.13728441151473755"/>
                    </c:manualLayout>
                  </c15:layout>
                </c:ext>
                <c:ext xmlns:c16="http://schemas.microsoft.com/office/drawing/2014/chart" uri="{C3380CC4-5D6E-409C-BE32-E72D297353CC}">
                  <c16:uniqueId val="{0000000F-E31A-4C1F-86EC-F0901A07F578}"/>
                </c:ext>
              </c:extLst>
            </c:dLbl>
            <c:spPr>
              <a:noFill/>
              <a:ln>
                <a:noFill/>
              </a:ln>
              <a:effectLst/>
            </c:spPr>
            <c:txPr>
              <a:bodyPr wrap="square" lIns="38100" tIns="19050" rIns="38100" bIns="19050" anchor="ctr">
                <a:spAutoFit/>
              </a:bodyPr>
              <a:lstStyle/>
              <a:p>
                <a:pPr>
                  <a:defRPr sz="2000" baseline="0"/>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Sheet1!$A$2:$A$9</c:f>
              <c:strCache>
                <c:ptCount val="8"/>
                <c:pt idx="0">
                  <c:v>Animal Study Issues</c:v>
                </c:pt>
                <c:pt idx="1">
                  <c:v>Failure to Follow Institutional Policies</c:v>
                </c:pt>
                <c:pt idx="2">
                  <c:v>Animal Husbandry</c:v>
                </c:pt>
                <c:pt idx="3">
                  <c:v>Clinical Issues</c:v>
                </c:pt>
                <c:pt idx="4">
                  <c:v>IACUC-Specific Issues</c:v>
                </c:pt>
                <c:pt idx="5">
                  <c:v>No violations Identified</c:v>
                </c:pt>
                <c:pt idx="6">
                  <c:v>Physical Plant</c:v>
                </c:pt>
                <c:pt idx="7">
                  <c:v>Other Issues</c:v>
                </c:pt>
              </c:strCache>
            </c:strRef>
          </c:cat>
          <c:val>
            <c:numRef>
              <c:f>Sheet1!$B$2:$B$9</c:f>
              <c:numCache>
                <c:formatCode>General</c:formatCode>
                <c:ptCount val="8"/>
                <c:pt idx="0">
                  <c:v>30</c:v>
                </c:pt>
                <c:pt idx="1">
                  <c:v>20</c:v>
                </c:pt>
                <c:pt idx="2">
                  <c:v>12</c:v>
                </c:pt>
                <c:pt idx="3">
                  <c:v>16</c:v>
                </c:pt>
                <c:pt idx="4">
                  <c:v>4</c:v>
                </c:pt>
                <c:pt idx="5">
                  <c:v>4</c:v>
                </c:pt>
                <c:pt idx="6">
                  <c:v>4</c:v>
                </c:pt>
                <c:pt idx="7">
                  <c:v>15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6="http://schemas.microsoft.com/office/drawing/2014/chart" uri="{C3380CC4-5D6E-409C-BE32-E72D297353CC}">
              <c16:uniqueId val="{00000000-68D0-44CF-924D-E17134BE55C6}"/>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909121547432961E-2"/>
          <c:y val="0.17026740047317795"/>
          <c:w val="0.84181755561097849"/>
          <c:h val="0.82973267230485082"/>
        </c:manualLayout>
      </c:layout>
      <c:pie3DChart>
        <c:varyColors val="1"/>
        <c:ser>
          <c:idx val="0"/>
          <c:order val="0"/>
          <c:dPt>
            <c:idx val="0"/>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AFB2-4800-9813-C68C2B9FE59A}"/>
              </c:ext>
            </c:extLst>
          </c:dPt>
          <c:dPt>
            <c:idx val="1"/>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AFB2-4800-9813-C68C2B9FE59A}"/>
              </c:ext>
            </c:extLst>
          </c:dPt>
          <c:dPt>
            <c:idx val="2"/>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AFB2-4800-9813-C68C2B9FE59A}"/>
              </c:ext>
            </c:extLst>
          </c:dPt>
          <c:dPt>
            <c:idx val="3"/>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AFB2-4800-9813-C68C2B9FE59A}"/>
              </c:ext>
            </c:extLst>
          </c:dPt>
          <c:dPt>
            <c:idx val="4"/>
            <c:bubble3D val="0"/>
            <c:spPr>
              <a:solidFill>
                <a:schemeClr val="accent4">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AFB2-4800-9813-C68C2B9FE59A}"/>
              </c:ext>
            </c:extLst>
          </c:dPt>
          <c:dPt>
            <c:idx val="5"/>
            <c:bubble3D val="0"/>
            <c:spPr>
              <a:solidFill>
                <a:schemeClr val="accent6">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AFB2-4800-9813-C68C2B9FE59A}"/>
              </c:ext>
            </c:extLst>
          </c:dPt>
          <c:dPt>
            <c:idx val="6"/>
            <c:bubble3D val="0"/>
            <c:spPr>
              <a:solidFill>
                <a:schemeClr val="accent2">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D-AFB2-4800-9813-C68C2B9FE59A}"/>
              </c:ext>
            </c:extLst>
          </c:dPt>
          <c:dPt>
            <c:idx val="7"/>
            <c:bubble3D val="0"/>
            <c:spPr>
              <a:solidFill>
                <a:schemeClr val="accent4">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F-AFB2-4800-9813-C68C2B9FE59A}"/>
              </c:ext>
            </c:extLst>
          </c:dPt>
          <c:dPt>
            <c:idx val="8"/>
            <c:bubble3D val="0"/>
            <c:spPr>
              <a:solidFill>
                <a:schemeClr val="accent6">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1-AFB2-4800-9813-C68C2B9FE59A}"/>
              </c:ext>
            </c:extLst>
          </c:dPt>
          <c:dPt>
            <c:idx val="9"/>
            <c:bubble3D val="0"/>
            <c:spPr>
              <a:solidFill>
                <a:schemeClr val="accent2">
                  <a:lumMod val="8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3-AFB2-4800-9813-C68C2B9FE59A}"/>
              </c:ext>
            </c:extLst>
          </c:dPt>
          <c:dLbls>
            <c:dLbl>
              <c:idx val="0"/>
              <c:layout>
                <c:manualLayout>
                  <c:x val="0.26562214225484249"/>
                  <c:y val="9.026782014090344E-2"/>
                </c:manualLayout>
              </c:layout>
              <c:spPr>
                <a:solidFill>
                  <a:prstClr val="white"/>
                </a:solidFill>
                <a:ln>
                  <a:solidFill>
                    <a:srgbClr val="8BC145"/>
                  </a:solidFill>
                </a:ln>
                <a:effectLst/>
              </c:spPr>
              <c:txPr>
                <a:bodyPr rot="0" spcFirstLastPara="1" vertOverflow="clip" horzOverflow="clip" vert="horz" wrap="square" lIns="36576" tIns="18288" rIns="36576" bIns="18288" anchor="ctr" anchorCtr="1">
                  <a:spAutoFit/>
                </a:bodyPr>
                <a:lstStyle/>
                <a:p>
                  <a:pPr>
                    <a:defRPr sz="2000" b="0" i="0" u="none" strike="noStrike" kern="1200" baseline="0">
                      <a:solidFill>
                        <a:srgbClr val="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1-AFB2-4800-9813-C68C2B9FE59A}"/>
                </c:ext>
              </c:extLst>
            </c:dLbl>
            <c:dLbl>
              <c:idx val="1"/>
              <c:layout>
                <c:manualLayout>
                  <c:x val="0.23514716348004389"/>
                  <c:y val="-0.10392255556663012"/>
                </c:manualLayout>
              </c:layout>
              <c:spPr>
                <a:solidFill>
                  <a:prstClr val="white"/>
                </a:solidFill>
                <a:ln>
                  <a:solidFill>
                    <a:srgbClr val="1D6FA9"/>
                  </a:solidFill>
                </a:ln>
                <a:effectLst/>
              </c:spPr>
              <c:txPr>
                <a:bodyPr rot="0" spcFirstLastPara="1" vertOverflow="clip" horzOverflow="clip" vert="horz" wrap="square" lIns="36576" tIns="18288" rIns="36576" bIns="18288" anchor="ctr" anchorCtr="1">
                  <a:spAutoFit/>
                </a:bodyPr>
                <a:lstStyle/>
                <a:p>
                  <a:pPr>
                    <a:defRPr sz="2000" b="0" i="0" u="none" strike="noStrike" kern="1200" baseline="0">
                      <a:solidFill>
                        <a:srgbClr val="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3-AFB2-4800-9813-C68C2B9FE59A}"/>
                </c:ext>
              </c:extLst>
            </c:dLbl>
            <c:dLbl>
              <c:idx val="2"/>
              <c:layout>
                <c:manualLayout>
                  <c:x val="-2.4385095465222592E-2"/>
                  <c:y val="-1.4054121399382039E-2"/>
                </c:manualLayout>
              </c:layout>
              <c:spPr>
                <a:solidFill>
                  <a:prstClr val="white"/>
                </a:solidFill>
                <a:ln>
                  <a:solidFill>
                    <a:srgbClr val="F19D19"/>
                  </a:solidFill>
                </a:ln>
                <a:effectLst/>
              </c:spPr>
              <c:txPr>
                <a:bodyPr rot="0" spcFirstLastPara="1" vertOverflow="clip" horzOverflow="clip" vert="horz" wrap="square" lIns="36576" tIns="18288" rIns="36576" bIns="18288" anchor="ctr" anchorCtr="1">
                  <a:spAutoFit/>
                </a:bodyPr>
                <a:lstStyle/>
                <a:p>
                  <a:pPr>
                    <a:defRPr sz="2000" b="0" i="0" u="none" strike="noStrike" kern="1200" baseline="0">
                      <a:solidFill>
                        <a:srgbClr val="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5-AFB2-4800-9813-C68C2B9FE59A}"/>
                </c:ext>
              </c:extLst>
            </c:dLbl>
            <c:dLbl>
              <c:idx val="3"/>
              <c:layout>
                <c:manualLayout>
                  <c:x val="-0.1420613841876178"/>
                  <c:y val="-0.12877753413734674"/>
                </c:manualLayout>
              </c:layout>
              <c:spPr>
                <a:solidFill>
                  <a:prstClr val="white"/>
                </a:solidFill>
                <a:ln>
                  <a:solidFill>
                    <a:srgbClr val="8BC145">
                      <a:lumMod val="60000"/>
                    </a:srgbClr>
                  </a:solidFill>
                </a:ln>
                <a:effectLst/>
              </c:spPr>
              <c:txPr>
                <a:bodyPr rot="0" spcFirstLastPara="1" vertOverflow="clip" horzOverflow="clip" vert="horz" wrap="square" lIns="36576" tIns="18288" rIns="36576" bIns="18288" anchor="ctr" anchorCtr="1">
                  <a:spAutoFit/>
                </a:bodyPr>
                <a:lstStyle/>
                <a:p>
                  <a:pPr>
                    <a:defRPr sz="2000" b="0" i="0" u="none" strike="noStrike" kern="1200" baseline="0">
                      <a:solidFill>
                        <a:srgbClr val="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7-AFB2-4800-9813-C68C2B9FE59A}"/>
                </c:ext>
              </c:extLst>
            </c:dLbl>
            <c:dLbl>
              <c:idx val="4"/>
              <c:layout>
                <c:manualLayout>
                  <c:x val="-5.0953117459975692E-3"/>
                  <c:y val="-0.11355344031363168"/>
                </c:manualLayout>
              </c:layout>
              <c:spPr>
                <a:solidFill>
                  <a:prstClr val="white"/>
                </a:solidFill>
                <a:ln>
                  <a:solidFill>
                    <a:srgbClr val="1D6FA9">
                      <a:lumMod val="60000"/>
                    </a:srgbClr>
                  </a:solidFill>
                </a:ln>
                <a:effectLst/>
              </c:spPr>
              <c:txPr>
                <a:bodyPr rot="0" spcFirstLastPara="1" vertOverflow="clip" horzOverflow="clip" vert="horz" wrap="square" lIns="36576" tIns="18288" rIns="36576" bIns="18288" anchor="ctr" anchorCtr="1">
                  <a:spAutoFit/>
                </a:bodyPr>
                <a:lstStyle/>
                <a:p>
                  <a:pPr>
                    <a:defRPr sz="2000" b="0" i="0" u="none" strike="noStrike" kern="1200" baseline="0">
                      <a:solidFill>
                        <a:srgbClr val="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9-AFB2-4800-9813-C68C2B9FE59A}"/>
                </c:ext>
              </c:extLst>
            </c:dLbl>
            <c:dLbl>
              <c:idx val="5"/>
              <c:layout>
                <c:manualLayout>
                  <c:x val="6.6486283474162938E-2"/>
                  <c:y val="-4.9236576909367807E-2"/>
                </c:manualLayout>
              </c:layout>
              <c:spPr>
                <a:solidFill>
                  <a:prstClr val="white"/>
                </a:solidFill>
                <a:ln>
                  <a:solidFill>
                    <a:srgbClr val="F19D19">
                      <a:lumMod val="60000"/>
                    </a:srgbClr>
                  </a:solidFill>
                </a:ln>
                <a:effectLst/>
              </c:spPr>
              <c:txPr>
                <a:bodyPr rot="0" spcFirstLastPara="1" vertOverflow="clip" horzOverflow="clip" vert="horz" wrap="square" lIns="36576" tIns="18288" rIns="36576" bIns="18288" anchor="ctr" anchorCtr="1">
                  <a:spAutoFit/>
                </a:bodyPr>
                <a:lstStyle/>
                <a:p>
                  <a:pPr>
                    <a:defRPr sz="2000" b="0" i="0" u="none" strike="noStrike" kern="1200" baseline="0">
                      <a:solidFill>
                        <a:srgbClr val="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B-AFB2-4800-9813-C68C2B9FE59A}"/>
                </c:ext>
              </c:extLst>
            </c:dLbl>
            <c:dLbl>
              <c:idx val="6"/>
              <c:layout>
                <c:manualLayout>
                  <c:x val="0.24713546500461153"/>
                  <c:y val="-2.2935811820990731E-2"/>
                </c:manualLayout>
              </c:layout>
              <c:spPr>
                <a:solidFill>
                  <a:prstClr val="white"/>
                </a:solidFill>
                <a:ln>
                  <a:solidFill>
                    <a:srgbClr val="8BC145">
                      <a:lumMod val="80000"/>
                      <a:lumOff val="20000"/>
                    </a:srgbClr>
                  </a:solidFill>
                </a:ln>
                <a:effectLst/>
              </c:spPr>
              <c:txPr>
                <a:bodyPr rot="0" spcFirstLastPara="1" vertOverflow="clip" horzOverflow="clip" vert="horz" wrap="square" lIns="36576" tIns="18288" rIns="36576" bIns="18288" anchor="ctr" anchorCtr="1">
                  <a:spAutoFit/>
                </a:bodyPr>
                <a:lstStyle/>
                <a:p>
                  <a:pPr>
                    <a:defRPr sz="2000" b="0" i="0" u="none" strike="noStrike" kern="1200" baseline="0">
                      <a:solidFill>
                        <a:srgbClr val="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D-AFB2-4800-9813-C68C2B9FE59A}"/>
                </c:ext>
              </c:extLst>
            </c:dLbl>
            <c:dLbl>
              <c:idx val="7"/>
              <c:layout>
                <c:manualLayout>
                  <c:x val="-1.3574660633484163E-2"/>
                  <c:y val="-9.6812020332901427E-2"/>
                </c:manualLayout>
              </c:layout>
              <c:spPr>
                <a:solidFill>
                  <a:schemeClr val="lt1"/>
                </a:solidFill>
                <a:ln>
                  <a:solidFill>
                    <a:schemeClr val="accent4">
                      <a:lumMod val="80000"/>
                      <a:lumOff val="20000"/>
                    </a:schemeClr>
                  </a:solidFill>
                </a:ln>
                <a:effectLst/>
              </c:spPr>
              <c:txPr>
                <a:bodyPr rot="0" spcFirstLastPara="1" vertOverflow="clip" horzOverflow="clip" vert="horz" wrap="square" lIns="36576" tIns="18288" rIns="36576" bIns="18288" anchor="ctr" anchorCtr="1">
                  <a:spAutoFit/>
                </a:bodyPr>
                <a:lstStyle/>
                <a:p>
                  <a:pPr>
                    <a:defRPr sz="2000" b="0" i="0" u="none" strike="noStrike" kern="1200" baseline="0">
                      <a:solidFill>
                        <a:srgbClr val="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F-AFB2-4800-9813-C68C2B9FE59A}"/>
                </c:ext>
              </c:extLst>
            </c:dLbl>
            <c:dLbl>
              <c:idx val="8"/>
              <c:layout>
                <c:manualLayout>
                  <c:x val="0.13574660633484162"/>
                  <c:y val="-9.2024319744842015E-2"/>
                </c:manualLayout>
              </c:layout>
              <c:spPr>
                <a:solidFill>
                  <a:schemeClr val="lt1"/>
                </a:solidFill>
                <a:ln>
                  <a:solidFill>
                    <a:schemeClr val="accent6">
                      <a:lumMod val="80000"/>
                      <a:lumOff val="20000"/>
                    </a:schemeClr>
                  </a:solidFill>
                </a:ln>
                <a:effectLst/>
              </c:spPr>
              <c:txPr>
                <a:bodyPr rot="0" spcFirstLastPara="1" vertOverflow="clip" horzOverflow="clip" vert="horz" wrap="square" lIns="36576" tIns="18288" rIns="36576" bIns="18288" anchor="ctr" anchorCtr="1">
                  <a:spAutoFit/>
                </a:bodyPr>
                <a:lstStyle/>
                <a:p>
                  <a:pPr>
                    <a:defRPr sz="2000" b="0" i="0" u="none" strike="noStrike" kern="1200" baseline="0">
                      <a:solidFill>
                        <a:srgbClr val="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11-AFB2-4800-9813-C68C2B9FE59A}"/>
                </c:ext>
              </c:extLst>
            </c:dLbl>
            <c:dLbl>
              <c:idx val="9"/>
              <c:layout>
                <c:manualLayout>
                  <c:x val="0.40599255741450124"/>
                  <c:y val="-5.0632828333167214E-2"/>
                </c:manualLayout>
              </c:layout>
              <c:spPr>
                <a:solidFill>
                  <a:schemeClr val="lt1"/>
                </a:solidFill>
                <a:ln>
                  <a:solidFill>
                    <a:schemeClr val="accent2">
                      <a:lumMod val="80000"/>
                    </a:schemeClr>
                  </a:solidFill>
                </a:ln>
                <a:effectLst/>
              </c:spPr>
              <c:txPr>
                <a:bodyPr rot="0" spcFirstLastPara="1" vertOverflow="clip" horzOverflow="clip" vert="horz" wrap="square" lIns="36576" tIns="18288" rIns="36576" bIns="18288" anchor="ctr" anchorCtr="1">
                  <a:spAutoFit/>
                </a:bodyPr>
                <a:lstStyle/>
                <a:p>
                  <a:pPr>
                    <a:defRPr sz="2000" b="0" i="0" u="none" strike="noStrike" kern="1200" baseline="0">
                      <a:solidFill>
                        <a:srgbClr val="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37767876866070477"/>
                      <c:h val="0.1422553184141456"/>
                    </c:manualLayout>
                  </c15:layout>
                </c:ext>
                <c:ext xmlns:c16="http://schemas.microsoft.com/office/drawing/2014/chart" uri="{C3380CC4-5D6E-409C-BE32-E72D297353CC}">
                  <c16:uniqueId val="{00000013-AFB2-4800-9813-C68C2B9FE59A}"/>
                </c:ext>
              </c:extLst>
            </c:dLbl>
            <c:spPr>
              <a:effectLst/>
            </c:sp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'09-19'!$AB$21:$AB$27</c:f>
              <c:strCache>
                <c:ptCount val="7"/>
                <c:pt idx="0">
                  <c:v>NHPs</c:v>
                </c:pt>
                <c:pt idx="1">
                  <c:v>Rodents</c:v>
                </c:pt>
                <c:pt idx="2">
                  <c:v>Carnivores</c:v>
                </c:pt>
                <c:pt idx="3">
                  <c:v>Fish</c:v>
                </c:pt>
                <c:pt idx="4">
                  <c:v>Ungulates</c:v>
                </c:pt>
                <c:pt idx="5">
                  <c:v>All Other Species</c:v>
                </c:pt>
                <c:pt idx="6">
                  <c:v>Not Specified by Institution</c:v>
                </c:pt>
              </c:strCache>
            </c:strRef>
          </c:cat>
          <c:val>
            <c:numRef>
              <c:f>'09-19'!$AC$21:$AC$27</c:f>
              <c:numCache>
                <c:formatCode>0%</c:formatCode>
                <c:ptCount val="7"/>
                <c:pt idx="0">
                  <c:v>6.8862275449101798E-2</c:v>
                </c:pt>
                <c:pt idx="1">
                  <c:v>0.78</c:v>
                </c:pt>
                <c:pt idx="2">
                  <c:v>0.02</c:v>
                </c:pt>
                <c:pt idx="3">
                  <c:v>0.05</c:v>
                </c:pt>
                <c:pt idx="4">
                  <c:v>0.03</c:v>
                </c:pt>
                <c:pt idx="5">
                  <c:v>0.04</c:v>
                </c:pt>
                <c:pt idx="6">
                  <c:v>0.01</c:v>
                </c:pt>
              </c:numCache>
            </c:numRef>
          </c:val>
          <c:extLst>
            <c:ext xmlns:c16="http://schemas.microsoft.com/office/drawing/2014/chart" uri="{C3380CC4-5D6E-409C-BE32-E72D297353CC}">
              <c16:uniqueId val="{00000014-AFB2-4800-9813-C68C2B9FE59A}"/>
            </c:ext>
          </c:extLst>
        </c:ser>
        <c:dLbls>
          <c:showLegendKey val="0"/>
          <c:showVal val="0"/>
          <c:showCatName val="0"/>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b="0">
          <a:solidFill>
            <a:srgbClr val="000000"/>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41546190529000776"/>
          <c:y val="0"/>
          <c:w val="0.77487879463180309"/>
          <c:h val="0.92400384951881009"/>
        </c:manualLayout>
      </c:layout>
      <c:barChart>
        <c:barDir val="bar"/>
        <c:grouping val="clustered"/>
        <c:varyColors val="0"/>
        <c:ser>
          <c:idx val="0"/>
          <c:order val="0"/>
          <c:spPr>
            <a:solidFill>
              <a:schemeClr val="accent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5-1BF6-4760-B175-C3D68B852C88}"/>
              </c:ext>
            </c:extLst>
          </c:dPt>
          <c:dLbls>
            <c:dLbl>
              <c:idx val="0"/>
              <c:layout>
                <c:manualLayout>
                  <c:x val="-4.8513837086153703E-3"/>
                  <c:y val="0"/>
                </c:manualLayout>
              </c:layout>
              <c:tx>
                <c:rich>
                  <a:bodyPr/>
                  <a:lstStyle/>
                  <a:p>
                    <a:r>
                      <a:rPr lang="en-US" dirty="0"/>
                      <a:t>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1BF6-4760-B175-C3D68B852C88}"/>
                </c:ext>
              </c:extLst>
            </c:dLbl>
            <c:dLbl>
              <c:idx val="1"/>
              <c:layout>
                <c:manualLayout>
                  <c:x val="-1.9404153428189898E-3"/>
                  <c:y val="-2.2222222222221407E-3"/>
                </c:manualLayout>
              </c:layout>
              <c:tx>
                <c:rich>
                  <a:bodyPr/>
                  <a:lstStyle/>
                  <a:p>
                    <a:r>
                      <a:rPr lang="en-US" dirty="0"/>
                      <a:t>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1BF6-4760-B175-C3D68B852C88}"/>
                </c:ext>
              </c:extLst>
            </c:dLbl>
            <c:dLbl>
              <c:idx val="3"/>
              <c:layout>
                <c:manualLayout>
                  <c:x val="-2.0977805405903746E-3"/>
                  <c:y val="-7.7777777777777776E-3"/>
                </c:manualLayout>
              </c:layout>
              <c:tx>
                <c:rich>
                  <a:bodyPr/>
                  <a:lstStyle/>
                  <a:p>
                    <a:r>
                      <a:rPr lang="en-US" dirty="0"/>
                      <a:t>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BF6-4760-B175-C3D68B852C88}"/>
                </c:ext>
              </c:extLst>
            </c:dLbl>
            <c:dLbl>
              <c:idx val="4"/>
              <c:layout>
                <c:manualLayout>
                  <c:x val="-5.4093567251467349E-4"/>
                  <c:y val="4.4444444444444444E-3"/>
                </c:manualLayout>
              </c:layout>
              <c:tx>
                <c:rich>
                  <a:bodyPr/>
                  <a:lstStyle/>
                  <a:p>
                    <a:r>
                      <a:rPr lang="en-US" dirty="0"/>
                      <a:t>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1BF6-4760-B175-C3D68B852C88}"/>
                </c:ext>
              </c:extLst>
            </c:dLbl>
            <c:dLbl>
              <c:idx val="5"/>
              <c:layout>
                <c:manualLayout>
                  <c:x val="9.2105263157894735E-4"/>
                  <c:y val="2.2222222222222018E-3"/>
                </c:manualLayout>
              </c:layout>
              <c:tx>
                <c:rich>
                  <a:bodyPr/>
                  <a:lstStyle/>
                  <a:p>
                    <a:r>
                      <a:rPr lang="en-US" dirty="0"/>
                      <a:t>12%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BF6-4760-B175-C3D68B852C88}"/>
                </c:ext>
              </c:extLst>
            </c:dLbl>
            <c:dLbl>
              <c:idx val="6"/>
              <c:layout>
                <c:manualLayout>
                  <c:x val="-3.4649122807016474E-3"/>
                  <c:y val="2.2222222222222274E-3"/>
                </c:manualLayout>
              </c:layout>
              <c:tx>
                <c:rich>
                  <a:bodyPr/>
                  <a:lstStyle/>
                  <a:p>
                    <a:r>
                      <a:rPr lang="en-US" dirty="0"/>
                      <a:t>71%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BF6-4760-B175-C3D68B852C88}"/>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'09-19'!$AB$176:$AB$182</c:f>
              <c:strCache>
                <c:ptCount val="7"/>
                <c:pt idx="0">
                  <c:v>Vet Staff</c:v>
                </c:pt>
                <c:pt idx="1">
                  <c:v>Other</c:v>
                </c:pt>
                <c:pt idx="2">
                  <c:v>Institution</c:v>
                </c:pt>
                <c:pt idx="3">
                  <c:v>IACUC</c:v>
                </c:pt>
                <c:pt idx="4">
                  <c:v>None</c:v>
                </c:pt>
                <c:pt idx="5">
                  <c:v>Animal Care Staff</c:v>
                </c:pt>
                <c:pt idx="6">
                  <c:v>Investigator &amp; Research Team</c:v>
                </c:pt>
              </c:strCache>
            </c:strRef>
          </c:cat>
          <c:val>
            <c:numRef>
              <c:f>'09-19'!$AC$176:$AC$182</c:f>
              <c:numCache>
                <c:formatCode>0%</c:formatCode>
                <c:ptCount val="7"/>
                <c:pt idx="0">
                  <c:v>1.4869888475836431E-2</c:v>
                </c:pt>
                <c:pt idx="1">
                  <c:v>4.7397769516728624E-2</c:v>
                </c:pt>
                <c:pt idx="2">
                  <c:v>6.5055762081784388E-3</c:v>
                </c:pt>
                <c:pt idx="3">
                  <c:v>2.3234200743494422E-2</c:v>
                </c:pt>
                <c:pt idx="4">
                  <c:v>9.6654275092936809E-2</c:v>
                </c:pt>
                <c:pt idx="5">
                  <c:v>0.11431226765799256</c:v>
                </c:pt>
                <c:pt idx="6">
                  <c:v>0.69702602230483268</c:v>
                </c:pt>
              </c:numCache>
            </c:numRef>
          </c:val>
          <c:extLst>
            <c:ext xmlns:c16="http://schemas.microsoft.com/office/drawing/2014/chart" uri="{C3380CC4-5D6E-409C-BE32-E72D297353CC}">
              <c16:uniqueId val="{00000000-1BF6-4760-B175-C3D68B852C88}"/>
            </c:ext>
          </c:extLst>
        </c:ser>
        <c:dLbls>
          <c:dLblPos val="inEnd"/>
          <c:showLegendKey val="0"/>
          <c:showVal val="1"/>
          <c:showCatName val="0"/>
          <c:showSerName val="0"/>
          <c:showPercent val="0"/>
          <c:showBubbleSize val="0"/>
        </c:dLbls>
        <c:gapWidth val="182"/>
        <c:axId val="806351224"/>
        <c:axId val="815386064"/>
      </c:barChart>
      <c:catAx>
        <c:axId val="8063512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815386064"/>
        <c:crosses val="autoZero"/>
        <c:auto val="1"/>
        <c:lblAlgn val="ctr"/>
        <c:lblOffset val="100"/>
        <c:noMultiLvlLbl val="0"/>
      </c:catAx>
      <c:valAx>
        <c:axId val="81538606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806351224"/>
        <c:crosses val="autoZero"/>
        <c:crossBetween val="between"/>
      </c:valAx>
      <c:spPr>
        <a:noFill/>
        <a:ln>
          <a:noFill/>
        </a:ln>
        <a:effectLst/>
      </c:spPr>
    </c:plotArea>
    <c:plotVisOnly val="1"/>
    <c:dispBlanksAs val="gap"/>
    <c:showDLblsOverMax val="0"/>
  </c:chart>
  <c:spPr>
    <a:noFill/>
    <a:ln>
      <a:noFill/>
    </a:ln>
    <a:effectLst/>
  </c:spPr>
  <c:txPr>
    <a:bodyPr/>
    <a:lstStyle/>
    <a:p>
      <a:pPr>
        <a:defRPr sz="1800" b="1" i="0" baseline="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3C9384-28BA-4A56-8381-A2EE92B7A9A2}"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0F977736-185E-4768-8FFF-8B449CC48E33}">
      <dgm:prSet custT="1"/>
      <dgm:spPr/>
      <dgm:t>
        <a:bodyPr anchor="ctr"/>
        <a:lstStyle/>
        <a:p>
          <a:r>
            <a:rPr lang="en-US" sz="2800" dirty="0">
              <a:solidFill>
                <a:srgbClr val="000000"/>
              </a:solidFill>
              <a:sym typeface="Wingdings" panose="05000000000000000000" pitchFamily="2" charset="2"/>
            </a:rPr>
            <a:t></a:t>
          </a:r>
          <a:r>
            <a:rPr lang="en-US" sz="2800" dirty="0">
              <a:solidFill>
                <a:srgbClr val="000000"/>
              </a:solidFill>
            </a:rPr>
            <a:t>OLAW will provide assistance and guidance.</a:t>
          </a:r>
        </a:p>
      </dgm:t>
    </dgm:pt>
    <dgm:pt modelId="{725F02C1-69F7-4F78-A5CC-9126F77F3518}" type="parTrans" cxnId="{6178F0D0-EA0C-4579-9831-FC97E9BAD1AE}">
      <dgm:prSet/>
      <dgm:spPr/>
      <dgm:t>
        <a:bodyPr/>
        <a:lstStyle/>
        <a:p>
          <a:endParaRPr lang="en-US" sz="2800">
            <a:solidFill>
              <a:srgbClr val="000000"/>
            </a:solidFill>
          </a:endParaRPr>
        </a:p>
      </dgm:t>
    </dgm:pt>
    <dgm:pt modelId="{3952AEAC-F79C-435E-861F-B8874943C5CF}" type="sibTrans" cxnId="{6178F0D0-EA0C-4579-9831-FC97E9BAD1AE}">
      <dgm:prSet/>
      <dgm:spPr/>
      <dgm:t>
        <a:bodyPr/>
        <a:lstStyle/>
        <a:p>
          <a:endParaRPr lang="en-US" sz="2800">
            <a:solidFill>
              <a:srgbClr val="000000"/>
            </a:solidFill>
          </a:endParaRPr>
        </a:p>
      </dgm:t>
    </dgm:pt>
    <dgm:pt modelId="{651C0A70-E066-4216-84B8-5681EC544856}">
      <dgm:prSet custT="1"/>
      <dgm:spPr/>
      <dgm:t>
        <a:bodyPr anchor="ctr"/>
        <a:lstStyle/>
        <a:p>
          <a:r>
            <a:rPr lang="en-US" sz="2800" dirty="0">
              <a:solidFill>
                <a:srgbClr val="000000"/>
              </a:solidFill>
              <a:sym typeface="Wingdings" panose="05000000000000000000" pitchFamily="2" charset="2"/>
            </a:rPr>
            <a:t>In</a:t>
          </a:r>
          <a:r>
            <a:rPr lang="en-US" sz="2800" dirty="0">
              <a:solidFill>
                <a:srgbClr val="000000"/>
              </a:solidFill>
            </a:rPr>
            <a:t>stitution must demonstrate that corrective actions are being implemented.</a:t>
          </a:r>
        </a:p>
      </dgm:t>
    </dgm:pt>
    <dgm:pt modelId="{2761262E-DBF3-41C9-A3A8-2A137773EEE6}" type="parTrans" cxnId="{FEA328CF-72A4-4CBF-87E5-7EB74A419D3B}">
      <dgm:prSet/>
      <dgm:spPr/>
      <dgm:t>
        <a:bodyPr/>
        <a:lstStyle/>
        <a:p>
          <a:endParaRPr lang="en-US" sz="2800">
            <a:solidFill>
              <a:srgbClr val="000000"/>
            </a:solidFill>
          </a:endParaRPr>
        </a:p>
      </dgm:t>
    </dgm:pt>
    <dgm:pt modelId="{09C25F92-0AC2-40BE-9AF9-67C705B69F46}" type="sibTrans" cxnId="{FEA328CF-72A4-4CBF-87E5-7EB74A419D3B}">
      <dgm:prSet/>
      <dgm:spPr/>
      <dgm:t>
        <a:bodyPr/>
        <a:lstStyle/>
        <a:p>
          <a:endParaRPr lang="en-US" sz="2800">
            <a:solidFill>
              <a:srgbClr val="000000"/>
            </a:solidFill>
          </a:endParaRPr>
        </a:p>
      </dgm:t>
    </dgm:pt>
    <dgm:pt modelId="{81E7D378-7C8D-492B-BC93-226CF6E500D5}">
      <dgm:prSet custT="1"/>
      <dgm:spPr/>
      <dgm:t>
        <a:bodyPr anchor="ctr"/>
        <a:lstStyle/>
        <a:p>
          <a:r>
            <a:rPr lang="en-US" sz="2800" dirty="0">
              <a:solidFill>
                <a:srgbClr val="000000"/>
              </a:solidFill>
              <a:sym typeface="Wingdings" panose="05000000000000000000" pitchFamily="2" charset="2"/>
            </a:rPr>
            <a:t></a:t>
          </a:r>
          <a:r>
            <a:rPr lang="en-US" sz="2800" dirty="0">
              <a:solidFill>
                <a:srgbClr val="000000"/>
              </a:solidFill>
            </a:rPr>
            <a:t>OLAW will evaluate appropriateness of the actions in correcting and preventing the reportable issue.</a:t>
          </a:r>
        </a:p>
      </dgm:t>
    </dgm:pt>
    <dgm:pt modelId="{747B34A9-92ED-436E-9A0F-FC74CFFCDCA9}" type="parTrans" cxnId="{8972E7DB-2473-49D9-BE11-BC80CEAD2137}">
      <dgm:prSet/>
      <dgm:spPr/>
      <dgm:t>
        <a:bodyPr/>
        <a:lstStyle/>
        <a:p>
          <a:endParaRPr lang="en-US" sz="2800">
            <a:solidFill>
              <a:srgbClr val="000000"/>
            </a:solidFill>
          </a:endParaRPr>
        </a:p>
      </dgm:t>
    </dgm:pt>
    <dgm:pt modelId="{CEE9BE73-1697-4AF8-B769-981BEAA9D952}" type="sibTrans" cxnId="{8972E7DB-2473-49D9-BE11-BC80CEAD2137}">
      <dgm:prSet/>
      <dgm:spPr/>
      <dgm:t>
        <a:bodyPr/>
        <a:lstStyle/>
        <a:p>
          <a:endParaRPr lang="en-US" sz="2800">
            <a:solidFill>
              <a:srgbClr val="000000"/>
            </a:solidFill>
          </a:endParaRPr>
        </a:p>
      </dgm:t>
    </dgm:pt>
    <dgm:pt modelId="{83D210DA-8EBF-4C7F-8E56-7FBC6521925C}">
      <dgm:prSet custT="1"/>
      <dgm:spPr/>
      <dgm:t>
        <a:bodyPr anchor="ctr"/>
        <a:lstStyle/>
        <a:p>
          <a:r>
            <a:rPr lang="en-US" sz="2800" dirty="0">
              <a:solidFill>
                <a:srgbClr val="000000"/>
              </a:solidFill>
              <a:sym typeface="Wingdings" panose="05000000000000000000" pitchFamily="2" charset="2"/>
            </a:rPr>
            <a:t></a:t>
          </a:r>
          <a:r>
            <a:rPr lang="en-US" sz="2800" dirty="0">
              <a:solidFill>
                <a:srgbClr val="000000"/>
              </a:solidFill>
            </a:rPr>
            <a:t>Self-reporting is part of enforced self-regulation.</a:t>
          </a:r>
        </a:p>
      </dgm:t>
    </dgm:pt>
    <dgm:pt modelId="{6947C0F6-EBE7-47FA-91B5-BE54B0184B6A}" type="parTrans" cxnId="{C9E8F9C8-AA14-4D89-A3EC-307E2623C908}">
      <dgm:prSet/>
      <dgm:spPr/>
      <dgm:t>
        <a:bodyPr/>
        <a:lstStyle/>
        <a:p>
          <a:endParaRPr lang="en-US" sz="2800">
            <a:solidFill>
              <a:srgbClr val="000000"/>
            </a:solidFill>
          </a:endParaRPr>
        </a:p>
      </dgm:t>
    </dgm:pt>
    <dgm:pt modelId="{D36EACA0-DF55-45D5-AF83-95AD0DDB358B}" type="sibTrans" cxnId="{C9E8F9C8-AA14-4D89-A3EC-307E2623C908}">
      <dgm:prSet/>
      <dgm:spPr/>
      <dgm:t>
        <a:bodyPr/>
        <a:lstStyle/>
        <a:p>
          <a:endParaRPr lang="en-US" sz="2800">
            <a:solidFill>
              <a:srgbClr val="000000"/>
            </a:solidFill>
          </a:endParaRPr>
        </a:p>
      </dgm:t>
    </dgm:pt>
    <dgm:pt modelId="{A4576628-A489-4AE9-93D3-1F17E6027674}" type="pres">
      <dgm:prSet presAssocID="{633C9384-28BA-4A56-8381-A2EE92B7A9A2}" presName="vert0" presStyleCnt="0">
        <dgm:presLayoutVars>
          <dgm:dir/>
          <dgm:animOne val="branch"/>
          <dgm:animLvl val="lvl"/>
        </dgm:presLayoutVars>
      </dgm:prSet>
      <dgm:spPr/>
    </dgm:pt>
    <dgm:pt modelId="{244C4F02-CAC6-410E-858A-9060D8CF1933}" type="pres">
      <dgm:prSet presAssocID="{0F977736-185E-4768-8FFF-8B449CC48E33}" presName="thickLine" presStyleLbl="alignNode1" presStyleIdx="0" presStyleCnt="4"/>
      <dgm:spPr/>
    </dgm:pt>
    <dgm:pt modelId="{D575C593-BA4C-4F5A-B5B7-9D065CC6BF19}" type="pres">
      <dgm:prSet presAssocID="{0F977736-185E-4768-8FFF-8B449CC48E33}" presName="horz1" presStyleCnt="0"/>
      <dgm:spPr/>
    </dgm:pt>
    <dgm:pt modelId="{D14E621B-EA85-4559-804E-E11959E60D10}" type="pres">
      <dgm:prSet presAssocID="{0F977736-185E-4768-8FFF-8B449CC48E33}" presName="tx1" presStyleLbl="revTx" presStyleIdx="0" presStyleCnt="4"/>
      <dgm:spPr/>
    </dgm:pt>
    <dgm:pt modelId="{F2A88D80-B5CC-4042-8479-1C5A3E354E29}" type="pres">
      <dgm:prSet presAssocID="{0F977736-185E-4768-8FFF-8B449CC48E33}" presName="vert1" presStyleCnt="0"/>
      <dgm:spPr/>
    </dgm:pt>
    <dgm:pt modelId="{CCB30BE8-0825-487B-BACB-A643010D98AC}" type="pres">
      <dgm:prSet presAssocID="{651C0A70-E066-4216-84B8-5681EC544856}" presName="thickLine" presStyleLbl="alignNode1" presStyleIdx="1" presStyleCnt="4"/>
      <dgm:spPr/>
    </dgm:pt>
    <dgm:pt modelId="{B9AC7A47-8A2A-4963-981F-6DF09AEBE0CF}" type="pres">
      <dgm:prSet presAssocID="{651C0A70-E066-4216-84B8-5681EC544856}" presName="horz1" presStyleCnt="0"/>
      <dgm:spPr/>
    </dgm:pt>
    <dgm:pt modelId="{B7E120DD-1923-48B2-9EAD-BB0D6616EC50}" type="pres">
      <dgm:prSet presAssocID="{651C0A70-E066-4216-84B8-5681EC544856}" presName="tx1" presStyleLbl="revTx" presStyleIdx="1" presStyleCnt="4"/>
      <dgm:spPr/>
    </dgm:pt>
    <dgm:pt modelId="{73B85B64-D421-437D-8560-13C5882CC15D}" type="pres">
      <dgm:prSet presAssocID="{651C0A70-E066-4216-84B8-5681EC544856}" presName="vert1" presStyleCnt="0"/>
      <dgm:spPr/>
    </dgm:pt>
    <dgm:pt modelId="{82C0B323-702A-4871-A845-814A5A10BFCE}" type="pres">
      <dgm:prSet presAssocID="{81E7D378-7C8D-492B-BC93-226CF6E500D5}" presName="thickLine" presStyleLbl="alignNode1" presStyleIdx="2" presStyleCnt="4"/>
      <dgm:spPr/>
    </dgm:pt>
    <dgm:pt modelId="{F177132A-8D54-4F80-9B8B-3681265B97BF}" type="pres">
      <dgm:prSet presAssocID="{81E7D378-7C8D-492B-BC93-226CF6E500D5}" presName="horz1" presStyleCnt="0"/>
      <dgm:spPr/>
    </dgm:pt>
    <dgm:pt modelId="{7B442995-8CA1-42F1-B28F-9E3134894513}" type="pres">
      <dgm:prSet presAssocID="{81E7D378-7C8D-492B-BC93-226CF6E500D5}" presName="tx1" presStyleLbl="revTx" presStyleIdx="2" presStyleCnt="4"/>
      <dgm:spPr/>
    </dgm:pt>
    <dgm:pt modelId="{314618F8-BCB8-4A24-A143-27E4D390BA91}" type="pres">
      <dgm:prSet presAssocID="{81E7D378-7C8D-492B-BC93-226CF6E500D5}" presName="vert1" presStyleCnt="0"/>
      <dgm:spPr/>
    </dgm:pt>
    <dgm:pt modelId="{75855074-6856-4BE9-8B4C-B382F9D97209}" type="pres">
      <dgm:prSet presAssocID="{83D210DA-8EBF-4C7F-8E56-7FBC6521925C}" presName="thickLine" presStyleLbl="alignNode1" presStyleIdx="3" presStyleCnt="4"/>
      <dgm:spPr/>
    </dgm:pt>
    <dgm:pt modelId="{EB185C93-318E-452D-9A71-E0386D1A5779}" type="pres">
      <dgm:prSet presAssocID="{83D210DA-8EBF-4C7F-8E56-7FBC6521925C}" presName="horz1" presStyleCnt="0"/>
      <dgm:spPr/>
    </dgm:pt>
    <dgm:pt modelId="{B56625C8-2AF6-4482-9BC6-9B06EC9A30A1}" type="pres">
      <dgm:prSet presAssocID="{83D210DA-8EBF-4C7F-8E56-7FBC6521925C}" presName="tx1" presStyleLbl="revTx" presStyleIdx="3" presStyleCnt="4"/>
      <dgm:spPr/>
    </dgm:pt>
    <dgm:pt modelId="{81C7622C-3629-43F9-BCDD-8AAE73D209D3}" type="pres">
      <dgm:prSet presAssocID="{83D210DA-8EBF-4C7F-8E56-7FBC6521925C}" presName="vert1" presStyleCnt="0"/>
      <dgm:spPr/>
    </dgm:pt>
  </dgm:ptLst>
  <dgm:cxnLst>
    <dgm:cxn modelId="{C2FC2523-65C3-4C0A-AB00-7E946186EBE0}" type="presOf" srcId="{0F977736-185E-4768-8FFF-8B449CC48E33}" destId="{D14E621B-EA85-4559-804E-E11959E60D10}" srcOrd="0" destOrd="0" presId="urn:microsoft.com/office/officeart/2008/layout/LinedList"/>
    <dgm:cxn modelId="{2DBD0161-CCB9-4293-A697-DB5E21987C08}" type="presOf" srcId="{83D210DA-8EBF-4C7F-8E56-7FBC6521925C}" destId="{B56625C8-2AF6-4482-9BC6-9B06EC9A30A1}" srcOrd="0" destOrd="0" presId="urn:microsoft.com/office/officeart/2008/layout/LinedList"/>
    <dgm:cxn modelId="{DBE4537D-D07B-4364-A80B-74750C2DAB3C}" type="presOf" srcId="{651C0A70-E066-4216-84B8-5681EC544856}" destId="{B7E120DD-1923-48B2-9EAD-BB0D6616EC50}" srcOrd="0" destOrd="0" presId="urn:microsoft.com/office/officeart/2008/layout/LinedList"/>
    <dgm:cxn modelId="{5E1F7AB2-565E-47D0-B02F-F6988448623A}" type="presOf" srcId="{633C9384-28BA-4A56-8381-A2EE92B7A9A2}" destId="{A4576628-A489-4AE9-93D3-1F17E6027674}" srcOrd="0" destOrd="0" presId="urn:microsoft.com/office/officeart/2008/layout/LinedList"/>
    <dgm:cxn modelId="{0109B8C1-133B-459C-AF18-387665C3643C}" type="presOf" srcId="{81E7D378-7C8D-492B-BC93-226CF6E500D5}" destId="{7B442995-8CA1-42F1-B28F-9E3134894513}" srcOrd="0" destOrd="0" presId="urn:microsoft.com/office/officeart/2008/layout/LinedList"/>
    <dgm:cxn modelId="{C9E8F9C8-AA14-4D89-A3EC-307E2623C908}" srcId="{633C9384-28BA-4A56-8381-A2EE92B7A9A2}" destId="{83D210DA-8EBF-4C7F-8E56-7FBC6521925C}" srcOrd="3" destOrd="0" parTransId="{6947C0F6-EBE7-47FA-91B5-BE54B0184B6A}" sibTransId="{D36EACA0-DF55-45D5-AF83-95AD0DDB358B}"/>
    <dgm:cxn modelId="{FEA328CF-72A4-4CBF-87E5-7EB74A419D3B}" srcId="{633C9384-28BA-4A56-8381-A2EE92B7A9A2}" destId="{651C0A70-E066-4216-84B8-5681EC544856}" srcOrd="1" destOrd="0" parTransId="{2761262E-DBF3-41C9-A3A8-2A137773EEE6}" sibTransId="{09C25F92-0AC2-40BE-9AF9-67C705B69F46}"/>
    <dgm:cxn modelId="{6178F0D0-EA0C-4579-9831-FC97E9BAD1AE}" srcId="{633C9384-28BA-4A56-8381-A2EE92B7A9A2}" destId="{0F977736-185E-4768-8FFF-8B449CC48E33}" srcOrd="0" destOrd="0" parTransId="{725F02C1-69F7-4F78-A5CC-9126F77F3518}" sibTransId="{3952AEAC-F79C-435E-861F-B8874943C5CF}"/>
    <dgm:cxn modelId="{8972E7DB-2473-49D9-BE11-BC80CEAD2137}" srcId="{633C9384-28BA-4A56-8381-A2EE92B7A9A2}" destId="{81E7D378-7C8D-492B-BC93-226CF6E500D5}" srcOrd="2" destOrd="0" parTransId="{747B34A9-92ED-436E-9A0F-FC74CFFCDCA9}" sibTransId="{CEE9BE73-1697-4AF8-B769-981BEAA9D952}"/>
    <dgm:cxn modelId="{0B7CC285-C15D-43A0-A96A-A934FD133F23}" type="presParOf" srcId="{A4576628-A489-4AE9-93D3-1F17E6027674}" destId="{244C4F02-CAC6-410E-858A-9060D8CF1933}" srcOrd="0" destOrd="0" presId="urn:microsoft.com/office/officeart/2008/layout/LinedList"/>
    <dgm:cxn modelId="{B264E9FD-434A-4CBD-AD20-04F3CAE39990}" type="presParOf" srcId="{A4576628-A489-4AE9-93D3-1F17E6027674}" destId="{D575C593-BA4C-4F5A-B5B7-9D065CC6BF19}" srcOrd="1" destOrd="0" presId="urn:microsoft.com/office/officeart/2008/layout/LinedList"/>
    <dgm:cxn modelId="{8CE169D9-36B8-45F8-9C60-E28C3E328C47}" type="presParOf" srcId="{D575C593-BA4C-4F5A-B5B7-9D065CC6BF19}" destId="{D14E621B-EA85-4559-804E-E11959E60D10}" srcOrd="0" destOrd="0" presId="urn:microsoft.com/office/officeart/2008/layout/LinedList"/>
    <dgm:cxn modelId="{36A82BE6-347A-4BFA-B23E-4E9EE4DC12A3}" type="presParOf" srcId="{D575C593-BA4C-4F5A-B5B7-9D065CC6BF19}" destId="{F2A88D80-B5CC-4042-8479-1C5A3E354E29}" srcOrd="1" destOrd="0" presId="urn:microsoft.com/office/officeart/2008/layout/LinedList"/>
    <dgm:cxn modelId="{FC0BC1D4-0735-421F-BA62-A1D3496E7F61}" type="presParOf" srcId="{A4576628-A489-4AE9-93D3-1F17E6027674}" destId="{CCB30BE8-0825-487B-BACB-A643010D98AC}" srcOrd="2" destOrd="0" presId="urn:microsoft.com/office/officeart/2008/layout/LinedList"/>
    <dgm:cxn modelId="{91B24EBE-68F2-4622-B3D1-9D5CB11E2A6B}" type="presParOf" srcId="{A4576628-A489-4AE9-93D3-1F17E6027674}" destId="{B9AC7A47-8A2A-4963-981F-6DF09AEBE0CF}" srcOrd="3" destOrd="0" presId="urn:microsoft.com/office/officeart/2008/layout/LinedList"/>
    <dgm:cxn modelId="{E258D43A-ADE9-4866-BAFD-261F2AF80A50}" type="presParOf" srcId="{B9AC7A47-8A2A-4963-981F-6DF09AEBE0CF}" destId="{B7E120DD-1923-48B2-9EAD-BB0D6616EC50}" srcOrd="0" destOrd="0" presId="urn:microsoft.com/office/officeart/2008/layout/LinedList"/>
    <dgm:cxn modelId="{908277FE-5F7B-4BBA-801D-B75D66AAE76A}" type="presParOf" srcId="{B9AC7A47-8A2A-4963-981F-6DF09AEBE0CF}" destId="{73B85B64-D421-437D-8560-13C5882CC15D}" srcOrd="1" destOrd="0" presId="urn:microsoft.com/office/officeart/2008/layout/LinedList"/>
    <dgm:cxn modelId="{2F7E0558-6CD3-4407-A224-C37824D0980E}" type="presParOf" srcId="{A4576628-A489-4AE9-93D3-1F17E6027674}" destId="{82C0B323-702A-4871-A845-814A5A10BFCE}" srcOrd="4" destOrd="0" presId="urn:microsoft.com/office/officeart/2008/layout/LinedList"/>
    <dgm:cxn modelId="{CBA8AB56-0DD3-4304-A64A-C0B1DAE289F9}" type="presParOf" srcId="{A4576628-A489-4AE9-93D3-1F17E6027674}" destId="{F177132A-8D54-4F80-9B8B-3681265B97BF}" srcOrd="5" destOrd="0" presId="urn:microsoft.com/office/officeart/2008/layout/LinedList"/>
    <dgm:cxn modelId="{4210CC52-9CC6-4228-BA3C-399248CDB1E0}" type="presParOf" srcId="{F177132A-8D54-4F80-9B8B-3681265B97BF}" destId="{7B442995-8CA1-42F1-B28F-9E3134894513}" srcOrd="0" destOrd="0" presId="urn:microsoft.com/office/officeart/2008/layout/LinedList"/>
    <dgm:cxn modelId="{4D0E8CEA-C5C2-46F5-B3B9-EA895AE216F0}" type="presParOf" srcId="{F177132A-8D54-4F80-9B8B-3681265B97BF}" destId="{314618F8-BCB8-4A24-A143-27E4D390BA91}" srcOrd="1" destOrd="0" presId="urn:microsoft.com/office/officeart/2008/layout/LinedList"/>
    <dgm:cxn modelId="{144952CE-F0AA-46F8-9DB4-DA321BFC1CDF}" type="presParOf" srcId="{A4576628-A489-4AE9-93D3-1F17E6027674}" destId="{75855074-6856-4BE9-8B4C-B382F9D97209}" srcOrd="6" destOrd="0" presId="urn:microsoft.com/office/officeart/2008/layout/LinedList"/>
    <dgm:cxn modelId="{6E8387AE-4130-494B-BBDA-7615CEA3345E}" type="presParOf" srcId="{A4576628-A489-4AE9-93D3-1F17E6027674}" destId="{EB185C93-318E-452D-9A71-E0386D1A5779}" srcOrd="7" destOrd="0" presId="urn:microsoft.com/office/officeart/2008/layout/LinedList"/>
    <dgm:cxn modelId="{C38931D0-EB5A-49F7-AFA8-31823EE6002E}" type="presParOf" srcId="{EB185C93-318E-452D-9A71-E0386D1A5779}" destId="{B56625C8-2AF6-4482-9BC6-9B06EC9A30A1}" srcOrd="0" destOrd="0" presId="urn:microsoft.com/office/officeart/2008/layout/LinedList"/>
    <dgm:cxn modelId="{6059EAE7-55E6-4C04-8C67-8C067F0B0A95}" type="presParOf" srcId="{EB185C93-318E-452D-9A71-E0386D1A5779}" destId="{81C7622C-3629-43F9-BCDD-8AAE73D209D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4C4F02-CAC6-410E-858A-9060D8CF1933}">
      <dsp:nvSpPr>
        <dsp:cNvPr id="0" name=""/>
        <dsp:cNvSpPr/>
      </dsp:nvSpPr>
      <dsp:spPr>
        <a:xfrm>
          <a:off x="0" y="0"/>
          <a:ext cx="8989312"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4E621B-EA85-4559-804E-E11959E60D10}">
      <dsp:nvSpPr>
        <dsp:cNvPr id="0" name=""/>
        <dsp:cNvSpPr/>
      </dsp:nvSpPr>
      <dsp:spPr>
        <a:xfrm>
          <a:off x="0" y="0"/>
          <a:ext cx="8989312" cy="1196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rgbClr val="000000"/>
              </a:solidFill>
              <a:sym typeface="Wingdings" panose="05000000000000000000" pitchFamily="2" charset="2"/>
            </a:rPr>
            <a:t></a:t>
          </a:r>
          <a:r>
            <a:rPr lang="en-US" sz="2800" kern="1200" dirty="0">
              <a:solidFill>
                <a:srgbClr val="000000"/>
              </a:solidFill>
            </a:rPr>
            <a:t>OLAW will provide assistance and guidance.</a:t>
          </a:r>
        </a:p>
      </dsp:txBody>
      <dsp:txXfrm>
        <a:off x="0" y="0"/>
        <a:ext cx="8989312" cy="1196577"/>
      </dsp:txXfrm>
    </dsp:sp>
    <dsp:sp modelId="{CCB30BE8-0825-487B-BACB-A643010D98AC}">
      <dsp:nvSpPr>
        <dsp:cNvPr id="0" name=""/>
        <dsp:cNvSpPr/>
      </dsp:nvSpPr>
      <dsp:spPr>
        <a:xfrm>
          <a:off x="0" y="1196577"/>
          <a:ext cx="8989312" cy="0"/>
        </a:xfrm>
        <a:prstGeom prst="line">
          <a:avLst/>
        </a:prstGeom>
        <a:solidFill>
          <a:schemeClr val="accent2">
            <a:hueOff val="-786981"/>
            <a:satOff val="-7177"/>
            <a:lumOff val="-1307"/>
            <a:alphaOff val="0"/>
          </a:schemeClr>
        </a:solidFill>
        <a:ln w="15875" cap="flat" cmpd="sng" algn="ctr">
          <a:solidFill>
            <a:schemeClr val="accent2">
              <a:hueOff val="-786981"/>
              <a:satOff val="-7177"/>
              <a:lumOff val="-130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E120DD-1923-48B2-9EAD-BB0D6616EC50}">
      <dsp:nvSpPr>
        <dsp:cNvPr id="0" name=""/>
        <dsp:cNvSpPr/>
      </dsp:nvSpPr>
      <dsp:spPr>
        <a:xfrm>
          <a:off x="0" y="1196577"/>
          <a:ext cx="8989312" cy="1196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rgbClr val="000000"/>
              </a:solidFill>
              <a:sym typeface="Wingdings" panose="05000000000000000000" pitchFamily="2" charset="2"/>
            </a:rPr>
            <a:t>In</a:t>
          </a:r>
          <a:r>
            <a:rPr lang="en-US" sz="2800" kern="1200" dirty="0">
              <a:solidFill>
                <a:srgbClr val="000000"/>
              </a:solidFill>
            </a:rPr>
            <a:t>stitution must demonstrate that corrective actions are being implemented.</a:t>
          </a:r>
        </a:p>
      </dsp:txBody>
      <dsp:txXfrm>
        <a:off x="0" y="1196577"/>
        <a:ext cx="8989312" cy="1196577"/>
      </dsp:txXfrm>
    </dsp:sp>
    <dsp:sp modelId="{82C0B323-702A-4871-A845-814A5A10BFCE}">
      <dsp:nvSpPr>
        <dsp:cNvPr id="0" name=""/>
        <dsp:cNvSpPr/>
      </dsp:nvSpPr>
      <dsp:spPr>
        <a:xfrm>
          <a:off x="0" y="2393155"/>
          <a:ext cx="8989312" cy="0"/>
        </a:xfrm>
        <a:prstGeom prst="line">
          <a:avLst/>
        </a:prstGeom>
        <a:solidFill>
          <a:schemeClr val="accent2">
            <a:hueOff val="-1573962"/>
            <a:satOff val="-14354"/>
            <a:lumOff val="-2615"/>
            <a:alphaOff val="0"/>
          </a:schemeClr>
        </a:solidFill>
        <a:ln w="15875" cap="flat" cmpd="sng" algn="ctr">
          <a:solidFill>
            <a:schemeClr val="accent2">
              <a:hueOff val="-1573962"/>
              <a:satOff val="-14354"/>
              <a:lumOff val="-261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442995-8CA1-42F1-B28F-9E3134894513}">
      <dsp:nvSpPr>
        <dsp:cNvPr id="0" name=""/>
        <dsp:cNvSpPr/>
      </dsp:nvSpPr>
      <dsp:spPr>
        <a:xfrm>
          <a:off x="0" y="2393155"/>
          <a:ext cx="8989312" cy="1196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rgbClr val="000000"/>
              </a:solidFill>
              <a:sym typeface="Wingdings" panose="05000000000000000000" pitchFamily="2" charset="2"/>
            </a:rPr>
            <a:t></a:t>
          </a:r>
          <a:r>
            <a:rPr lang="en-US" sz="2800" kern="1200" dirty="0">
              <a:solidFill>
                <a:srgbClr val="000000"/>
              </a:solidFill>
            </a:rPr>
            <a:t>OLAW will evaluate appropriateness of the actions in correcting and preventing the reportable issue.</a:t>
          </a:r>
        </a:p>
      </dsp:txBody>
      <dsp:txXfrm>
        <a:off x="0" y="2393155"/>
        <a:ext cx="8989312" cy="1196577"/>
      </dsp:txXfrm>
    </dsp:sp>
    <dsp:sp modelId="{75855074-6856-4BE9-8B4C-B382F9D97209}">
      <dsp:nvSpPr>
        <dsp:cNvPr id="0" name=""/>
        <dsp:cNvSpPr/>
      </dsp:nvSpPr>
      <dsp:spPr>
        <a:xfrm>
          <a:off x="0" y="3589733"/>
          <a:ext cx="8989312" cy="0"/>
        </a:xfrm>
        <a:prstGeom prst="line">
          <a:avLst/>
        </a:prstGeom>
        <a:solidFill>
          <a:schemeClr val="accent2">
            <a:hueOff val="-2360944"/>
            <a:satOff val="-21531"/>
            <a:lumOff val="-3922"/>
            <a:alphaOff val="0"/>
          </a:schemeClr>
        </a:solidFill>
        <a:ln w="15875" cap="flat" cmpd="sng" algn="ctr">
          <a:solidFill>
            <a:schemeClr val="accent2">
              <a:hueOff val="-2360944"/>
              <a:satOff val="-21531"/>
              <a:lumOff val="-392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6625C8-2AF6-4482-9BC6-9B06EC9A30A1}">
      <dsp:nvSpPr>
        <dsp:cNvPr id="0" name=""/>
        <dsp:cNvSpPr/>
      </dsp:nvSpPr>
      <dsp:spPr>
        <a:xfrm>
          <a:off x="0" y="3589733"/>
          <a:ext cx="8989312" cy="1196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rgbClr val="000000"/>
              </a:solidFill>
              <a:sym typeface="Wingdings" panose="05000000000000000000" pitchFamily="2" charset="2"/>
            </a:rPr>
            <a:t></a:t>
          </a:r>
          <a:r>
            <a:rPr lang="en-US" sz="2800" kern="1200" dirty="0">
              <a:solidFill>
                <a:srgbClr val="000000"/>
              </a:solidFill>
            </a:rPr>
            <a:t>Self-reporting is part of enforced self-regulation.</a:t>
          </a:r>
        </a:p>
      </dsp:txBody>
      <dsp:txXfrm>
        <a:off x="0" y="3589733"/>
        <a:ext cx="8989312" cy="119657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DB8F650A-3EAF-4A3F-88A8-FA51D6337CC9}" type="datetimeFigureOut">
              <a:rPr lang="en-US" smtClean="0"/>
              <a:t>11/4/2021</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87083414-1E62-4041-9E9B-91A0AB628ED9}" type="slidenum">
              <a:rPr lang="en-US" smtClean="0"/>
              <a:t>‹#›</a:t>
            </a:fld>
            <a:endParaRPr lang="en-US"/>
          </a:p>
        </p:txBody>
      </p:sp>
    </p:spTree>
    <p:extLst>
      <p:ext uri="{BB962C8B-B14F-4D97-AF65-F5344CB8AC3E}">
        <p14:creationId xmlns:p14="http://schemas.microsoft.com/office/powerpoint/2010/main" val="2937917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val="2365203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083414-1E62-4041-9E9B-91A0AB628ED9}" type="slidenum">
              <a:rPr lang="en-US" smtClean="0"/>
              <a:t>10</a:t>
            </a:fld>
            <a:endParaRPr lang="en-US"/>
          </a:p>
        </p:txBody>
      </p:sp>
    </p:spTree>
    <p:extLst>
      <p:ext uri="{BB962C8B-B14F-4D97-AF65-F5344CB8AC3E}">
        <p14:creationId xmlns:p14="http://schemas.microsoft.com/office/powerpoint/2010/main" val="2994705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AFA0934-7A3C-4FD0-89B5-41446BC1BFE2}" type="slidenum">
              <a:rPr kumimoji="0" lang="en-US" sz="1100" b="0" i="0" u="none" strike="noStrike" kern="1200" cap="none" spc="0" normalizeH="0" baseline="0" noProof="0">
                <a:ln>
                  <a:noFill/>
                </a:ln>
                <a:solidFill>
                  <a:srgbClr val="000000"/>
                </a:solidFill>
                <a:effectLst/>
                <a:uLnTx/>
                <a:uFillTx/>
                <a:latin typeface="Arial" pitchFamily="34" charset="0"/>
                <a:ea typeface="ＭＳ Ｐゴシック" charset="-128"/>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100" b="0" i="0" u="none" strike="noStrike" kern="1200" cap="none" spc="0" normalizeH="0" baseline="0" noProof="0" dirty="0">
              <a:ln>
                <a:noFill/>
              </a:ln>
              <a:solidFill>
                <a:srgbClr val="000000"/>
              </a:solidFill>
              <a:effectLst/>
              <a:uLnTx/>
              <a:uFillTx/>
              <a:latin typeface="Arial" pitchFamily="34" charset="0"/>
              <a:ea typeface="ＭＳ Ｐゴシック" charset="-128"/>
              <a:cs typeface="Arial" pitchFamily="34" charset="0"/>
            </a:endParaRPr>
          </a:p>
        </p:txBody>
      </p:sp>
      <p:sp>
        <p:nvSpPr>
          <p:cNvPr id="145410" name="Rectangle 7"/>
          <p:cNvSpPr txBox="1">
            <a:spLocks noGrp="1" noChangeArrowheads="1"/>
          </p:cNvSpPr>
          <p:nvPr/>
        </p:nvSpPr>
        <p:spPr bwMode="auto">
          <a:xfrm>
            <a:off x="3899696" y="8831267"/>
            <a:ext cx="2982119"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15" tIns="45808" rIns="91615" bIns="45808"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E0CEFD1-F4D8-49EC-A1A8-E8DF386A365C}" type="slidenum">
              <a:rPr kumimoji="0" lang="en-US" sz="1200" b="0" i="0" u="none" strike="noStrike" kern="1200" cap="none" spc="0" normalizeH="0" baseline="0" noProof="0">
                <a:ln>
                  <a:noFill/>
                </a:ln>
                <a:solidFill>
                  <a:srgbClr val="000000"/>
                </a:solidFill>
                <a:effectLst/>
                <a:uLnTx/>
                <a:uFillTx/>
                <a:latin typeface="Times New Roman" pitchFamily="18" charset="0"/>
                <a:ea typeface="ＭＳ Ｐゴシック" pitchFamily="28" charset="-128"/>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ＭＳ Ｐゴシック" pitchFamily="28" charset="-128"/>
              <a:cs typeface="Arial" pitchFamily="34" charset="0"/>
            </a:endParaRPr>
          </a:p>
        </p:txBody>
      </p:sp>
      <p:sp>
        <p:nvSpPr>
          <p:cNvPr id="145411" name="Rectangle 2"/>
          <p:cNvSpPr>
            <a:spLocks noGrp="1" noRot="1" noChangeAspect="1" noChangeArrowheads="1" noTextEdit="1"/>
          </p:cNvSpPr>
          <p:nvPr>
            <p:ph type="sldImg"/>
          </p:nvPr>
        </p:nvSpPr>
        <p:spPr>
          <a:xfrm>
            <a:off x="342900" y="698500"/>
            <a:ext cx="6194425" cy="3484563"/>
          </a:xfrm>
          <a:ln/>
        </p:spPr>
      </p:sp>
      <p:sp>
        <p:nvSpPr>
          <p:cNvPr id="145412" name="Rectangle 3"/>
          <p:cNvSpPr>
            <a:spLocks noGrp="1" noChangeArrowheads="1"/>
          </p:cNvSpPr>
          <p:nvPr>
            <p:ph type="body" idx="1"/>
          </p:nvPr>
        </p:nvSpPr>
        <p:spPr>
          <a:xfrm>
            <a:off x="917575" y="4416429"/>
            <a:ext cx="5046663" cy="4181475"/>
          </a:xfrm>
        </p:spPr>
        <p:txBody>
          <a:bodyPr/>
          <a:lstStyle/>
          <a:p>
            <a:endParaRPr lang="en-US" b="1" dirty="0"/>
          </a:p>
        </p:txBody>
      </p:sp>
    </p:spTree>
    <p:extLst>
      <p:ext uri="{BB962C8B-B14F-4D97-AF65-F5344CB8AC3E}">
        <p14:creationId xmlns:p14="http://schemas.microsoft.com/office/powerpoint/2010/main" val="1947522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894783" y="4344116"/>
            <a:ext cx="4921288" cy="4113886"/>
          </a:xfrm>
          <a:noFill/>
        </p:spPr>
        <p:txBody>
          <a:bodyPr wrap="square" numCol="1" anchor="t" anchorCtr="0" compatLnSpc="1">
            <a:prstTxWarp prst="textNoShape">
              <a:avLst/>
            </a:prstTxWarp>
          </a:bodyPr>
          <a:lstStyle/>
          <a:p>
            <a:pPr eaLnBrk="1" hangingPunct="1">
              <a:spcBef>
                <a:spcPct val="0"/>
              </a:spcBef>
            </a:pPr>
            <a:r>
              <a:rPr lang="en-US" sz="1800" b="1" dirty="0"/>
              <a:t>Now we’re going to give you some things to “Chew” on for your “environmental enrichment” …</a:t>
            </a:r>
          </a:p>
        </p:txBody>
      </p:sp>
    </p:spTree>
    <p:extLst>
      <p:ext uri="{BB962C8B-B14F-4D97-AF65-F5344CB8AC3E}">
        <p14:creationId xmlns:p14="http://schemas.microsoft.com/office/powerpoint/2010/main" val="1102731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Yes, this is a noncompliance because the investigator must adhere to what is written in the protocol. So, both meloxicam and buprenorphine would need to be administered to avoid a noncompliance. Internal notes: Scenario based on case 4752-3H. Corrective actions included: lab members that performed the surgery  and post-op care underwent retraining with the veterinary staff.</a:t>
            </a:r>
          </a:p>
        </p:txBody>
      </p:sp>
      <p:sp>
        <p:nvSpPr>
          <p:cNvPr id="4" name="Slide Number Placeholder 3"/>
          <p:cNvSpPr>
            <a:spLocks noGrp="1"/>
          </p:cNvSpPr>
          <p:nvPr>
            <p:ph type="sldNum" sz="quarter" idx="5"/>
          </p:nvPr>
        </p:nvSpPr>
        <p:spPr/>
        <p:txBody>
          <a:bodyPr/>
          <a:lstStyle/>
          <a:p>
            <a:fld id="{87083414-1E62-4041-9E9B-91A0AB628ED9}" type="slidenum">
              <a:rPr lang="en-US" smtClean="0"/>
              <a:t>14</a:t>
            </a:fld>
            <a:endParaRPr lang="en-US"/>
          </a:p>
        </p:txBody>
      </p:sp>
    </p:spTree>
    <p:extLst>
      <p:ext uri="{BB962C8B-B14F-4D97-AF65-F5344CB8AC3E}">
        <p14:creationId xmlns:p14="http://schemas.microsoft.com/office/powerpoint/2010/main" val="2920823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Lab members that perform the surgery can undergo retraining with the veterinary staff.</a:t>
            </a:r>
          </a:p>
        </p:txBody>
      </p:sp>
      <p:sp>
        <p:nvSpPr>
          <p:cNvPr id="4" name="Slide Number Placeholder 3"/>
          <p:cNvSpPr>
            <a:spLocks noGrp="1"/>
          </p:cNvSpPr>
          <p:nvPr>
            <p:ph type="sldNum" sz="quarter" idx="5"/>
          </p:nvPr>
        </p:nvSpPr>
        <p:spPr/>
        <p:txBody>
          <a:bodyPr/>
          <a:lstStyle/>
          <a:p>
            <a:fld id="{87083414-1E62-4041-9E9B-91A0AB628ED9}" type="slidenum">
              <a:rPr lang="en-US" smtClean="0"/>
              <a:t>15</a:t>
            </a:fld>
            <a:endParaRPr lang="en-US"/>
          </a:p>
        </p:txBody>
      </p:sp>
    </p:spTree>
    <p:extLst>
      <p:ext uri="{BB962C8B-B14F-4D97-AF65-F5344CB8AC3E}">
        <p14:creationId xmlns:p14="http://schemas.microsoft.com/office/powerpoint/2010/main" val="4021934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Yes, this is a noncompliance. Adhering to the monitoring frequency would likely have initiated a replenishment of the diet in a timely manner. Internal notes: Scenario based on case 4752-3I (animals were euthanized due to poor condition). Corrective action by institution: IACUC met with PI and lab members to review the protocol and lab SOPs on providing food. All lab members understand the importance of following the monitoring plan in the protocol.</a:t>
            </a:r>
          </a:p>
        </p:txBody>
      </p:sp>
      <p:sp>
        <p:nvSpPr>
          <p:cNvPr id="4" name="Slide Number Placeholder 3"/>
          <p:cNvSpPr>
            <a:spLocks noGrp="1"/>
          </p:cNvSpPr>
          <p:nvPr>
            <p:ph type="sldNum" sz="quarter" idx="5"/>
          </p:nvPr>
        </p:nvSpPr>
        <p:spPr/>
        <p:txBody>
          <a:bodyPr/>
          <a:lstStyle/>
          <a:p>
            <a:fld id="{87083414-1E62-4041-9E9B-91A0AB628ED9}" type="slidenum">
              <a:rPr lang="en-US" smtClean="0"/>
              <a:t>16</a:t>
            </a:fld>
            <a:endParaRPr lang="en-US"/>
          </a:p>
        </p:txBody>
      </p:sp>
    </p:spTree>
    <p:extLst>
      <p:ext uri="{BB962C8B-B14F-4D97-AF65-F5344CB8AC3E}">
        <p14:creationId xmlns:p14="http://schemas.microsoft.com/office/powerpoint/2010/main" val="4132224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important to communicate with the husbandry team if lab members will be at a conference and husbandry needs to provide the special diet. If the husbandry team knows the schedule, they know someone will be down at 2pm to provide feed and won’t need to contact the lab.</a:t>
            </a:r>
          </a:p>
        </p:txBody>
      </p:sp>
      <p:sp>
        <p:nvSpPr>
          <p:cNvPr id="4" name="Slide Number Placeholder 3"/>
          <p:cNvSpPr>
            <a:spLocks noGrp="1"/>
          </p:cNvSpPr>
          <p:nvPr>
            <p:ph type="sldNum" sz="quarter" idx="5"/>
          </p:nvPr>
        </p:nvSpPr>
        <p:spPr/>
        <p:txBody>
          <a:bodyPr/>
          <a:lstStyle/>
          <a:p>
            <a:fld id="{87083414-1E62-4041-9E9B-91A0AB628ED9}" type="slidenum">
              <a:rPr lang="en-US" smtClean="0"/>
              <a:t>17</a:t>
            </a:fld>
            <a:endParaRPr lang="en-US"/>
          </a:p>
        </p:txBody>
      </p:sp>
    </p:spTree>
    <p:extLst>
      <p:ext uri="{BB962C8B-B14F-4D97-AF65-F5344CB8AC3E}">
        <p14:creationId xmlns:p14="http://schemas.microsoft.com/office/powerpoint/2010/main" val="639703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Yes, this is protocol noncompliance as well as an animal welfare issue.</a:t>
            </a:r>
          </a:p>
        </p:txBody>
      </p:sp>
      <p:sp>
        <p:nvSpPr>
          <p:cNvPr id="4" name="Slide Number Placeholder 3"/>
          <p:cNvSpPr>
            <a:spLocks noGrp="1"/>
          </p:cNvSpPr>
          <p:nvPr>
            <p:ph type="sldNum" sz="quarter" idx="5"/>
          </p:nvPr>
        </p:nvSpPr>
        <p:spPr/>
        <p:txBody>
          <a:bodyPr/>
          <a:lstStyle/>
          <a:p>
            <a:fld id="{87083414-1E62-4041-9E9B-91A0AB628ED9}" type="slidenum">
              <a:rPr lang="en-US" smtClean="0"/>
              <a:t>18</a:t>
            </a:fld>
            <a:endParaRPr lang="en-US"/>
          </a:p>
        </p:txBody>
      </p:sp>
    </p:spTree>
    <p:extLst>
      <p:ext uri="{BB962C8B-B14F-4D97-AF65-F5344CB8AC3E}">
        <p14:creationId xmlns:p14="http://schemas.microsoft.com/office/powerpoint/2010/main" val="27685179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yourself- Is the lab SOP or protocol training up to date and compliant with the institutional policy on euthanasia? </a:t>
            </a:r>
          </a:p>
          <a:p>
            <a:endParaRPr lang="en-US" dirty="0"/>
          </a:p>
          <a:p>
            <a:r>
              <a:rPr lang="en-US" dirty="0"/>
              <a:t>From an institutional POV, is the policy clear to everyone, how are updates to the policy distributed to the research community? Is the signage posted in animal areas easily understood?</a:t>
            </a:r>
          </a:p>
          <a:p>
            <a:endParaRPr lang="en-US" dirty="0"/>
          </a:p>
          <a:p>
            <a:r>
              <a:rPr lang="en-US" dirty="0"/>
              <a:t>Is the equipment automated or are users required to complete several steps to perform euthanasia. Researchers should seek assistance when troubleshooting. </a:t>
            </a:r>
          </a:p>
          <a:p>
            <a:endParaRPr lang="en-US" dirty="0"/>
          </a:p>
          <a:p>
            <a:r>
              <a:rPr lang="en-US" dirty="0"/>
              <a:t>Stations located near animal care personnel may provide researchers quick access to assistance when they need it.  Access to personnel allows researchers to ask questions and avoid getting themselves into trouble. </a:t>
            </a:r>
          </a:p>
          <a:p>
            <a:endParaRPr lang="en-US" dirty="0"/>
          </a:p>
          <a:p>
            <a:r>
              <a:rPr lang="en-US" dirty="0"/>
              <a:t>Card reader or camera allows for accountability and tracking down individuals that may be involved in failed euthanasia attempts. </a:t>
            </a:r>
          </a:p>
        </p:txBody>
      </p:sp>
      <p:sp>
        <p:nvSpPr>
          <p:cNvPr id="4" name="Slide Number Placeholder 3"/>
          <p:cNvSpPr>
            <a:spLocks noGrp="1"/>
          </p:cNvSpPr>
          <p:nvPr>
            <p:ph type="sldNum" sz="quarter" idx="5"/>
          </p:nvPr>
        </p:nvSpPr>
        <p:spPr/>
        <p:txBody>
          <a:bodyPr/>
          <a:lstStyle/>
          <a:p>
            <a:fld id="{87083414-1E62-4041-9E9B-91A0AB628ED9}" type="slidenum">
              <a:rPr lang="en-US" smtClean="0"/>
              <a:t>19</a:t>
            </a:fld>
            <a:endParaRPr lang="en-US"/>
          </a:p>
        </p:txBody>
      </p:sp>
    </p:spTree>
    <p:extLst>
      <p:ext uri="{BB962C8B-B14F-4D97-AF65-F5344CB8AC3E}">
        <p14:creationId xmlns:p14="http://schemas.microsoft.com/office/powerpoint/2010/main" val="36016096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Yes. The unexpected death of any animal should be reported to the veterinarian and the IACUC, regardless of funding source. In this case, the lack of proper maintenance </a:t>
            </a:r>
            <a:r>
              <a:rPr lang="en-US" b="1" i="1" dirty="0"/>
              <a:t>could </a:t>
            </a:r>
            <a:r>
              <a:rPr lang="en-US" b="1" dirty="0"/>
              <a:t>have affected the NSF-funded fish.</a:t>
            </a:r>
          </a:p>
          <a:p>
            <a:endParaRPr lang="en-US" dirty="0"/>
          </a:p>
        </p:txBody>
      </p:sp>
      <p:sp>
        <p:nvSpPr>
          <p:cNvPr id="4" name="Slide Number Placeholder 3"/>
          <p:cNvSpPr>
            <a:spLocks noGrp="1"/>
          </p:cNvSpPr>
          <p:nvPr>
            <p:ph type="sldNum" sz="quarter" idx="5"/>
          </p:nvPr>
        </p:nvSpPr>
        <p:spPr/>
        <p:txBody>
          <a:bodyPr/>
          <a:lstStyle/>
          <a:p>
            <a:fld id="{87083414-1E62-4041-9E9B-91A0AB628ED9}" type="slidenum">
              <a:rPr lang="en-US" smtClean="0"/>
              <a:t>20</a:t>
            </a:fld>
            <a:endParaRPr lang="en-US"/>
          </a:p>
        </p:txBody>
      </p:sp>
    </p:spTree>
    <p:extLst>
      <p:ext uri="{BB962C8B-B14F-4D97-AF65-F5344CB8AC3E}">
        <p14:creationId xmlns:p14="http://schemas.microsoft.com/office/powerpoint/2010/main" val="1171939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Public Health Service Policy on Humane Care and Use of Laboratory Animals, or “PHS Policy; Policy” was established by the Health Research Extension Act of 1985. OLAW has responsibility for the general administration and coordination of the Policy. These are the three general categories under which institutions must report noncompliance to OLAW… NEXT SLIDE</a:t>
            </a:r>
          </a:p>
        </p:txBody>
      </p:sp>
    </p:spTree>
    <p:extLst>
      <p:ext uri="{BB962C8B-B14F-4D97-AF65-F5344CB8AC3E}">
        <p14:creationId xmlns:p14="http://schemas.microsoft.com/office/powerpoint/2010/main" val="1458778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a:t>Although OLAW works directly with institutions, we understand that our actions often directly impact investigators and the research teams… NEXT SLIDE</a:t>
            </a:r>
          </a:p>
        </p:txBody>
      </p:sp>
    </p:spTree>
    <p:extLst>
      <p:ext uri="{BB962C8B-B14F-4D97-AF65-F5344CB8AC3E}">
        <p14:creationId xmlns:p14="http://schemas.microsoft.com/office/powerpoint/2010/main" val="3384903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chart illustrates the types of reportable incidents OLAW received in 2020.</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Almost 90% of protocol issues relate to not following or not being familiar with the protocol.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For example, animal users aren’t reading the protocols, are not properly trained on protocols, and may not even have access to current protocols. </a:t>
            </a:r>
            <a:r>
              <a:rPr kumimoji="0" lang="en-US" sz="12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Let’s look a little closer at the types of animals involved in noncompliance reports to OLAW in 2020… NEXT SLIDE</a:t>
            </a:r>
          </a:p>
          <a:p>
            <a:endParaRPr lang="en-US" dirty="0"/>
          </a:p>
        </p:txBody>
      </p:sp>
      <p:sp>
        <p:nvSpPr>
          <p:cNvPr id="4" name="Slide Number Placeholder 3"/>
          <p:cNvSpPr>
            <a:spLocks noGrp="1"/>
          </p:cNvSpPr>
          <p:nvPr>
            <p:ph type="sldNum" sz="quarter" idx="5"/>
          </p:nvPr>
        </p:nvSpPr>
        <p:spPr/>
        <p:txBody>
          <a:bodyPr/>
          <a:lstStyle/>
          <a:p>
            <a:pPr marL="0" marR="0" lvl="0" indent="0" algn="r" defTabSz="931710" rtl="0" eaLnBrk="1" fontAlgn="base" latinLnBrk="0" hangingPunct="1">
              <a:lnSpc>
                <a:spcPct val="100000"/>
              </a:lnSpc>
              <a:spcBef>
                <a:spcPct val="0"/>
              </a:spcBef>
              <a:spcAft>
                <a:spcPct val="0"/>
              </a:spcAft>
              <a:buClrTx/>
              <a:buSzTx/>
              <a:buFontTx/>
              <a:buNone/>
              <a:tabLst/>
              <a:defRPr/>
            </a:pPr>
            <a:fld id="{AC081811-97B3-4E62-8B44-3AED65FAB39D}"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3171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127927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Not surprisingly, rodents still account for the greatest number of animals involved with reports. I call your attention to the involvement of fish especially since incidents that involve fish often result in significant animal welfare issues and high mortality.</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Birds, amphibians and reptiles made up the remaining 4% … NEXT SLIDE</a:t>
            </a:r>
          </a:p>
          <a:p>
            <a:endParaRPr lang="en-US" dirty="0"/>
          </a:p>
        </p:txBody>
      </p:sp>
    </p:spTree>
    <p:extLst>
      <p:ext uri="{BB962C8B-B14F-4D97-AF65-F5344CB8AC3E}">
        <p14:creationId xmlns:p14="http://schemas.microsoft.com/office/powerpoint/2010/main" val="321598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Data refers to reportable issues for the 2020 calendar year. We at OLAW and also those who oversee the animal care and use program at your institution understand that performing research with animals is very complicated. Investigators often perform complex and intricate procedures with animals and may be involved with their research animals on a daily basis. This chart reflects that involvement and the opportunity for things to go awry.</a:t>
            </a:r>
          </a:p>
        </p:txBody>
      </p:sp>
    </p:spTree>
    <p:extLst>
      <p:ext uri="{BB962C8B-B14F-4D97-AF65-F5344CB8AC3E}">
        <p14:creationId xmlns:p14="http://schemas.microsoft.com/office/powerpoint/2010/main" val="3042494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t>The goal of the PHS Policy, its underlying authority of the Health Research Extension Act of 1985, and OLAW regarding noncompliance is that “the entity (institution)… has been given a reasonable opportunity to take corrective action…” A very general statement, but it’s at the core of self-monitoring and self-correction. Some of the more common tactics for institutional self-correction are listed here…</a:t>
            </a:r>
          </a:p>
          <a:p>
            <a:endParaRPr lang="en-US" sz="2000" b="1" dirty="0"/>
          </a:p>
          <a:p>
            <a:r>
              <a:rPr lang="en-US" sz="2000" b="1" dirty="0"/>
              <a:t>OLAW may suggest other potential actions such as temporarily appointing a Co-PI experienced with animal research; improving environmental monitoring, or; increasing IACUC oversight and monitoring of a lab with repeated noncompliance. OLAW does expect increased intensity of corrective actions for repeated noncompliance because of the negative implications of repeated noncompliance... NEXT SLIDE</a:t>
            </a:r>
          </a:p>
          <a:p>
            <a:endParaRPr lang="en-US" dirty="0"/>
          </a:p>
        </p:txBody>
      </p:sp>
      <p:sp>
        <p:nvSpPr>
          <p:cNvPr id="4" name="Slide Number Placeholder 3"/>
          <p:cNvSpPr>
            <a:spLocks noGrp="1"/>
          </p:cNvSpPr>
          <p:nvPr>
            <p:ph type="sldNum" sz="quarter" idx="5"/>
          </p:nvPr>
        </p:nvSpPr>
        <p:spPr/>
        <p:txBody>
          <a:bodyPr/>
          <a:lstStyle/>
          <a:p>
            <a:fld id="{87083414-1E62-4041-9E9B-91A0AB628ED9}" type="slidenum">
              <a:rPr lang="en-US" smtClean="0"/>
              <a:t>7</a:t>
            </a:fld>
            <a:endParaRPr lang="en-US"/>
          </a:p>
        </p:txBody>
      </p:sp>
    </p:spTree>
    <p:extLst>
      <p:ext uri="{BB962C8B-B14F-4D97-AF65-F5344CB8AC3E}">
        <p14:creationId xmlns:p14="http://schemas.microsoft.com/office/powerpoint/2010/main" val="3108772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baseline="0" dirty="0"/>
              <a:t>Some of the possible outcomes and consequences of noncompliance are listed here with the most desirable and frequent outcome listed first.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baseline="0" dirty="0"/>
              <a:t>Let’s take a break from the slides and see if anyone has questions so far…  NEXT SLIDE</a:t>
            </a:r>
          </a:p>
          <a:p>
            <a:endParaRPr lang="en-US" dirty="0"/>
          </a:p>
        </p:txBody>
      </p:sp>
      <p:sp>
        <p:nvSpPr>
          <p:cNvPr id="4" name="Slide Number Placeholder 3"/>
          <p:cNvSpPr>
            <a:spLocks noGrp="1"/>
          </p:cNvSpPr>
          <p:nvPr>
            <p:ph type="sldNum" sz="quarter" idx="5"/>
          </p:nvPr>
        </p:nvSpPr>
        <p:spPr/>
        <p:txBody>
          <a:bodyPr/>
          <a:lstStyle/>
          <a:p>
            <a:fld id="{87083414-1E62-4041-9E9B-91A0AB628ED9}" type="slidenum">
              <a:rPr lang="en-US" smtClean="0"/>
              <a:t>8</a:t>
            </a:fld>
            <a:endParaRPr lang="en-US"/>
          </a:p>
        </p:txBody>
      </p:sp>
    </p:spTree>
    <p:extLst>
      <p:ext uri="{BB962C8B-B14F-4D97-AF65-F5344CB8AC3E}">
        <p14:creationId xmlns:p14="http://schemas.microsoft.com/office/powerpoint/2010/main" val="2897700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all lab members do not know what is approved in the protocol and assume certain procedures/techniques are approved, leading to noncompliance. </a:t>
            </a:r>
          </a:p>
          <a:p>
            <a:endParaRPr lang="en-US" dirty="0"/>
          </a:p>
          <a:p>
            <a:r>
              <a:rPr lang="en-US" dirty="0"/>
              <a:t>Sometimes a noncompliance is related to less experienced lab members performing procedures/techniques which resulted in a noncompliance (i.e., dosing miscalculations resulting in animal death, post-surgery complications, etc.). </a:t>
            </a:r>
          </a:p>
          <a:p>
            <a:endParaRPr lang="en-US" dirty="0"/>
          </a:p>
          <a:p>
            <a:r>
              <a:rPr lang="en-US" dirty="0"/>
              <a:t>It is not uncommon to receive reports of use of expired drugs. Corrective actions for this type of noncompliance usually includes creation of an internal audit system to keep track of expiration dates. </a:t>
            </a:r>
          </a:p>
          <a:p>
            <a:endParaRPr lang="en-US" dirty="0"/>
          </a:p>
          <a:p>
            <a:r>
              <a:rPr lang="en-US" dirty="0"/>
              <a:t>Sometimes individuals assume procedures are approved on the protocol or perform approved procedures on animals that are assigned to a different protocol, each circumstance still results in the conduct activities have not been reviewed and approved by the IACUC. </a:t>
            </a:r>
          </a:p>
          <a:p>
            <a:endParaRPr lang="en-US" dirty="0"/>
          </a:p>
          <a:p>
            <a:r>
              <a:rPr lang="en-US" dirty="0"/>
              <a:t>Whether the error is made by the husbandry or research staff, missing food or water is commonly reported to OLAW.</a:t>
            </a:r>
          </a:p>
        </p:txBody>
      </p:sp>
      <p:sp>
        <p:nvSpPr>
          <p:cNvPr id="4" name="Slide Number Placeholder 3"/>
          <p:cNvSpPr>
            <a:spLocks noGrp="1"/>
          </p:cNvSpPr>
          <p:nvPr>
            <p:ph type="sldNum" sz="quarter" idx="5"/>
          </p:nvPr>
        </p:nvSpPr>
        <p:spPr/>
        <p:txBody>
          <a:bodyPr/>
          <a:lstStyle/>
          <a:p>
            <a:fld id="{87083414-1E62-4041-9E9B-91A0AB628ED9}" type="slidenum">
              <a:rPr lang="en-US" smtClean="0"/>
              <a:t>9</a:t>
            </a:fld>
            <a:endParaRPr lang="en-US"/>
          </a:p>
        </p:txBody>
      </p:sp>
    </p:spTree>
    <p:extLst>
      <p:ext uri="{BB962C8B-B14F-4D97-AF65-F5344CB8AC3E}">
        <p14:creationId xmlns:p14="http://schemas.microsoft.com/office/powerpoint/2010/main" val="30824422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olaw.nih.gov/policies-laws/phs-policy.htm#ReportingRequirements"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ite Baby Mouse in a hand with latex gloves">
            <a:extLst>
              <a:ext uri="{FF2B5EF4-FFF2-40B4-BE49-F238E27FC236}">
                <a16:creationId xmlns:a16="http://schemas.microsoft.com/office/drawing/2014/main" id="{0CD3C39B-A822-467C-A826-314DC65ADD9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21" r="11863"/>
          <a:stretch/>
        </p:blipFill>
        <p:spPr bwMode="auto">
          <a:xfrm>
            <a:off x="1595478" y="0"/>
            <a:ext cx="9143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7">
            <a:extLst>
              <a:ext uri="{FF2B5EF4-FFF2-40B4-BE49-F238E27FC236}">
                <a16:creationId xmlns:a16="http://schemas.microsoft.com/office/drawing/2014/main" id="{6A1A042D-E524-4E7F-A363-8396940EC504}"/>
              </a:ext>
            </a:extLst>
          </p:cNvPr>
          <p:cNvSpPr txBox="1">
            <a:spLocks noGrp="1"/>
          </p:cNvSpPr>
          <p:nvPr>
            <p:ph type="title" idx="4294967295"/>
          </p:nvPr>
        </p:nvSpPr>
        <p:spPr bwMode="auto">
          <a:xfrm>
            <a:off x="1556277" y="-204306"/>
            <a:ext cx="9144000" cy="2994025"/>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1" fontAlgn="base" hangingPunct="1">
              <a:spcBef>
                <a:spcPct val="0"/>
              </a:spcBef>
              <a:spcAft>
                <a:spcPct val="0"/>
              </a:spcAft>
              <a:defRPr sz="4400" kern="1200">
                <a:solidFill>
                  <a:schemeClr val="bg1"/>
                </a:solidFill>
                <a:latin typeface="+mj-lt"/>
                <a:ea typeface="+mj-ea"/>
                <a:cs typeface="+mj-cs"/>
              </a:defRPr>
            </a:lvl1pPr>
            <a:lvl2pPr algn="l" rtl="0" eaLnBrk="1" fontAlgn="base" hangingPunct="1">
              <a:spcBef>
                <a:spcPct val="0"/>
              </a:spcBef>
              <a:spcAft>
                <a:spcPct val="0"/>
              </a:spcAft>
              <a:defRPr sz="4000">
                <a:solidFill>
                  <a:schemeClr val="tx2"/>
                </a:solidFill>
                <a:latin typeface="Trebuchet MS" pitchFamily="34" charset="0"/>
              </a:defRPr>
            </a:lvl2pPr>
            <a:lvl3pPr algn="l" rtl="0" eaLnBrk="1" fontAlgn="base" hangingPunct="1">
              <a:spcBef>
                <a:spcPct val="0"/>
              </a:spcBef>
              <a:spcAft>
                <a:spcPct val="0"/>
              </a:spcAft>
              <a:defRPr sz="4000">
                <a:solidFill>
                  <a:schemeClr val="tx2"/>
                </a:solidFill>
                <a:latin typeface="Trebuchet MS" pitchFamily="34" charset="0"/>
              </a:defRPr>
            </a:lvl3pPr>
            <a:lvl4pPr algn="l" rtl="0" eaLnBrk="1" fontAlgn="base" hangingPunct="1">
              <a:spcBef>
                <a:spcPct val="0"/>
              </a:spcBef>
              <a:spcAft>
                <a:spcPct val="0"/>
              </a:spcAft>
              <a:defRPr sz="4000">
                <a:solidFill>
                  <a:schemeClr val="tx2"/>
                </a:solidFill>
                <a:latin typeface="Trebuchet MS" pitchFamily="34" charset="0"/>
              </a:defRPr>
            </a:lvl4pPr>
            <a:lvl5pPr algn="l" rtl="0" eaLnBrk="1" fontAlgn="base" hangingPunct="1">
              <a:spcBef>
                <a:spcPct val="0"/>
              </a:spcBef>
              <a:spcAft>
                <a:spcPct val="0"/>
              </a:spcAft>
              <a:defRPr sz="4000">
                <a:solidFill>
                  <a:schemeClr val="tx2"/>
                </a:solidFill>
                <a:latin typeface="Trebuchet MS"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0" i="0" u="none" strike="noStrike" kern="1200" cap="none" spc="0" normalizeH="0" baseline="0" noProof="0" dirty="0">
                <a:ln>
                  <a:noFill/>
                </a:ln>
                <a:solidFill>
                  <a:srgbClr val="0070C0"/>
                </a:solidFill>
                <a:effectLst/>
                <a:uLnTx/>
                <a:uFillTx/>
                <a:latin typeface="Trebuchet MS"/>
                <a:ea typeface="+mj-ea"/>
                <a:cs typeface="+mj-cs"/>
              </a:rPr>
              <a:t>Animals in Research: Tips to Keep Out of the Doghouse</a:t>
            </a:r>
          </a:p>
        </p:txBody>
      </p:sp>
      <p:sp>
        <p:nvSpPr>
          <p:cNvPr id="9" name="Subtitle 2">
            <a:extLst>
              <a:ext uri="{FF2B5EF4-FFF2-40B4-BE49-F238E27FC236}">
                <a16:creationId xmlns:a16="http://schemas.microsoft.com/office/drawing/2014/main" id="{56938DDD-26B5-4418-BDB7-ED034B58F562}"/>
              </a:ext>
            </a:extLst>
          </p:cNvPr>
          <p:cNvSpPr txBox="1">
            <a:spLocks/>
          </p:cNvSpPr>
          <p:nvPr/>
        </p:nvSpPr>
        <p:spPr bwMode="auto">
          <a:xfrm>
            <a:off x="2027084" y="5128935"/>
            <a:ext cx="8137831" cy="14088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64008" indent="0" algn="l" rtl="0" eaLnBrk="1" fontAlgn="base" hangingPunct="1">
              <a:spcBef>
                <a:spcPts val="300"/>
              </a:spcBef>
              <a:spcAft>
                <a:spcPct val="0"/>
              </a:spcAft>
              <a:buClr>
                <a:srgbClr val="CBCBFF"/>
              </a:buClr>
              <a:buFont typeface="Georgia" pitchFamily="18" charset="0"/>
              <a:buNone/>
              <a:defRPr sz="2400" kern="1200">
                <a:solidFill>
                  <a:schemeClr val="tx2"/>
                </a:solidFill>
                <a:latin typeface="+mn-lt"/>
                <a:ea typeface="+mn-ea"/>
                <a:cs typeface="+mn-cs"/>
              </a:defRPr>
            </a:lvl1pPr>
            <a:lvl2pPr marL="457200" indent="0" algn="ctr" rtl="0" eaLnBrk="1" fontAlgn="base" hangingPunct="1">
              <a:spcBef>
                <a:spcPts val="300"/>
              </a:spcBef>
              <a:spcAft>
                <a:spcPct val="0"/>
              </a:spcAft>
              <a:buClr>
                <a:schemeClr val="accent2"/>
              </a:buClr>
              <a:buFont typeface="Georgia" pitchFamily="18" charset="0"/>
              <a:buNone/>
              <a:defRPr sz="2600" kern="1200">
                <a:solidFill>
                  <a:schemeClr val="accent2"/>
                </a:solidFill>
                <a:latin typeface="+mn-lt"/>
                <a:ea typeface="+mn-ea"/>
                <a:cs typeface="+mn-cs"/>
              </a:defRPr>
            </a:lvl2pPr>
            <a:lvl3pPr marL="914400" indent="0" algn="ctr" rtl="0" eaLnBrk="1" fontAlgn="base" hangingPunct="1">
              <a:spcBef>
                <a:spcPts val="300"/>
              </a:spcBef>
              <a:spcAft>
                <a:spcPct val="0"/>
              </a:spcAft>
              <a:buClr>
                <a:schemeClr val="accent1"/>
              </a:buClr>
              <a:buFont typeface="Wingdings 2" pitchFamily="18" charset="2"/>
              <a:buNone/>
              <a:defRPr sz="2400" kern="1200">
                <a:solidFill>
                  <a:schemeClr val="accent1"/>
                </a:solidFill>
                <a:latin typeface="+mn-lt"/>
                <a:ea typeface="+mn-ea"/>
                <a:cs typeface="+mn-cs"/>
              </a:defRPr>
            </a:lvl3pPr>
            <a:lvl4pPr marL="1371600" indent="0" algn="ctr" rtl="0" eaLnBrk="1" fontAlgn="base" hangingPunct="1">
              <a:spcBef>
                <a:spcPts val="300"/>
              </a:spcBef>
              <a:spcAft>
                <a:spcPct val="0"/>
              </a:spcAft>
              <a:buClr>
                <a:schemeClr val="accent1"/>
              </a:buClr>
              <a:buFont typeface="Wingdings 2" pitchFamily="18" charset="2"/>
              <a:buNone/>
              <a:defRPr sz="2200" kern="1200">
                <a:solidFill>
                  <a:schemeClr val="accent1"/>
                </a:solidFill>
                <a:latin typeface="+mn-lt"/>
                <a:ea typeface="+mn-ea"/>
                <a:cs typeface="+mn-cs"/>
              </a:defRPr>
            </a:lvl4pPr>
            <a:lvl5pPr marL="1828800" indent="0" algn="ctr" rtl="0" eaLnBrk="1" fontAlgn="base" hangingPunct="1">
              <a:spcBef>
                <a:spcPts val="300"/>
              </a:spcBef>
              <a:spcAft>
                <a:spcPct val="0"/>
              </a:spcAft>
              <a:buClr>
                <a:srgbClr val="CBCBFF"/>
              </a:buClr>
              <a:buFont typeface="Georgia" pitchFamily="18" charset="0"/>
              <a:buNone/>
              <a:defRPr sz="2000" kern="1200">
                <a:solidFill>
                  <a:srgbClr val="CBCBFF"/>
                </a:solidFill>
                <a:latin typeface="+mn-lt"/>
                <a:ea typeface="+mn-ea"/>
                <a:cs typeface="+mn-cs"/>
              </a:defRPr>
            </a:lvl5pPr>
            <a:lvl6pPr marL="2286000" indent="0" algn="ctr" rtl="0" eaLnBrk="1" latinLnBrk="0" hangingPunct="1">
              <a:spcBef>
                <a:spcPts val="300"/>
              </a:spcBef>
              <a:buClr>
                <a:schemeClr val="accent3"/>
              </a:buClr>
              <a:buFont typeface="Georgia"/>
              <a:buNone/>
              <a:defRPr kumimoji="0" sz="1800" kern="1200">
                <a:solidFill>
                  <a:schemeClr val="accent3"/>
                </a:solidFill>
                <a:latin typeface="+mn-lt"/>
                <a:ea typeface="+mn-ea"/>
                <a:cs typeface="+mn-cs"/>
              </a:defRPr>
            </a:lvl6pPr>
            <a:lvl7pPr marL="2743200" indent="0" algn="ctr" rtl="0" eaLnBrk="1" latinLnBrk="0" hangingPunct="1">
              <a:spcBef>
                <a:spcPts val="300"/>
              </a:spcBef>
              <a:buClr>
                <a:schemeClr val="accent3"/>
              </a:buClr>
              <a:buFont typeface="Georgia"/>
              <a:buNone/>
              <a:defRPr kumimoji="0" sz="1600" kern="1200">
                <a:solidFill>
                  <a:schemeClr val="accent3"/>
                </a:solidFill>
                <a:latin typeface="+mn-lt"/>
                <a:ea typeface="+mn-ea"/>
                <a:cs typeface="+mn-cs"/>
              </a:defRPr>
            </a:lvl7pPr>
            <a:lvl8pPr marL="3200400" indent="0" algn="ctr" rtl="0" eaLnBrk="1" latinLnBrk="0" hangingPunct="1">
              <a:spcBef>
                <a:spcPts val="300"/>
              </a:spcBef>
              <a:buClr>
                <a:schemeClr val="accent3"/>
              </a:buClr>
              <a:buFont typeface="Georgia"/>
              <a:buNone/>
              <a:defRPr kumimoji="0" sz="1500" kern="1200">
                <a:solidFill>
                  <a:schemeClr val="accent3"/>
                </a:solidFill>
                <a:latin typeface="+mn-lt"/>
                <a:ea typeface="+mn-ea"/>
                <a:cs typeface="+mn-cs"/>
              </a:defRPr>
            </a:lvl8pPr>
            <a:lvl9pPr marL="3657600" indent="0" algn="ctr" rtl="0" eaLnBrk="1" latinLnBrk="0" hangingPunct="1">
              <a:spcBef>
                <a:spcPts val="300"/>
              </a:spcBef>
              <a:buClr>
                <a:schemeClr val="accent3"/>
              </a:buClr>
              <a:buFont typeface="Georgia"/>
              <a:buNone/>
              <a:defRPr kumimoji="0" sz="1400" kern="1200" baseline="0">
                <a:solidFill>
                  <a:schemeClr val="accent3"/>
                </a:solidFill>
                <a:latin typeface="+mn-lt"/>
                <a:ea typeface="+mn-ea"/>
                <a:cs typeface="+mn-cs"/>
              </a:defRPr>
            </a:lvl9pPr>
          </a:lstStyle>
          <a:p>
            <a:pPr algn="ctr" defTabSz="914400">
              <a:lnSpc>
                <a:spcPts val="2500"/>
              </a:lnSpc>
              <a:spcBef>
                <a:spcPts val="0"/>
              </a:spcBef>
              <a:defRPr/>
            </a:pPr>
            <a:r>
              <a:rPr lang="en-US" sz="2200" dirty="0">
                <a:solidFill>
                  <a:sysClr val="window" lastClr="FFFFFF"/>
                </a:solidFill>
                <a:latin typeface="Calibri" panose="020F0502020204030204" pitchFamily="34" charset="0"/>
                <a:cs typeface="Calibri" panose="020F0502020204030204" pitchFamily="34" charset="0"/>
              </a:rPr>
              <a:t>Brent C. Morse, DVM, DACLAM / Jacquelyn T. Tubbs, DVM, DACLAM </a:t>
            </a:r>
          </a:p>
          <a:p>
            <a:pPr algn="ctr" defTabSz="914400">
              <a:lnSpc>
                <a:spcPts val="2500"/>
              </a:lnSpc>
              <a:spcBef>
                <a:spcPts val="0"/>
              </a:spcBef>
              <a:defRPr/>
            </a:pPr>
            <a:r>
              <a:rPr lang="en-US" sz="1800" dirty="0">
                <a:solidFill>
                  <a:sysClr val="window" lastClr="FFFFFF"/>
                </a:solidFill>
                <a:latin typeface="Calibri" panose="020F0502020204030204" pitchFamily="34" charset="0"/>
                <a:cs typeface="Calibri" panose="020F0502020204030204" pitchFamily="34" charset="0"/>
              </a:rPr>
              <a:t>Division of Compliance Oversight</a:t>
            </a:r>
          </a:p>
          <a:p>
            <a:pPr algn="ctr" defTabSz="914400">
              <a:lnSpc>
                <a:spcPts val="2500"/>
              </a:lnSpc>
              <a:spcBef>
                <a:spcPts val="0"/>
              </a:spcBef>
              <a:defRPr/>
            </a:pPr>
            <a:r>
              <a:rPr lang="en-US" sz="1800" dirty="0">
                <a:solidFill>
                  <a:sysClr val="window" lastClr="FFFFFF"/>
                </a:solidFill>
                <a:latin typeface="Calibri" panose="020F0502020204030204" pitchFamily="34" charset="0"/>
                <a:cs typeface="Calibri" panose="020F0502020204030204" pitchFamily="34" charset="0"/>
              </a:rPr>
              <a:t>Office of Laboratory Animal Welfare</a:t>
            </a:r>
          </a:p>
          <a:p>
            <a:pPr algn="ctr" defTabSz="914400">
              <a:lnSpc>
                <a:spcPts val="2500"/>
              </a:lnSpc>
              <a:spcBef>
                <a:spcPts val="0"/>
              </a:spcBef>
              <a:spcAft>
                <a:spcPts val="600"/>
              </a:spcAft>
              <a:defRPr/>
            </a:pPr>
            <a:r>
              <a:rPr lang="en-US" sz="1800" dirty="0">
                <a:solidFill>
                  <a:sysClr val="window" lastClr="FFFFFF"/>
                </a:solidFill>
                <a:latin typeface="Calibri" panose="020F0502020204030204" pitchFamily="34" charset="0"/>
                <a:cs typeface="Calibri" panose="020F0502020204030204" pitchFamily="34" charset="0"/>
              </a:rPr>
              <a:t>National Institutes of Health</a:t>
            </a:r>
          </a:p>
        </p:txBody>
      </p:sp>
      <p:pic>
        <p:nvPicPr>
          <p:cNvPr id="2050" name="Picture 2" descr="NIH Office of Laboratory Animal Welfare logo">
            <a:extLst>
              <a:ext uri="{FF2B5EF4-FFF2-40B4-BE49-F238E27FC236}">
                <a16:creationId xmlns:a16="http://schemas.microsoft.com/office/drawing/2014/main" id="{F04A55C8-FAC5-4F67-B284-5C63292DD9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8736" y="191907"/>
            <a:ext cx="3057465" cy="468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3464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AE6E-7CB9-4330-98C5-5C931510E99F}"/>
              </a:ext>
            </a:extLst>
          </p:cNvPr>
          <p:cNvSpPr>
            <a:spLocks noGrp="1"/>
          </p:cNvSpPr>
          <p:nvPr>
            <p:ph type="title"/>
          </p:nvPr>
        </p:nvSpPr>
        <p:spPr>
          <a:xfrm>
            <a:off x="913149" y="268712"/>
            <a:ext cx="10364451" cy="1596177"/>
          </a:xfrm>
        </p:spPr>
        <p:txBody>
          <a:bodyPr/>
          <a:lstStyle/>
          <a:p>
            <a:r>
              <a:rPr lang="en-US" dirty="0">
                <a:latin typeface="Calibri" panose="020F0502020204030204" pitchFamily="34" charset="0"/>
                <a:ea typeface="Calibri" panose="020F0502020204030204" pitchFamily="34" charset="0"/>
                <a:cs typeface="Times New Roman" panose="02020603050405020304" pitchFamily="18" charset="0"/>
              </a:rPr>
              <a:t>HOT ISSUES IN COMPLIANCE OVERSIGHT</a:t>
            </a:r>
            <a:endParaRPr lang="en-US" dirty="0"/>
          </a:p>
        </p:txBody>
      </p:sp>
      <p:sp>
        <p:nvSpPr>
          <p:cNvPr id="3" name="Content Placeholder 2">
            <a:extLst>
              <a:ext uri="{FF2B5EF4-FFF2-40B4-BE49-F238E27FC236}">
                <a16:creationId xmlns:a16="http://schemas.microsoft.com/office/drawing/2014/main" id="{6A166EAE-8C33-4F24-B8C9-5C1BC6010BE7}"/>
              </a:ext>
            </a:extLst>
          </p:cNvPr>
          <p:cNvSpPr>
            <a:spLocks noGrp="1"/>
          </p:cNvSpPr>
          <p:nvPr>
            <p:ph sz="quarter" idx="13"/>
          </p:nvPr>
        </p:nvSpPr>
        <p:spPr>
          <a:xfrm>
            <a:off x="913774" y="1864889"/>
            <a:ext cx="10363826" cy="3424107"/>
          </a:xfrm>
        </p:spPr>
        <p:txBody>
          <a:bodyPr>
            <a:noAutofit/>
          </a:bodyPr>
          <a:lstStyle/>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n-US" sz="1600" b="1" i="0" u="none" strike="noStrike" kern="1200" cap="all" spc="0" normalizeH="0" baseline="0" noProof="0" dirty="0">
                <a:ln>
                  <a:noFill/>
                </a:ln>
                <a:solidFill>
                  <a:prstClr val="black"/>
                </a:solidFill>
                <a:effectLst/>
                <a:uLnTx/>
                <a:uFillTx/>
                <a:latin typeface="Arial" pitchFamily="34" charset="0"/>
                <a:ea typeface="+mn-ea"/>
                <a:cs typeface="Arial" pitchFamily="34" charset="0"/>
              </a:rPr>
              <a:t>Post-procedural analgesia</a:t>
            </a:r>
            <a:r>
              <a:rPr kumimoji="0" lang="en-US" sz="1600" b="0" i="0" u="none" strike="noStrike" kern="1200" cap="all" spc="0" normalizeH="0" baseline="0" noProof="0" dirty="0">
                <a:ln>
                  <a:noFill/>
                </a:ln>
                <a:solidFill>
                  <a:prstClr val="black"/>
                </a:solidFill>
                <a:effectLst/>
                <a:uLnTx/>
                <a:uFillTx/>
                <a:latin typeface="Arial" pitchFamily="34" charset="0"/>
                <a:ea typeface="+mn-ea"/>
                <a:cs typeface="Arial" pitchFamily="34" charset="0"/>
              </a:rPr>
              <a:t> – removal of ambiguous language from protocols and/or SOPs regarding “professional judgment” or “when required” and assisting the research team by allowing them to create records or charts to document administration. </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n-US" sz="1600" b="1" i="0" u="none" strike="noStrike" kern="1200" cap="all" spc="0" normalizeH="0" baseline="0" noProof="0" dirty="0">
                <a:ln>
                  <a:noFill/>
                </a:ln>
                <a:solidFill>
                  <a:prstClr val="black"/>
                </a:solidFill>
                <a:effectLst/>
                <a:uLnTx/>
                <a:uFillTx/>
                <a:latin typeface="Arial" pitchFamily="34" charset="0"/>
                <a:ea typeface="+mn-ea"/>
                <a:cs typeface="Arial" pitchFamily="34" charset="0"/>
              </a:rPr>
              <a:t>Failed CO2 euthanasia</a:t>
            </a:r>
            <a:r>
              <a:rPr kumimoji="0" lang="en-US" sz="1600" b="0" i="0" u="none" strike="noStrike" kern="1200" cap="all" spc="0" normalizeH="0" baseline="0" noProof="0" dirty="0">
                <a:ln>
                  <a:noFill/>
                </a:ln>
                <a:solidFill>
                  <a:prstClr val="black"/>
                </a:solidFill>
                <a:effectLst/>
                <a:uLnTx/>
                <a:uFillTx/>
                <a:latin typeface="Arial" pitchFamily="34" charset="0"/>
                <a:ea typeface="+mn-ea"/>
                <a:cs typeface="Arial" pitchFamily="34" charset="0"/>
              </a:rPr>
              <a:t> – insufficient exposure time; lack of appropriate post-exposure observation; no secondary physical means. No flow meter or proper instructions for use of chamber(s). Welfare issue if animals are found to have survived CO2 AND awoke in freezer/refrigerator. Some institutions are more closely monitoring CO2 euthanasia areas and/or carcass disposal freezers (to mitigate negative impact on the surviving animal).</a:t>
            </a:r>
          </a:p>
          <a:p>
            <a:pPr marL="228600" marR="0" lvl="0" indent="-228600" algn="l" defTabSz="914400" rtl="0" eaLnBrk="1" fontAlgn="auto" latinLnBrk="0" hangingPunct="1">
              <a:lnSpc>
                <a:spcPct val="120000"/>
              </a:lnSpc>
              <a:spcBef>
                <a:spcPts val="1000"/>
              </a:spcBef>
              <a:spcAft>
                <a:spcPts val="0"/>
              </a:spcAft>
              <a:buClr>
                <a:prstClr val="black"/>
              </a:buClr>
              <a:buSzTx/>
              <a:buFont typeface="Arial" panose="020B0604020202020204" pitchFamily="34" charset="0"/>
              <a:buChar char="•"/>
              <a:tabLst/>
              <a:defRPr/>
            </a:pPr>
            <a:r>
              <a:rPr kumimoji="0" lang="en-US" sz="1600" b="1" i="0" u="none" strike="noStrike" kern="1200" cap="all" spc="0" normalizeH="0" baseline="0" noProof="0" dirty="0">
                <a:ln>
                  <a:noFill/>
                </a:ln>
                <a:solidFill>
                  <a:prstClr val="black"/>
                </a:solidFill>
                <a:effectLst/>
                <a:uLnTx/>
                <a:uFillTx/>
                <a:latin typeface="Arial" pitchFamily="34" charset="0"/>
                <a:ea typeface="+mn-ea"/>
                <a:cs typeface="Arial" pitchFamily="34" charset="0"/>
              </a:rPr>
              <a:t>Fish – </a:t>
            </a:r>
            <a:r>
              <a:rPr kumimoji="0" lang="en-US" sz="1600" b="0" i="0" u="none" strike="noStrike" kern="1200" cap="all" spc="0" normalizeH="0" baseline="0" noProof="0" dirty="0">
                <a:ln>
                  <a:noFill/>
                </a:ln>
                <a:solidFill>
                  <a:prstClr val="black"/>
                </a:solidFill>
                <a:effectLst/>
                <a:uLnTx/>
                <a:uFillTx/>
                <a:latin typeface="Arial" pitchFamily="34" charset="0"/>
                <a:ea typeface="+mn-ea"/>
                <a:cs typeface="Arial" pitchFamily="34" charset="0"/>
              </a:rPr>
              <a:t>physical plant or husbandry failures often lead to catastrophic losses. Many fish species are exquisitely sensitive to multiple environmental parameters (temperature, salinity, pH, nitrates, chlorine, oxygen, water flow, ozone). </a:t>
            </a:r>
          </a:p>
          <a:p>
            <a:pPr marL="0" indent="0">
              <a:buNone/>
            </a:pPr>
            <a:endParaRPr lang="en-US" sz="1600" dirty="0"/>
          </a:p>
        </p:txBody>
      </p:sp>
    </p:spTree>
    <p:extLst>
      <p:ext uri="{BB962C8B-B14F-4D97-AF65-F5344CB8AC3E}">
        <p14:creationId xmlns:p14="http://schemas.microsoft.com/office/powerpoint/2010/main" val="220639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A9773-B9D4-41AD-A579-F21EFBA693C8}"/>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Times New Roman" panose="02020603050405020304" pitchFamily="18" charset="0"/>
              </a:rPr>
              <a:t>MORE HOT ISSUES IN COMPLIANCE OVERSIGHT</a:t>
            </a:r>
            <a:endParaRPr lang="en-US" dirty="0"/>
          </a:p>
        </p:txBody>
      </p:sp>
      <p:sp>
        <p:nvSpPr>
          <p:cNvPr id="3" name="Content Placeholder 2">
            <a:extLst>
              <a:ext uri="{FF2B5EF4-FFF2-40B4-BE49-F238E27FC236}">
                <a16:creationId xmlns:a16="http://schemas.microsoft.com/office/drawing/2014/main" id="{FBF63ACE-0DEB-4DA1-A24C-4032DCAF54E6}"/>
              </a:ext>
            </a:extLst>
          </p:cNvPr>
          <p:cNvSpPr>
            <a:spLocks noGrp="1"/>
          </p:cNvSpPr>
          <p:nvPr>
            <p:ph sz="quarter" idx="13"/>
          </p:nvPr>
        </p:nvSpPr>
        <p:spPr/>
        <p:txBody>
          <a:bodyPr/>
          <a:lstStyle/>
          <a:p>
            <a:r>
              <a:rPr lang="en-US" sz="2000" b="1" dirty="0">
                <a:solidFill>
                  <a:schemeClr val="tx1"/>
                </a:solidFill>
              </a:rPr>
              <a:t>Lack of Food and/or water– </a:t>
            </a:r>
            <a:r>
              <a:rPr lang="en-US" sz="2000" dirty="0">
                <a:solidFill>
                  <a:schemeClr val="tx1"/>
                </a:solidFill>
              </a:rPr>
              <a:t>combination of issues result in drinking water not being available to rodents. (wrong cages without lixits, recoil hose not connected to Rack, cages not properly docked, bottles not placed properly, Mice too small to reach nipple, responsibility for feeding not clear, new cages not supplied with feed or water, etc.).</a:t>
            </a:r>
          </a:p>
          <a:p>
            <a:r>
              <a:rPr lang="en-US" sz="2000" b="1" dirty="0">
                <a:solidFill>
                  <a:schemeClr val="tx1"/>
                </a:solidFill>
              </a:rPr>
              <a:t>Atmospheric/testing chamber failure – </a:t>
            </a:r>
            <a:r>
              <a:rPr lang="en-US" sz="2000" dirty="0">
                <a:solidFill>
                  <a:schemeClr val="tx1"/>
                </a:solidFill>
              </a:rPr>
              <a:t>lack of chamber (hypoxia, smoke inhalation, UV exposure, behavioral activity) monitoring and/or lack of alarm systems have contributed to animal death from mechanical failure.</a:t>
            </a:r>
          </a:p>
          <a:p>
            <a:endParaRPr lang="en-US" dirty="0"/>
          </a:p>
        </p:txBody>
      </p:sp>
    </p:spTree>
    <p:extLst>
      <p:ext uri="{BB962C8B-B14F-4D97-AF65-F5344CB8AC3E}">
        <p14:creationId xmlns:p14="http://schemas.microsoft.com/office/powerpoint/2010/main" val="2363126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idx="4294967295"/>
          </p:nvPr>
        </p:nvSpPr>
        <p:spPr>
          <a:xfrm>
            <a:off x="8039100" y="2357438"/>
            <a:ext cx="4152900" cy="1400175"/>
          </a:xfrm>
        </p:spPr>
        <p:txBody>
          <a:bodyPr vert="horz" lIns="91440" tIns="45720" rIns="91440" bIns="45720" rtlCol="0" anchor="b">
            <a:normAutofit fontScale="90000"/>
          </a:bodyPr>
          <a:lstStyle/>
          <a:p>
            <a:r>
              <a:rPr lang="en-US" sz="4900" b="1" dirty="0"/>
              <a:t> Questions???</a:t>
            </a:r>
          </a:p>
        </p:txBody>
      </p:sp>
      <p:pic>
        <p:nvPicPr>
          <p:cNvPr id="7" name="Picture 6" descr="chimp standing on pillar raising hand"/>
          <p:cNvPicPr>
            <a:picLocks noChangeAspect="1"/>
          </p:cNvPicPr>
          <p:nvPr/>
        </p:nvPicPr>
        <p:blipFill rotWithShape="1">
          <a:blip r:embed="rId3">
            <a:extLst>
              <a:ext uri="{28A0092B-C50C-407E-A947-70E740481C1C}">
                <a14:useLocalDpi xmlns:a14="http://schemas.microsoft.com/office/drawing/2010/main" val="0"/>
              </a:ext>
            </a:extLst>
          </a:blip>
          <a:srcRect t="8246" r="1" b="1"/>
          <a:stretch/>
        </p:blipFill>
        <p:spPr>
          <a:xfrm>
            <a:off x="1977049" y="10"/>
            <a:ext cx="5026493" cy="6857990"/>
          </a:xfrm>
          <a:prstGeom prst="rect">
            <a:avLst/>
          </a:prstGeom>
        </p:spPr>
      </p:pic>
      <p:grpSp>
        <p:nvGrpSpPr>
          <p:cNvPr id="40" name="Group 39">
            <a:extLst>
              <a:ext uri="{FF2B5EF4-FFF2-40B4-BE49-F238E27FC236}">
                <a16:creationId xmlns:a16="http://schemas.microsoft.com/office/drawing/2014/main" id="{1A23BF04-69E9-4D0B-949F-35EC405CBB70}"/>
              </a:ext>
              <a:ext uri="{C183D7F6-B498-43B3-948B-1728B52AA6E4}">
                <adec:decorative xmlns:adec="http://schemas.microsoft.com/office/drawing/2017/decorative" val="1"/>
              </a:ext>
            </a:extLst>
          </p:cNvPr>
          <p:cNvGrpSpPr/>
          <p:nvPr/>
        </p:nvGrpSpPr>
        <p:grpSpPr>
          <a:xfrm>
            <a:off x="7052817" y="102766"/>
            <a:ext cx="3525520" cy="2108033"/>
            <a:chOff x="4873009" y="65945"/>
            <a:chExt cx="3525520" cy="2108033"/>
          </a:xfrm>
        </p:grpSpPr>
        <p:pic>
          <p:nvPicPr>
            <p:cNvPr id="41" name="Picture 40">
              <a:extLst>
                <a:ext uri="{FF2B5EF4-FFF2-40B4-BE49-F238E27FC236}">
                  <a16:creationId xmlns:a16="http://schemas.microsoft.com/office/drawing/2014/main" id="{DC85B66D-273F-4C6C-9B5F-03D763A5AF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3009" y="65945"/>
              <a:ext cx="3525520" cy="1500963"/>
            </a:xfrm>
            <a:prstGeom prst="rect">
              <a:avLst/>
            </a:prstGeom>
          </p:spPr>
        </p:pic>
        <p:pic>
          <p:nvPicPr>
            <p:cNvPr id="42" name="Picture 41">
              <a:extLst>
                <a:ext uri="{FF2B5EF4-FFF2-40B4-BE49-F238E27FC236}">
                  <a16:creationId xmlns:a16="http://schemas.microsoft.com/office/drawing/2014/main" id="{CC1CAE87-314F-4285-906E-30E9988A8AD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3009" y="1566907"/>
              <a:ext cx="3506470" cy="607071"/>
            </a:xfrm>
            <a:prstGeom prst="rect">
              <a:avLst/>
            </a:prstGeom>
          </p:spPr>
        </p:pic>
      </p:grpSp>
    </p:spTree>
    <p:extLst>
      <p:ext uri="{BB962C8B-B14F-4D97-AF65-F5344CB8AC3E}">
        <p14:creationId xmlns:p14="http://schemas.microsoft.com/office/powerpoint/2010/main" val="1490311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sz="quarter" idx="4294967295"/>
          </p:nvPr>
        </p:nvSpPr>
        <p:spPr>
          <a:xfrm>
            <a:off x="0" y="2197100"/>
            <a:ext cx="5453063" cy="1195388"/>
          </a:xfrm>
        </p:spPr>
        <p:txBody>
          <a:bodyPr vert="horz" lIns="91440" tIns="45720" rIns="91440" bIns="45720" rtlCol="0" anchor="b">
            <a:normAutofit/>
          </a:bodyPr>
          <a:lstStyle/>
          <a:p>
            <a:r>
              <a:rPr lang="en-US" b="1" cap="none" dirty="0">
                <a:solidFill>
                  <a:srgbClr val="000000"/>
                </a:solidFill>
              </a:rPr>
              <a:t>Real-Life Scenarios</a:t>
            </a:r>
            <a:br>
              <a:rPr lang="en-US" b="1" cap="none" dirty="0">
                <a:solidFill>
                  <a:srgbClr val="000000"/>
                </a:solidFill>
              </a:rPr>
            </a:br>
            <a:endParaRPr lang="en-US" b="1" cap="none" dirty="0">
              <a:solidFill>
                <a:srgbClr val="000000"/>
              </a:solidFill>
            </a:endParaRPr>
          </a:p>
        </p:txBody>
      </p:sp>
      <p:pic>
        <p:nvPicPr>
          <p:cNvPr id="5" name="Picture 4" descr="Pigs eating a pumpkin">
            <a:extLst>
              <a:ext uri="{FF2B5EF4-FFF2-40B4-BE49-F238E27FC236}">
                <a16:creationId xmlns:a16="http://schemas.microsoft.com/office/drawing/2014/main" id="{46CEB835-9C70-4B1E-BC5A-16F2283AC351}"/>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29502" r="25040" b="-2"/>
          <a:stretch/>
        </p:blipFill>
        <p:spPr>
          <a:xfrm>
            <a:off x="5998766" y="1"/>
            <a:ext cx="4669234" cy="6856412"/>
          </a:xfrm>
          <a:custGeom>
            <a:avLst/>
            <a:gdLst/>
            <a:ahLst/>
            <a:cxnLst/>
            <a:rect l="l" t="t" r="r" b="b"/>
            <a:pathLst>
              <a:path w="5620032" h="6856412">
                <a:moveTo>
                  <a:pt x="13187" y="0"/>
                </a:moveTo>
                <a:lnTo>
                  <a:pt x="5620032" y="0"/>
                </a:lnTo>
                <a:lnTo>
                  <a:pt x="5620032" y="6856412"/>
                </a:lnTo>
                <a:lnTo>
                  <a:pt x="0" y="6856412"/>
                </a:lnTo>
                <a:lnTo>
                  <a:pt x="64318" y="6298274"/>
                </a:lnTo>
                <a:cubicBezTo>
                  <a:pt x="203221" y="4970220"/>
                  <a:pt x="240510" y="3632077"/>
                  <a:pt x="97152" y="2276000"/>
                </a:cubicBezTo>
                <a:cubicBezTo>
                  <a:pt x="35713" y="1694824"/>
                  <a:pt x="7455" y="1116942"/>
                  <a:pt x="6154" y="541737"/>
                </a:cubicBezTo>
                <a:close/>
              </a:path>
            </a:pathLst>
          </a:custGeom>
        </p:spPr>
      </p:pic>
      <p:sp>
        <p:nvSpPr>
          <p:cNvPr id="6" name="TextBox 5">
            <a:extLst>
              <a:ext uri="{FF2B5EF4-FFF2-40B4-BE49-F238E27FC236}">
                <a16:creationId xmlns:a16="http://schemas.microsoft.com/office/drawing/2014/main" id="{404E4D96-BAA6-46EC-AFC9-A42A5074BCD8}"/>
              </a:ext>
            </a:extLst>
          </p:cNvPr>
          <p:cNvSpPr txBox="1"/>
          <p:nvPr/>
        </p:nvSpPr>
        <p:spPr>
          <a:xfrm>
            <a:off x="6038772" y="6333193"/>
            <a:ext cx="4589221" cy="523220"/>
          </a:xfrm>
          <a:prstGeom prst="rect">
            <a:avLst/>
          </a:prstGeom>
          <a:solidFill>
            <a:srgbClr val="F6D486"/>
          </a:solidFill>
        </p:spPr>
        <p:txBody>
          <a:bodyPr wrap="square" rtlCol="0">
            <a:spAutoFit/>
          </a:bodyPr>
          <a:lstStyle/>
          <a:p>
            <a:pPr algn="ctr"/>
            <a:r>
              <a:rPr lang="en-US" sz="1400" b="1" dirty="0">
                <a:latin typeface="Arial" panose="020B0604020202020204" pitchFamily="34" charset="0"/>
                <a:cs typeface="Arial" panose="020B0604020202020204" pitchFamily="34" charset="0"/>
              </a:rPr>
              <a:t>Photo -  courtesy of Dr. Cathy Schuppli, DVM, MSc, PhD, University of British Columbia</a:t>
            </a:r>
          </a:p>
        </p:txBody>
      </p:sp>
    </p:spTree>
    <p:extLst>
      <p:ext uri="{BB962C8B-B14F-4D97-AF65-F5344CB8AC3E}">
        <p14:creationId xmlns:p14="http://schemas.microsoft.com/office/powerpoint/2010/main" val="4258848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AE043-F630-4CA8-897C-9E47A9E5DAEF}"/>
              </a:ext>
            </a:extLst>
          </p:cNvPr>
          <p:cNvSpPr>
            <a:spLocks noGrp="1"/>
          </p:cNvSpPr>
          <p:nvPr>
            <p:ph type="title"/>
          </p:nvPr>
        </p:nvSpPr>
        <p:spPr/>
        <p:txBody>
          <a:bodyPr/>
          <a:lstStyle/>
          <a:p>
            <a:r>
              <a:rPr lang="en-US" dirty="0"/>
              <a:t>Case Scenario 1</a:t>
            </a:r>
          </a:p>
        </p:txBody>
      </p:sp>
      <p:sp>
        <p:nvSpPr>
          <p:cNvPr id="3" name="Content Placeholder 2">
            <a:extLst>
              <a:ext uri="{FF2B5EF4-FFF2-40B4-BE49-F238E27FC236}">
                <a16:creationId xmlns:a16="http://schemas.microsoft.com/office/drawing/2014/main" id="{F2BC9D6B-0B8D-4756-A1E5-7D58D1AD45EC}"/>
              </a:ext>
            </a:extLst>
          </p:cNvPr>
          <p:cNvSpPr>
            <a:spLocks noGrp="1"/>
          </p:cNvSpPr>
          <p:nvPr>
            <p:ph sz="quarter" idx="13"/>
          </p:nvPr>
        </p:nvSpPr>
        <p:spPr/>
        <p:txBody>
          <a:bodyPr>
            <a:normAutofit fontScale="92500" lnSpcReduction="20000"/>
          </a:bodyPr>
          <a:lstStyle/>
          <a:p>
            <a:r>
              <a:rPr lang="en-US" dirty="0"/>
              <a:t>Investigator Aaron Rodgers (at green bay university) conducted a protocol approved surgery on mice and the Animals recovered successfully. During veterinary rounds, the surgery cards on the cages indicated the animals were administered an opioid (buprenorphine SR) and the mice exhibited no signs of pain or distress. However, the protocol states an opioid and nsaid (meloxicam) will be administered as the analgesic regimen. </a:t>
            </a:r>
          </a:p>
          <a:p>
            <a:r>
              <a:rPr lang="en-US" dirty="0"/>
              <a:t>Is the administration of 1 of 2 approved analgesics considered a noncompliance?</a:t>
            </a:r>
          </a:p>
          <a:p>
            <a:pPr lvl="1"/>
            <a:r>
              <a:rPr lang="en-US" dirty="0"/>
              <a:t>Yes</a:t>
            </a:r>
          </a:p>
          <a:p>
            <a:pPr lvl="1"/>
            <a:r>
              <a:rPr lang="en-US" dirty="0"/>
              <a:t>No</a:t>
            </a:r>
          </a:p>
          <a:p>
            <a:pPr lvl="1"/>
            <a:r>
              <a:rPr lang="en-US" dirty="0"/>
              <a:t>unsure</a:t>
            </a:r>
          </a:p>
        </p:txBody>
      </p:sp>
    </p:spTree>
    <p:extLst>
      <p:ext uri="{BB962C8B-B14F-4D97-AF65-F5344CB8AC3E}">
        <p14:creationId xmlns:p14="http://schemas.microsoft.com/office/powerpoint/2010/main" val="3751367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3">
                                            <p:txEl>
                                              <p:pRg st="3" end="3"/>
                                            </p:txEl>
                                          </p:spTgt>
                                        </p:tgtEl>
                                      </p:cBhvr>
                                    </p:animEffect>
                                    <p:anim calcmode="lin" valueType="num">
                                      <p:cBhvr>
                                        <p:cTn id="7" dur="1000"/>
                                        <p:tgtEl>
                                          <p:spTgt spid="3">
                                            <p:txEl>
                                              <p:pRg st="3" end="3"/>
                                            </p:txEl>
                                          </p:spTgt>
                                        </p:tgtEl>
                                        <p:attrNameLst>
                                          <p:attrName>ppt_x</p:attrName>
                                        </p:attrNameLst>
                                      </p:cBhvr>
                                      <p:tavLst>
                                        <p:tav tm="0">
                                          <p:val>
                                            <p:strVal val="ppt_x"/>
                                          </p:val>
                                        </p:tav>
                                        <p:tav tm="100000">
                                          <p:val>
                                            <p:strVal val="ppt_x"/>
                                          </p:val>
                                        </p:tav>
                                      </p:tavLst>
                                    </p:anim>
                                    <p:anim calcmode="lin" valueType="num">
                                      <p:cBhvr>
                                        <p:cTn id="8" dur="1000"/>
                                        <p:tgtEl>
                                          <p:spTgt spid="3">
                                            <p:txEl>
                                              <p:pRg st="3" end="3"/>
                                            </p:txEl>
                                          </p:spTgt>
                                        </p:tgtEl>
                                        <p:attrNameLst>
                                          <p:attrName>ppt_y</p:attrName>
                                        </p:attrNameLst>
                                      </p:cBhvr>
                                      <p:tavLst>
                                        <p:tav tm="0">
                                          <p:val>
                                            <p:strVal val="ppt_y"/>
                                          </p:val>
                                        </p:tav>
                                        <p:tav tm="100000">
                                          <p:val>
                                            <p:strVal val="ppt_y+.1"/>
                                          </p:val>
                                        </p:tav>
                                      </p:tavLst>
                                    </p:anim>
                                    <p:set>
                                      <p:cBhvr>
                                        <p:cTn id="9" dur="1" fill="hold">
                                          <p:stCondLst>
                                            <p:cond delay="999"/>
                                          </p:stCondLst>
                                        </p:cTn>
                                        <p:tgtEl>
                                          <p:spTgt spid="3">
                                            <p:txEl>
                                              <p:pRg st="3" end="3"/>
                                            </p:txEl>
                                          </p:spTgt>
                                        </p:tgtEl>
                                        <p:attrNameLst>
                                          <p:attrName>style.visibility</p:attrName>
                                        </p:attrNameLst>
                                      </p:cBhvr>
                                      <p:to>
                                        <p:strVal val="hidden"/>
                                      </p:to>
                                    </p:set>
                                  </p:childTnLst>
                                </p:cTn>
                              </p:par>
                              <p:par>
                                <p:cTn id="10" presetID="42" presetClass="exit" presetSubtype="0" fill="hold" nodeType="withEffect">
                                  <p:stCondLst>
                                    <p:cond delay="0"/>
                                  </p:stCondLst>
                                  <p:childTnLst>
                                    <p:animEffect transition="out" filter="fade">
                                      <p:cBhvr>
                                        <p:cTn id="11" dur="1000"/>
                                        <p:tgtEl>
                                          <p:spTgt spid="3">
                                            <p:txEl>
                                              <p:pRg st="4" end="4"/>
                                            </p:txEl>
                                          </p:spTgt>
                                        </p:tgtEl>
                                      </p:cBhvr>
                                    </p:animEffect>
                                    <p:anim calcmode="lin" valueType="num">
                                      <p:cBhvr>
                                        <p:cTn id="12" dur="1000"/>
                                        <p:tgtEl>
                                          <p:spTgt spid="3">
                                            <p:txEl>
                                              <p:pRg st="4" end="4"/>
                                            </p:txEl>
                                          </p:spTgt>
                                        </p:tgtEl>
                                        <p:attrNameLst>
                                          <p:attrName>ppt_x</p:attrName>
                                        </p:attrNameLst>
                                      </p:cBhvr>
                                      <p:tavLst>
                                        <p:tav tm="0">
                                          <p:val>
                                            <p:strVal val="ppt_x"/>
                                          </p:val>
                                        </p:tav>
                                        <p:tav tm="100000">
                                          <p:val>
                                            <p:strVal val="ppt_x"/>
                                          </p:val>
                                        </p:tav>
                                      </p:tavLst>
                                    </p:anim>
                                    <p:anim calcmode="lin" valueType="num">
                                      <p:cBhvr>
                                        <p:cTn id="13" dur="1000"/>
                                        <p:tgtEl>
                                          <p:spTgt spid="3">
                                            <p:txEl>
                                              <p:pRg st="4" end="4"/>
                                            </p:txEl>
                                          </p:spTgt>
                                        </p:tgtEl>
                                        <p:attrNameLst>
                                          <p:attrName>ppt_y</p:attrName>
                                        </p:attrNameLst>
                                      </p:cBhvr>
                                      <p:tavLst>
                                        <p:tav tm="0">
                                          <p:val>
                                            <p:strVal val="ppt_y"/>
                                          </p:val>
                                        </p:tav>
                                        <p:tav tm="100000">
                                          <p:val>
                                            <p:strVal val="ppt_y+.1"/>
                                          </p:val>
                                        </p:tav>
                                      </p:tavLst>
                                    </p:anim>
                                    <p:set>
                                      <p:cBhvr>
                                        <p:cTn id="14" dur="1" fill="hold">
                                          <p:stCondLst>
                                            <p:cond delay="999"/>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847B1-56D9-4AF7-B301-CDD15C72F063}"/>
              </a:ext>
            </a:extLst>
          </p:cNvPr>
          <p:cNvSpPr>
            <a:spLocks noGrp="1"/>
          </p:cNvSpPr>
          <p:nvPr>
            <p:ph type="title"/>
          </p:nvPr>
        </p:nvSpPr>
        <p:spPr/>
        <p:txBody>
          <a:bodyPr/>
          <a:lstStyle/>
          <a:p>
            <a:r>
              <a:rPr lang="en-US" dirty="0"/>
              <a:t>How can case scenario 1 be avoided?</a:t>
            </a:r>
          </a:p>
        </p:txBody>
      </p:sp>
      <p:sp>
        <p:nvSpPr>
          <p:cNvPr id="3" name="Content Placeholder 2">
            <a:extLst>
              <a:ext uri="{FF2B5EF4-FFF2-40B4-BE49-F238E27FC236}">
                <a16:creationId xmlns:a16="http://schemas.microsoft.com/office/drawing/2014/main" id="{550F68A6-E837-43A2-9DEC-C0F246E1C3AD}"/>
              </a:ext>
            </a:extLst>
          </p:cNvPr>
          <p:cNvSpPr>
            <a:spLocks noGrp="1"/>
          </p:cNvSpPr>
          <p:nvPr>
            <p:ph sz="quarter" idx="13"/>
          </p:nvPr>
        </p:nvSpPr>
        <p:spPr/>
        <p:txBody>
          <a:bodyPr/>
          <a:lstStyle/>
          <a:p>
            <a:r>
              <a:rPr lang="en-US" dirty="0"/>
              <a:t>Ensure all lab members are familiar with the protocol (especially if amendments were recently approved and added to the protocol). </a:t>
            </a:r>
          </a:p>
          <a:p>
            <a:r>
              <a:rPr lang="en-US" dirty="0"/>
              <a:t>Assign roles and designate which individuals will perform post-op care and administer drugs. Will it be the surgeon, lab manager, or person performing evening checks?</a:t>
            </a:r>
          </a:p>
          <a:p>
            <a:r>
              <a:rPr lang="en-US" dirty="0"/>
              <a:t>utilize a post-surgery form or checklist to ensure items have been completed.</a:t>
            </a:r>
          </a:p>
          <a:p>
            <a:endParaRPr lang="en-US" dirty="0"/>
          </a:p>
          <a:p>
            <a:endParaRPr lang="en-US" dirty="0"/>
          </a:p>
          <a:p>
            <a:endParaRPr lang="en-US" dirty="0"/>
          </a:p>
        </p:txBody>
      </p:sp>
    </p:spTree>
    <p:extLst>
      <p:ext uri="{BB962C8B-B14F-4D97-AF65-F5344CB8AC3E}">
        <p14:creationId xmlns:p14="http://schemas.microsoft.com/office/powerpoint/2010/main" val="3331978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EBF34-030F-4BBA-B59A-88C7DBE70324}"/>
              </a:ext>
            </a:extLst>
          </p:cNvPr>
          <p:cNvSpPr>
            <a:spLocks noGrp="1"/>
          </p:cNvSpPr>
          <p:nvPr>
            <p:ph type="title"/>
          </p:nvPr>
        </p:nvSpPr>
        <p:spPr/>
        <p:txBody>
          <a:bodyPr/>
          <a:lstStyle/>
          <a:p>
            <a:r>
              <a:rPr lang="en-US" dirty="0"/>
              <a:t>Case scenario 2</a:t>
            </a:r>
          </a:p>
        </p:txBody>
      </p:sp>
      <p:sp>
        <p:nvSpPr>
          <p:cNvPr id="3" name="Content Placeholder 2">
            <a:extLst>
              <a:ext uri="{FF2B5EF4-FFF2-40B4-BE49-F238E27FC236}">
                <a16:creationId xmlns:a16="http://schemas.microsoft.com/office/drawing/2014/main" id="{0F094E17-B3F2-4D8A-8576-B01E2BF0B6FE}"/>
              </a:ext>
            </a:extLst>
          </p:cNvPr>
          <p:cNvSpPr>
            <a:spLocks noGrp="1"/>
          </p:cNvSpPr>
          <p:nvPr>
            <p:ph sz="quarter" idx="13"/>
          </p:nvPr>
        </p:nvSpPr>
        <p:spPr/>
        <p:txBody>
          <a:bodyPr>
            <a:normAutofit fontScale="92500" lnSpcReduction="20000"/>
          </a:bodyPr>
          <a:lstStyle/>
          <a:p>
            <a:r>
              <a:rPr lang="en-US" dirty="0"/>
              <a:t>During morning husbandry checks, a cage of mice was discovered lacking an appropriate amount of special diet. The mice were found in poor condition but recovered with supportive care. Discussions with the Rodgers lab revealed the lab was responsible for providing the special diet and the mice had not been monitored as frequently as described in the protocol. </a:t>
            </a:r>
          </a:p>
          <a:p>
            <a:r>
              <a:rPr lang="en-US" dirty="0"/>
              <a:t>Would you consider the decreased frequency of monitoring to be a noncompliance?</a:t>
            </a:r>
          </a:p>
          <a:p>
            <a:pPr lvl="1"/>
            <a:r>
              <a:rPr lang="en-US" dirty="0"/>
              <a:t>Yes</a:t>
            </a:r>
          </a:p>
          <a:p>
            <a:pPr lvl="1"/>
            <a:r>
              <a:rPr lang="en-US" dirty="0"/>
              <a:t>No</a:t>
            </a:r>
          </a:p>
          <a:p>
            <a:pPr lvl="1"/>
            <a:r>
              <a:rPr lang="en-US" dirty="0"/>
              <a:t>unsure</a:t>
            </a:r>
          </a:p>
        </p:txBody>
      </p:sp>
    </p:spTree>
    <p:extLst>
      <p:ext uri="{BB962C8B-B14F-4D97-AF65-F5344CB8AC3E}">
        <p14:creationId xmlns:p14="http://schemas.microsoft.com/office/powerpoint/2010/main" val="3654415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3">
                                            <p:txEl>
                                              <p:pRg st="3" end="3"/>
                                            </p:txEl>
                                          </p:spTgt>
                                        </p:tgtEl>
                                      </p:cBhvr>
                                    </p:animEffect>
                                    <p:set>
                                      <p:cBhvr>
                                        <p:cTn id="7" dur="1" fill="hold">
                                          <p:stCondLst>
                                            <p:cond delay="499"/>
                                          </p:stCondLst>
                                        </p:cTn>
                                        <p:tgtEl>
                                          <p:spTgt spid="3">
                                            <p:txEl>
                                              <p:pRg st="3" end="3"/>
                                            </p:txEl>
                                          </p:spTgt>
                                        </p:tgtEl>
                                        <p:attrNameLst>
                                          <p:attrName>style.visibility</p:attrName>
                                        </p:attrNameLst>
                                      </p:cBhvr>
                                      <p:to>
                                        <p:strVal val="hidden"/>
                                      </p:to>
                                    </p:set>
                                  </p:childTnLst>
                                </p:cTn>
                              </p:par>
                              <p:par>
                                <p:cTn id="8" presetID="22" presetClass="exit" presetSubtype="4" fill="hold" nodeType="withEffect">
                                  <p:stCondLst>
                                    <p:cond delay="0"/>
                                  </p:stCondLst>
                                  <p:childTnLst>
                                    <p:animEffect transition="out" filter="wipe(down)">
                                      <p:cBhvr>
                                        <p:cTn id="9" dur="500"/>
                                        <p:tgtEl>
                                          <p:spTgt spid="3">
                                            <p:txEl>
                                              <p:pRg st="4" end="4"/>
                                            </p:txEl>
                                          </p:spTgt>
                                        </p:tgtEl>
                                      </p:cBhvr>
                                    </p:animEffect>
                                    <p:set>
                                      <p:cBhvr>
                                        <p:cTn id="10"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E545E-DF00-4930-AC4F-0715E7CDD30E}"/>
              </a:ext>
            </a:extLst>
          </p:cNvPr>
          <p:cNvSpPr>
            <a:spLocks noGrp="1"/>
          </p:cNvSpPr>
          <p:nvPr>
            <p:ph type="title"/>
          </p:nvPr>
        </p:nvSpPr>
        <p:spPr/>
        <p:txBody>
          <a:bodyPr/>
          <a:lstStyle/>
          <a:p>
            <a:r>
              <a:rPr lang="en-US" dirty="0"/>
              <a:t>How can case scenario 2 be avoided?</a:t>
            </a:r>
          </a:p>
        </p:txBody>
      </p:sp>
      <p:sp>
        <p:nvSpPr>
          <p:cNvPr id="3" name="Content Placeholder 2">
            <a:extLst>
              <a:ext uri="{FF2B5EF4-FFF2-40B4-BE49-F238E27FC236}">
                <a16:creationId xmlns:a16="http://schemas.microsoft.com/office/drawing/2014/main" id="{0500DF92-DFD4-47AD-AD1A-13DC478EAC73}"/>
              </a:ext>
            </a:extLst>
          </p:cNvPr>
          <p:cNvSpPr>
            <a:spLocks noGrp="1"/>
          </p:cNvSpPr>
          <p:nvPr>
            <p:ph sz="quarter" idx="13"/>
          </p:nvPr>
        </p:nvSpPr>
        <p:spPr/>
        <p:txBody>
          <a:bodyPr/>
          <a:lstStyle/>
          <a:p>
            <a:r>
              <a:rPr lang="en-US" dirty="0"/>
              <a:t>Create weekday and weekend feeding schedule among lab members.</a:t>
            </a:r>
          </a:p>
          <a:p>
            <a:r>
              <a:rPr lang="en-US" dirty="0"/>
              <a:t>Document when feedings occur (recommend keeping the form in the husbandry room if possible).</a:t>
            </a:r>
          </a:p>
          <a:p>
            <a:r>
              <a:rPr lang="en-US" dirty="0"/>
              <a:t>Communicate with the husbandry team that services the animal room. Provide contact numbers so lab members can be reached readily.</a:t>
            </a:r>
          </a:p>
          <a:p>
            <a:r>
              <a:rPr lang="en-US" dirty="0"/>
              <a:t>Review the protocol with all lab members, emphasizing the importance of adhering to the monitoring plan and lab’s responsibilities.</a:t>
            </a:r>
          </a:p>
        </p:txBody>
      </p:sp>
    </p:spTree>
    <p:extLst>
      <p:ext uri="{BB962C8B-B14F-4D97-AF65-F5344CB8AC3E}">
        <p14:creationId xmlns:p14="http://schemas.microsoft.com/office/powerpoint/2010/main" val="1713076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6BA8B-A219-4925-BDFB-0DB6D79175D6}"/>
              </a:ext>
            </a:extLst>
          </p:cNvPr>
          <p:cNvSpPr>
            <a:spLocks noGrp="1"/>
          </p:cNvSpPr>
          <p:nvPr>
            <p:ph type="title"/>
          </p:nvPr>
        </p:nvSpPr>
        <p:spPr/>
        <p:txBody>
          <a:bodyPr/>
          <a:lstStyle/>
          <a:p>
            <a:r>
              <a:rPr lang="en-US" dirty="0"/>
              <a:t>Case scenario 3</a:t>
            </a:r>
          </a:p>
        </p:txBody>
      </p:sp>
      <p:sp>
        <p:nvSpPr>
          <p:cNvPr id="3" name="Content Placeholder 2">
            <a:extLst>
              <a:ext uri="{FF2B5EF4-FFF2-40B4-BE49-F238E27FC236}">
                <a16:creationId xmlns:a16="http://schemas.microsoft.com/office/drawing/2014/main" id="{ACB5EB26-A27B-4FC0-9DDC-23A65ED4A27C}"/>
              </a:ext>
            </a:extLst>
          </p:cNvPr>
          <p:cNvSpPr>
            <a:spLocks noGrp="1"/>
          </p:cNvSpPr>
          <p:nvPr>
            <p:ph sz="quarter" idx="13"/>
          </p:nvPr>
        </p:nvSpPr>
        <p:spPr/>
        <p:txBody>
          <a:bodyPr>
            <a:normAutofit fontScale="92500"/>
          </a:bodyPr>
          <a:lstStyle/>
          <a:p>
            <a:r>
              <a:rPr lang="en-US" dirty="0"/>
              <a:t>A lab member performed co2 euthanasia involving a cage of mice. The individual did not perform a secondary method of euthanasia (as REQUIRED BY the euthanasia SOP referenced in the protocol). Mice that recovered from the incomplete euthanasia were found alive in the carcass refrigerator later that day.</a:t>
            </a:r>
          </a:p>
          <a:p>
            <a:r>
              <a:rPr lang="en-US" dirty="0"/>
              <a:t>Would you consider the lack of conducting a secondary method of euthanasia to be a noncompliance?</a:t>
            </a:r>
          </a:p>
          <a:p>
            <a:pPr lvl="1"/>
            <a:r>
              <a:rPr lang="en-US" dirty="0"/>
              <a:t>Yes </a:t>
            </a:r>
          </a:p>
          <a:p>
            <a:pPr lvl="1"/>
            <a:r>
              <a:rPr lang="en-US" dirty="0"/>
              <a:t>No </a:t>
            </a:r>
          </a:p>
          <a:p>
            <a:pPr lvl="1"/>
            <a:r>
              <a:rPr lang="en-US" dirty="0"/>
              <a:t>unsure</a:t>
            </a:r>
          </a:p>
        </p:txBody>
      </p:sp>
    </p:spTree>
    <p:extLst>
      <p:ext uri="{BB962C8B-B14F-4D97-AF65-F5344CB8AC3E}">
        <p14:creationId xmlns:p14="http://schemas.microsoft.com/office/powerpoint/2010/main" val="2220636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3">
                                            <p:txEl>
                                              <p:pRg st="3" end="3"/>
                                            </p:txEl>
                                          </p:spTgt>
                                        </p:tgtEl>
                                        <p:attrNameLst>
                                          <p:attrName>ppt_w</p:attrName>
                                        </p:attrNameLst>
                                      </p:cBhvr>
                                      <p:tavLst>
                                        <p:tav tm="0">
                                          <p:val>
                                            <p:strVal val="ppt_w"/>
                                          </p:val>
                                        </p:tav>
                                        <p:tav tm="100000">
                                          <p:val>
                                            <p:fltVal val="0"/>
                                          </p:val>
                                        </p:tav>
                                      </p:tavLst>
                                    </p:anim>
                                    <p:anim calcmode="lin" valueType="num">
                                      <p:cBhvr>
                                        <p:cTn id="7" dur="1000"/>
                                        <p:tgtEl>
                                          <p:spTgt spid="3">
                                            <p:txEl>
                                              <p:pRg st="3" end="3"/>
                                            </p:txEl>
                                          </p:spTgt>
                                        </p:tgtEl>
                                        <p:attrNameLst>
                                          <p:attrName>ppt_h</p:attrName>
                                        </p:attrNameLst>
                                      </p:cBhvr>
                                      <p:tavLst>
                                        <p:tav tm="0">
                                          <p:val>
                                            <p:strVal val="ppt_h"/>
                                          </p:val>
                                        </p:tav>
                                        <p:tav tm="100000">
                                          <p:val>
                                            <p:fltVal val="0"/>
                                          </p:val>
                                        </p:tav>
                                      </p:tavLst>
                                    </p:anim>
                                    <p:anim calcmode="lin" valueType="num">
                                      <p:cBhvr>
                                        <p:cTn id="8" dur="1000"/>
                                        <p:tgtEl>
                                          <p:spTgt spid="3">
                                            <p:txEl>
                                              <p:pRg st="3" end="3"/>
                                            </p:txEl>
                                          </p:spTgt>
                                        </p:tgtEl>
                                        <p:attrNameLst>
                                          <p:attrName>style.rotation</p:attrName>
                                        </p:attrNameLst>
                                      </p:cBhvr>
                                      <p:tavLst>
                                        <p:tav tm="0">
                                          <p:val>
                                            <p:fltVal val="0"/>
                                          </p:val>
                                        </p:tav>
                                        <p:tav tm="100000">
                                          <p:val>
                                            <p:fltVal val="90"/>
                                          </p:val>
                                        </p:tav>
                                      </p:tavLst>
                                    </p:anim>
                                    <p:animEffect transition="out" filter="fade">
                                      <p:cBhvr>
                                        <p:cTn id="9" dur="1000"/>
                                        <p:tgtEl>
                                          <p:spTgt spid="3">
                                            <p:txEl>
                                              <p:pRg st="3" end="3"/>
                                            </p:txEl>
                                          </p:spTgt>
                                        </p:tgtEl>
                                      </p:cBhvr>
                                    </p:animEffect>
                                    <p:set>
                                      <p:cBhvr>
                                        <p:cTn id="10" dur="1" fill="hold">
                                          <p:stCondLst>
                                            <p:cond delay="999"/>
                                          </p:stCondLst>
                                        </p:cTn>
                                        <p:tgtEl>
                                          <p:spTgt spid="3">
                                            <p:txEl>
                                              <p:pRg st="3" end="3"/>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3">
                                            <p:txEl>
                                              <p:pRg st="4" end="4"/>
                                            </p:txEl>
                                          </p:spTgt>
                                        </p:tgtEl>
                                        <p:attrNameLst>
                                          <p:attrName>ppt_w</p:attrName>
                                        </p:attrNameLst>
                                      </p:cBhvr>
                                      <p:tavLst>
                                        <p:tav tm="0">
                                          <p:val>
                                            <p:strVal val="ppt_w"/>
                                          </p:val>
                                        </p:tav>
                                        <p:tav tm="100000">
                                          <p:val>
                                            <p:fltVal val="0"/>
                                          </p:val>
                                        </p:tav>
                                      </p:tavLst>
                                    </p:anim>
                                    <p:anim calcmode="lin" valueType="num">
                                      <p:cBhvr>
                                        <p:cTn id="13" dur="1000"/>
                                        <p:tgtEl>
                                          <p:spTgt spid="3">
                                            <p:txEl>
                                              <p:pRg st="4" end="4"/>
                                            </p:txEl>
                                          </p:spTgt>
                                        </p:tgtEl>
                                        <p:attrNameLst>
                                          <p:attrName>ppt_h</p:attrName>
                                        </p:attrNameLst>
                                      </p:cBhvr>
                                      <p:tavLst>
                                        <p:tav tm="0">
                                          <p:val>
                                            <p:strVal val="ppt_h"/>
                                          </p:val>
                                        </p:tav>
                                        <p:tav tm="100000">
                                          <p:val>
                                            <p:fltVal val="0"/>
                                          </p:val>
                                        </p:tav>
                                      </p:tavLst>
                                    </p:anim>
                                    <p:anim calcmode="lin" valueType="num">
                                      <p:cBhvr>
                                        <p:cTn id="14" dur="1000"/>
                                        <p:tgtEl>
                                          <p:spTgt spid="3">
                                            <p:txEl>
                                              <p:pRg st="4" end="4"/>
                                            </p:txEl>
                                          </p:spTgt>
                                        </p:tgtEl>
                                        <p:attrNameLst>
                                          <p:attrName>style.rotation</p:attrName>
                                        </p:attrNameLst>
                                      </p:cBhvr>
                                      <p:tavLst>
                                        <p:tav tm="0">
                                          <p:val>
                                            <p:fltVal val="0"/>
                                          </p:val>
                                        </p:tav>
                                        <p:tav tm="100000">
                                          <p:val>
                                            <p:fltVal val="90"/>
                                          </p:val>
                                        </p:tav>
                                      </p:tavLst>
                                    </p:anim>
                                    <p:animEffect transition="out" filter="fade">
                                      <p:cBhvr>
                                        <p:cTn id="15" dur="1000"/>
                                        <p:tgtEl>
                                          <p:spTgt spid="3">
                                            <p:txEl>
                                              <p:pRg st="4" end="4"/>
                                            </p:txEl>
                                          </p:spTgt>
                                        </p:tgtEl>
                                      </p:cBhvr>
                                    </p:animEffect>
                                    <p:set>
                                      <p:cBhvr>
                                        <p:cTn id="16" dur="1" fill="hold">
                                          <p:stCondLst>
                                            <p:cond delay="999"/>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E545E-DF00-4930-AC4F-0715E7CDD30E}"/>
              </a:ext>
            </a:extLst>
          </p:cNvPr>
          <p:cNvSpPr>
            <a:spLocks noGrp="1"/>
          </p:cNvSpPr>
          <p:nvPr>
            <p:ph type="title"/>
          </p:nvPr>
        </p:nvSpPr>
        <p:spPr/>
        <p:txBody>
          <a:bodyPr/>
          <a:lstStyle/>
          <a:p>
            <a:r>
              <a:rPr lang="en-US" dirty="0"/>
              <a:t>How can case scenario 3 be avoided?</a:t>
            </a:r>
          </a:p>
        </p:txBody>
      </p:sp>
      <p:sp>
        <p:nvSpPr>
          <p:cNvPr id="3" name="Content Placeholder 2">
            <a:extLst>
              <a:ext uri="{FF2B5EF4-FFF2-40B4-BE49-F238E27FC236}">
                <a16:creationId xmlns:a16="http://schemas.microsoft.com/office/drawing/2014/main" id="{0500DF92-DFD4-47AD-AD1A-13DC478EAC73}"/>
              </a:ext>
            </a:extLst>
          </p:cNvPr>
          <p:cNvSpPr>
            <a:spLocks noGrp="1"/>
          </p:cNvSpPr>
          <p:nvPr>
            <p:ph sz="quarter" idx="13"/>
          </p:nvPr>
        </p:nvSpPr>
        <p:spPr/>
        <p:txBody>
          <a:bodyPr>
            <a:normAutofit lnSpcReduction="10000"/>
          </a:bodyPr>
          <a:lstStyle/>
          <a:p>
            <a:r>
              <a:rPr lang="en-US" dirty="0"/>
              <a:t>Determine if training is appropriate (review lab sop, protocol training).</a:t>
            </a:r>
          </a:p>
          <a:p>
            <a:r>
              <a:rPr lang="en-US" dirty="0"/>
              <a:t>Determine if policies are clear and well disseminated (notices via email, posting of appropriate signage).</a:t>
            </a:r>
          </a:p>
          <a:p>
            <a:r>
              <a:rPr lang="en-US" dirty="0"/>
              <a:t>regarding euthanasia equipment, one must ask: Is the equipment considered easy to use? Is an automated euthanasia station available for use?</a:t>
            </a:r>
          </a:p>
          <a:p>
            <a:r>
              <a:rPr lang="en-US" dirty="0"/>
              <a:t>Regarding location, Is euthanasia only occurring in a central location and/or by “Animal resources” personnel? </a:t>
            </a:r>
          </a:p>
          <a:p>
            <a:r>
              <a:rPr lang="en-US" dirty="0"/>
              <a:t>Use of a security camera/card reader at euthanasia stations may be beneficial.</a:t>
            </a:r>
          </a:p>
        </p:txBody>
      </p:sp>
    </p:spTree>
    <p:extLst>
      <p:ext uri="{BB962C8B-B14F-4D97-AF65-F5344CB8AC3E}">
        <p14:creationId xmlns:p14="http://schemas.microsoft.com/office/powerpoint/2010/main" val="320830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1AE5BC64-6ACC-432D-AAE8-28DE340FCCBB}"/>
              </a:ext>
            </a:extLst>
          </p:cNvPr>
          <p:cNvSpPr txBox="1">
            <a:spLocks noGrp="1" noChangeArrowheads="1"/>
          </p:cNvSpPr>
          <p:nvPr>
            <p:ph type="title" idx="4294967295"/>
          </p:nvPr>
        </p:nvSpPr>
        <p:spPr>
          <a:xfrm>
            <a:off x="1676004" y="3729115"/>
            <a:ext cx="3576749" cy="24526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mj-lt"/>
                <a:ea typeface="+mj-ea"/>
                <a:cs typeface="+mj-cs"/>
              </a:rPr>
              <a:t>Institutional Reporting:</a:t>
            </a:r>
          </a:p>
        </p:txBody>
      </p:sp>
      <p:pic>
        <p:nvPicPr>
          <p:cNvPr id="2" name="Picture 1" descr="Mouse in hand with purple gloves">
            <a:extLst>
              <a:ext uri="{FF2B5EF4-FFF2-40B4-BE49-F238E27FC236}">
                <a16:creationId xmlns:a16="http://schemas.microsoft.com/office/drawing/2014/main" id="{84728183-B259-4C55-8B44-82329DAEA00B}"/>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25874" r="1" b="10095"/>
          <a:stretch/>
        </p:blipFill>
        <p:spPr>
          <a:xfrm>
            <a:off x="1524019" y="166415"/>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19" name="TextBox 18">
            <a:extLst>
              <a:ext uri="{FF2B5EF4-FFF2-40B4-BE49-F238E27FC236}">
                <a16:creationId xmlns:a16="http://schemas.microsoft.com/office/drawing/2014/main" id="{A76E08D6-5824-45B5-811F-7A77946F4A7E}"/>
              </a:ext>
            </a:extLst>
          </p:cNvPr>
          <p:cNvSpPr txBox="1"/>
          <p:nvPr/>
        </p:nvSpPr>
        <p:spPr>
          <a:xfrm>
            <a:off x="7235856" y="3729115"/>
            <a:ext cx="3998299"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Photo courtesy of Dr. Cathy Schuppli, DVM, MSc, PhD, University of British Columbia</a:t>
            </a:r>
          </a:p>
        </p:txBody>
      </p:sp>
      <p:sp>
        <p:nvSpPr>
          <p:cNvPr id="17" name="Rectangle 3">
            <a:extLst>
              <a:ext uri="{FF2B5EF4-FFF2-40B4-BE49-F238E27FC236}">
                <a16:creationId xmlns:a16="http://schemas.microsoft.com/office/drawing/2014/main" id="{5C97658D-C3E1-4D96-B803-14749B05D736}"/>
              </a:ext>
            </a:extLst>
          </p:cNvPr>
          <p:cNvSpPr txBox="1">
            <a:spLocks noChangeArrowheads="1"/>
          </p:cNvSpPr>
          <p:nvPr/>
        </p:nvSpPr>
        <p:spPr>
          <a:xfrm>
            <a:off x="4738119" y="3990725"/>
            <a:ext cx="6705600" cy="274319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98463">
              <a:spcBef>
                <a:spcPct val="40000"/>
              </a:spcBef>
            </a:pPr>
            <a:r>
              <a:rPr lang="en-US" sz="2000" b="1" dirty="0">
                <a:solidFill>
                  <a:srgbClr val="000000"/>
                </a:solidFill>
              </a:rPr>
              <a:t>Reporting is required by PHS Policy </a:t>
            </a:r>
            <a:r>
              <a:rPr lang="en-US" sz="2000" b="1" dirty="0">
                <a:solidFill>
                  <a:srgbClr val="000000"/>
                </a:solidFill>
                <a:hlinkClick r:id="rId4"/>
              </a:rPr>
              <a:t>IV.F.3.</a:t>
            </a:r>
            <a:endParaRPr lang="en-US" sz="2000" b="1" dirty="0">
              <a:solidFill>
                <a:srgbClr val="000000"/>
              </a:solidFill>
            </a:endParaRPr>
          </a:p>
          <a:p>
            <a:pPr marL="862013" lvl="3" indent="-285750">
              <a:spcBef>
                <a:spcPct val="40000"/>
              </a:spcBef>
              <a:buFont typeface="Courier New" panose="02070309020205020404" pitchFamily="49" charset="0"/>
              <a:buChar char="o"/>
            </a:pPr>
            <a:r>
              <a:rPr lang="en-US" sz="2000" b="1" dirty="0">
                <a:solidFill>
                  <a:srgbClr val="000000"/>
                </a:solidFill>
              </a:rPr>
              <a:t>Any serious or continuing noncompliance with PHS Policy</a:t>
            </a:r>
          </a:p>
          <a:p>
            <a:pPr marL="862013" lvl="3" indent="-285750">
              <a:spcBef>
                <a:spcPct val="40000"/>
              </a:spcBef>
              <a:buFont typeface="Courier New" panose="02070309020205020404" pitchFamily="49" charset="0"/>
              <a:buChar char="o"/>
            </a:pPr>
            <a:r>
              <a:rPr lang="en-US" sz="2000" b="1" dirty="0">
                <a:solidFill>
                  <a:srgbClr val="000000"/>
                </a:solidFill>
              </a:rPr>
              <a:t>Any serious deviation from the provisions of the Guide for the Care and Use of Laboratory Animals</a:t>
            </a:r>
          </a:p>
          <a:p>
            <a:pPr marL="862013" lvl="3" indent="-285750">
              <a:spcBef>
                <a:spcPct val="40000"/>
              </a:spcBef>
              <a:spcAft>
                <a:spcPts val="600"/>
              </a:spcAft>
              <a:buFont typeface="Courier New" panose="02070309020205020404" pitchFamily="49" charset="0"/>
              <a:buChar char="o"/>
            </a:pPr>
            <a:r>
              <a:rPr lang="en-US" sz="2000" b="1" dirty="0">
                <a:solidFill>
                  <a:srgbClr val="000000"/>
                </a:solidFill>
              </a:rPr>
              <a:t>Any suspension of an activity by the IACUC</a:t>
            </a:r>
          </a:p>
        </p:txBody>
      </p:sp>
    </p:spTree>
    <p:extLst>
      <p:ext uri="{BB962C8B-B14F-4D97-AF65-F5344CB8AC3E}">
        <p14:creationId xmlns:p14="http://schemas.microsoft.com/office/powerpoint/2010/main" val="32116133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2AD2E-4DE5-4B4B-8B23-E13AF44D4408}"/>
              </a:ext>
            </a:extLst>
          </p:cNvPr>
          <p:cNvSpPr>
            <a:spLocks noGrp="1"/>
          </p:cNvSpPr>
          <p:nvPr>
            <p:ph type="title"/>
          </p:nvPr>
        </p:nvSpPr>
        <p:spPr>
          <a:xfrm>
            <a:off x="913149" y="544090"/>
            <a:ext cx="10364451" cy="1596177"/>
          </a:xfrm>
        </p:spPr>
        <p:txBody>
          <a:bodyPr/>
          <a:lstStyle/>
          <a:p>
            <a:r>
              <a:rPr lang="en-US" b="0" dirty="0">
                <a:latin typeface="+mj-lt"/>
              </a:rPr>
              <a:t>Case scenario 4 (Oh, no little buddy!)</a:t>
            </a:r>
            <a:endParaRPr lang="en-US" dirty="0"/>
          </a:p>
        </p:txBody>
      </p:sp>
      <p:sp>
        <p:nvSpPr>
          <p:cNvPr id="3" name="Content Placeholder 2">
            <a:extLst>
              <a:ext uri="{FF2B5EF4-FFF2-40B4-BE49-F238E27FC236}">
                <a16:creationId xmlns:a16="http://schemas.microsoft.com/office/drawing/2014/main" id="{30EDB198-A0CD-4A00-AFB8-C5747BAC2CDE}"/>
              </a:ext>
            </a:extLst>
          </p:cNvPr>
          <p:cNvSpPr>
            <a:spLocks noGrp="1"/>
          </p:cNvSpPr>
          <p:nvPr>
            <p:ph sz="quarter" idx="13"/>
          </p:nvPr>
        </p:nvSpPr>
        <p:spPr/>
        <p:txBody>
          <a:bodyPr>
            <a:normAutofit fontScale="92500" lnSpcReduction="10000"/>
          </a:bodyPr>
          <a:lstStyle/>
          <a:p>
            <a:r>
              <a:rPr lang="en-US" sz="1900" dirty="0">
                <a:solidFill>
                  <a:schemeClr val="tx1"/>
                </a:solidFill>
                <a:latin typeface="Tw Cen MT" panose="020B0602020104020603" pitchFamily="34" charset="0"/>
              </a:rPr>
              <a:t>Doctor Gilligan is an NSF-funded researcher at </a:t>
            </a:r>
            <a:r>
              <a:rPr lang="en-US" sz="1900" b="1" dirty="0">
                <a:solidFill>
                  <a:schemeClr val="tx1"/>
                </a:solidFill>
                <a:latin typeface="Tw Cen MT" panose="020B0602020104020603" pitchFamily="34" charset="0"/>
              </a:rPr>
              <a:t>Uncharted Desert Isle University</a:t>
            </a:r>
            <a:r>
              <a:rPr lang="en-US" sz="1900" dirty="0">
                <a:solidFill>
                  <a:schemeClr val="tx1"/>
                </a:solidFill>
                <a:latin typeface="Tw Cen MT" panose="020B0602020104020603" pitchFamily="34" charset="0"/>
              </a:rPr>
              <a:t>. She uses sea bass in research and some tanks at the university aquatic center contain her NSF-funded fish and some contain bass on her projects funded by the state department of agriculture. Recently, several tanks of state-funded fish died when the biofilters failed due to lack of maintenance. 600 fish were lost over a 4-month period. None of Doctor Gilligan’s NSF-funded fish were affected.</a:t>
            </a:r>
          </a:p>
          <a:p>
            <a:r>
              <a:rPr lang="en-US" sz="1900" dirty="0">
                <a:solidFill>
                  <a:schemeClr val="tx1"/>
                </a:solidFill>
                <a:latin typeface="Tw Cen MT" panose="020B0602020104020603" pitchFamily="34" charset="0"/>
              </a:rPr>
              <a:t> Is the loss of the 600 fish reportable?</a:t>
            </a:r>
          </a:p>
          <a:p>
            <a:pPr lvl="1"/>
            <a:r>
              <a:rPr lang="en-US" sz="1700" dirty="0">
                <a:latin typeface="Tw Cen MT" panose="020B0602020104020603" pitchFamily="34" charset="0"/>
              </a:rPr>
              <a:t>Yes</a:t>
            </a:r>
          </a:p>
          <a:p>
            <a:pPr lvl="1"/>
            <a:r>
              <a:rPr lang="en-US" sz="1700" dirty="0">
                <a:solidFill>
                  <a:schemeClr val="tx1"/>
                </a:solidFill>
                <a:latin typeface="Tw Cen MT" panose="020B0602020104020603" pitchFamily="34" charset="0"/>
              </a:rPr>
              <a:t>NO</a:t>
            </a:r>
          </a:p>
          <a:p>
            <a:pPr lvl="1"/>
            <a:r>
              <a:rPr lang="en-US" sz="1700" dirty="0">
                <a:latin typeface="Tw Cen MT" panose="020B0602020104020603" pitchFamily="34" charset="0"/>
              </a:rPr>
              <a:t>unsure</a:t>
            </a:r>
            <a:endParaRPr lang="en-US" sz="1700" dirty="0">
              <a:solidFill>
                <a:schemeClr val="tx1"/>
              </a:solidFill>
              <a:latin typeface="Tw Cen MT" panose="020B0602020104020603" pitchFamily="34" charset="0"/>
            </a:endParaRPr>
          </a:p>
          <a:p>
            <a:endParaRPr lang="en-US" sz="1900" dirty="0">
              <a:solidFill>
                <a:schemeClr val="tx1"/>
              </a:solidFill>
              <a:latin typeface="Tw Cen MT" panose="020B0602020104020603" pitchFamily="34" charset="0"/>
            </a:endParaRPr>
          </a:p>
          <a:p>
            <a:endParaRPr lang="en-US" dirty="0"/>
          </a:p>
          <a:p>
            <a:endParaRPr lang="en-US" dirty="0"/>
          </a:p>
        </p:txBody>
      </p:sp>
    </p:spTree>
    <p:extLst>
      <p:ext uri="{BB962C8B-B14F-4D97-AF65-F5344CB8AC3E}">
        <p14:creationId xmlns:p14="http://schemas.microsoft.com/office/powerpoint/2010/main" val="390638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nodeType="clickEffect">
                                  <p:stCondLst>
                                    <p:cond delay="0"/>
                                  </p:stCondLst>
                                  <p:childTnLst>
                                    <p:animEffect transition="out" filter="wipe(down)">
                                      <p:cBhvr>
                                        <p:cTn id="6" dur="180" accel="50000">
                                          <p:stCondLst>
                                            <p:cond delay="1820"/>
                                          </p:stCondLst>
                                        </p:cTn>
                                        <p:tgtEl>
                                          <p:spTgt spid="3">
                                            <p:txEl>
                                              <p:pRg st="3" end="3"/>
                                            </p:txEl>
                                          </p:spTgt>
                                        </p:tgtEl>
                                      </p:cBhvr>
                                    </p:animEffect>
                                    <p:anim calcmode="lin" valueType="num">
                                      <p:cBhvr>
                                        <p:cTn id="7" dur="1822" tmFilter="0,0; 0.14,0.31; 0.43,0.73; 0.71,0.91; 1.0,1.0">
                                          <p:stCondLst>
                                            <p:cond delay="0"/>
                                          </p:stCondLst>
                                        </p:cTn>
                                        <p:tgtEl>
                                          <p:spTgt spid="3">
                                            <p:txEl>
                                              <p:pRg st="3" end="3"/>
                                            </p:txEl>
                                          </p:spTgt>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3">
                                            <p:txEl>
                                              <p:pRg st="3" end="3"/>
                                            </p:txEl>
                                          </p:spTgt>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3">
                                            <p:txEl>
                                              <p:pRg st="3" end="3"/>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3">
                                            <p:txEl>
                                              <p:pRg st="3" end="3"/>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3">
                                            <p:txEl>
                                              <p:pRg st="3" end="3"/>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3">
                                            <p:txEl>
                                              <p:pRg st="3" end="3"/>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3">
                                            <p:txEl>
                                              <p:pRg st="3" end="3"/>
                                            </p:txEl>
                                          </p:spTgt>
                                        </p:tgtEl>
                                        <p:attrNameLst>
                                          <p:attrName>ppt_y</p:attrName>
                                        </p:attrNameLst>
                                      </p:cBhvr>
                                      <p:tavLst>
                                        <p:tav tm="0">
                                          <p:val>
                                            <p:strVal val="ppt_y"/>
                                          </p:val>
                                        </p:tav>
                                        <p:tav tm="100000">
                                          <p:val>
                                            <p:strVal val="ppt_y+ppt_h"/>
                                          </p:val>
                                        </p:tav>
                                      </p:tavLst>
                                    </p:anim>
                                    <p:animScale>
                                      <p:cBhvr>
                                        <p:cTn id="14" dur="26">
                                          <p:stCondLst>
                                            <p:cond delay="620"/>
                                          </p:stCondLst>
                                        </p:cTn>
                                        <p:tgtEl>
                                          <p:spTgt spid="3">
                                            <p:txEl>
                                              <p:pRg st="3" end="3"/>
                                            </p:txEl>
                                          </p:spTgt>
                                        </p:tgtEl>
                                      </p:cBhvr>
                                      <p:to x="100000" y="60000"/>
                                    </p:animScale>
                                    <p:animScale>
                                      <p:cBhvr>
                                        <p:cTn id="15" dur="166" decel="50000">
                                          <p:stCondLst>
                                            <p:cond delay="646"/>
                                          </p:stCondLst>
                                        </p:cTn>
                                        <p:tgtEl>
                                          <p:spTgt spid="3">
                                            <p:txEl>
                                              <p:pRg st="3" end="3"/>
                                            </p:txEl>
                                          </p:spTgt>
                                        </p:tgtEl>
                                      </p:cBhvr>
                                      <p:to x="100000" y="100000"/>
                                    </p:animScale>
                                    <p:animScale>
                                      <p:cBhvr>
                                        <p:cTn id="16" dur="26">
                                          <p:stCondLst>
                                            <p:cond delay="1312"/>
                                          </p:stCondLst>
                                        </p:cTn>
                                        <p:tgtEl>
                                          <p:spTgt spid="3">
                                            <p:txEl>
                                              <p:pRg st="3" end="3"/>
                                            </p:txEl>
                                          </p:spTgt>
                                        </p:tgtEl>
                                      </p:cBhvr>
                                      <p:to x="100000" y="80000"/>
                                    </p:animScale>
                                    <p:animScale>
                                      <p:cBhvr>
                                        <p:cTn id="17" dur="166" decel="50000">
                                          <p:stCondLst>
                                            <p:cond delay="1338"/>
                                          </p:stCondLst>
                                        </p:cTn>
                                        <p:tgtEl>
                                          <p:spTgt spid="3">
                                            <p:txEl>
                                              <p:pRg st="3" end="3"/>
                                            </p:txEl>
                                          </p:spTgt>
                                        </p:tgtEl>
                                      </p:cBhvr>
                                      <p:to x="100000" y="100000"/>
                                    </p:animScale>
                                    <p:animScale>
                                      <p:cBhvr>
                                        <p:cTn id="18" dur="26">
                                          <p:stCondLst>
                                            <p:cond delay="1642"/>
                                          </p:stCondLst>
                                        </p:cTn>
                                        <p:tgtEl>
                                          <p:spTgt spid="3">
                                            <p:txEl>
                                              <p:pRg st="3" end="3"/>
                                            </p:txEl>
                                          </p:spTgt>
                                        </p:tgtEl>
                                      </p:cBhvr>
                                      <p:to x="100000" y="90000"/>
                                    </p:animScale>
                                    <p:animScale>
                                      <p:cBhvr>
                                        <p:cTn id="19" dur="166" decel="50000">
                                          <p:stCondLst>
                                            <p:cond delay="1668"/>
                                          </p:stCondLst>
                                        </p:cTn>
                                        <p:tgtEl>
                                          <p:spTgt spid="3">
                                            <p:txEl>
                                              <p:pRg st="3" end="3"/>
                                            </p:txEl>
                                          </p:spTgt>
                                        </p:tgtEl>
                                      </p:cBhvr>
                                      <p:to x="100000" y="100000"/>
                                    </p:animScale>
                                    <p:animScale>
                                      <p:cBhvr>
                                        <p:cTn id="20" dur="26">
                                          <p:stCondLst>
                                            <p:cond delay="1808"/>
                                          </p:stCondLst>
                                        </p:cTn>
                                        <p:tgtEl>
                                          <p:spTgt spid="3">
                                            <p:txEl>
                                              <p:pRg st="3" end="3"/>
                                            </p:txEl>
                                          </p:spTgt>
                                        </p:tgtEl>
                                      </p:cBhvr>
                                      <p:to x="100000" y="95000"/>
                                    </p:animScale>
                                    <p:animScale>
                                      <p:cBhvr>
                                        <p:cTn id="21" dur="166" decel="50000">
                                          <p:stCondLst>
                                            <p:cond delay="1834"/>
                                          </p:stCondLst>
                                        </p:cTn>
                                        <p:tgtEl>
                                          <p:spTgt spid="3">
                                            <p:txEl>
                                              <p:pRg st="3" end="3"/>
                                            </p:txEl>
                                          </p:spTgt>
                                        </p:tgtEl>
                                      </p:cBhvr>
                                      <p:to x="100000" y="100000"/>
                                    </p:animScale>
                                    <p:set>
                                      <p:cBhvr>
                                        <p:cTn id="22" dur="1" fill="hold">
                                          <p:stCondLst>
                                            <p:cond delay="1999"/>
                                          </p:stCondLst>
                                        </p:cTn>
                                        <p:tgtEl>
                                          <p:spTgt spid="3">
                                            <p:txEl>
                                              <p:pRg st="3" end="3"/>
                                            </p:txEl>
                                          </p:spTgt>
                                        </p:tgtEl>
                                        <p:attrNameLst>
                                          <p:attrName>style.visibility</p:attrName>
                                        </p:attrNameLst>
                                      </p:cBhvr>
                                      <p:to>
                                        <p:strVal val="hidden"/>
                                      </p:to>
                                    </p:set>
                                  </p:childTnLst>
                                </p:cTn>
                              </p:par>
                              <p:par>
                                <p:cTn id="23" presetID="26" presetClass="exit" presetSubtype="0" fill="hold" nodeType="withEffect">
                                  <p:stCondLst>
                                    <p:cond delay="0"/>
                                  </p:stCondLst>
                                  <p:childTnLst>
                                    <p:animEffect transition="out" filter="wipe(down)">
                                      <p:cBhvr>
                                        <p:cTn id="24" dur="180" accel="50000">
                                          <p:stCondLst>
                                            <p:cond delay="1820"/>
                                          </p:stCondLst>
                                        </p:cTn>
                                        <p:tgtEl>
                                          <p:spTgt spid="3">
                                            <p:txEl>
                                              <p:pRg st="4" end="4"/>
                                            </p:txEl>
                                          </p:spTgt>
                                        </p:tgtEl>
                                      </p:cBhvr>
                                    </p:animEffect>
                                    <p:anim calcmode="lin" valueType="num">
                                      <p:cBhvr>
                                        <p:cTn id="25" dur="1822" tmFilter="0,0; 0.14,0.31; 0.43,0.73; 0.71,0.91; 1.0,1.0">
                                          <p:stCondLst>
                                            <p:cond delay="0"/>
                                          </p:stCondLst>
                                        </p:cTn>
                                        <p:tgtEl>
                                          <p:spTgt spid="3">
                                            <p:txEl>
                                              <p:pRg st="4" end="4"/>
                                            </p:txEl>
                                          </p:spTgt>
                                        </p:tgtEl>
                                        <p:attrNameLst>
                                          <p:attrName>ppt_x</p:attrName>
                                        </p:attrNameLst>
                                      </p:cBhvr>
                                      <p:tavLst>
                                        <p:tav tm="0">
                                          <p:val>
                                            <p:strVal val="ppt_x"/>
                                          </p:val>
                                        </p:tav>
                                        <p:tav tm="100000">
                                          <p:val>
                                            <p:strVal val="#ppt_x+0.25"/>
                                          </p:val>
                                        </p:tav>
                                      </p:tavLst>
                                    </p:anim>
                                    <p:anim calcmode="lin" valueType="num">
                                      <p:cBhvr>
                                        <p:cTn id="26" dur="178">
                                          <p:stCondLst>
                                            <p:cond delay="1822"/>
                                          </p:stCondLst>
                                        </p:cTn>
                                        <p:tgtEl>
                                          <p:spTgt spid="3">
                                            <p:txEl>
                                              <p:pRg st="4" end="4"/>
                                            </p:txEl>
                                          </p:spTgt>
                                        </p:tgtEl>
                                        <p:attrNameLst>
                                          <p:attrName>ppt_x</p:attrName>
                                        </p:attrNameLst>
                                      </p:cBhvr>
                                      <p:tavLst>
                                        <p:tav tm="0">
                                          <p:val>
                                            <p:strVal val="ppt_x"/>
                                          </p:val>
                                        </p:tav>
                                        <p:tav tm="100000">
                                          <p:val>
                                            <p:strVal val="ppt_x"/>
                                          </p:val>
                                        </p:tav>
                                      </p:tavLst>
                                    </p:anim>
                                    <p:anim calcmode="lin" valueType="num">
                                      <p:cBhvr>
                                        <p:cTn id="27" dur="664" tmFilter="0.0,0.0;0.25,0.07;0.50,0.2;0.75,0.467;1.0,1.0">
                                          <p:stCondLst>
                                            <p:cond delay="0"/>
                                          </p:stCondLst>
                                        </p:cTn>
                                        <p:tgtEl>
                                          <p:spTgt spid="3">
                                            <p:txEl>
                                              <p:pRg st="4" end="4"/>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8" dur="664" tmFilter="0, 0; 0.125,0.2665; 0.25,0.4; 0.375,0.465; 0.5,0.5;  0.625,0.535; 0.75,0.6; 0.875,0.7335; 1,1">
                                          <p:stCondLst>
                                            <p:cond delay="664"/>
                                          </p:stCondLst>
                                        </p:cTn>
                                        <p:tgtEl>
                                          <p:spTgt spid="3">
                                            <p:txEl>
                                              <p:pRg st="4" end="4"/>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9" dur="332" tmFilter="0, 0; 0.125,0.2665; 0.25,0.4; 0.375,0.465; 0.5,0.5;  0.625,0.535; 0.75,0.6; 0.875,0.7335; 1,1">
                                          <p:stCondLst>
                                            <p:cond delay="1324"/>
                                          </p:stCondLst>
                                        </p:cTn>
                                        <p:tgtEl>
                                          <p:spTgt spid="3">
                                            <p:txEl>
                                              <p:pRg st="4" end="4"/>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0" dur="164" tmFilter="0, 0; 0.125,0.2665; 0.25,0.4; 0.375,0.465; 0.5,0.5;  0.625,0.535; 0.75,0.6; 0.875,0.7335; 1,1">
                                          <p:stCondLst>
                                            <p:cond delay="1656"/>
                                          </p:stCondLst>
                                        </p:cTn>
                                        <p:tgtEl>
                                          <p:spTgt spid="3">
                                            <p:txEl>
                                              <p:pRg st="4" end="4"/>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1" dur="180" accel="50000">
                                          <p:stCondLst>
                                            <p:cond delay="1820"/>
                                          </p:stCondLst>
                                        </p:cTn>
                                        <p:tgtEl>
                                          <p:spTgt spid="3">
                                            <p:txEl>
                                              <p:pRg st="4" end="4"/>
                                            </p:txEl>
                                          </p:spTgt>
                                        </p:tgtEl>
                                        <p:attrNameLst>
                                          <p:attrName>ppt_y</p:attrName>
                                        </p:attrNameLst>
                                      </p:cBhvr>
                                      <p:tavLst>
                                        <p:tav tm="0">
                                          <p:val>
                                            <p:strVal val="ppt_y"/>
                                          </p:val>
                                        </p:tav>
                                        <p:tav tm="100000">
                                          <p:val>
                                            <p:strVal val="ppt_y+ppt_h"/>
                                          </p:val>
                                        </p:tav>
                                      </p:tavLst>
                                    </p:anim>
                                    <p:animScale>
                                      <p:cBhvr>
                                        <p:cTn id="32" dur="26">
                                          <p:stCondLst>
                                            <p:cond delay="620"/>
                                          </p:stCondLst>
                                        </p:cTn>
                                        <p:tgtEl>
                                          <p:spTgt spid="3">
                                            <p:txEl>
                                              <p:pRg st="4" end="4"/>
                                            </p:txEl>
                                          </p:spTgt>
                                        </p:tgtEl>
                                      </p:cBhvr>
                                      <p:to x="100000" y="60000"/>
                                    </p:animScale>
                                    <p:animScale>
                                      <p:cBhvr>
                                        <p:cTn id="33" dur="166" decel="50000">
                                          <p:stCondLst>
                                            <p:cond delay="646"/>
                                          </p:stCondLst>
                                        </p:cTn>
                                        <p:tgtEl>
                                          <p:spTgt spid="3">
                                            <p:txEl>
                                              <p:pRg st="4" end="4"/>
                                            </p:txEl>
                                          </p:spTgt>
                                        </p:tgtEl>
                                      </p:cBhvr>
                                      <p:to x="100000" y="100000"/>
                                    </p:animScale>
                                    <p:animScale>
                                      <p:cBhvr>
                                        <p:cTn id="34" dur="26">
                                          <p:stCondLst>
                                            <p:cond delay="1312"/>
                                          </p:stCondLst>
                                        </p:cTn>
                                        <p:tgtEl>
                                          <p:spTgt spid="3">
                                            <p:txEl>
                                              <p:pRg st="4" end="4"/>
                                            </p:txEl>
                                          </p:spTgt>
                                        </p:tgtEl>
                                      </p:cBhvr>
                                      <p:to x="100000" y="80000"/>
                                    </p:animScale>
                                    <p:animScale>
                                      <p:cBhvr>
                                        <p:cTn id="35" dur="166" decel="50000">
                                          <p:stCondLst>
                                            <p:cond delay="1338"/>
                                          </p:stCondLst>
                                        </p:cTn>
                                        <p:tgtEl>
                                          <p:spTgt spid="3">
                                            <p:txEl>
                                              <p:pRg st="4" end="4"/>
                                            </p:txEl>
                                          </p:spTgt>
                                        </p:tgtEl>
                                      </p:cBhvr>
                                      <p:to x="100000" y="100000"/>
                                    </p:animScale>
                                    <p:animScale>
                                      <p:cBhvr>
                                        <p:cTn id="36" dur="26">
                                          <p:stCondLst>
                                            <p:cond delay="1642"/>
                                          </p:stCondLst>
                                        </p:cTn>
                                        <p:tgtEl>
                                          <p:spTgt spid="3">
                                            <p:txEl>
                                              <p:pRg st="4" end="4"/>
                                            </p:txEl>
                                          </p:spTgt>
                                        </p:tgtEl>
                                      </p:cBhvr>
                                      <p:to x="100000" y="90000"/>
                                    </p:animScale>
                                    <p:animScale>
                                      <p:cBhvr>
                                        <p:cTn id="37" dur="166" decel="50000">
                                          <p:stCondLst>
                                            <p:cond delay="1668"/>
                                          </p:stCondLst>
                                        </p:cTn>
                                        <p:tgtEl>
                                          <p:spTgt spid="3">
                                            <p:txEl>
                                              <p:pRg st="4" end="4"/>
                                            </p:txEl>
                                          </p:spTgt>
                                        </p:tgtEl>
                                      </p:cBhvr>
                                      <p:to x="100000" y="100000"/>
                                    </p:animScale>
                                    <p:animScale>
                                      <p:cBhvr>
                                        <p:cTn id="38" dur="26">
                                          <p:stCondLst>
                                            <p:cond delay="1808"/>
                                          </p:stCondLst>
                                        </p:cTn>
                                        <p:tgtEl>
                                          <p:spTgt spid="3">
                                            <p:txEl>
                                              <p:pRg st="4" end="4"/>
                                            </p:txEl>
                                          </p:spTgt>
                                        </p:tgtEl>
                                      </p:cBhvr>
                                      <p:to x="100000" y="95000"/>
                                    </p:animScale>
                                    <p:animScale>
                                      <p:cBhvr>
                                        <p:cTn id="39" dur="166" decel="50000">
                                          <p:stCondLst>
                                            <p:cond delay="1834"/>
                                          </p:stCondLst>
                                        </p:cTn>
                                        <p:tgtEl>
                                          <p:spTgt spid="3">
                                            <p:txEl>
                                              <p:pRg st="4" end="4"/>
                                            </p:txEl>
                                          </p:spTgt>
                                        </p:tgtEl>
                                      </p:cBhvr>
                                      <p:to x="100000" y="100000"/>
                                    </p:animScale>
                                    <p:set>
                                      <p:cBhvr>
                                        <p:cTn id="40" dur="1" fill="hold">
                                          <p:stCondLst>
                                            <p:cond delay="1999"/>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C7265-3800-4667-BE12-6AACAC8619A5}"/>
              </a:ext>
            </a:extLst>
          </p:cNvPr>
          <p:cNvSpPr>
            <a:spLocks noGrp="1"/>
          </p:cNvSpPr>
          <p:nvPr>
            <p:ph type="title" idx="4294967295"/>
          </p:nvPr>
        </p:nvSpPr>
        <p:spPr>
          <a:xfrm>
            <a:off x="913775" y="-1596177"/>
            <a:ext cx="10364451" cy="1596177"/>
          </a:xfrm>
        </p:spPr>
        <p:txBody>
          <a:bodyPr vert="horz" lIns="91440" tIns="45720" rIns="91440" bIns="45720" rtlCol="0" anchor="b">
            <a:normAutofit/>
          </a:bodyPr>
          <a:lstStyle/>
          <a:p>
            <a:r>
              <a:rPr lang="en-US" dirty="0"/>
              <a:t>Thoughts</a:t>
            </a:r>
          </a:p>
        </p:txBody>
      </p:sp>
      <p:pic>
        <p:nvPicPr>
          <p:cNvPr id="4" name="Content Placeholder 5" descr="Paper cutouts of heads with idea lightbulb and question marks.">
            <a:extLst>
              <a:ext uri="{FF2B5EF4-FFF2-40B4-BE49-F238E27FC236}">
                <a16:creationId xmlns:a16="http://schemas.microsoft.com/office/drawing/2014/main" id="{E3699484-7D7A-4EA1-82E0-24B5ED9F3F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2659" y="1190847"/>
            <a:ext cx="6951368" cy="4634245"/>
          </a:xfrm>
          <a:prstGeom prst="rect">
            <a:avLst/>
          </a:prstGeom>
        </p:spPr>
      </p:pic>
    </p:spTree>
    <p:extLst>
      <p:ext uri="{BB962C8B-B14F-4D97-AF65-F5344CB8AC3E}">
        <p14:creationId xmlns:p14="http://schemas.microsoft.com/office/powerpoint/2010/main" val="301529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sz="quarter" idx="4294967295"/>
          </p:nvPr>
        </p:nvSpPr>
        <p:spPr>
          <a:xfrm>
            <a:off x="2073349" y="556994"/>
            <a:ext cx="7886700" cy="1133475"/>
          </a:xfrm>
        </p:spPr>
        <p:txBody>
          <a:bodyPr vert="horz" lIns="91440" tIns="45720" rIns="91440" bIns="45720" rtlCol="0" anchor="ctr">
            <a:normAutofit/>
          </a:bodyPr>
          <a:lstStyle/>
          <a:p>
            <a:r>
              <a:rPr lang="en-US" kern="1200" dirty="0">
                <a:solidFill>
                  <a:srgbClr val="000000"/>
                </a:solidFill>
                <a:latin typeface="Calibri Light" panose="020F0302020204030204" pitchFamily="34" charset="0"/>
                <a:cs typeface="Calibri Light" panose="020F0302020204030204" pitchFamily="34" charset="0"/>
              </a:rPr>
              <a:t>Reporting is a Cooperative Process</a:t>
            </a:r>
          </a:p>
        </p:txBody>
      </p:sp>
      <p:graphicFrame>
        <p:nvGraphicFramePr>
          <p:cNvPr id="2" name="Diagram 1" descr="responsibilities checklist">
            <a:extLst>
              <a:ext uri="{FF2B5EF4-FFF2-40B4-BE49-F238E27FC236}">
                <a16:creationId xmlns:a16="http://schemas.microsoft.com/office/drawing/2014/main" id="{425C0529-3756-4F0D-8E07-D0484F762066}"/>
              </a:ext>
            </a:extLst>
          </p:cNvPr>
          <p:cNvGraphicFramePr/>
          <p:nvPr>
            <p:extLst>
              <p:ext uri="{D42A27DB-BD31-4B8C-83A1-F6EECF244321}">
                <p14:modId xmlns:p14="http://schemas.microsoft.com/office/powerpoint/2010/main" val="108075347"/>
              </p:ext>
            </p:extLst>
          </p:nvPr>
        </p:nvGraphicFramePr>
        <p:xfrm>
          <a:off x="1695451" y="1514695"/>
          <a:ext cx="8989312" cy="47863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0058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C3DB794-BA5F-4120-A91C-CAAF6843E838}"/>
              </a:ext>
            </a:extLst>
          </p:cNvPr>
          <p:cNvSpPr txBox="1">
            <a:spLocks noGrp="1"/>
          </p:cNvSpPr>
          <p:nvPr>
            <p:ph type="title" idx="4294967295"/>
          </p:nvPr>
        </p:nvSpPr>
        <p:spPr>
          <a:xfrm>
            <a:off x="1341429" y="631980"/>
            <a:ext cx="8733801" cy="707886"/>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Calibri Light" panose="020F0302020204030204" pitchFamily="34" charset="0"/>
                <a:ea typeface="+mn-ea"/>
                <a:cs typeface="Arial" pitchFamily="34" charset="0"/>
              </a:rPr>
              <a:t>TYPES OF REPORTABLE INCIDENTS IN 2020</a:t>
            </a:r>
          </a:p>
        </p:txBody>
      </p:sp>
      <p:graphicFrame>
        <p:nvGraphicFramePr>
          <p:cNvPr id="4" name="Chart 3" descr="Types of reportable incidents in 2020 - animal study issues 29%; failure to follow institutional policies 19%; animal husbandry 11%; clinical issues 15%; IACUC-specific issues 4%; no violations identified 4%; physical plan 4%; and other issues 14%">
            <a:extLst>
              <a:ext uri="{FF2B5EF4-FFF2-40B4-BE49-F238E27FC236}">
                <a16:creationId xmlns:a16="http://schemas.microsoft.com/office/drawing/2014/main" id="{E7BAFF5E-FA59-4E0E-A80C-B3C0F92DCDE7}"/>
              </a:ext>
            </a:extLst>
          </p:cNvPr>
          <p:cNvGraphicFramePr/>
          <p:nvPr>
            <p:extLst>
              <p:ext uri="{D42A27DB-BD31-4B8C-83A1-F6EECF244321}">
                <p14:modId xmlns:p14="http://schemas.microsoft.com/office/powerpoint/2010/main" val="2018553708"/>
              </p:ext>
            </p:extLst>
          </p:nvPr>
        </p:nvGraphicFramePr>
        <p:xfrm>
          <a:off x="1658633" y="1524001"/>
          <a:ext cx="8513228" cy="47947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38533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D779F2EA-B1FE-489E-B62F-916C4C2CE95C}"/>
              </a:ext>
            </a:extLst>
          </p:cNvPr>
          <p:cNvSpPr txBox="1">
            <a:spLocks noGrp="1" noChangeArrowheads="1"/>
          </p:cNvSpPr>
          <p:nvPr>
            <p:ph type="title" idx="4294967295"/>
          </p:nvPr>
        </p:nvSpPr>
        <p:spPr>
          <a:xfrm>
            <a:off x="2567984" y="434180"/>
            <a:ext cx="6907176" cy="84054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Calibri Light" panose="020F0302020204030204" pitchFamily="34" charset="0"/>
                <a:ea typeface="+mj-ea"/>
                <a:cs typeface="Calibri Light" panose="020F0302020204030204" pitchFamily="34" charset="0"/>
              </a:rPr>
              <a:t>TYPES OF ANIMALS INVOLVED</a:t>
            </a:r>
          </a:p>
        </p:txBody>
      </p:sp>
      <p:graphicFrame>
        <p:nvGraphicFramePr>
          <p:cNvPr id="3" name="Chart 2" descr="Types of Animals Involved - rodents 78%, carnivores 2%; fish 5%; ungulates 3%; not specified by institution 1%; NHPs 7%; and all other species 4%">
            <a:extLst>
              <a:ext uri="{FF2B5EF4-FFF2-40B4-BE49-F238E27FC236}">
                <a16:creationId xmlns:a16="http://schemas.microsoft.com/office/drawing/2014/main" id="{4197A609-5CB7-4ACD-B36A-55F8BD2243EB}"/>
              </a:ext>
            </a:extLst>
          </p:cNvPr>
          <p:cNvGraphicFramePr>
            <a:graphicFrameLocks/>
          </p:cNvGraphicFramePr>
          <p:nvPr>
            <p:extLst>
              <p:ext uri="{D42A27DB-BD31-4B8C-83A1-F6EECF244321}">
                <p14:modId xmlns:p14="http://schemas.microsoft.com/office/powerpoint/2010/main" val="3346082338"/>
              </p:ext>
            </p:extLst>
          </p:nvPr>
        </p:nvGraphicFramePr>
        <p:xfrm>
          <a:off x="1754371" y="1479680"/>
          <a:ext cx="8328839" cy="50610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49625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descr="Individual Responsible for Reportable Issues - investigator/research team 71%; animal care staff 12%; none 9%; IACUC 3%; institution 1%; other 2%; and vet staff 2%">
            <a:extLst>
              <a:ext uri="{FF2B5EF4-FFF2-40B4-BE49-F238E27FC236}">
                <a16:creationId xmlns:a16="http://schemas.microsoft.com/office/drawing/2014/main" id="{873848C4-CBE9-4847-94E2-2C6934F774D9}"/>
              </a:ext>
            </a:extLst>
          </p:cNvPr>
          <p:cNvGraphicFramePr>
            <a:graphicFrameLocks/>
          </p:cNvGraphicFramePr>
          <p:nvPr>
            <p:extLst>
              <p:ext uri="{D42A27DB-BD31-4B8C-83A1-F6EECF244321}">
                <p14:modId xmlns:p14="http://schemas.microsoft.com/office/powerpoint/2010/main" val="2786825450"/>
              </p:ext>
            </p:extLst>
          </p:nvPr>
        </p:nvGraphicFramePr>
        <p:xfrm>
          <a:off x="1752600" y="1360966"/>
          <a:ext cx="8686800" cy="4657061"/>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13522DF8-97B7-48E7-9E1B-3C85D016D61F}"/>
              </a:ext>
            </a:extLst>
          </p:cNvPr>
          <p:cNvSpPr txBox="1">
            <a:spLocks noGrp="1" noChangeArrowheads="1"/>
          </p:cNvSpPr>
          <p:nvPr>
            <p:ph type="title" idx="4294967295"/>
          </p:nvPr>
        </p:nvSpPr>
        <p:spPr>
          <a:xfrm>
            <a:off x="1337931" y="457202"/>
            <a:ext cx="9982200" cy="10128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libri Light" panose="020F0302020204030204"/>
                <a:ea typeface="+mj-ea"/>
                <a:cs typeface="Arial" pitchFamily="34" charset="0"/>
              </a:rPr>
              <a:t>INDIVIDUAL RESPONSIBLE FOR REPORTABLE ISSUES:</a:t>
            </a:r>
          </a:p>
        </p:txBody>
      </p:sp>
    </p:spTree>
    <p:extLst>
      <p:ext uri="{BB962C8B-B14F-4D97-AF65-F5344CB8AC3E}">
        <p14:creationId xmlns:p14="http://schemas.microsoft.com/office/powerpoint/2010/main" val="2282680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561B844-04CA-4F72-A48A-637C7EBAE27F}"/>
              </a:ext>
            </a:extLst>
          </p:cNvPr>
          <p:cNvSpPr txBox="1">
            <a:spLocks noGrp="1"/>
          </p:cNvSpPr>
          <p:nvPr>
            <p:ph type="title" idx="4294967295"/>
          </p:nvPr>
        </p:nvSpPr>
        <p:spPr>
          <a:xfrm>
            <a:off x="1995820" y="889843"/>
            <a:ext cx="820036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Calibri Light" panose="020F0302020204030204" pitchFamily="34" charset="0"/>
                <a:ea typeface="+mn-ea"/>
                <a:cs typeface="+mn-cs"/>
              </a:rPr>
              <a:t>INSTITUTIONAL CORRECTIVE ACTIONS:</a:t>
            </a:r>
          </a:p>
        </p:txBody>
      </p:sp>
      <p:sp>
        <p:nvSpPr>
          <p:cNvPr id="3" name="TextBox 2">
            <a:extLst>
              <a:ext uri="{FF2B5EF4-FFF2-40B4-BE49-F238E27FC236}">
                <a16:creationId xmlns:a16="http://schemas.microsoft.com/office/drawing/2014/main" id="{A705BFEA-DF86-4672-BE94-E77C92891224}"/>
              </a:ext>
            </a:extLst>
          </p:cNvPr>
          <p:cNvSpPr txBox="1"/>
          <p:nvPr/>
        </p:nvSpPr>
        <p:spPr>
          <a:xfrm>
            <a:off x="3048886" y="2167116"/>
            <a:ext cx="6097772" cy="3447098"/>
          </a:xfrm>
          <a:prstGeom prst="rect">
            <a:avLst/>
          </a:prstGeom>
          <a:noFill/>
        </p:spPr>
        <p:txBody>
          <a:bodyPr wrap="square">
            <a:spAutoFit/>
          </a:bodyPr>
          <a:lstStyle/>
          <a:p>
            <a:pPr marL="342900" indent="-342900">
              <a:spcBef>
                <a:spcPts val="600"/>
              </a:spcBef>
              <a:spcAft>
                <a:spcPts val="600"/>
              </a:spcAft>
              <a:buFont typeface="Arial" panose="020B0604020202020204" pitchFamily="34" charset="0"/>
              <a:buChar char="•"/>
            </a:pPr>
            <a:r>
              <a:rPr lang="en-US" sz="2400" b="1" dirty="0"/>
              <a:t>Retrain personnel</a:t>
            </a:r>
          </a:p>
          <a:p>
            <a:pPr marL="342900" indent="-342900">
              <a:spcBef>
                <a:spcPts val="600"/>
              </a:spcBef>
              <a:spcAft>
                <a:spcPts val="600"/>
              </a:spcAft>
              <a:buFont typeface="Arial" panose="020B0604020202020204" pitchFamily="34" charset="0"/>
              <a:buChar char="•"/>
            </a:pPr>
            <a:r>
              <a:rPr lang="en-US" sz="2400" b="1" dirty="0"/>
              <a:t>Counsel, reprimand, terminate employment</a:t>
            </a:r>
          </a:p>
          <a:p>
            <a:pPr marL="342900" indent="-342900">
              <a:spcBef>
                <a:spcPts val="600"/>
              </a:spcBef>
              <a:spcAft>
                <a:spcPts val="600"/>
              </a:spcAft>
              <a:buFont typeface="Arial" panose="020B0604020202020204" pitchFamily="34" charset="0"/>
              <a:buChar char="•"/>
            </a:pPr>
            <a:r>
              <a:rPr lang="en-US" sz="2400" b="1" dirty="0"/>
              <a:t>Modify institutional policies</a:t>
            </a:r>
          </a:p>
          <a:p>
            <a:pPr marL="342900" indent="-342900">
              <a:spcBef>
                <a:spcPts val="600"/>
              </a:spcBef>
              <a:spcAft>
                <a:spcPts val="600"/>
              </a:spcAft>
              <a:buFont typeface="Arial" panose="020B0604020202020204" pitchFamily="34" charset="0"/>
              <a:buChar char="•"/>
            </a:pPr>
            <a:r>
              <a:rPr lang="en-US" sz="2400" b="1" dirty="0"/>
              <a:t>Repair or modify facility</a:t>
            </a:r>
          </a:p>
          <a:p>
            <a:pPr marL="342900" indent="-342900">
              <a:spcBef>
                <a:spcPts val="600"/>
              </a:spcBef>
              <a:spcAft>
                <a:spcPts val="600"/>
              </a:spcAft>
              <a:buFont typeface="Arial" panose="020B0604020202020204" pitchFamily="34" charset="0"/>
              <a:buChar char="•"/>
            </a:pPr>
            <a:r>
              <a:rPr lang="en-US" sz="2400" b="1" dirty="0"/>
              <a:t>Enhance PI and study oversight, probation</a:t>
            </a:r>
          </a:p>
          <a:p>
            <a:pPr marL="342900" indent="-342900">
              <a:spcBef>
                <a:spcPts val="600"/>
              </a:spcBef>
              <a:spcAft>
                <a:spcPts val="600"/>
              </a:spcAft>
              <a:buFont typeface="Arial" panose="020B0604020202020204" pitchFamily="34" charset="0"/>
              <a:buChar char="•"/>
            </a:pPr>
            <a:r>
              <a:rPr lang="en-US" sz="2400" b="1" dirty="0"/>
              <a:t>Modify, suspend, or terminate animal study protocol</a:t>
            </a:r>
          </a:p>
        </p:txBody>
      </p:sp>
    </p:spTree>
    <p:extLst>
      <p:ext uri="{BB962C8B-B14F-4D97-AF65-F5344CB8AC3E}">
        <p14:creationId xmlns:p14="http://schemas.microsoft.com/office/powerpoint/2010/main" val="335431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24FF3-CBB6-4819-B57D-70C06C990035}"/>
              </a:ext>
            </a:extLst>
          </p:cNvPr>
          <p:cNvSpPr txBox="1">
            <a:spLocks noGrp="1"/>
          </p:cNvSpPr>
          <p:nvPr>
            <p:ph type="title" idx="4294967295"/>
          </p:nvPr>
        </p:nvSpPr>
        <p:spPr>
          <a:xfrm>
            <a:off x="1690578" y="786811"/>
            <a:ext cx="8057706"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mn-cs"/>
              </a:rPr>
              <a:t>IMPLICATIONS OF REPORTABLE ISSUES:</a:t>
            </a:r>
            <a:endParaRPr kumimoji="0" lang="en-US" sz="3600" b="0" i="0" u="none" strike="noStrike" kern="1200" cap="none" spc="0" normalizeH="0" baseline="0" noProof="0" dirty="0">
              <a:ln>
                <a:noFill/>
              </a:ln>
              <a:solidFill>
                <a:schemeClr val="tx1"/>
              </a:solidFill>
              <a:effectLst/>
              <a:uLnTx/>
              <a:uFillTx/>
              <a:latin typeface="Calibri Light" panose="020F0302020204030204" pitchFamily="34" charset="0"/>
              <a:ea typeface="+mn-ea"/>
              <a:cs typeface="+mn-cs"/>
            </a:endParaRPr>
          </a:p>
        </p:txBody>
      </p:sp>
      <p:sp>
        <p:nvSpPr>
          <p:cNvPr id="3" name="TextBox 2">
            <a:extLst>
              <a:ext uri="{FF2B5EF4-FFF2-40B4-BE49-F238E27FC236}">
                <a16:creationId xmlns:a16="http://schemas.microsoft.com/office/drawing/2014/main" id="{02F53247-095A-46D8-8E2E-A715B5E9397C}"/>
              </a:ext>
            </a:extLst>
          </p:cNvPr>
          <p:cNvSpPr txBox="1"/>
          <p:nvPr/>
        </p:nvSpPr>
        <p:spPr>
          <a:xfrm>
            <a:off x="2636875" y="1594884"/>
            <a:ext cx="7272670" cy="5078313"/>
          </a:xfrm>
          <a:prstGeom prst="rect">
            <a:avLst/>
          </a:prstGeom>
          <a:noFill/>
        </p:spPr>
        <p:txBody>
          <a:bodyPr wrap="square" rtlCol="0">
            <a:spAutoFit/>
          </a:bodyPr>
          <a:lstStyle/>
          <a:p>
            <a:pPr marL="285750" indent="-285750">
              <a:buFont typeface="Arial" panose="020B0604020202020204" pitchFamily="34" charset="0"/>
              <a:buChar char="•"/>
            </a:pPr>
            <a:r>
              <a:rPr lang="en-US" sz="1800" b="1" dirty="0">
                <a:solidFill>
                  <a:srgbClr val="000000"/>
                </a:solidFill>
                <a:latin typeface="Tw Cen MT" panose="020B0602020104020603" pitchFamily="34" charset="0"/>
              </a:rPr>
              <a:t>Corrective actions and improved systems with better research outcomes</a:t>
            </a:r>
          </a:p>
          <a:p>
            <a:endParaRPr lang="en-US" sz="1800" b="1" dirty="0">
              <a:solidFill>
                <a:srgbClr val="000000"/>
              </a:solidFill>
              <a:latin typeface="Tw Cen MT" panose="020B0602020104020603" pitchFamily="34" charset="0"/>
            </a:endParaRPr>
          </a:p>
          <a:p>
            <a:pPr marL="285750" lvl="0" indent="-285750">
              <a:buFont typeface="Arial" panose="020B0604020202020204" pitchFamily="34" charset="0"/>
              <a:buChar char="•"/>
            </a:pPr>
            <a:r>
              <a:rPr lang="en-US" sz="1800" b="1" dirty="0">
                <a:solidFill>
                  <a:srgbClr val="000000"/>
                </a:solidFill>
                <a:latin typeface="Tw Cen MT" panose="020B0602020104020603" pitchFamily="34" charset="0"/>
              </a:rPr>
              <a:t>Special terms and conditions of awards</a:t>
            </a:r>
          </a:p>
          <a:p>
            <a:pPr lvl="0"/>
            <a:endParaRPr lang="en-US" sz="1800" b="1" dirty="0">
              <a:solidFill>
                <a:srgbClr val="000000"/>
              </a:solidFill>
              <a:latin typeface="Tw Cen MT" panose="020B0602020104020603" pitchFamily="34" charset="0"/>
            </a:endParaRPr>
          </a:p>
          <a:p>
            <a:pPr marL="285750" lvl="0" indent="-285750">
              <a:buFont typeface="Arial" panose="020B0604020202020204" pitchFamily="34" charset="0"/>
              <a:buChar char="•"/>
            </a:pPr>
            <a:r>
              <a:rPr lang="en-US" sz="1800" b="1" dirty="0">
                <a:solidFill>
                  <a:srgbClr val="000000"/>
                </a:solidFill>
                <a:latin typeface="Tw Cen MT" panose="020B0602020104020603" pitchFamily="34" charset="0"/>
              </a:rPr>
              <a:t>Enhanced reporting requirements</a:t>
            </a:r>
          </a:p>
          <a:p>
            <a:pPr lvl="0"/>
            <a:endParaRPr lang="en-US" sz="1800" b="1" dirty="0">
              <a:solidFill>
                <a:srgbClr val="000000"/>
              </a:solidFill>
              <a:latin typeface="Tw Cen MT" panose="020B0602020104020603" pitchFamily="34" charset="0"/>
            </a:endParaRPr>
          </a:p>
          <a:p>
            <a:pPr marL="285750" lvl="0" indent="-285750">
              <a:buFont typeface="Arial" panose="020B0604020202020204" pitchFamily="34" charset="0"/>
              <a:buChar char="•"/>
            </a:pPr>
            <a:r>
              <a:rPr lang="en-US" sz="1800" b="1" dirty="0">
                <a:solidFill>
                  <a:srgbClr val="000000"/>
                </a:solidFill>
                <a:latin typeface="Tw Cen MT" panose="020B0602020104020603" pitchFamily="34" charset="0"/>
              </a:rPr>
              <a:t>Cost disallowance. </a:t>
            </a:r>
            <a:r>
              <a:rPr lang="en-US" b="1" dirty="0">
                <a:solidFill>
                  <a:srgbClr val="000000"/>
                </a:solidFill>
                <a:latin typeface="Tw Cen MT" panose="020B0602020104020603" pitchFamily="34" charset="0"/>
              </a:rPr>
              <a:t>Unable to publish data or use it for grant proposals</a:t>
            </a:r>
            <a:endParaRPr lang="en-US" sz="1800" b="1" dirty="0">
              <a:solidFill>
                <a:srgbClr val="000000"/>
              </a:solidFill>
              <a:latin typeface="Tw Cen MT" panose="020B0602020104020603" pitchFamily="34" charset="0"/>
            </a:endParaRPr>
          </a:p>
          <a:p>
            <a:pPr lvl="0"/>
            <a:endParaRPr lang="en-US" sz="1800" b="1" dirty="0">
              <a:solidFill>
                <a:srgbClr val="000000"/>
              </a:solidFill>
              <a:latin typeface="Tw Cen MT" panose="020B0602020104020603" pitchFamily="34" charset="0"/>
            </a:endParaRPr>
          </a:p>
          <a:p>
            <a:pPr marL="285750" lvl="0" indent="-285750">
              <a:buFont typeface="Arial" panose="020B0604020202020204" pitchFamily="34" charset="0"/>
              <a:buChar char="•"/>
            </a:pPr>
            <a:r>
              <a:rPr lang="en-US" sz="1800" b="1" dirty="0">
                <a:solidFill>
                  <a:srgbClr val="000000"/>
                </a:solidFill>
                <a:latin typeface="Tw Cen MT" panose="020B0602020104020603" pitchFamily="34" charset="0"/>
              </a:rPr>
              <a:t>Suspension or termination of award (possible repayment of funds)</a:t>
            </a:r>
          </a:p>
          <a:p>
            <a:pPr lvl="0"/>
            <a:endParaRPr lang="en-US" sz="1800" b="1" dirty="0">
              <a:solidFill>
                <a:srgbClr val="000000"/>
              </a:solidFill>
              <a:latin typeface="Tw Cen MT" panose="020B0602020104020603" pitchFamily="34" charset="0"/>
            </a:endParaRPr>
          </a:p>
          <a:p>
            <a:pPr marL="285750" lvl="0" indent="-285750">
              <a:buFont typeface="Arial" panose="020B0604020202020204" pitchFamily="34" charset="0"/>
              <a:buChar char="•"/>
            </a:pPr>
            <a:r>
              <a:rPr lang="en-US" b="1" dirty="0">
                <a:solidFill>
                  <a:srgbClr val="333333"/>
                </a:solidFill>
                <a:latin typeface="Tw Cen MT" panose="020B0602020104020603" pitchFamily="34" charset="0"/>
                <a:cs typeface="Arial" pitchFamily="34" charset="0"/>
              </a:rPr>
              <a:t>Damage to reputation, assessment of peers/collaborators</a:t>
            </a:r>
          </a:p>
          <a:p>
            <a:pPr lvl="0"/>
            <a:endParaRPr lang="en-US" b="1" dirty="0">
              <a:solidFill>
                <a:srgbClr val="333333"/>
              </a:solidFill>
              <a:latin typeface="Tw Cen MT" panose="020B0602020104020603" pitchFamily="34" charset="0"/>
              <a:cs typeface="Arial" pitchFamily="34" charset="0"/>
            </a:endParaRPr>
          </a:p>
          <a:p>
            <a:pPr marL="285750" lvl="0" indent="-285750">
              <a:buFont typeface="Arial" panose="020B0604020202020204" pitchFamily="34" charset="0"/>
              <a:buChar char="•"/>
            </a:pPr>
            <a:r>
              <a:rPr lang="en-US" b="1" dirty="0">
                <a:solidFill>
                  <a:srgbClr val="333333"/>
                </a:solidFill>
                <a:latin typeface="Tw Cen MT" panose="020B0602020104020603" pitchFamily="34" charset="0"/>
                <a:cs typeface="Arial" pitchFamily="34" charset="0"/>
              </a:rPr>
              <a:t>Retract or withdraw scientific publication</a:t>
            </a:r>
          </a:p>
          <a:p>
            <a:pPr lvl="0"/>
            <a:endParaRPr lang="en-US" b="1" dirty="0">
              <a:solidFill>
                <a:srgbClr val="333333"/>
              </a:solidFill>
              <a:latin typeface="Tw Cen MT" panose="020B0602020104020603" pitchFamily="34" charset="0"/>
              <a:cs typeface="Arial" pitchFamily="34" charset="0"/>
            </a:endParaRPr>
          </a:p>
          <a:p>
            <a:pPr marL="285750" lvl="0" indent="-285750">
              <a:buFont typeface="Arial" panose="020B0604020202020204" pitchFamily="34" charset="0"/>
              <a:buChar char="•"/>
            </a:pPr>
            <a:r>
              <a:rPr lang="en-US" b="1" dirty="0">
                <a:solidFill>
                  <a:srgbClr val="333333"/>
                </a:solidFill>
                <a:latin typeface="Tw Cen MT" panose="020B0602020104020603" pitchFamily="34" charset="0"/>
                <a:cs typeface="Arial" pitchFamily="34" charset="0"/>
              </a:rPr>
              <a:t>Corrigendum or Errata to published article</a:t>
            </a:r>
          </a:p>
          <a:p>
            <a:pPr lvl="0"/>
            <a:endParaRPr lang="en-US" b="1" dirty="0">
              <a:solidFill>
                <a:srgbClr val="333333"/>
              </a:solidFill>
              <a:latin typeface="Tw Cen MT" panose="020B0602020104020603" pitchFamily="34" charset="0"/>
              <a:cs typeface="Arial" pitchFamily="34" charset="0"/>
            </a:endParaRPr>
          </a:p>
          <a:p>
            <a:pPr marL="285750" lvl="0" indent="-285750">
              <a:buFont typeface="Arial" panose="020B0604020202020204" pitchFamily="34" charset="0"/>
              <a:buChar char="•"/>
            </a:pPr>
            <a:r>
              <a:rPr lang="en-US" sz="1800" b="1" dirty="0">
                <a:solidFill>
                  <a:srgbClr val="000000"/>
                </a:solidFill>
                <a:latin typeface="Tw Cen MT" panose="020B0602020104020603" pitchFamily="34" charset="0"/>
              </a:rPr>
              <a:t>Criminal prosecution</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063900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BFB6F-4A9F-4AE1-B31A-0BB9688B18FA}"/>
              </a:ext>
            </a:extLst>
          </p:cNvPr>
          <p:cNvSpPr>
            <a:spLocks noGrp="1"/>
          </p:cNvSpPr>
          <p:nvPr>
            <p:ph type="title"/>
          </p:nvPr>
        </p:nvSpPr>
        <p:spPr/>
        <p:txBody>
          <a:bodyPr>
            <a:normAutofit/>
          </a:bodyPr>
          <a:lstStyle/>
          <a:p>
            <a:pPr algn="l"/>
            <a:r>
              <a:rPr lang="en-US" dirty="0">
                <a:latin typeface="Calibri Light" panose="020F0302020204030204" pitchFamily="34" charset="0"/>
                <a:cs typeface="Calibri Light" panose="020F0302020204030204" pitchFamily="34" charset="0"/>
              </a:rPr>
              <a:t>Common findings seen with noncompliance:</a:t>
            </a:r>
          </a:p>
        </p:txBody>
      </p:sp>
      <p:sp>
        <p:nvSpPr>
          <p:cNvPr id="3" name="Content Placeholder 2">
            <a:extLst>
              <a:ext uri="{FF2B5EF4-FFF2-40B4-BE49-F238E27FC236}">
                <a16:creationId xmlns:a16="http://schemas.microsoft.com/office/drawing/2014/main" id="{830DE6AF-EFE9-42F0-8C4F-4BDCFDBF90DD}"/>
              </a:ext>
            </a:extLst>
          </p:cNvPr>
          <p:cNvSpPr>
            <a:spLocks noGrp="1"/>
          </p:cNvSpPr>
          <p:nvPr>
            <p:ph sz="quarter" idx="13"/>
          </p:nvPr>
        </p:nvSpPr>
        <p:spPr/>
        <p:txBody>
          <a:bodyPr/>
          <a:lstStyle/>
          <a:p>
            <a:r>
              <a:rPr lang="en-US" dirty="0"/>
              <a:t>lab members lacking familiarity with the protocol.</a:t>
            </a:r>
          </a:p>
          <a:p>
            <a:r>
              <a:rPr lang="en-US" dirty="0"/>
              <a:t>Inadequate training of individuals on the protocol.</a:t>
            </a:r>
          </a:p>
          <a:p>
            <a:r>
              <a:rPr lang="en-US" dirty="0"/>
              <a:t>Use of expired drugs.</a:t>
            </a:r>
          </a:p>
          <a:p>
            <a:r>
              <a:rPr lang="en-US" dirty="0"/>
              <a:t>The conduct of unapproved activities on a protocol.</a:t>
            </a:r>
          </a:p>
          <a:p>
            <a:r>
              <a:rPr lang="en-US" dirty="0"/>
              <a:t>Rodent cages without Food or water.</a:t>
            </a:r>
          </a:p>
          <a:p>
            <a:r>
              <a:rPr lang="en-US" dirty="0"/>
              <a:t>Inadequate monitoring of animals.</a:t>
            </a:r>
          </a:p>
          <a:p>
            <a:endParaRPr lang="en-US" dirty="0"/>
          </a:p>
          <a:p>
            <a:endParaRPr lang="en-US" dirty="0"/>
          </a:p>
        </p:txBody>
      </p:sp>
    </p:spTree>
    <p:extLst>
      <p:ext uri="{BB962C8B-B14F-4D97-AF65-F5344CB8AC3E}">
        <p14:creationId xmlns:p14="http://schemas.microsoft.com/office/powerpoint/2010/main" val="2805246190"/>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002DE325B4434C8407F2BB379023F4" ma:contentTypeVersion="13" ma:contentTypeDescription="Create a new document." ma:contentTypeScope="" ma:versionID="476e873166ae8478b0d17a674a725b4a">
  <xsd:schema xmlns:xsd="http://www.w3.org/2001/XMLSchema" xmlns:xs="http://www.w3.org/2001/XMLSchema" xmlns:p="http://schemas.microsoft.com/office/2006/metadata/properties" xmlns:ns2="64948b15-7def-430b-8648-1feb819ee410" xmlns:ns3="6bc68b66-932e-422c-b9b0-23fd53127af9" targetNamespace="http://schemas.microsoft.com/office/2006/metadata/properties" ma:root="true" ma:fieldsID="427813e36bbbb4baf921046a170b8e90" ns2:_="" ns3:_="">
    <xsd:import namespace="64948b15-7def-430b-8648-1feb819ee410"/>
    <xsd:import namespace="6bc68b66-932e-422c-b9b0-23fd53127af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948b15-7def-430b-8648-1feb819ee41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bc68b66-932e-422c-b9b0-23fd53127af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6BC47BF-418E-4B7E-9897-302819551A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948b15-7def-430b-8648-1feb819ee410"/>
    <ds:schemaRef ds:uri="6bc68b66-932e-422c-b9b0-23fd53127a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14BEC02-8722-4536-8F7F-8D5AAC53781B}">
  <ds:schemaRefs>
    <ds:schemaRef ds:uri="http://schemas.microsoft.com/sharepoint/v3/contenttype/forms"/>
  </ds:schemaRefs>
</ds:datastoreItem>
</file>

<file path=customXml/itemProps3.xml><?xml version="1.0" encoding="utf-8"?>
<ds:datastoreItem xmlns:ds="http://schemas.openxmlformats.org/officeDocument/2006/customXml" ds:itemID="{BD6CDD9C-6861-4E2E-BFCC-ECBAB495361D}">
  <ds:schemaRefs>
    <ds:schemaRef ds:uri="http://purl.org/dc/terms/"/>
    <ds:schemaRef ds:uri="6bc68b66-932e-422c-b9b0-23fd53127af9"/>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64948b15-7def-430b-8648-1feb819ee41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624</TotalTime>
  <Words>2331</Words>
  <Application>Microsoft Office PowerPoint</Application>
  <PresentationFormat>Widescreen</PresentationFormat>
  <Paragraphs>176</Paragraphs>
  <Slides>21</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Calibri</vt:lpstr>
      <vt:lpstr>Calibri Light</vt:lpstr>
      <vt:lpstr>Courier New</vt:lpstr>
      <vt:lpstr>Georgia</vt:lpstr>
      <vt:lpstr>Times New Roman</vt:lpstr>
      <vt:lpstr>Trebuchet MS</vt:lpstr>
      <vt:lpstr>Tw Cen MT</vt:lpstr>
      <vt:lpstr>Wingdings</vt:lpstr>
      <vt:lpstr>Droplet</vt:lpstr>
      <vt:lpstr>Animals in Research: Tips to Keep Out of the Doghouse</vt:lpstr>
      <vt:lpstr>Institutional Reporting:</vt:lpstr>
      <vt:lpstr>Reporting is a Cooperative Process</vt:lpstr>
      <vt:lpstr>TYPES OF REPORTABLE INCIDENTS IN 2020</vt:lpstr>
      <vt:lpstr>TYPES OF ANIMALS INVOLVED</vt:lpstr>
      <vt:lpstr>INDIVIDUAL RESPONSIBLE FOR REPORTABLE ISSUES:</vt:lpstr>
      <vt:lpstr>INSTITUTIONAL CORRECTIVE ACTIONS:</vt:lpstr>
      <vt:lpstr>IMPLICATIONS OF REPORTABLE ISSUES:</vt:lpstr>
      <vt:lpstr>Common findings seen with noncompliance:</vt:lpstr>
      <vt:lpstr>HOT ISSUES IN COMPLIANCE OVERSIGHT</vt:lpstr>
      <vt:lpstr>MORE HOT ISSUES IN COMPLIANCE OVERSIGHT</vt:lpstr>
      <vt:lpstr> Questions???</vt:lpstr>
      <vt:lpstr>Real-Life Scenarios </vt:lpstr>
      <vt:lpstr>Case Scenario 1</vt:lpstr>
      <vt:lpstr>How can case scenario 1 be avoided?</vt:lpstr>
      <vt:lpstr>Case scenario 2</vt:lpstr>
      <vt:lpstr>How can case scenario 2 be avoided?</vt:lpstr>
      <vt:lpstr>Case scenario 3</vt:lpstr>
      <vt:lpstr>How can case scenario 3 be avoided?</vt:lpstr>
      <vt:lpstr>Case scenario 4 (Oh, no little buddy!)</vt:lpstr>
      <vt:lpstr>Thoughts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Tubbs, Jai (NIH/OD) [E]</dc:creator>
  <cp:lastModifiedBy>Cummins, Sheri (NIH/OD) [E]</cp:lastModifiedBy>
  <cp:revision>101</cp:revision>
  <cp:lastPrinted>2021-10-25T11:24:53Z</cp:lastPrinted>
  <dcterms:created xsi:type="dcterms:W3CDTF">2021-10-20T11:16:12Z</dcterms:created>
  <dcterms:modified xsi:type="dcterms:W3CDTF">2021-11-04T13:09:05Z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0x0101005E002DE325B4434C8407F2BB379023F4</vt:lpwstr>
  </property>
</Properties>
</file>