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56" r:id="rId1"/>
  </p:sldMasterIdLst>
  <p:notesMasterIdLst>
    <p:notesMasterId r:id="rId36"/>
  </p:notesMasterIdLst>
  <p:handoutMasterIdLst>
    <p:handoutMasterId r:id="rId37"/>
  </p:handoutMasterIdLst>
  <p:sldIdLst>
    <p:sldId id="932" r:id="rId2"/>
    <p:sldId id="933" r:id="rId3"/>
    <p:sldId id="931" r:id="rId4"/>
    <p:sldId id="934" r:id="rId5"/>
    <p:sldId id="935" r:id="rId6"/>
    <p:sldId id="936" r:id="rId7"/>
    <p:sldId id="937" r:id="rId8"/>
    <p:sldId id="938" r:id="rId9"/>
    <p:sldId id="970" r:id="rId10"/>
    <p:sldId id="940" r:id="rId11"/>
    <p:sldId id="941" r:id="rId12"/>
    <p:sldId id="942" r:id="rId13"/>
    <p:sldId id="943" r:id="rId14"/>
    <p:sldId id="944" r:id="rId15"/>
    <p:sldId id="971" r:id="rId16"/>
    <p:sldId id="946" r:id="rId17"/>
    <p:sldId id="948" r:id="rId18"/>
    <p:sldId id="949" r:id="rId19"/>
    <p:sldId id="950" r:id="rId20"/>
    <p:sldId id="951" r:id="rId21"/>
    <p:sldId id="952" r:id="rId22"/>
    <p:sldId id="953" r:id="rId23"/>
    <p:sldId id="954" r:id="rId24"/>
    <p:sldId id="956" r:id="rId25"/>
    <p:sldId id="963" r:id="rId26"/>
    <p:sldId id="962" r:id="rId27"/>
    <p:sldId id="961" r:id="rId28"/>
    <p:sldId id="964" r:id="rId29"/>
    <p:sldId id="965" r:id="rId30"/>
    <p:sldId id="966" r:id="rId31"/>
    <p:sldId id="967" r:id="rId32"/>
    <p:sldId id="968" r:id="rId33"/>
    <p:sldId id="969" r:id="rId34"/>
    <p:sldId id="97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Eileen (NIH/OD) [E]" initials="ME([" lastIdx="4" clrIdx="0">
    <p:extLst>
      <p:ext uri="{19B8F6BF-5375-455C-9EA6-DF929625EA0E}">
        <p15:presenceInfo xmlns:p15="http://schemas.microsoft.com/office/powerpoint/2012/main" userId="S::morgane@nih.gov::88ce4f86-4fac-4438-953b-eb2cbb0d4c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616265"/>
    <a:srgbClr val="00589A"/>
    <a:srgbClr val="2D86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7" autoAdjust="0"/>
    <p:restoredTop sz="81434" autoAdjust="0"/>
  </p:normalViewPr>
  <p:slideViewPr>
    <p:cSldViewPr snapToGrid="0">
      <p:cViewPr varScale="1">
        <p:scale>
          <a:sx n="84" d="100"/>
          <a:sy n="84" d="100"/>
        </p:scale>
        <p:origin x="120" y="282"/>
      </p:cViewPr>
      <p:guideLst/>
    </p:cSldViewPr>
  </p:slideViewPr>
  <p:outlineViewPr>
    <p:cViewPr>
      <p:scale>
        <a:sx n="33" d="100"/>
        <a:sy n="33" d="100"/>
      </p:scale>
      <p:origin x="0" y="-15516"/>
    </p:cViewPr>
  </p:outlineViewPr>
  <p:notesTextViewPr>
    <p:cViewPr>
      <p:scale>
        <a:sx n="150" d="100"/>
        <a:sy n="150"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jpe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231E9-878F-44C2-A38D-3F3D17A58B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FC90791-0BA6-4490-B19F-B883607A474C}">
      <dgm:prSet phldrT="[Text]"/>
      <dgm:spPr>
        <a:solidFill>
          <a:srgbClr val="20558A"/>
        </a:solidFill>
      </dgm:spPr>
      <dgm:t>
        <a:bodyPr/>
        <a:lstStyle/>
        <a:p>
          <a:r>
            <a:rPr lang="en-US" dirty="0">
              <a:latin typeface="Calibri" panose="020F0502020204030204" pitchFamily="34" charset="0"/>
              <a:cs typeface="Calibri" panose="020F0502020204030204" pitchFamily="34" charset="0"/>
            </a:rPr>
            <a:t>PHS funding agencies</a:t>
          </a:r>
        </a:p>
      </dgm:t>
    </dgm:pt>
    <dgm:pt modelId="{06D4533A-5FCD-4767-B9D4-31BDA49654FB}" type="parTrans" cxnId="{365DE096-D3D9-4986-8CB0-3649DEE02EEA}">
      <dgm:prSet/>
      <dgm:spPr/>
      <dgm:t>
        <a:bodyPr/>
        <a:lstStyle/>
        <a:p>
          <a:endParaRPr lang="en-US"/>
        </a:p>
      </dgm:t>
    </dgm:pt>
    <dgm:pt modelId="{3D8710B2-FED6-47B9-80D0-144FB591441E}" type="sibTrans" cxnId="{365DE096-D3D9-4986-8CB0-3649DEE02EEA}">
      <dgm:prSet/>
      <dgm:spPr/>
      <dgm:t>
        <a:bodyPr/>
        <a:lstStyle/>
        <a:p>
          <a:endParaRPr lang="en-US"/>
        </a:p>
      </dgm:t>
    </dgm:pt>
    <dgm:pt modelId="{880C4D0C-DC41-4B41-83BE-2761B5F52CB2}">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NIH</a:t>
          </a:r>
        </a:p>
      </dgm:t>
    </dgm:pt>
    <dgm:pt modelId="{8653016E-002E-4C9D-86B8-5AA38356E7D9}" type="parTrans" cxnId="{92987A9F-B98C-48CA-98B2-22E9593B3AB7}">
      <dgm:prSet/>
      <dgm:spPr>
        <a:ln>
          <a:solidFill>
            <a:srgbClr val="00589A"/>
          </a:solidFill>
        </a:ln>
      </dgm:spPr>
      <dgm:t>
        <a:bodyPr/>
        <a:lstStyle/>
        <a:p>
          <a:endParaRPr lang="en-US"/>
        </a:p>
      </dgm:t>
    </dgm:pt>
    <dgm:pt modelId="{71DB9C89-5C2B-4F20-98C7-5967030E7B71}" type="sibTrans" cxnId="{92987A9F-B98C-48CA-98B2-22E9593B3AB7}">
      <dgm:prSet/>
      <dgm:spPr/>
      <dgm:t>
        <a:bodyPr/>
        <a:lstStyle/>
        <a:p>
          <a:endParaRPr lang="en-US"/>
        </a:p>
      </dgm:t>
    </dgm:pt>
    <dgm:pt modelId="{4D7E9CDA-DE6F-4AD5-A97B-522458ACEAAE}">
      <dgm:prSet phldrT="[Text]"/>
      <dgm:spPr>
        <a:solidFill>
          <a:srgbClr val="20558A"/>
        </a:solidFill>
      </dgm:spPr>
      <dgm:t>
        <a:bodyPr/>
        <a:lstStyle/>
        <a:p>
          <a:r>
            <a:rPr lang="en-US" dirty="0">
              <a:latin typeface="Calibri" panose="020F0502020204030204" pitchFamily="34" charset="0"/>
              <a:cs typeface="Calibri" panose="020F0502020204030204" pitchFamily="34" charset="0"/>
            </a:rPr>
            <a:t>Agencies with MOUs</a:t>
          </a:r>
        </a:p>
      </dgm:t>
    </dgm:pt>
    <dgm:pt modelId="{86B197D4-BF9D-4E67-AE1B-384B170EDD30}" type="parTrans" cxnId="{B73FBC01-DA25-4BDF-A5A0-F61C99BE2480}">
      <dgm:prSet/>
      <dgm:spPr/>
      <dgm:t>
        <a:bodyPr/>
        <a:lstStyle/>
        <a:p>
          <a:endParaRPr lang="en-US"/>
        </a:p>
      </dgm:t>
    </dgm:pt>
    <dgm:pt modelId="{2EC4A9E3-FF06-429A-97D6-CE0ACC7E1005}" type="sibTrans" cxnId="{B73FBC01-DA25-4BDF-A5A0-F61C99BE2480}">
      <dgm:prSet/>
      <dgm:spPr/>
      <dgm:t>
        <a:bodyPr/>
        <a:lstStyle/>
        <a:p>
          <a:endParaRPr lang="en-US"/>
        </a:p>
      </dgm:t>
    </dgm:pt>
    <dgm:pt modelId="{6EFFE6EF-7B1B-42F6-862D-29C6D8A1366A}">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VA</a:t>
          </a:r>
        </a:p>
      </dgm:t>
    </dgm:pt>
    <dgm:pt modelId="{B14B6553-0DC7-4B24-B0BD-36867995AACA}" type="parTrans" cxnId="{B3FB4BE4-68E6-4037-A7E5-97809BBDFF7F}">
      <dgm:prSet/>
      <dgm:spPr>
        <a:ln>
          <a:solidFill>
            <a:srgbClr val="00589A"/>
          </a:solidFill>
        </a:ln>
      </dgm:spPr>
      <dgm:t>
        <a:bodyPr/>
        <a:lstStyle/>
        <a:p>
          <a:endParaRPr lang="en-US"/>
        </a:p>
      </dgm:t>
    </dgm:pt>
    <dgm:pt modelId="{E338BAFC-B011-42AE-9189-7B5DC08A2C76}" type="sibTrans" cxnId="{B3FB4BE4-68E6-4037-A7E5-97809BBDFF7F}">
      <dgm:prSet/>
      <dgm:spPr/>
      <dgm:t>
        <a:bodyPr/>
        <a:lstStyle/>
        <a:p>
          <a:endParaRPr lang="en-US"/>
        </a:p>
      </dgm:t>
    </dgm:pt>
    <dgm:pt modelId="{437E8AD5-B336-4825-BB62-7C8844F50D04}">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NSF</a:t>
          </a:r>
        </a:p>
      </dgm:t>
    </dgm:pt>
    <dgm:pt modelId="{FCC45010-58BF-4777-942F-FDD06141E0D5}" type="parTrans" cxnId="{691280A9-B7D5-47F9-89C4-FF7C42A958C7}">
      <dgm:prSet/>
      <dgm:spPr>
        <a:ln>
          <a:solidFill>
            <a:srgbClr val="00589A"/>
          </a:solidFill>
        </a:ln>
      </dgm:spPr>
      <dgm:t>
        <a:bodyPr/>
        <a:lstStyle/>
        <a:p>
          <a:endParaRPr lang="en-US"/>
        </a:p>
      </dgm:t>
    </dgm:pt>
    <dgm:pt modelId="{69647B21-E16B-47FE-B494-3EAFDC4EE38A}" type="sibTrans" cxnId="{691280A9-B7D5-47F9-89C4-FF7C42A958C7}">
      <dgm:prSet/>
      <dgm:spPr/>
      <dgm:t>
        <a:bodyPr/>
        <a:lstStyle/>
        <a:p>
          <a:endParaRPr lang="en-US"/>
        </a:p>
      </dgm:t>
    </dgm:pt>
    <dgm:pt modelId="{E9A9F1EF-129D-4024-8C59-0B4B094B9742}">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CDC</a:t>
          </a:r>
        </a:p>
      </dgm:t>
    </dgm:pt>
    <dgm:pt modelId="{CA420E7B-71BA-4397-82CC-EC5C210C2EE8}" type="parTrans" cxnId="{D7D4905C-AAAE-4F1D-8D3B-BA375ED85CBF}">
      <dgm:prSet/>
      <dgm:spPr>
        <a:ln>
          <a:solidFill>
            <a:srgbClr val="00589A"/>
          </a:solidFill>
        </a:ln>
      </dgm:spPr>
      <dgm:t>
        <a:bodyPr/>
        <a:lstStyle/>
        <a:p>
          <a:endParaRPr lang="en-US"/>
        </a:p>
      </dgm:t>
    </dgm:pt>
    <dgm:pt modelId="{929D2BCE-1E84-4EFE-B937-D807785A0D68}" type="sibTrans" cxnId="{D7D4905C-AAAE-4F1D-8D3B-BA375ED85CBF}">
      <dgm:prSet/>
      <dgm:spPr/>
      <dgm:t>
        <a:bodyPr/>
        <a:lstStyle/>
        <a:p>
          <a:endParaRPr lang="en-US"/>
        </a:p>
      </dgm:t>
    </dgm:pt>
    <dgm:pt modelId="{03B91F71-B933-4C4D-AC0F-1481DB7F89EE}">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FDA</a:t>
          </a:r>
        </a:p>
      </dgm:t>
    </dgm:pt>
    <dgm:pt modelId="{66289A9B-DF45-4040-89F6-919E0C1AFF7C}" type="parTrans" cxnId="{75BB24B9-A478-4DB6-8B4F-619A1AD67F86}">
      <dgm:prSet/>
      <dgm:spPr>
        <a:ln>
          <a:solidFill>
            <a:srgbClr val="00589A"/>
          </a:solidFill>
        </a:ln>
      </dgm:spPr>
      <dgm:t>
        <a:bodyPr/>
        <a:lstStyle/>
        <a:p>
          <a:endParaRPr lang="en-US"/>
        </a:p>
      </dgm:t>
    </dgm:pt>
    <dgm:pt modelId="{DE04FA3F-3DD7-4713-8A00-B22841E89C9E}" type="sibTrans" cxnId="{75BB24B9-A478-4DB6-8B4F-619A1AD67F86}">
      <dgm:prSet/>
      <dgm:spPr/>
      <dgm:t>
        <a:bodyPr/>
        <a:lstStyle/>
        <a:p>
          <a:endParaRPr lang="en-US"/>
        </a:p>
      </dgm:t>
    </dgm:pt>
    <dgm:pt modelId="{314CE522-E3D9-4123-A8F0-DC1D1EEB953E}">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HHS BARDA</a:t>
          </a:r>
        </a:p>
      </dgm:t>
    </dgm:pt>
    <dgm:pt modelId="{6D7F29C1-1A9D-4670-B036-0254A6BBFE38}" type="parTrans" cxnId="{E6EF445F-598F-431A-9A33-0900E006243B}">
      <dgm:prSet/>
      <dgm:spPr>
        <a:ln>
          <a:solidFill>
            <a:srgbClr val="20558A"/>
          </a:solidFill>
        </a:ln>
      </dgm:spPr>
      <dgm:t>
        <a:bodyPr/>
        <a:lstStyle/>
        <a:p>
          <a:endParaRPr lang="en-US"/>
        </a:p>
      </dgm:t>
    </dgm:pt>
    <dgm:pt modelId="{29168F22-A1CD-46C5-B5AE-F8B830D2E1EA}" type="sibTrans" cxnId="{E6EF445F-598F-431A-9A33-0900E006243B}">
      <dgm:prSet/>
      <dgm:spPr/>
      <dgm:t>
        <a:bodyPr/>
        <a:lstStyle/>
        <a:p>
          <a:endParaRPr lang="en-US"/>
        </a:p>
      </dgm:t>
    </dgm:pt>
    <dgm:pt modelId="{A966E140-E625-412C-88F2-2CC1EB062AE7}">
      <dgm:prSet phldrT="[Text]"/>
      <dgm:spPr>
        <a:ln>
          <a:solidFill>
            <a:srgbClr val="20558A"/>
          </a:solidFill>
        </a:ln>
      </dgm:spPr>
      <dgm:t>
        <a:bodyPr/>
        <a:lstStyle/>
        <a:p>
          <a:r>
            <a:rPr lang="en-US" dirty="0">
              <a:latin typeface="Calibri" panose="020F0502020204030204" pitchFamily="34" charset="0"/>
              <a:cs typeface="Calibri" panose="020F0502020204030204" pitchFamily="34" charset="0"/>
            </a:rPr>
            <a:t>NASA</a:t>
          </a:r>
        </a:p>
      </dgm:t>
    </dgm:pt>
    <dgm:pt modelId="{8B76BABB-0F78-41F6-B2B0-912E7243CD2A}" type="parTrans" cxnId="{6170D351-8156-482C-8478-311DCEBF3089}">
      <dgm:prSet/>
      <dgm:spPr>
        <a:ln>
          <a:solidFill>
            <a:srgbClr val="20558A"/>
          </a:solidFill>
        </a:ln>
      </dgm:spPr>
      <dgm:t>
        <a:bodyPr/>
        <a:lstStyle/>
        <a:p>
          <a:endParaRPr lang="en-US"/>
        </a:p>
      </dgm:t>
    </dgm:pt>
    <dgm:pt modelId="{D9C6EDA4-CEE7-4125-B3A0-5AEB44E4B994}" type="sibTrans" cxnId="{6170D351-8156-482C-8478-311DCEBF3089}">
      <dgm:prSet/>
      <dgm:spPr/>
      <dgm:t>
        <a:bodyPr/>
        <a:lstStyle/>
        <a:p>
          <a:endParaRPr lang="en-US"/>
        </a:p>
      </dgm:t>
    </dgm:pt>
    <dgm:pt modelId="{9B68700E-0B04-4F83-86A2-276E4F36040C}" type="pres">
      <dgm:prSet presAssocID="{B9A231E9-878F-44C2-A38D-3F3D17A58B64}" presName="diagram" presStyleCnt="0">
        <dgm:presLayoutVars>
          <dgm:chPref val="1"/>
          <dgm:dir/>
          <dgm:animOne val="branch"/>
          <dgm:animLvl val="lvl"/>
          <dgm:resizeHandles/>
        </dgm:presLayoutVars>
      </dgm:prSet>
      <dgm:spPr/>
    </dgm:pt>
    <dgm:pt modelId="{F84D2F88-E171-4D3B-AC4B-269342566869}" type="pres">
      <dgm:prSet presAssocID="{0FC90791-0BA6-4490-B19F-B883607A474C}" presName="root" presStyleCnt="0"/>
      <dgm:spPr/>
    </dgm:pt>
    <dgm:pt modelId="{D9F43DC8-75CD-4565-A025-E4C4452853C0}" type="pres">
      <dgm:prSet presAssocID="{0FC90791-0BA6-4490-B19F-B883607A474C}" presName="rootComposite" presStyleCnt="0"/>
      <dgm:spPr/>
    </dgm:pt>
    <dgm:pt modelId="{FFF095EC-3316-4E9D-8E6C-CA7C31AAAA69}" type="pres">
      <dgm:prSet presAssocID="{0FC90791-0BA6-4490-B19F-B883607A474C}" presName="rootText" presStyleLbl="node1" presStyleIdx="0" presStyleCnt="2"/>
      <dgm:spPr/>
    </dgm:pt>
    <dgm:pt modelId="{28392B26-00FB-41EC-A104-5AA1BF11DA37}" type="pres">
      <dgm:prSet presAssocID="{0FC90791-0BA6-4490-B19F-B883607A474C}" presName="rootConnector" presStyleLbl="node1" presStyleIdx="0" presStyleCnt="2"/>
      <dgm:spPr/>
    </dgm:pt>
    <dgm:pt modelId="{C723C36D-3B88-40D9-8C08-BFA99C871878}" type="pres">
      <dgm:prSet presAssocID="{0FC90791-0BA6-4490-B19F-B883607A474C}" presName="childShape" presStyleCnt="0"/>
      <dgm:spPr/>
    </dgm:pt>
    <dgm:pt modelId="{9D0A887B-C741-44CB-BEF2-1C01ECFAD7CB}" type="pres">
      <dgm:prSet presAssocID="{8653016E-002E-4C9D-86B8-5AA38356E7D9}" presName="Name13" presStyleLbl="parChTrans1D2" presStyleIdx="0" presStyleCnt="7"/>
      <dgm:spPr/>
    </dgm:pt>
    <dgm:pt modelId="{74AD497B-BCFC-40DB-BFA2-AAB0C5051CF3}" type="pres">
      <dgm:prSet presAssocID="{880C4D0C-DC41-4B41-83BE-2761B5F52CB2}" presName="childText" presStyleLbl="bgAcc1" presStyleIdx="0" presStyleCnt="7">
        <dgm:presLayoutVars>
          <dgm:bulletEnabled val="1"/>
        </dgm:presLayoutVars>
      </dgm:prSet>
      <dgm:spPr/>
    </dgm:pt>
    <dgm:pt modelId="{52AC642E-B2D8-4071-B017-6777D844F5A8}" type="pres">
      <dgm:prSet presAssocID="{CA420E7B-71BA-4397-82CC-EC5C210C2EE8}" presName="Name13" presStyleLbl="parChTrans1D2" presStyleIdx="1" presStyleCnt="7"/>
      <dgm:spPr/>
    </dgm:pt>
    <dgm:pt modelId="{AC535852-ABC5-4AD4-9C9A-00763634FE6D}" type="pres">
      <dgm:prSet presAssocID="{E9A9F1EF-129D-4024-8C59-0B4B094B9742}" presName="childText" presStyleLbl="bgAcc1" presStyleIdx="1" presStyleCnt="7">
        <dgm:presLayoutVars>
          <dgm:bulletEnabled val="1"/>
        </dgm:presLayoutVars>
      </dgm:prSet>
      <dgm:spPr/>
    </dgm:pt>
    <dgm:pt modelId="{87828AC4-8594-4366-9EBA-03C4D89CF2B7}" type="pres">
      <dgm:prSet presAssocID="{66289A9B-DF45-4040-89F6-919E0C1AFF7C}" presName="Name13" presStyleLbl="parChTrans1D2" presStyleIdx="2" presStyleCnt="7"/>
      <dgm:spPr/>
    </dgm:pt>
    <dgm:pt modelId="{F36C952F-F064-4C18-99FB-437E3A31DF92}" type="pres">
      <dgm:prSet presAssocID="{03B91F71-B933-4C4D-AC0F-1481DB7F89EE}" presName="childText" presStyleLbl="bgAcc1" presStyleIdx="2" presStyleCnt="7">
        <dgm:presLayoutVars>
          <dgm:bulletEnabled val="1"/>
        </dgm:presLayoutVars>
      </dgm:prSet>
      <dgm:spPr/>
    </dgm:pt>
    <dgm:pt modelId="{F4A2D82B-2D8D-4CF3-A96B-DDA7084D75CD}" type="pres">
      <dgm:prSet presAssocID="{6D7F29C1-1A9D-4670-B036-0254A6BBFE38}" presName="Name13" presStyleLbl="parChTrans1D2" presStyleIdx="3" presStyleCnt="7"/>
      <dgm:spPr/>
    </dgm:pt>
    <dgm:pt modelId="{6A56647B-B539-40A5-B1A7-99957FBC3F6A}" type="pres">
      <dgm:prSet presAssocID="{314CE522-E3D9-4123-A8F0-DC1D1EEB953E}" presName="childText" presStyleLbl="bgAcc1" presStyleIdx="3" presStyleCnt="7">
        <dgm:presLayoutVars>
          <dgm:bulletEnabled val="1"/>
        </dgm:presLayoutVars>
      </dgm:prSet>
      <dgm:spPr/>
    </dgm:pt>
    <dgm:pt modelId="{783F7100-CBC6-45E5-88E6-27A93E239C49}" type="pres">
      <dgm:prSet presAssocID="{4D7E9CDA-DE6F-4AD5-A97B-522458ACEAAE}" presName="root" presStyleCnt="0"/>
      <dgm:spPr/>
    </dgm:pt>
    <dgm:pt modelId="{5CE33F9F-941E-4249-8926-E73C0F9277C8}" type="pres">
      <dgm:prSet presAssocID="{4D7E9CDA-DE6F-4AD5-A97B-522458ACEAAE}" presName="rootComposite" presStyleCnt="0"/>
      <dgm:spPr/>
    </dgm:pt>
    <dgm:pt modelId="{EC3D6F3D-0D00-4DC4-915E-815FDCEF86AD}" type="pres">
      <dgm:prSet presAssocID="{4D7E9CDA-DE6F-4AD5-A97B-522458ACEAAE}" presName="rootText" presStyleLbl="node1" presStyleIdx="1" presStyleCnt="2"/>
      <dgm:spPr/>
    </dgm:pt>
    <dgm:pt modelId="{F643BD7D-01D3-4CB7-B487-6EB3B79BCC1B}" type="pres">
      <dgm:prSet presAssocID="{4D7E9CDA-DE6F-4AD5-A97B-522458ACEAAE}" presName="rootConnector" presStyleLbl="node1" presStyleIdx="1" presStyleCnt="2"/>
      <dgm:spPr/>
    </dgm:pt>
    <dgm:pt modelId="{EE4147E9-F09C-4C9C-95E9-6AA4B25A1DCF}" type="pres">
      <dgm:prSet presAssocID="{4D7E9CDA-DE6F-4AD5-A97B-522458ACEAAE}" presName="childShape" presStyleCnt="0"/>
      <dgm:spPr/>
    </dgm:pt>
    <dgm:pt modelId="{5640BE3E-0824-47AE-9574-260395A31CD2}" type="pres">
      <dgm:prSet presAssocID="{B14B6553-0DC7-4B24-B0BD-36867995AACA}" presName="Name13" presStyleLbl="parChTrans1D2" presStyleIdx="4" presStyleCnt="7"/>
      <dgm:spPr/>
    </dgm:pt>
    <dgm:pt modelId="{2ED010C0-20C8-487F-9105-A7CA5F5EB54B}" type="pres">
      <dgm:prSet presAssocID="{6EFFE6EF-7B1B-42F6-862D-29C6D8A1366A}" presName="childText" presStyleLbl="bgAcc1" presStyleIdx="4" presStyleCnt="7">
        <dgm:presLayoutVars>
          <dgm:bulletEnabled val="1"/>
        </dgm:presLayoutVars>
      </dgm:prSet>
      <dgm:spPr/>
    </dgm:pt>
    <dgm:pt modelId="{0CE8226B-F592-4977-9171-B7F0B6568E4D}" type="pres">
      <dgm:prSet presAssocID="{FCC45010-58BF-4777-942F-FDD06141E0D5}" presName="Name13" presStyleLbl="parChTrans1D2" presStyleIdx="5" presStyleCnt="7"/>
      <dgm:spPr/>
    </dgm:pt>
    <dgm:pt modelId="{8D59FC8B-EADB-4CB1-9EB9-46A1785666B9}" type="pres">
      <dgm:prSet presAssocID="{437E8AD5-B336-4825-BB62-7C8844F50D04}" presName="childText" presStyleLbl="bgAcc1" presStyleIdx="5" presStyleCnt="7">
        <dgm:presLayoutVars>
          <dgm:bulletEnabled val="1"/>
        </dgm:presLayoutVars>
      </dgm:prSet>
      <dgm:spPr/>
    </dgm:pt>
    <dgm:pt modelId="{56DA7E6F-4599-4D21-9D92-128EF1577661}" type="pres">
      <dgm:prSet presAssocID="{8B76BABB-0F78-41F6-B2B0-912E7243CD2A}" presName="Name13" presStyleLbl="parChTrans1D2" presStyleIdx="6" presStyleCnt="7"/>
      <dgm:spPr/>
    </dgm:pt>
    <dgm:pt modelId="{46EEB443-D8D5-4108-A21C-9B42A2921AE2}" type="pres">
      <dgm:prSet presAssocID="{A966E140-E625-412C-88F2-2CC1EB062AE7}" presName="childText" presStyleLbl="bgAcc1" presStyleIdx="6" presStyleCnt="7">
        <dgm:presLayoutVars>
          <dgm:bulletEnabled val="1"/>
        </dgm:presLayoutVars>
      </dgm:prSet>
      <dgm:spPr/>
    </dgm:pt>
  </dgm:ptLst>
  <dgm:cxnLst>
    <dgm:cxn modelId="{B73FBC01-DA25-4BDF-A5A0-F61C99BE2480}" srcId="{B9A231E9-878F-44C2-A38D-3F3D17A58B64}" destId="{4D7E9CDA-DE6F-4AD5-A97B-522458ACEAAE}" srcOrd="1" destOrd="0" parTransId="{86B197D4-BF9D-4E67-AE1B-384B170EDD30}" sibTransId="{2EC4A9E3-FF06-429A-97D6-CE0ACC7E1005}"/>
    <dgm:cxn modelId="{42B9281F-2950-4599-9C39-D958C54AC38C}" type="presOf" srcId="{880C4D0C-DC41-4B41-83BE-2761B5F52CB2}" destId="{74AD497B-BCFC-40DB-BFA2-AAB0C5051CF3}" srcOrd="0" destOrd="0" presId="urn:microsoft.com/office/officeart/2005/8/layout/hierarchy3"/>
    <dgm:cxn modelId="{6B2D3927-42B0-4C4F-96F5-7357C77336AF}" type="presOf" srcId="{6EFFE6EF-7B1B-42F6-862D-29C6D8A1366A}" destId="{2ED010C0-20C8-487F-9105-A7CA5F5EB54B}" srcOrd="0" destOrd="0" presId="urn:microsoft.com/office/officeart/2005/8/layout/hierarchy3"/>
    <dgm:cxn modelId="{ADD7D435-6FD3-4C0B-8BA4-DBD261641C91}" type="presOf" srcId="{8B76BABB-0F78-41F6-B2B0-912E7243CD2A}" destId="{56DA7E6F-4599-4D21-9D92-128EF1577661}" srcOrd="0" destOrd="0" presId="urn:microsoft.com/office/officeart/2005/8/layout/hierarchy3"/>
    <dgm:cxn modelId="{523B703D-BBC4-4FD6-8CD9-1EF938561665}" type="presOf" srcId="{0FC90791-0BA6-4490-B19F-B883607A474C}" destId="{28392B26-00FB-41EC-A104-5AA1BF11DA37}" srcOrd="1" destOrd="0" presId="urn:microsoft.com/office/officeart/2005/8/layout/hierarchy3"/>
    <dgm:cxn modelId="{E144CA3E-D3FD-4B33-B40B-C2EFDB9ED2DC}" type="presOf" srcId="{03B91F71-B933-4C4D-AC0F-1481DB7F89EE}" destId="{F36C952F-F064-4C18-99FB-437E3A31DF92}" srcOrd="0" destOrd="0" presId="urn:microsoft.com/office/officeart/2005/8/layout/hierarchy3"/>
    <dgm:cxn modelId="{7F7A2940-64D1-42BA-B30D-C3296ED1BEAE}" type="presOf" srcId="{6D7F29C1-1A9D-4670-B036-0254A6BBFE38}" destId="{F4A2D82B-2D8D-4CF3-A96B-DDA7084D75CD}" srcOrd="0" destOrd="0" presId="urn:microsoft.com/office/officeart/2005/8/layout/hierarchy3"/>
    <dgm:cxn modelId="{D7D4905C-AAAE-4F1D-8D3B-BA375ED85CBF}" srcId="{0FC90791-0BA6-4490-B19F-B883607A474C}" destId="{E9A9F1EF-129D-4024-8C59-0B4B094B9742}" srcOrd="1" destOrd="0" parTransId="{CA420E7B-71BA-4397-82CC-EC5C210C2EE8}" sibTransId="{929D2BCE-1E84-4EFE-B937-D807785A0D68}"/>
    <dgm:cxn modelId="{E6EF445F-598F-431A-9A33-0900E006243B}" srcId="{0FC90791-0BA6-4490-B19F-B883607A474C}" destId="{314CE522-E3D9-4123-A8F0-DC1D1EEB953E}" srcOrd="3" destOrd="0" parTransId="{6D7F29C1-1A9D-4670-B036-0254A6BBFE38}" sibTransId="{29168F22-A1CD-46C5-B5AE-F8B830D2E1EA}"/>
    <dgm:cxn modelId="{932E3C4A-828C-4576-9935-B93A6054FEFF}" type="presOf" srcId="{0FC90791-0BA6-4490-B19F-B883607A474C}" destId="{FFF095EC-3316-4E9D-8E6C-CA7C31AAAA69}" srcOrd="0" destOrd="0" presId="urn:microsoft.com/office/officeart/2005/8/layout/hierarchy3"/>
    <dgm:cxn modelId="{85FD5E4F-21FE-456E-95A0-0253075FF276}" type="presOf" srcId="{B14B6553-0DC7-4B24-B0BD-36867995AACA}" destId="{5640BE3E-0824-47AE-9574-260395A31CD2}" srcOrd="0" destOrd="0" presId="urn:microsoft.com/office/officeart/2005/8/layout/hierarchy3"/>
    <dgm:cxn modelId="{F3D0844F-9353-4E36-B48B-D41E6E9C6D5D}" type="presOf" srcId="{8653016E-002E-4C9D-86B8-5AA38356E7D9}" destId="{9D0A887B-C741-44CB-BEF2-1C01ECFAD7CB}" srcOrd="0" destOrd="0" presId="urn:microsoft.com/office/officeart/2005/8/layout/hierarchy3"/>
    <dgm:cxn modelId="{6170D351-8156-482C-8478-311DCEBF3089}" srcId="{4D7E9CDA-DE6F-4AD5-A97B-522458ACEAAE}" destId="{A966E140-E625-412C-88F2-2CC1EB062AE7}" srcOrd="2" destOrd="0" parTransId="{8B76BABB-0F78-41F6-B2B0-912E7243CD2A}" sibTransId="{D9C6EDA4-CEE7-4125-B3A0-5AEB44E4B994}"/>
    <dgm:cxn modelId="{37188058-5D18-4C43-9EDA-E80CDB6D2B98}" type="presOf" srcId="{4D7E9CDA-DE6F-4AD5-A97B-522458ACEAAE}" destId="{EC3D6F3D-0D00-4DC4-915E-815FDCEF86AD}" srcOrd="0" destOrd="0" presId="urn:microsoft.com/office/officeart/2005/8/layout/hierarchy3"/>
    <dgm:cxn modelId="{89CF2883-C0A3-42FD-8630-4D44CBF192EB}" type="presOf" srcId="{437E8AD5-B336-4825-BB62-7C8844F50D04}" destId="{8D59FC8B-EADB-4CB1-9EB9-46A1785666B9}" srcOrd="0" destOrd="0" presId="urn:microsoft.com/office/officeart/2005/8/layout/hierarchy3"/>
    <dgm:cxn modelId="{FC9AC988-0F32-4BB6-8D63-78145D427B25}" type="presOf" srcId="{B9A231E9-878F-44C2-A38D-3F3D17A58B64}" destId="{9B68700E-0B04-4F83-86A2-276E4F36040C}" srcOrd="0" destOrd="0" presId="urn:microsoft.com/office/officeart/2005/8/layout/hierarchy3"/>
    <dgm:cxn modelId="{365DE096-D3D9-4986-8CB0-3649DEE02EEA}" srcId="{B9A231E9-878F-44C2-A38D-3F3D17A58B64}" destId="{0FC90791-0BA6-4490-B19F-B883607A474C}" srcOrd="0" destOrd="0" parTransId="{06D4533A-5FCD-4767-B9D4-31BDA49654FB}" sibTransId="{3D8710B2-FED6-47B9-80D0-144FB591441E}"/>
    <dgm:cxn modelId="{92987A9F-B98C-48CA-98B2-22E9593B3AB7}" srcId="{0FC90791-0BA6-4490-B19F-B883607A474C}" destId="{880C4D0C-DC41-4B41-83BE-2761B5F52CB2}" srcOrd="0" destOrd="0" parTransId="{8653016E-002E-4C9D-86B8-5AA38356E7D9}" sibTransId="{71DB9C89-5C2B-4F20-98C7-5967030E7B71}"/>
    <dgm:cxn modelId="{4DD8FFA2-60A7-4067-990F-1C1034455A62}" type="presOf" srcId="{4D7E9CDA-DE6F-4AD5-A97B-522458ACEAAE}" destId="{F643BD7D-01D3-4CB7-B487-6EB3B79BCC1B}" srcOrd="1" destOrd="0" presId="urn:microsoft.com/office/officeart/2005/8/layout/hierarchy3"/>
    <dgm:cxn modelId="{65EF7EA5-117E-4ADB-ABA9-6208CED25D76}" type="presOf" srcId="{314CE522-E3D9-4123-A8F0-DC1D1EEB953E}" destId="{6A56647B-B539-40A5-B1A7-99957FBC3F6A}" srcOrd="0" destOrd="0" presId="urn:microsoft.com/office/officeart/2005/8/layout/hierarchy3"/>
    <dgm:cxn modelId="{691280A9-B7D5-47F9-89C4-FF7C42A958C7}" srcId="{4D7E9CDA-DE6F-4AD5-A97B-522458ACEAAE}" destId="{437E8AD5-B336-4825-BB62-7C8844F50D04}" srcOrd="1" destOrd="0" parTransId="{FCC45010-58BF-4777-942F-FDD06141E0D5}" sibTransId="{69647B21-E16B-47FE-B494-3EAFDC4EE38A}"/>
    <dgm:cxn modelId="{2932BFB0-BBE7-431F-9353-52438456532E}" type="presOf" srcId="{66289A9B-DF45-4040-89F6-919E0C1AFF7C}" destId="{87828AC4-8594-4366-9EBA-03C4D89CF2B7}" srcOrd="0" destOrd="0" presId="urn:microsoft.com/office/officeart/2005/8/layout/hierarchy3"/>
    <dgm:cxn modelId="{75BB24B9-A478-4DB6-8B4F-619A1AD67F86}" srcId="{0FC90791-0BA6-4490-B19F-B883607A474C}" destId="{03B91F71-B933-4C4D-AC0F-1481DB7F89EE}" srcOrd="2" destOrd="0" parTransId="{66289A9B-DF45-4040-89F6-919E0C1AFF7C}" sibTransId="{DE04FA3F-3DD7-4713-8A00-B22841E89C9E}"/>
    <dgm:cxn modelId="{26EFBBC1-76EA-43A2-AB83-AC25DA394F45}" type="presOf" srcId="{E9A9F1EF-129D-4024-8C59-0B4B094B9742}" destId="{AC535852-ABC5-4AD4-9C9A-00763634FE6D}" srcOrd="0" destOrd="0" presId="urn:microsoft.com/office/officeart/2005/8/layout/hierarchy3"/>
    <dgm:cxn modelId="{AC612EC4-CD0F-4544-8ED7-493475547662}" type="presOf" srcId="{FCC45010-58BF-4777-942F-FDD06141E0D5}" destId="{0CE8226B-F592-4977-9171-B7F0B6568E4D}" srcOrd="0" destOrd="0" presId="urn:microsoft.com/office/officeart/2005/8/layout/hierarchy3"/>
    <dgm:cxn modelId="{3535B1E2-9BDC-482D-8A0B-2CC764346DB1}" type="presOf" srcId="{CA420E7B-71BA-4397-82CC-EC5C210C2EE8}" destId="{52AC642E-B2D8-4071-B017-6777D844F5A8}" srcOrd="0" destOrd="0" presId="urn:microsoft.com/office/officeart/2005/8/layout/hierarchy3"/>
    <dgm:cxn modelId="{B3FB4BE4-68E6-4037-A7E5-97809BBDFF7F}" srcId="{4D7E9CDA-DE6F-4AD5-A97B-522458ACEAAE}" destId="{6EFFE6EF-7B1B-42F6-862D-29C6D8A1366A}" srcOrd="0" destOrd="0" parTransId="{B14B6553-0DC7-4B24-B0BD-36867995AACA}" sibTransId="{E338BAFC-B011-42AE-9189-7B5DC08A2C76}"/>
    <dgm:cxn modelId="{88443EE6-F886-476E-B786-06D629AD5C86}" type="presOf" srcId="{A966E140-E625-412C-88F2-2CC1EB062AE7}" destId="{46EEB443-D8D5-4108-A21C-9B42A2921AE2}" srcOrd="0" destOrd="0" presId="urn:microsoft.com/office/officeart/2005/8/layout/hierarchy3"/>
    <dgm:cxn modelId="{D4DFA57A-B785-4DAD-A927-685979008640}" type="presParOf" srcId="{9B68700E-0B04-4F83-86A2-276E4F36040C}" destId="{F84D2F88-E171-4D3B-AC4B-269342566869}" srcOrd="0" destOrd="0" presId="urn:microsoft.com/office/officeart/2005/8/layout/hierarchy3"/>
    <dgm:cxn modelId="{10AB260B-88DD-4C94-B144-BE2A26970BCC}" type="presParOf" srcId="{F84D2F88-E171-4D3B-AC4B-269342566869}" destId="{D9F43DC8-75CD-4565-A025-E4C4452853C0}" srcOrd="0" destOrd="0" presId="urn:microsoft.com/office/officeart/2005/8/layout/hierarchy3"/>
    <dgm:cxn modelId="{CCC0AE97-3818-41C0-B9F9-877808BAFBA1}" type="presParOf" srcId="{D9F43DC8-75CD-4565-A025-E4C4452853C0}" destId="{FFF095EC-3316-4E9D-8E6C-CA7C31AAAA69}" srcOrd="0" destOrd="0" presId="urn:microsoft.com/office/officeart/2005/8/layout/hierarchy3"/>
    <dgm:cxn modelId="{A40356E7-D047-43AF-9F19-F9527B123CE4}" type="presParOf" srcId="{D9F43DC8-75CD-4565-A025-E4C4452853C0}" destId="{28392B26-00FB-41EC-A104-5AA1BF11DA37}" srcOrd="1" destOrd="0" presId="urn:microsoft.com/office/officeart/2005/8/layout/hierarchy3"/>
    <dgm:cxn modelId="{024FEB8F-F325-4A6A-A94E-ECAD285B74C0}" type="presParOf" srcId="{F84D2F88-E171-4D3B-AC4B-269342566869}" destId="{C723C36D-3B88-40D9-8C08-BFA99C871878}" srcOrd="1" destOrd="0" presId="urn:microsoft.com/office/officeart/2005/8/layout/hierarchy3"/>
    <dgm:cxn modelId="{419CDA65-C48E-49F5-A5D9-6BCDE864B141}" type="presParOf" srcId="{C723C36D-3B88-40D9-8C08-BFA99C871878}" destId="{9D0A887B-C741-44CB-BEF2-1C01ECFAD7CB}" srcOrd="0" destOrd="0" presId="urn:microsoft.com/office/officeart/2005/8/layout/hierarchy3"/>
    <dgm:cxn modelId="{5C7C5AA9-1135-4BC3-AF5E-9AF48B8688A6}" type="presParOf" srcId="{C723C36D-3B88-40D9-8C08-BFA99C871878}" destId="{74AD497B-BCFC-40DB-BFA2-AAB0C5051CF3}" srcOrd="1" destOrd="0" presId="urn:microsoft.com/office/officeart/2005/8/layout/hierarchy3"/>
    <dgm:cxn modelId="{4931BDC9-2BB3-43A6-930F-5C3B0CB52A88}" type="presParOf" srcId="{C723C36D-3B88-40D9-8C08-BFA99C871878}" destId="{52AC642E-B2D8-4071-B017-6777D844F5A8}" srcOrd="2" destOrd="0" presId="urn:microsoft.com/office/officeart/2005/8/layout/hierarchy3"/>
    <dgm:cxn modelId="{7CE08DD6-AF3A-4B49-A4DF-1F9EC3B8239E}" type="presParOf" srcId="{C723C36D-3B88-40D9-8C08-BFA99C871878}" destId="{AC535852-ABC5-4AD4-9C9A-00763634FE6D}" srcOrd="3" destOrd="0" presId="urn:microsoft.com/office/officeart/2005/8/layout/hierarchy3"/>
    <dgm:cxn modelId="{F0499B30-B9C6-4279-9DCB-972C0DE622A5}" type="presParOf" srcId="{C723C36D-3B88-40D9-8C08-BFA99C871878}" destId="{87828AC4-8594-4366-9EBA-03C4D89CF2B7}" srcOrd="4" destOrd="0" presId="urn:microsoft.com/office/officeart/2005/8/layout/hierarchy3"/>
    <dgm:cxn modelId="{2D3443B7-F757-423F-AF01-1AED69449E6B}" type="presParOf" srcId="{C723C36D-3B88-40D9-8C08-BFA99C871878}" destId="{F36C952F-F064-4C18-99FB-437E3A31DF92}" srcOrd="5" destOrd="0" presId="urn:microsoft.com/office/officeart/2005/8/layout/hierarchy3"/>
    <dgm:cxn modelId="{FBCC888A-2A11-4C97-9DAF-FE44A373FE6E}" type="presParOf" srcId="{C723C36D-3B88-40D9-8C08-BFA99C871878}" destId="{F4A2D82B-2D8D-4CF3-A96B-DDA7084D75CD}" srcOrd="6" destOrd="0" presId="urn:microsoft.com/office/officeart/2005/8/layout/hierarchy3"/>
    <dgm:cxn modelId="{6D446472-1877-4EEE-B163-3EFAABCEF939}" type="presParOf" srcId="{C723C36D-3B88-40D9-8C08-BFA99C871878}" destId="{6A56647B-B539-40A5-B1A7-99957FBC3F6A}" srcOrd="7" destOrd="0" presId="urn:microsoft.com/office/officeart/2005/8/layout/hierarchy3"/>
    <dgm:cxn modelId="{F1FA3376-D47B-4D0A-B622-320144DC07EB}" type="presParOf" srcId="{9B68700E-0B04-4F83-86A2-276E4F36040C}" destId="{783F7100-CBC6-45E5-88E6-27A93E239C49}" srcOrd="1" destOrd="0" presId="urn:microsoft.com/office/officeart/2005/8/layout/hierarchy3"/>
    <dgm:cxn modelId="{D5005793-983F-4481-9950-70C37EC87B38}" type="presParOf" srcId="{783F7100-CBC6-45E5-88E6-27A93E239C49}" destId="{5CE33F9F-941E-4249-8926-E73C0F9277C8}" srcOrd="0" destOrd="0" presId="urn:microsoft.com/office/officeart/2005/8/layout/hierarchy3"/>
    <dgm:cxn modelId="{D8DBF336-5DFD-434C-847E-149A99E91B74}" type="presParOf" srcId="{5CE33F9F-941E-4249-8926-E73C0F9277C8}" destId="{EC3D6F3D-0D00-4DC4-915E-815FDCEF86AD}" srcOrd="0" destOrd="0" presId="urn:microsoft.com/office/officeart/2005/8/layout/hierarchy3"/>
    <dgm:cxn modelId="{7B6ADB97-F007-4033-A4B9-112F190BECBC}" type="presParOf" srcId="{5CE33F9F-941E-4249-8926-E73C0F9277C8}" destId="{F643BD7D-01D3-4CB7-B487-6EB3B79BCC1B}" srcOrd="1" destOrd="0" presId="urn:microsoft.com/office/officeart/2005/8/layout/hierarchy3"/>
    <dgm:cxn modelId="{36ADBE10-CFFA-4568-9C54-ED32E6EB345E}" type="presParOf" srcId="{783F7100-CBC6-45E5-88E6-27A93E239C49}" destId="{EE4147E9-F09C-4C9C-95E9-6AA4B25A1DCF}" srcOrd="1" destOrd="0" presId="urn:microsoft.com/office/officeart/2005/8/layout/hierarchy3"/>
    <dgm:cxn modelId="{77408111-3E3E-4C66-858D-EBB7386333FE}" type="presParOf" srcId="{EE4147E9-F09C-4C9C-95E9-6AA4B25A1DCF}" destId="{5640BE3E-0824-47AE-9574-260395A31CD2}" srcOrd="0" destOrd="0" presId="urn:microsoft.com/office/officeart/2005/8/layout/hierarchy3"/>
    <dgm:cxn modelId="{CB059163-4726-4B98-A9AF-2A67EF42285F}" type="presParOf" srcId="{EE4147E9-F09C-4C9C-95E9-6AA4B25A1DCF}" destId="{2ED010C0-20C8-487F-9105-A7CA5F5EB54B}" srcOrd="1" destOrd="0" presId="urn:microsoft.com/office/officeart/2005/8/layout/hierarchy3"/>
    <dgm:cxn modelId="{E6E4EAF6-E017-4824-8A46-4EC9A608D300}" type="presParOf" srcId="{EE4147E9-F09C-4C9C-95E9-6AA4B25A1DCF}" destId="{0CE8226B-F592-4977-9171-B7F0B6568E4D}" srcOrd="2" destOrd="0" presId="urn:microsoft.com/office/officeart/2005/8/layout/hierarchy3"/>
    <dgm:cxn modelId="{CBF5A351-09EE-4558-A4D9-307BBFF53114}" type="presParOf" srcId="{EE4147E9-F09C-4C9C-95E9-6AA4B25A1DCF}" destId="{8D59FC8B-EADB-4CB1-9EB9-46A1785666B9}" srcOrd="3" destOrd="0" presId="urn:microsoft.com/office/officeart/2005/8/layout/hierarchy3"/>
    <dgm:cxn modelId="{E0A907C0-33B8-4859-8F0C-2C97DBFB6C3D}" type="presParOf" srcId="{EE4147E9-F09C-4C9C-95E9-6AA4B25A1DCF}" destId="{56DA7E6F-4599-4D21-9D92-128EF1577661}" srcOrd="4" destOrd="0" presId="urn:microsoft.com/office/officeart/2005/8/layout/hierarchy3"/>
    <dgm:cxn modelId="{6B347F5E-484D-4012-B86B-F2A7D25704F9}" type="presParOf" srcId="{EE4147E9-F09C-4C9C-95E9-6AA4B25A1DCF}" destId="{46EEB443-D8D5-4108-A21C-9B42A2921AE2}"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27789-0F60-43F3-AD50-F7DE97675B7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16E318D-909F-45F9-AABE-CC5F24AB25D2}">
      <dgm:prSet phldrT="[Text]" custT="1"/>
      <dgm:spPr/>
      <dgm:t>
        <a:bodyPr/>
        <a:lstStyle/>
        <a:p>
          <a:r>
            <a:rPr lang="en-US" sz="1800" dirty="0">
              <a:latin typeface="Calibri" panose="020F0502020204030204" pitchFamily="34" charset="0"/>
              <a:cs typeface="Calibri" panose="020F0502020204030204" pitchFamily="34" charset="0"/>
            </a:rPr>
            <a:t>zebrafish</a:t>
          </a:r>
        </a:p>
      </dgm:t>
    </dgm:pt>
    <dgm:pt modelId="{F07B0315-813E-4859-8A69-DE86D36B4B9E}" type="parTrans" cxnId="{D27AE2E0-C732-4B26-941D-512D62EEBE48}">
      <dgm:prSet/>
      <dgm:spPr/>
      <dgm:t>
        <a:bodyPr/>
        <a:lstStyle/>
        <a:p>
          <a:endParaRPr lang="en-US"/>
        </a:p>
      </dgm:t>
    </dgm:pt>
    <dgm:pt modelId="{1B269057-639F-4FFB-8FBB-DD85BDFBA367}" type="sibTrans" cxnId="{D27AE2E0-C732-4B26-941D-512D62EEBE48}">
      <dgm:prSet/>
      <dgm:spPr/>
      <dgm:t>
        <a:bodyPr/>
        <a:lstStyle/>
        <a:p>
          <a:endParaRPr lang="en-US"/>
        </a:p>
      </dgm:t>
    </dgm:pt>
    <dgm:pt modelId="{6CC5A62A-57E7-4D01-A5C4-B6ABD283BC48}">
      <dgm:prSet phldrT="[Text]" custT="1"/>
      <dgm:spPr/>
      <dgm:t>
        <a:bodyPr/>
        <a:lstStyle/>
        <a:p>
          <a:r>
            <a:rPr lang="en-US" sz="1800" dirty="0">
              <a:latin typeface="Calibri" panose="020F0502020204030204" pitchFamily="34" charset="0"/>
              <a:cs typeface="Calibri" panose="020F0502020204030204" pitchFamily="34" charset="0"/>
            </a:rPr>
            <a:t>tadpole</a:t>
          </a:r>
        </a:p>
      </dgm:t>
    </dgm:pt>
    <dgm:pt modelId="{9180E6A3-0209-4F90-8270-C3012A3F590B}" type="parTrans" cxnId="{B51BE7CA-5B8D-41AE-A78D-77AA812D89A2}">
      <dgm:prSet/>
      <dgm:spPr/>
      <dgm:t>
        <a:bodyPr/>
        <a:lstStyle/>
        <a:p>
          <a:endParaRPr lang="en-US"/>
        </a:p>
      </dgm:t>
    </dgm:pt>
    <dgm:pt modelId="{4C7E3DFD-022C-4013-9AD6-2A0C1FA42104}" type="sibTrans" cxnId="{B51BE7CA-5B8D-41AE-A78D-77AA812D89A2}">
      <dgm:prSet/>
      <dgm:spPr/>
      <dgm:t>
        <a:bodyPr/>
        <a:lstStyle/>
        <a:p>
          <a:endParaRPr lang="en-US"/>
        </a:p>
      </dgm:t>
    </dgm:pt>
    <dgm:pt modelId="{F3987B41-F689-4C91-85AD-4C6F39B7F0BE}">
      <dgm:prSet phldrT="[Text]" custT="1"/>
      <dgm:spPr/>
      <dgm:t>
        <a:bodyPr/>
        <a:lstStyle/>
        <a:p>
          <a:r>
            <a:rPr lang="en-US" sz="1800" dirty="0">
              <a:latin typeface="Calibri" panose="020F0502020204030204" pitchFamily="34" charset="0"/>
              <a:cs typeface="Calibri" panose="020F0502020204030204" pitchFamily="34" charset="0"/>
            </a:rPr>
            <a:t>mosquito malaria study using rabbit host</a:t>
          </a:r>
        </a:p>
      </dgm:t>
    </dgm:pt>
    <dgm:pt modelId="{7BF4E9D6-5C66-4A30-928E-97634A2739CD}" type="parTrans" cxnId="{86EB41FD-DE35-4DD9-B74E-A325FE721DA5}">
      <dgm:prSet/>
      <dgm:spPr/>
      <dgm:t>
        <a:bodyPr/>
        <a:lstStyle/>
        <a:p>
          <a:endParaRPr lang="en-US"/>
        </a:p>
      </dgm:t>
    </dgm:pt>
    <dgm:pt modelId="{62CA2CE5-A296-4BBF-99BA-2BAA8D18F68D}" type="sibTrans" cxnId="{86EB41FD-DE35-4DD9-B74E-A325FE721DA5}">
      <dgm:prSet/>
      <dgm:spPr/>
      <dgm:t>
        <a:bodyPr/>
        <a:lstStyle/>
        <a:p>
          <a:endParaRPr lang="en-US"/>
        </a:p>
      </dgm:t>
    </dgm:pt>
    <dgm:pt modelId="{BB58703E-5695-487C-A455-B66544619B99}">
      <dgm:prSet phldrT="[Text]" custT="1"/>
      <dgm:spPr/>
      <dgm:t>
        <a:bodyPr/>
        <a:lstStyle/>
        <a:p>
          <a:r>
            <a:rPr lang="en-US" sz="1800" dirty="0">
              <a:latin typeface="Calibri" panose="020F0502020204030204" pitchFamily="34" charset="0"/>
              <a:cs typeface="Calibri" panose="020F0502020204030204" pitchFamily="34" charset="0"/>
            </a:rPr>
            <a:t>octopus</a:t>
          </a:r>
        </a:p>
      </dgm:t>
    </dgm:pt>
    <dgm:pt modelId="{01A8CD76-5155-443C-B9FD-1A0DC50FCFBF}" type="parTrans" cxnId="{86435916-7780-4F8A-BAF5-EB838A02CCA7}">
      <dgm:prSet/>
      <dgm:spPr/>
      <dgm:t>
        <a:bodyPr/>
        <a:lstStyle/>
        <a:p>
          <a:endParaRPr lang="en-US"/>
        </a:p>
      </dgm:t>
    </dgm:pt>
    <dgm:pt modelId="{D0F4D769-8F4A-42E4-80C7-EC752CE72014}" type="sibTrans" cxnId="{86435916-7780-4F8A-BAF5-EB838A02CCA7}">
      <dgm:prSet/>
      <dgm:spPr/>
      <dgm:t>
        <a:bodyPr/>
        <a:lstStyle/>
        <a:p>
          <a:endParaRPr lang="en-US"/>
        </a:p>
      </dgm:t>
    </dgm:pt>
    <dgm:pt modelId="{DD398E30-BAC0-4228-BAA0-D86A02E8D7A0}">
      <dgm:prSet phldrT="[Text]" custT="1"/>
      <dgm:spPr/>
      <dgm:t>
        <a:bodyPr/>
        <a:lstStyle/>
        <a:p>
          <a:r>
            <a:rPr lang="en-US" sz="1800" dirty="0">
              <a:latin typeface="Calibri" panose="020F0502020204030204" pitchFamily="34" charset="0"/>
              <a:cs typeface="Calibri" panose="020F0502020204030204" pitchFamily="34" charset="0"/>
            </a:rPr>
            <a:t>cow spleen from slaughterhouse</a:t>
          </a:r>
        </a:p>
      </dgm:t>
    </dgm:pt>
    <dgm:pt modelId="{E33C2954-DFF2-4F30-A4AA-38C19F10D3DF}" type="parTrans" cxnId="{78893628-3A96-4B84-A96D-F0E51CFEFCEC}">
      <dgm:prSet/>
      <dgm:spPr/>
      <dgm:t>
        <a:bodyPr/>
        <a:lstStyle/>
        <a:p>
          <a:endParaRPr lang="en-US"/>
        </a:p>
      </dgm:t>
    </dgm:pt>
    <dgm:pt modelId="{0619F83F-5413-44A8-9E27-CA5078729088}" type="sibTrans" cxnId="{78893628-3A96-4B84-A96D-F0E51CFEFCEC}">
      <dgm:prSet/>
      <dgm:spPr/>
      <dgm:t>
        <a:bodyPr/>
        <a:lstStyle/>
        <a:p>
          <a:endParaRPr lang="en-US"/>
        </a:p>
      </dgm:t>
    </dgm:pt>
    <dgm:pt modelId="{6136A09F-5D83-4B3D-9489-059CF0B3A11D}">
      <dgm:prSet phldrT="[Text]" custT="1"/>
      <dgm:spPr/>
      <dgm:t>
        <a:bodyPr/>
        <a:lstStyle/>
        <a:p>
          <a:r>
            <a:rPr lang="en-US" sz="1800" dirty="0">
              <a:latin typeface="Calibri" panose="020F0502020204030204" pitchFamily="34" charset="0"/>
              <a:cs typeface="Calibri" panose="020F0502020204030204" pitchFamily="34" charset="0"/>
            </a:rPr>
            <a:t>pre-hatched embryos</a:t>
          </a:r>
        </a:p>
      </dgm:t>
    </dgm:pt>
    <dgm:pt modelId="{ADDBEF80-10A0-44F1-877D-81938ECEB35D}" type="parTrans" cxnId="{B19B7060-0C79-4861-AFA1-AB24E0CC42FD}">
      <dgm:prSet/>
      <dgm:spPr/>
      <dgm:t>
        <a:bodyPr/>
        <a:lstStyle/>
        <a:p>
          <a:endParaRPr lang="en-US"/>
        </a:p>
      </dgm:t>
    </dgm:pt>
    <dgm:pt modelId="{1DB158E7-01F1-4320-81AC-095E1736A716}" type="sibTrans" cxnId="{B19B7060-0C79-4861-AFA1-AB24E0CC42FD}">
      <dgm:prSet/>
      <dgm:spPr/>
      <dgm:t>
        <a:bodyPr/>
        <a:lstStyle/>
        <a:p>
          <a:endParaRPr lang="en-US"/>
        </a:p>
      </dgm:t>
    </dgm:pt>
    <dgm:pt modelId="{0368C79E-A27D-4823-BB7D-B6CCA08521D5}">
      <dgm:prSet phldrT="[Text]" custT="1"/>
      <dgm:spPr/>
      <dgm:t>
        <a:bodyPr/>
        <a:lstStyle/>
        <a:p>
          <a:r>
            <a:rPr lang="en-US" sz="1800" dirty="0">
              <a:latin typeface="Calibri" panose="020F0502020204030204" pitchFamily="34" charset="0"/>
              <a:cs typeface="Calibri" panose="020F0502020204030204" pitchFamily="34" charset="0"/>
            </a:rPr>
            <a:t>goat antibodies</a:t>
          </a:r>
        </a:p>
      </dgm:t>
    </dgm:pt>
    <dgm:pt modelId="{03E39FD0-0D19-4832-997B-4CD208B5C313}" type="parTrans" cxnId="{1AA2A0D3-461B-43C6-98EF-FA8083F61BD8}">
      <dgm:prSet/>
      <dgm:spPr/>
      <dgm:t>
        <a:bodyPr/>
        <a:lstStyle/>
        <a:p>
          <a:endParaRPr lang="en-US"/>
        </a:p>
      </dgm:t>
    </dgm:pt>
    <dgm:pt modelId="{7C9E202B-00C0-4BB8-967C-349BB8225EB9}" type="sibTrans" cxnId="{1AA2A0D3-461B-43C6-98EF-FA8083F61BD8}">
      <dgm:prSet/>
      <dgm:spPr/>
      <dgm:t>
        <a:bodyPr/>
        <a:lstStyle/>
        <a:p>
          <a:endParaRPr lang="en-US"/>
        </a:p>
      </dgm:t>
    </dgm:pt>
    <dgm:pt modelId="{BDBD5E49-00E4-4CA5-867F-7629F0A6F784}">
      <dgm:prSet phldrT="[Text]" custT="1"/>
      <dgm:spPr/>
      <dgm:t>
        <a:bodyPr/>
        <a:lstStyle/>
        <a:p>
          <a:r>
            <a:rPr lang="en-US" sz="1800" dirty="0">
              <a:latin typeface="Calibri" panose="020F0502020204030204" pitchFamily="34" charset="0"/>
              <a:cs typeface="Calibri" panose="020F0502020204030204" pitchFamily="34" charset="0"/>
            </a:rPr>
            <a:t>chimp  behavior study</a:t>
          </a:r>
        </a:p>
      </dgm:t>
    </dgm:pt>
    <dgm:pt modelId="{B7D9F37B-41ED-43FE-9989-E03876ED7F18}" type="parTrans" cxnId="{C3983096-EEFB-41A5-8A35-4E57C04301E2}">
      <dgm:prSet/>
      <dgm:spPr/>
      <dgm:t>
        <a:bodyPr/>
        <a:lstStyle/>
        <a:p>
          <a:endParaRPr lang="en-US"/>
        </a:p>
      </dgm:t>
    </dgm:pt>
    <dgm:pt modelId="{09E8CBE0-0322-4C71-ACA5-7BAEE6F81E23}" type="sibTrans" cxnId="{C3983096-EEFB-41A5-8A35-4E57C04301E2}">
      <dgm:prSet/>
      <dgm:spPr/>
      <dgm:t>
        <a:bodyPr/>
        <a:lstStyle/>
        <a:p>
          <a:endParaRPr lang="en-US"/>
        </a:p>
      </dgm:t>
    </dgm:pt>
    <dgm:pt modelId="{42BCA770-1E50-44B0-BFA1-B8338C6A621D}" type="pres">
      <dgm:prSet presAssocID="{02F27789-0F60-43F3-AD50-F7DE97675B7C}" presName="Name0" presStyleCnt="0">
        <dgm:presLayoutVars>
          <dgm:dir/>
          <dgm:resizeHandles val="exact"/>
        </dgm:presLayoutVars>
      </dgm:prSet>
      <dgm:spPr/>
    </dgm:pt>
    <dgm:pt modelId="{B197013C-569F-4D2C-934E-60F4A67DB58E}" type="pres">
      <dgm:prSet presAssocID="{616E318D-909F-45F9-AABE-CC5F24AB25D2}" presName="compNode" presStyleCnt="0"/>
      <dgm:spPr/>
    </dgm:pt>
    <dgm:pt modelId="{0ECDEAF2-5179-45D7-87C5-465F3E2EFAC6}" type="pres">
      <dgm:prSet presAssocID="{616E318D-909F-45F9-AABE-CC5F24AB25D2}" presName="pictRect" presStyleLbl="node1" presStyleIdx="0" presStyleCnt="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271CBF2D-BC5C-4410-BD5A-C4AA9E7C9E2C}" type="pres">
      <dgm:prSet presAssocID="{616E318D-909F-45F9-AABE-CC5F24AB25D2}" presName="textRect" presStyleLbl="revTx" presStyleIdx="0" presStyleCnt="8">
        <dgm:presLayoutVars>
          <dgm:bulletEnabled val="1"/>
        </dgm:presLayoutVars>
      </dgm:prSet>
      <dgm:spPr/>
    </dgm:pt>
    <dgm:pt modelId="{689C30E5-F4FB-4C2A-8145-7AB2F6C0635B}" type="pres">
      <dgm:prSet presAssocID="{1B269057-639F-4FFB-8FBB-DD85BDFBA367}" presName="sibTrans" presStyleLbl="sibTrans2D1" presStyleIdx="0" presStyleCnt="0"/>
      <dgm:spPr/>
    </dgm:pt>
    <dgm:pt modelId="{056CB6FF-4857-49AE-993A-0B64EA964815}" type="pres">
      <dgm:prSet presAssocID="{6CC5A62A-57E7-4D01-A5C4-B6ABD283BC48}" presName="compNode" presStyleCnt="0"/>
      <dgm:spPr/>
    </dgm:pt>
    <dgm:pt modelId="{BF88D7E6-E5E7-426D-B3CF-6CA61375A1D9}" type="pres">
      <dgm:prSet presAssocID="{6CC5A62A-57E7-4D01-A5C4-B6ABD283BC48}" presName="pictRect" presStyleLbl="node1" presStyleIdx="1" presStyleCnt="8"/>
      <dgm:spPr>
        <a:blipFill rotWithShape="1">
          <a:blip xmlns:r="http://schemas.openxmlformats.org/officeDocument/2006/relationships" r:embed="rId2"/>
          <a:srcRect/>
          <a:stretch>
            <a:fillRect l="-12000" r="-12000"/>
          </a:stretch>
        </a:blipFill>
      </dgm:spPr>
    </dgm:pt>
    <dgm:pt modelId="{72234B77-4744-4763-A0BD-FACDFCF56DA1}" type="pres">
      <dgm:prSet presAssocID="{6CC5A62A-57E7-4D01-A5C4-B6ABD283BC48}" presName="textRect" presStyleLbl="revTx" presStyleIdx="1" presStyleCnt="8">
        <dgm:presLayoutVars>
          <dgm:bulletEnabled val="1"/>
        </dgm:presLayoutVars>
      </dgm:prSet>
      <dgm:spPr/>
    </dgm:pt>
    <dgm:pt modelId="{3B896F88-9F33-48E3-99BE-81FECE1D18A9}" type="pres">
      <dgm:prSet presAssocID="{4C7E3DFD-022C-4013-9AD6-2A0C1FA42104}" presName="sibTrans" presStyleLbl="sibTrans2D1" presStyleIdx="0" presStyleCnt="0"/>
      <dgm:spPr/>
    </dgm:pt>
    <dgm:pt modelId="{B9485742-3CA4-482D-BEE3-42D209E4F6F7}" type="pres">
      <dgm:prSet presAssocID="{F3987B41-F689-4C91-85AD-4C6F39B7F0BE}" presName="compNode" presStyleCnt="0"/>
      <dgm:spPr/>
    </dgm:pt>
    <dgm:pt modelId="{27E76376-32B5-49FC-B28A-99794D19CA8E}" type="pres">
      <dgm:prSet presAssocID="{F3987B41-F689-4C91-85AD-4C6F39B7F0BE}" presName="pictRect" presStyleLbl="node1" presStyleIdx="2" presStyleCnt="8"/>
      <dgm:spPr>
        <a:blipFill rotWithShape="1">
          <a:blip xmlns:r="http://schemas.openxmlformats.org/officeDocument/2006/relationships" r:embed="rId3"/>
          <a:srcRect/>
          <a:stretch>
            <a:fillRect l="-8000" r="-8000"/>
          </a:stretch>
        </a:blipFill>
      </dgm:spPr>
    </dgm:pt>
    <dgm:pt modelId="{555F30B4-8730-4594-8CCF-BFDB7C5A2C87}" type="pres">
      <dgm:prSet presAssocID="{F3987B41-F689-4C91-85AD-4C6F39B7F0BE}" presName="textRect" presStyleLbl="revTx" presStyleIdx="2" presStyleCnt="8" custLinFactNeighborX="1382" custLinFactNeighborY="-19526">
        <dgm:presLayoutVars>
          <dgm:bulletEnabled val="1"/>
        </dgm:presLayoutVars>
      </dgm:prSet>
      <dgm:spPr/>
    </dgm:pt>
    <dgm:pt modelId="{131F3DC8-C6B0-48F6-8639-4ADCA280D5F4}" type="pres">
      <dgm:prSet presAssocID="{62CA2CE5-A296-4BBF-99BA-2BAA8D18F68D}" presName="sibTrans" presStyleLbl="sibTrans2D1" presStyleIdx="0" presStyleCnt="0"/>
      <dgm:spPr/>
    </dgm:pt>
    <dgm:pt modelId="{F5D040D9-EC4C-4117-AFFD-F9F5292F351F}" type="pres">
      <dgm:prSet presAssocID="{BB58703E-5695-487C-A455-B66544619B99}" presName="compNode" presStyleCnt="0"/>
      <dgm:spPr/>
    </dgm:pt>
    <dgm:pt modelId="{237D68E8-537A-4159-9998-4E8BAA5A9543}" type="pres">
      <dgm:prSet presAssocID="{BB58703E-5695-487C-A455-B66544619B99}" presName="pictRect" presStyleLbl="node1" presStyleIdx="3" presStyleCnt="8"/>
      <dgm:spPr>
        <a:blipFill rotWithShape="1">
          <a:blip xmlns:r="http://schemas.openxmlformats.org/officeDocument/2006/relationships" r:embed="rId4"/>
          <a:srcRect/>
          <a:stretch>
            <a:fillRect t="-23000" b="-23000"/>
          </a:stretch>
        </a:blipFill>
      </dgm:spPr>
    </dgm:pt>
    <dgm:pt modelId="{8EDD61AA-4A8B-47CB-85B8-CFD9416319FF}" type="pres">
      <dgm:prSet presAssocID="{BB58703E-5695-487C-A455-B66544619B99}" presName="textRect" presStyleLbl="revTx" presStyleIdx="3" presStyleCnt="8">
        <dgm:presLayoutVars>
          <dgm:bulletEnabled val="1"/>
        </dgm:presLayoutVars>
      </dgm:prSet>
      <dgm:spPr/>
    </dgm:pt>
    <dgm:pt modelId="{D245B029-60F0-41EA-9928-68AC55B7171F}" type="pres">
      <dgm:prSet presAssocID="{D0F4D769-8F4A-42E4-80C7-EC752CE72014}" presName="sibTrans" presStyleLbl="sibTrans2D1" presStyleIdx="0" presStyleCnt="0"/>
      <dgm:spPr/>
    </dgm:pt>
    <dgm:pt modelId="{77D3C6F3-5AAF-4CD0-B555-C898DD9C2894}" type="pres">
      <dgm:prSet presAssocID="{DD398E30-BAC0-4228-BAA0-D86A02E8D7A0}" presName="compNode" presStyleCnt="0"/>
      <dgm:spPr/>
    </dgm:pt>
    <dgm:pt modelId="{E5F24D25-3719-4FD8-965A-45CDD2FD7DC8}" type="pres">
      <dgm:prSet presAssocID="{DD398E30-BAC0-4228-BAA0-D86A02E8D7A0}" presName="pictRect" presStyleLbl="node1" presStyleIdx="4" presStyleCnt="8"/>
      <dgm:spPr>
        <a:blipFill rotWithShape="1">
          <a:blip xmlns:r="http://schemas.openxmlformats.org/officeDocument/2006/relationships" r:embed="rId5"/>
          <a:srcRect/>
          <a:stretch>
            <a:fillRect t="-8000" b="-8000"/>
          </a:stretch>
        </a:blipFill>
      </dgm:spPr>
    </dgm:pt>
    <dgm:pt modelId="{F93F977A-4DCC-44ED-B12F-0A678E92526E}" type="pres">
      <dgm:prSet presAssocID="{DD398E30-BAC0-4228-BAA0-D86A02E8D7A0}" presName="textRect" presStyleLbl="revTx" presStyleIdx="4" presStyleCnt="8">
        <dgm:presLayoutVars>
          <dgm:bulletEnabled val="1"/>
        </dgm:presLayoutVars>
      </dgm:prSet>
      <dgm:spPr/>
    </dgm:pt>
    <dgm:pt modelId="{38746CF5-9994-4408-8A9B-D22B06D8B2C7}" type="pres">
      <dgm:prSet presAssocID="{0619F83F-5413-44A8-9E27-CA5078729088}" presName="sibTrans" presStyleLbl="sibTrans2D1" presStyleIdx="0" presStyleCnt="0"/>
      <dgm:spPr/>
    </dgm:pt>
    <dgm:pt modelId="{530D4BD5-193D-4610-A316-3A246185F4AE}" type="pres">
      <dgm:prSet presAssocID="{6136A09F-5D83-4B3D-9489-059CF0B3A11D}" presName="compNode" presStyleCnt="0"/>
      <dgm:spPr/>
    </dgm:pt>
    <dgm:pt modelId="{6C018F40-969C-48B6-863F-288A219DFD1D}" type="pres">
      <dgm:prSet presAssocID="{6136A09F-5D83-4B3D-9489-059CF0B3A11D}" presName="pictRect" presStyleLbl="node1" presStyleIdx="5" presStyleCnt="8"/>
      <dgm:spPr>
        <a:blipFill rotWithShape="1">
          <a:blip xmlns:r="http://schemas.openxmlformats.org/officeDocument/2006/relationships" r:embed="rId6"/>
          <a:srcRect/>
          <a:stretch>
            <a:fillRect/>
          </a:stretch>
        </a:blipFill>
      </dgm:spPr>
    </dgm:pt>
    <dgm:pt modelId="{1946E76D-C89D-4E23-98E3-A98C8F8DED01}" type="pres">
      <dgm:prSet presAssocID="{6136A09F-5D83-4B3D-9489-059CF0B3A11D}" presName="textRect" presStyleLbl="revTx" presStyleIdx="5" presStyleCnt="8">
        <dgm:presLayoutVars>
          <dgm:bulletEnabled val="1"/>
        </dgm:presLayoutVars>
      </dgm:prSet>
      <dgm:spPr/>
    </dgm:pt>
    <dgm:pt modelId="{E01C4DF7-432A-4693-93B5-F005F5592A21}" type="pres">
      <dgm:prSet presAssocID="{1DB158E7-01F1-4320-81AC-095E1736A716}" presName="sibTrans" presStyleLbl="sibTrans2D1" presStyleIdx="0" presStyleCnt="0"/>
      <dgm:spPr/>
    </dgm:pt>
    <dgm:pt modelId="{939A5415-C195-43F4-88F0-9838E933B4DA}" type="pres">
      <dgm:prSet presAssocID="{0368C79E-A27D-4823-BB7D-B6CCA08521D5}" presName="compNode" presStyleCnt="0"/>
      <dgm:spPr/>
    </dgm:pt>
    <dgm:pt modelId="{CFAC2D5B-8C9C-4B43-83A7-8A0A61F070E9}" type="pres">
      <dgm:prSet presAssocID="{0368C79E-A27D-4823-BB7D-B6CCA08521D5}" presName="pictRect" presStyleLbl="node1" presStyleIdx="6" presStyleCnt="8"/>
      <dgm:spPr>
        <a:blipFill rotWithShape="1">
          <a:blip xmlns:r="http://schemas.openxmlformats.org/officeDocument/2006/relationships" r:embed="rId7"/>
          <a:srcRect/>
          <a:stretch>
            <a:fillRect t="-23000" b="-23000"/>
          </a:stretch>
        </a:blipFill>
      </dgm:spPr>
    </dgm:pt>
    <dgm:pt modelId="{72522ACD-0A1B-4E78-8AAA-90EC62381507}" type="pres">
      <dgm:prSet presAssocID="{0368C79E-A27D-4823-BB7D-B6CCA08521D5}" presName="textRect" presStyleLbl="revTx" presStyleIdx="6" presStyleCnt="8">
        <dgm:presLayoutVars>
          <dgm:bulletEnabled val="1"/>
        </dgm:presLayoutVars>
      </dgm:prSet>
      <dgm:spPr/>
    </dgm:pt>
    <dgm:pt modelId="{25290DB5-148A-4082-9F19-6266E2E917EB}" type="pres">
      <dgm:prSet presAssocID="{7C9E202B-00C0-4BB8-967C-349BB8225EB9}" presName="sibTrans" presStyleLbl="sibTrans2D1" presStyleIdx="0" presStyleCnt="0"/>
      <dgm:spPr/>
    </dgm:pt>
    <dgm:pt modelId="{2FADD33A-7F06-48D1-9148-B7975BC51ACE}" type="pres">
      <dgm:prSet presAssocID="{BDBD5E49-00E4-4CA5-867F-7629F0A6F784}" presName="compNode" presStyleCnt="0"/>
      <dgm:spPr/>
    </dgm:pt>
    <dgm:pt modelId="{EA97FA93-27D4-423C-A6CC-4C6E534EF2EB}" type="pres">
      <dgm:prSet presAssocID="{BDBD5E49-00E4-4CA5-867F-7629F0A6F784}" presName="pictRect" presStyleLbl="node1" presStyleIdx="7" presStyleCnt="8"/>
      <dgm:spPr>
        <a:blipFill rotWithShape="1">
          <a:blip xmlns:r="http://schemas.openxmlformats.org/officeDocument/2006/relationships" r:embed="rId8"/>
          <a:srcRect/>
          <a:stretch>
            <a:fillRect t="-18000" b="-18000"/>
          </a:stretch>
        </a:blipFill>
      </dgm:spPr>
    </dgm:pt>
    <dgm:pt modelId="{36A457CB-47B5-4A24-9897-4ADF52F27D00}" type="pres">
      <dgm:prSet presAssocID="{BDBD5E49-00E4-4CA5-867F-7629F0A6F784}" presName="textRect" presStyleLbl="revTx" presStyleIdx="7" presStyleCnt="8">
        <dgm:presLayoutVars>
          <dgm:bulletEnabled val="1"/>
        </dgm:presLayoutVars>
      </dgm:prSet>
      <dgm:spPr/>
    </dgm:pt>
  </dgm:ptLst>
  <dgm:cxnLst>
    <dgm:cxn modelId="{C85A2302-F4C6-4580-82EB-F201BFBC3C75}" type="presOf" srcId="{4C7E3DFD-022C-4013-9AD6-2A0C1FA42104}" destId="{3B896F88-9F33-48E3-99BE-81FECE1D18A9}" srcOrd="0" destOrd="0" presId="urn:microsoft.com/office/officeart/2005/8/layout/pList1"/>
    <dgm:cxn modelId="{86435916-7780-4F8A-BAF5-EB838A02CCA7}" srcId="{02F27789-0F60-43F3-AD50-F7DE97675B7C}" destId="{BB58703E-5695-487C-A455-B66544619B99}" srcOrd="3" destOrd="0" parTransId="{01A8CD76-5155-443C-B9FD-1A0DC50FCFBF}" sibTransId="{D0F4D769-8F4A-42E4-80C7-EC752CE72014}"/>
    <dgm:cxn modelId="{1A941022-76B2-4A0C-A88E-962FD4C55485}" type="presOf" srcId="{1B269057-639F-4FFB-8FBB-DD85BDFBA367}" destId="{689C30E5-F4FB-4C2A-8145-7AB2F6C0635B}" srcOrd="0" destOrd="0" presId="urn:microsoft.com/office/officeart/2005/8/layout/pList1"/>
    <dgm:cxn modelId="{9D0B1E27-A8F3-448C-93EE-23169A8FCBAA}" type="presOf" srcId="{DD398E30-BAC0-4228-BAA0-D86A02E8D7A0}" destId="{F93F977A-4DCC-44ED-B12F-0A678E92526E}" srcOrd="0" destOrd="0" presId="urn:microsoft.com/office/officeart/2005/8/layout/pList1"/>
    <dgm:cxn modelId="{78893628-3A96-4B84-A96D-F0E51CFEFCEC}" srcId="{02F27789-0F60-43F3-AD50-F7DE97675B7C}" destId="{DD398E30-BAC0-4228-BAA0-D86A02E8D7A0}" srcOrd="4" destOrd="0" parTransId="{E33C2954-DFF2-4F30-A4AA-38C19F10D3DF}" sibTransId="{0619F83F-5413-44A8-9E27-CA5078729088}"/>
    <dgm:cxn modelId="{A7906B3A-105A-40BF-B713-328BECC992D0}" type="presOf" srcId="{62CA2CE5-A296-4BBF-99BA-2BAA8D18F68D}" destId="{131F3DC8-C6B0-48F6-8639-4ADCA280D5F4}" srcOrd="0" destOrd="0" presId="urn:microsoft.com/office/officeart/2005/8/layout/pList1"/>
    <dgm:cxn modelId="{B19B7060-0C79-4861-AFA1-AB24E0CC42FD}" srcId="{02F27789-0F60-43F3-AD50-F7DE97675B7C}" destId="{6136A09F-5D83-4B3D-9489-059CF0B3A11D}" srcOrd="5" destOrd="0" parTransId="{ADDBEF80-10A0-44F1-877D-81938ECEB35D}" sibTransId="{1DB158E7-01F1-4320-81AC-095E1736A716}"/>
    <dgm:cxn modelId="{9DAEB46A-9A9B-4918-A45B-67D1EE1D0952}" type="presOf" srcId="{0619F83F-5413-44A8-9E27-CA5078729088}" destId="{38746CF5-9994-4408-8A9B-D22B06D8B2C7}" srcOrd="0" destOrd="0" presId="urn:microsoft.com/office/officeart/2005/8/layout/pList1"/>
    <dgm:cxn modelId="{E2D6267F-CCEB-4F4B-9150-F9480585E365}" type="presOf" srcId="{616E318D-909F-45F9-AABE-CC5F24AB25D2}" destId="{271CBF2D-BC5C-4410-BD5A-C4AA9E7C9E2C}" srcOrd="0" destOrd="0" presId="urn:microsoft.com/office/officeart/2005/8/layout/pList1"/>
    <dgm:cxn modelId="{FFA95C86-D2E1-4674-9236-3CC803089CFB}" type="presOf" srcId="{F3987B41-F689-4C91-85AD-4C6F39B7F0BE}" destId="{555F30B4-8730-4594-8CCF-BFDB7C5A2C87}" srcOrd="0" destOrd="0" presId="urn:microsoft.com/office/officeart/2005/8/layout/pList1"/>
    <dgm:cxn modelId="{C3983096-EEFB-41A5-8A35-4E57C04301E2}" srcId="{02F27789-0F60-43F3-AD50-F7DE97675B7C}" destId="{BDBD5E49-00E4-4CA5-867F-7629F0A6F784}" srcOrd="7" destOrd="0" parTransId="{B7D9F37B-41ED-43FE-9989-E03876ED7F18}" sibTransId="{09E8CBE0-0322-4C71-ACA5-7BAEE6F81E23}"/>
    <dgm:cxn modelId="{5006B89F-4AD3-48B7-81EC-3A72360DC6B4}" type="presOf" srcId="{1DB158E7-01F1-4320-81AC-095E1736A716}" destId="{E01C4DF7-432A-4693-93B5-F005F5592A21}" srcOrd="0" destOrd="0" presId="urn:microsoft.com/office/officeart/2005/8/layout/pList1"/>
    <dgm:cxn modelId="{D922CDB1-6E7B-4B7B-88A5-16055FAD1FB2}" type="presOf" srcId="{02F27789-0F60-43F3-AD50-F7DE97675B7C}" destId="{42BCA770-1E50-44B0-BFA1-B8338C6A621D}" srcOrd="0" destOrd="0" presId="urn:microsoft.com/office/officeart/2005/8/layout/pList1"/>
    <dgm:cxn modelId="{2EA6EEB2-2AF7-4082-A6E6-981ABB864E34}" type="presOf" srcId="{BB58703E-5695-487C-A455-B66544619B99}" destId="{8EDD61AA-4A8B-47CB-85B8-CFD9416319FF}" srcOrd="0" destOrd="0" presId="urn:microsoft.com/office/officeart/2005/8/layout/pList1"/>
    <dgm:cxn modelId="{BB84F2B6-91B8-4DFA-8CC2-DCFC7D2DF380}" type="presOf" srcId="{D0F4D769-8F4A-42E4-80C7-EC752CE72014}" destId="{D245B029-60F0-41EA-9928-68AC55B7171F}" srcOrd="0" destOrd="0" presId="urn:microsoft.com/office/officeart/2005/8/layout/pList1"/>
    <dgm:cxn modelId="{6D1A87C0-FA21-46C4-8412-AB6922D9178F}" type="presOf" srcId="{6136A09F-5D83-4B3D-9489-059CF0B3A11D}" destId="{1946E76D-C89D-4E23-98E3-A98C8F8DED01}" srcOrd="0" destOrd="0" presId="urn:microsoft.com/office/officeart/2005/8/layout/pList1"/>
    <dgm:cxn modelId="{94CC00C5-928F-4546-B406-A7D0E25ADA17}" type="presOf" srcId="{6CC5A62A-57E7-4D01-A5C4-B6ABD283BC48}" destId="{72234B77-4744-4763-A0BD-FACDFCF56DA1}" srcOrd="0" destOrd="0" presId="urn:microsoft.com/office/officeart/2005/8/layout/pList1"/>
    <dgm:cxn modelId="{9F53C0C7-2D14-4E16-9002-EEA5EC0234B4}" type="presOf" srcId="{7C9E202B-00C0-4BB8-967C-349BB8225EB9}" destId="{25290DB5-148A-4082-9F19-6266E2E917EB}" srcOrd="0" destOrd="0" presId="urn:microsoft.com/office/officeart/2005/8/layout/pList1"/>
    <dgm:cxn modelId="{B51BE7CA-5B8D-41AE-A78D-77AA812D89A2}" srcId="{02F27789-0F60-43F3-AD50-F7DE97675B7C}" destId="{6CC5A62A-57E7-4D01-A5C4-B6ABD283BC48}" srcOrd="1" destOrd="0" parTransId="{9180E6A3-0209-4F90-8270-C3012A3F590B}" sibTransId="{4C7E3DFD-022C-4013-9AD6-2A0C1FA42104}"/>
    <dgm:cxn modelId="{1AA2A0D3-461B-43C6-98EF-FA8083F61BD8}" srcId="{02F27789-0F60-43F3-AD50-F7DE97675B7C}" destId="{0368C79E-A27D-4823-BB7D-B6CCA08521D5}" srcOrd="6" destOrd="0" parTransId="{03E39FD0-0D19-4832-997B-4CD208B5C313}" sibTransId="{7C9E202B-00C0-4BB8-967C-349BB8225EB9}"/>
    <dgm:cxn modelId="{85F7E9DF-86F4-4F31-AECE-8FFF14DC3A77}" type="presOf" srcId="{BDBD5E49-00E4-4CA5-867F-7629F0A6F784}" destId="{36A457CB-47B5-4A24-9897-4ADF52F27D00}" srcOrd="0" destOrd="0" presId="urn:microsoft.com/office/officeart/2005/8/layout/pList1"/>
    <dgm:cxn modelId="{D27AE2E0-C732-4B26-941D-512D62EEBE48}" srcId="{02F27789-0F60-43F3-AD50-F7DE97675B7C}" destId="{616E318D-909F-45F9-AABE-CC5F24AB25D2}" srcOrd="0" destOrd="0" parTransId="{F07B0315-813E-4859-8A69-DE86D36B4B9E}" sibTransId="{1B269057-639F-4FFB-8FBB-DD85BDFBA367}"/>
    <dgm:cxn modelId="{0207A1F6-660F-4BC0-B9AC-9666732DE9D3}" type="presOf" srcId="{0368C79E-A27D-4823-BB7D-B6CCA08521D5}" destId="{72522ACD-0A1B-4E78-8AAA-90EC62381507}" srcOrd="0" destOrd="0" presId="urn:microsoft.com/office/officeart/2005/8/layout/pList1"/>
    <dgm:cxn modelId="{86EB41FD-DE35-4DD9-B74E-A325FE721DA5}" srcId="{02F27789-0F60-43F3-AD50-F7DE97675B7C}" destId="{F3987B41-F689-4C91-85AD-4C6F39B7F0BE}" srcOrd="2" destOrd="0" parTransId="{7BF4E9D6-5C66-4A30-928E-97634A2739CD}" sibTransId="{62CA2CE5-A296-4BBF-99BA-2BAA8D18F68D}"/>
    <dgm:cxn modelId="{F1438736-1331-4F98-8B8F-6D49EB2B36F0}" type="presParOf" srcId="{42BCA770-1E50-44B0-BFA1-B8338C6A621D}" destId="{B197013C-569F-4D2C-934E-60F4A67DB58E}" srcOrd="0" destOrd="0" presId="urn:microsoft.com/office/officeart/2005/8/layout/pList1"/>
    <dgm:cxn modelId="{58B9CEDE-0A5D-4AB9-802A-D152350E737F}" type="presParOf" srcId="{B197013C-569F-4D2C-934E-60F4A67DB58E}" destId="{0ECDEAF2-5179-45D7-87C5-465F3E2EFAC6}" srcOrd="0" destOrd="0" presId="urn:microsoft.com/office/officeart/2005/8/layout/pList1"/>
    <dgm:cxn modelId="{E7E6FBE4-AF02-43BB-A64C-B4A020B0F894}" type="presParOf" srcId="{B197013C-569F-4D2C-934E-60F4A67DB58E}" destId="{271CBF2D-BC5C-4410-BD5A-C4AA9E7C9E2C}" srcOrd="1" destOrd="0" presId="urn:microsoft.com/office/officeart/2005/8/layout/pList1"/>
    <dgm:cxn modelId="{45AAA3B9-0DCC-4867-9BC5-069A9DCE0931}" type="presParOf" srcId="{42BCA770-1E50-44B0-BFA1-B8338C6A621D}" destId="{689C30E5-F4FB-4C2A-8145-7AB2F6C0635B}" srcOrd="1" destOrd="0" presId="urn:microsoft.com/office/officeart/2005/8/layout/pList1"/>
    <dgm:cxn modelId="{052C00BC-3589-465D-A47A-6FF2FFD4B376}" type="presParOf" srcId="{42BCA770-1E50-44B0-BFA1-B8338C6A621D}" destId="{056CB6FF-4857-49AE-993A-0B64EA964815}" srcOrd="2" destOrd="0" presId="urn:microsoft.com/office/officeart/2005/8/layout/pList1"/>
    <dgm:cxn modelId="{6790DDFE-0D1D-4AA5-A261-B170D3D498DB}" type="presParOf" srcId="{056CB6FF-4857-49AE-993A-0B64EA964815}" destId="{BF88D7E6-E5E7-426D-B3CF-6CA61375A1D9}" srcOrd="0" destOrd="0" presId="urn:microsoft.com/office/officeart/2005/8/layout/pList1"/>
    <dgm:cxn modelId="{DCA168F4-E932-4C7B-AB13-05E53DB5DED4}" type="presParOf" srcId="{056CB6FF-4857-49AE-993A-0B64EA964815}" destId="{72234B77-4744-4763-A0BD-FACDFCF56DA1}" srcOrd="1" destOrd="0" presId="urn:microsoft.com/office/officeart/2005/8/layout/pList1"/>
    <dgm:cxn modelId="{0EF25026-BC11-4825-A77D-4F4AA806FB2C}" type="presParOf" srcId="{42BCA770-1E50-44B0-BFA1-B8338C6A621D}" destId="{3B896F88-9F33-48E3-99BE-81FECE1D18A9}" srcOrd="3" destOrd="0" presId="urn:microsoft.com/office/officeart/2005/8/layout/pList1"/>
    <dgm:cxn modelId="{DA382052-3A0A-4C4D-8DF6-AEE6F0A2182A}" type="presParOf" srcId="{42BCA770-1E50-44B0-BFA1-B8338C6A621D}" destId="{B9485742-3CA4-482D-BEE3-42D209E4F6F7}" srcOrd="4" destOrd="0" presId="urn:microsoft.com/office/officeart/2005/8/layout/pList1"/>
    <dgm:cxn modelId="{FCCF25DF-F747-40CC-BEE4-6235328E527A}" type="presParOf" srcId="{B9485742-3CA4-482D-BEE3-42D209E4F6F7}" destId="{27E76376-32B5-49FC-B28A-99794D19CA8E}" srcOrd="0" destOrd="0" presId="urn:microsoft.com/office/officeart/2005/8/layout/pList1"/>
    <dgm:cxn modelId="{F478667F-9829-49AF-AD53-3BC9F147F29C}" type="presParOf" srcId="{B9485742-3CA4-482D-BEE3-42D209E4F6F7}" destId="{555F30B4-8730-4594-8CCF-BFDB7C5A2C87}" srcOrd="1" destOrd="0" presId="urn:microsoft.com/office/officeart/2005/8/layout/pList1"/>
    <dgm:cxn modelId="{B2D2A78B-3B41-43C6-9A5D-F0EF555D71D8}" type="presParOf" srcId="{42BCA770-1E50-44B0-BFA1-B8338C6A621D}" destId="{131F3DC8-C6B0-48F6-8639-4ADCA280D5F4}" srcOrd="5" destOrd="0" presId="urn:microsoft.com/office/officeart/2005/8/layout/pList1"/>
    <dgm:cxn modelId="{62B2794A-B0F3-48B3-9D7F-2DF9BDE56357}" type="presParOf" srcId="{42BCA770-1E50-44B0-BFA1-B8338C6A621D}" destId="{F5D040D9-EC4C-4117-AFFD-F9F5292F351F}" srcOrd="6" destOrd="0" presId="urn:microsoft.com/office/officeart/2005/8/layout/pList1"/>
    <dgm:cxn modelId="{B1ADE515-CE53-4117-8A8C-2A544B0CD380}" type="presParOf" srcId="{F5D040D9-EC4C-4117-AFFD-F9F5292F351F}" destId="{237D68E8-537A-4159-9998-4E8BAA5A9543}" srcOrd="0" destOrd="0" presId="urn:microsoft.com/office/officeart/2005/8/layout/pList1"/>
    <dgm:cxn modelId="{499C81E4-2F87-4A79-847D-A3F299814FDA}" type="presParOf" srcId="{F5D040D9-EC4C-4117-AFFD-F9F5292F351F}" destId="{8EDD61AA-4A8B-47CB-85B8-CFD9416319FF}" srcOrd="1" destOrd="0" presId="urn:microsoft.com/office/officeart/2005/8/layout/pList1"/>
    <dgm:cxn modelId="{9758DF45-C51C-4B70-89A0-CDF193397CEF}" type="presParOf" srcId="{42BCA770-1E50-44B0-BFA1-B8338C6A621D}" destId="{D245B029-60F0-41EA-9928-68AC55B7171F}" srcOrd="7" destOrd="0" presId="urn:microsoft.com/office/officeart/2005/8/layout/pList1"/>
    <dgm:cxn modelId="{52233D55-D3CE-44D2-99F8-DCDA9996C7B0}" type="presParOf" srcId="{42BCA770-1E50-44B0-BFA1-B8338C6A621D}" destId="{77D3C6F3-5AAF-4CD0-B555-C898DD9C2894}" srcOrd="8" destOrd="0" presId="urn:microsoft.com/office/officeart/2005/8/layout/pList1"/>
    <dgm:cxn modelId="{85C89006-4DAC-40D7-AB0C-A36914C53220}" type="presParOf" srcId="{77D3C6F3-5AAF-4CD0-B555-C898DD9C2894}" destId="{E5F24D25-3719-4FD8-965A-45CDD2FD7DC8}" srcOrd="0" destOrd="0" presId="urn:microsoft.com/office/officeart/2005/8/layout/pList1"/>
    <dgm:cxn modelId="{6E3C5AEC-0FC6-448F-BD4F-DA849A1BF573}" type="presParOf" srcId="{77D3C6F3-5AAF-4CD0-B555-C898DD9C2894}" destId="{F93F977A-4DCC-44ED-B12F-0A678E92526E}" srcOrd="1" destOrd="0" presId="urn:microsoft.com/office/officeart/2005/8/layout/pList1"/>
    <dgm:cxn modelId="{2C0D36B9-BFE0-48C9-933F-399206F48446}" type="presParOf" srcId="{42BCA770-1E50-44B0-BFA1-B8338C6A621D}" destId="{38746CF5-9994-4408-8A9B-D22B06D8B2C7}" srcOrd="9" destOrd="0" presId="urn:microsoft.com/office/officeart/2005/8/layout/pList1"/>
    <dgm:cxn modelId="{5D79F4DE-D883-4120-9D6F-9F8ADFD8CC84}" type="presParOf" srcId="{42BCA770-1E50-44B0-BFA1-B8338C6A621D}" destId="{530D4BD5-193D-4610-A316-3A246185F4AE}" srcOrd="10" destOrd="0" presId="urn:microsoft.com/office/officeart/2005/8/layout/pList1"/>
    <dgm:cxn modelId="{21052F98-1D32-470D-B22A-F198980161D1}" type="presParOf" srcId="{530D4BD5-193D-4610-A316-3A246185F4AE}" destId="{6C018F40-969C-48B6-863F-288A219DFD1D}" srcOrd="0" destOrd="0" presId="urn:microsoft.com/office/officeart/2005/8/layout/pList1"/>
    <dgm:cxn modelId="{5F095233-3517-4F18-BA28-4E1EBA216923}" type="presParOf" srcId="{530D4BD5-193D-4610-A316-3A246185F4AE}" destId="{1946E76D-C89D-4E23-98E3-A98C8F8DED01}" srcOrd="1" destOrd="0" presId="urn:microsoft.com/office/officeart/2005/8/layout/pList1"/>
    <dgm:cxn modelId="{62B7DED9-EAFE-4C61-8F4B-BDB7D9FAE6DE}" type="presParOf" srcId="{42BCA770-1E50-44B0-BFA1-B8338C6A621D}" destId="{E01C4DF7-432A-4693-93B5-F005F5592A21}" srcOrd="11" destOrd="0" presId="urn:microsoft.com/office/officeart/2005/8/layout/pList1"/>
    <dgm:cxn modelId="{143005C5-2815-4FCA-8DFD-F6A99CA00FEA}" type="presParOf" srcId="{42BCA770-1E50-44B0-BFA1-B8338C6A621D}" destId="{939A5415-C195-43F4-88F0-9838E933B4DA}" srcOrd="12" destOrd="0" presId="urn:microsoft.com/office/officeart/2005/8/layout/pList1"/>
    <dgm:cxn modelId="{4AB2FA09-A17D-46B5-9324-56DD5531CF5C}" type="presParOf" srcId="{939A5415-C195-43F4-88F0-9838E933B4DA}" destId="{CFAC2D5B-8C9C-4B43-83A7-8A0A61F070E9}" srcOrd="0" destOrd="0" presId="urn:microsoft.com/office/officeart/2005/8/layout/pList1"/>
    <dgm:cxn modelId="{D73C5076-5F42-40E6-9040-D8F9B713A8CF}" type="presParOf" srcId="{939A5415-C195-43F4-88F0-9838E933B4DA}" destId="{72522ACD-0A1B-4E78-8AAA-90EC62381507}" srcOrd="1" destOrd="0" presId="urn:microsoft.com/office/officeart/2005/8/layout/pList1"/>
    <dgm:cxn modelId="{00FB4BAF-BAFA-4A9E-BBA6-9BD41C4EB173}" type="presParOf" srcId="{42BCA770-1E50-44B0-BFA1-B8338C6A621D}" destId="{25290DB5-148A-4082-9F19-6266E2E917EB}" srcOrd="13" destOrd="0" presId="urn:microsoft.com/office/officeart/2005/8/layout/pList1"/>
    <dgm:cxn modelId="{7D13E4DE-50AB-4900-A711-0EA2652C4F6E}" type="presParOf" srcId="{42BCA770-1E50-44B0-BFA1-B8338C6A621D}" destId="{2FADD33A-7F06-48D1-9148-B7975BC51ACE}" srcOrd="14" destOrd="0" presId="urn:microsoft.com/office/officeart/2005/8/layout/pList1"/>
    <dgm:cxn modelId="{1A09AD20-4E34-4DBE-B558-E7E55E4C65D0}" type="presParOf" srcId="{2FADD33A-7F06-48D1-9148-B7975BC51ACE}" destId="{EA97FA93-27D4-423C-A6CC-4C6E534EF2EB}" srcOrd="0" destOrd="0" presId="urn:microsoft.com/office/officeart/2005/8/layout/pList1"/>
    <dgm:cxn modelId="{D056D24E-AA01-4E97-9F73-936FFB12C654}" type="presParOf" srcId="{2FADD33A-7F06-48D1-9148-B7975BC51ACE}" destId="{36A457CB-47B5-4A24-9897-4ADF52F27D00}"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27789-0F60-43F3-AD50-F7DE97675B7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16E318D-909F-45F9-AABE-CC5F24AB25D2}">
      <dgm:prSet phldrT="[Text]" custT="1"/>
      <dgm:spPr/>
      <dgm:t>
        <a:bodyPr/>
        <a:lstStyle/>
        <a:p>
          <a:r>
            <a:rPr lang="en-US" sz="1800" dirty="0">
              <a:latin typeface="Calibri" panose="020F0502020204030204" pitchFamily="34" charset="0"/>
              <a:cs typeface="Calibri" panose="020F0502020204030204" pitchFamily="34" charset="0"/>
            </a:rPr>
            <a:t>zebrafish</a:t>
          </a:r>
        </a:p>
      </dgm:t>
    </dgm:pt>
    <dgm:pt modelId="{F07B0315-813E-4859-8A69-DE86D36B4B9E}" type="parTrans" cxnId="{D27AE2E0-C732-4B26-941D-512D62EEBE48}">
      <dgm:prSet/>
      <dgm:spPr/>
      <dgm:t>
        <a:bodyPr/>
        <a:lstStyle/>
        <a:p>
          <a:endParaRPr lang="en-US"/>
        </a:p>
      </dgm:t>
    </dgm:pt>
    <dgm:pt modelId="{1B269057-639F-4FFB-8FBB-DD85BDFBA367}" type="sibTrans" cxnId="{D27AE2E0-C732-4B26-941D-512D62EEBE48}">
      <dgm:prSet/>
      <dgm:spPr/>
      <dgm:t>
        <a:bodyPr/>
        <a:lstStyle/>
        <a:p>
          <a:endParaRPr lang="en-US"/>
        </a:p>
      </dgm:t>
    </dgm:pt>
    <dgm:pt modelId="{6CC5A62A-57E7-4D01-A5C4-B6ABD283BC48}">
      <dgm:prSet phldrT="[Text]" custT="1"/>
      <dgm:spPr/>
      <dgm:t>
        <a:bodyPr/>
        <a:lstStyle/>
        <a:p>
          <a:r>
            <a:rPr lang="en-US" sz="1800" dirty="0">
              <a:latin typeface="Calibri" panose="020F0502020204030204" pitchFamily="34" charset="0"/>
              <a:cs typeface="Calibri" panose="020F0502020204030204" pitchFamily="34" charset="0"/>
            </a:rPr>
            <a:t>tadpole</a:t>
          </a:r>
        </a:p>
      </dgm:t>
    </dgm:pt>
    <dgm:pt modelId="{9180E6A3-0209-4F90-8270-C3012A3F590B}" type="parTrans" cxnId="{B51BE7CA-5B8D-41AE-A78D-77AA812D89A2}">
      <dgm:prSet/>
      <dgm:spPr/>
      <dgm:t>
        <a:bodyPr/>
        <a:lstStyle/>
        <a:p>
          <a:endParaRPr lang="en-US"/>
        </a:p>
      </dgm:t>
    </dgm:pt>
    <dgm:pt modelId="{4C7E3DFD-022C-4013-9AD6-2A0C1FA42104}" type="sibTrans" cxnId="{B51BE7CA-5B8D-41AE-A78D-77AA812D89A2}">
      <dgm:prSet/>
      <dgm:spPr/>
      <dgm:t>
        <a:bodyPr/>
        <a:lstStyle/>
        <a:p>
          <a:endParaRPr lang="en-US"/>
        </a:p>
      </dgm:t>
    </dgm:pt>
    <dgm:pt modelId="{F3987B41-F689-4C91-85AD-4C6F39B7F0BE}">
      <dgm:prSet phldrT="[Text]" custT="1"/>
      <dgm:spPr/>
      <dgm:t>
        <a:bodyPr/>
        <a:lstStyle/>
        <a:p>
          <a:r>
            <a:rPr lang="en-US" sz="1800" dirty="0">
              <a:latin typeface="Calibri" panose="020F0502020204030204" pitchFamily="34" charset="0"/>
              <a:cs typeface="Calibri" panose="020F0502020204030204" pitchFamily="34" charset="0"/>
            </a:rPr>
            <a:t>mosquito malaria study using rabbit host</a:t>
          </a:r>
        </a:p>
      </dgm:t>
    </dgm:pt>
    <dgm:pt modelId="{7BF4E9D6-5C66-4A30-928E-97634A2739CD}" type="parTrans" cxnId="{86EB41FD-DE35-4DD9-B74E-A325FE721DA5}">
      <dgm:prSet/>
      <dgm:spPr/>
      <dgm:t>
        <a:bodyPr/>
        <a:lstStyle/>
        <a:p>
          <a:endParaRPr lang="en-US"/>
        </a:p>
      </dgm:t>
    </dgm:pt>
    <dgm:pt modelId="{62CA2CE5-A296-4BBF-99BA-2BAA8D18F68D}" type="sibTrans" cxnId="{86EB41FD-DE35-4DD9-B74E-A325FE721DA5}">
      <dgm:prSet/>
      <dgm:spPr/>
      <dgm:t>
        <a:bodyPr/>
        <a:lstStyle/>
        <a:p>
          <a:endParaRPr lang="en-US"/>
        </a:p>
      </dgm:t>
    </dgm:pt>
    <dgm:pt modelId="{BB58703E-5695-487C-A455-B66544619B99}">
      <dgm:prSet phldrT="[Text]" custT="1"/>
      <dgm:spPr/>
      <dgm:t>
        <a:bodyPr/>
        <a:lstStyle/>
        <a:p>
          <a:r>
            <a:rPr lang="en-US" sz="1800" dirty="0">
              <a:latin typeface="Calibri" panose="020F0502020204030204" pitchFamily="34" charset="0"/>
              <a:cs typeface="Calibri" panose="020F0502020204030204" pitchFamily="34" charset="0"/>
            </a:rPr>
            <a:t>octopus</a:t>
          </a:r>
        </a:p>
      </dgm:t>
    </dgm:pt>
    <dgm:pt modelId="{01A8CD76-5155-443C-B9FD-1A0DC50FCFBF}" type="parTrans" cxnId="{86435916-7780-4F8A-BAF5-EB838A02CCA7}">
      <dgm:prSet/>
      <dgm:spPr/>
      <dgm:t>
        <a:bodyPr/>
        <a:lstStyle/>
        <a:p>
          <a:endParaRPr lang="en-US"/>
        </a:p>
      </dgm:t>
    </dgm:pt>
    <dgm:pt modelId="{D0F4D769-8F4A-42E4-80C7-EC752CE72014}" type="sibTrans" cxnId="{86435916-7780-4F8A-BAF5-EB838A02CCA7}">
      <dgm:prSet/>
      <dgm:spPr/>
      <dgm:t>
        <a:bodyPr/>
        <a:lstStyle/>
        <a:p>
          <a:endParaRPr lang="en-US"/>
        </a:p>
      </dgm:t>
    </dgm:pt>
    <dgm:pt modelId="{DD398E30-BAC0-4228-BAA0-D86A02E8D7A0}">
      <dgm:prSet phldrT="[Text]" custT="1"/>
      <dgm:spPr/>
      <dgm:t>
        <a:bodyPr/>
        <a:lstStyle/>
        <a:p>
          <a:r>
            <a:rPr lang="en-US" sz="1800" dirty="0">
              <a:latin typeface="Calibri" panose="020F0502020204030204" pitchFamily="34" charset="0"/>
              <a:cs typeface="Calibri" panose="020F0502020204030204" pitchFamily="34" charset="0"/>
            </a:rPr>
            <a:t>cow spleen from slaughterhouse</a:t>
          </a:r>
        </a:p>
      </dgm:t>
    </dgm:pt>
    <dgm:pt modelId="{E33C2954-DFF2-4F30-A4AA-38C19F10D3DF}" type="parTrans" cxnId="{78893628-3A96-4B84-A96D-F0E51CFEFCEC}">
      <dgm:prSet/>
      <dgm:spPr/>
      <dgm:t>
        <a:bodyPr/>
        <a:lstStyle/>
        <a:p>
          <a:endParaRPr lang="en-US"/>
        </a:p>
      </dgm:t>
    </dgm:pt>
    <dgm:pt modelId="{0619F83F-5413-44A8-9E27-CA5078729088}" type="sibTrans" cxnId="{78893628-3A96-4B84-A96D-F0E51CFEFCEC}">
      <dgm:prSet/>
      <dgm:spPr/>
      <dgm:t>
        <a:bodyPr/>
        <a:lstStyle/>
        <a:p>
          <a:endParaRPr lang="en-US"/>
        </a:p>
      </dgm:t>
    </dgm:pt>
    <dgm:pt modelId="{6136A09F-5D83-4B3D-9489-059CF0B3A11D}">
      <dgm:prSet phldrT="[Text]" custT="1"/>
      <dgm:spPr/>
      <dgm:t>
        <a:bodyPr/>
        <a:lstStyle/>
        <a:p>
          <a:r>
            <a:rPr lang="en-US" sz="1800" dirty="0">
              <a:latin typeface="Calibri" panose="020F0502020204030204" pitchFamily="34" charset="0"/>
              <a:cs typeface="Calibri" panose="020F0502020204030204" pitchFamily="34" charset="0"/>
            </a:rPr>
            <a:t>pre-hatched embryos</a:t>
          </a:r>
        </a:p>
      </dgm:t>
    </dgm:pt>
    <dgm:pt modelId="{ADDBEF80-10A0-44F1-877D-81938ECEB35D}" type="parTrans" cxnId="{B19B7060-0C79-4861-AFA1-AB24E0CC42FD}">
      <dgm:prSet/>
      <dgm:spPr/>
      <dgm:t>
        <a:bodyPr/>
        <a:lstStyle/>
        <a:p>
          <a:endParaRPr lang="en-US"/>
        </a:p>
      </dgm:t>
    </dgm:pt>
    <dgm:pt modelId="{1DB158E7-01F1-4320-81AC-095E1736A716}" type="sibTrans" cxnId="{B19B7060-0C79-4861-AFA1-AB24E0CC42FD}">
      <dgm:prSet/>
      <dgm:spPr/>
      <dgm:t>
        <a:bodyPr/>
        <a:lstStyle/>
        <a:p>
          <a:endParaRPr lang="en-US"/>
        </a:p>
      </dgm:t>
    </dgm:pt>
    <dgm:pt modelId="{0368C79E-A27D-4823-BB7D-B6CCA08521D5}">
      <dgm:prSet phldrT="[Text]" custT="1"/>
      <dgm:spPr/>
      <dgm:t>
        <a:bodyPr/>
        <a:lstStyle/>
        <a:p>
          <a:r>
            <a:rPr lang="en-US" sz="1800" dirty="0">
              <a:latin typeface="Calibri" panose="020F0502020204030204" pitchFamily="34" charset="0"/>
              <a:cs typeface="Calibri" panose="020F0502020204030204" pitchFamily="34" charset="0"/>
            </a:rPr>
            <a:t>goat antibodies</a:t>
          </a:r>
        </a:p>
      </dgm:t>
    </dgm:pt>
    <dgm:pt modelId="{03E39FD0-0D19-4832-997B-4CD208B5C313}" type="parTrans" cxnId="{1AA2A0D3-461B-43C6-98EF-FA8083F61BD8}">
      <dgm:prSet/>
      <dgm:spPr/>
      <dgm:t>
        <a:bodyPr/>
        <a:lstStyle/>
        <a:p>
          <a:endParaRPr lang="en-US"/>
        </a:p>
      </dgm:t>
    </dgm:pt>
    <dgm:pt modelId="{7C9E202B-00C0-4BB8-967C-349BB8225EB9}" type="sibTrans" cxnId="{1AA2A0D3-461B-43C6-98EF-FA8083F61BD8}">
      <dgm:prSet/>
      <dgm:spPr/>
      <dgm:t>
        <a:bodyPr/>
        <a:lstStyle/>
        <a:p>
          <a:endParaRPr lang="en-US"/>
        </a:p>
      </dgm:t>
    </dgm:pt>
    <dgm:pt modelId="{BDBD5E49-00E4-4CA5-867F-7629F0A6F784}">
      <dgm:prSet phldrT="[Text]" custT="1"/>
      <dgm:spPr/>
      <dgm:t>
        <a:bodyPr/>
        <a:lstStyle/>
        <a:p>
          <a:r>
            <a:rPr lang="en-US" sz="1800" dirty="0">
              <a:latin typeface="Calibri" panose="020F0502020204030204" pitchFamily="34" charset="0"/>
              <a:cs typeface="Calibri" panose="020F0502020204030204" pitchFamily="34" charset="0"/>
            </a:rPr>
            <a:t>chimp  behavior study</a:t>
          </a:r>
        </a:p>
      </dgm:t>
    </dgm:pt>
    <dgm:pt modelId="{B7D9F37B-41ED-43FE-9989-E03876ED7F18}" type="parTrans" cxnId="{C3983096-EEFB-41A5-8A35-4E57C04301E2}">
      <dgm:prSet/>
      <dgm:spPr/>
      <dgm:t>
        <a:bodyPr/>
        <a:lstStyle/>
        <a:p>
          <a:endParaRPr lang="en-US"/>
        </a:p>
      </dgm:t>
    </dgm:pt>
    <dgm:pt modelId="{09E8CBE0-0322-4C71-ACA5-7BAEE6F81E23}" type="sibTrans" cxnId="{C3983096-EEFB-41A5-8A35-4E57C04301E2}">
      <dgm:prSet/>
      <dgm:spPr/>
      <dgm:t>
        <a:bodyPr/>
        <a:lstStyle/>
        <a:p>
          <a:endParaRPr lang="en-US"/>
        </a:p>
      </dgm:t>
    </dgm:pt>
    <dgm:pt modelId="{42BCA770-1E50-44B0-BFA1-B8338C6A621D}" type="pres">
      <dgm:prSet presAssocID="{02F27789-0F60-43F3-AD50-F7DE97675B7C}" presName="Name0" presStyleCnt="0">
        <dgm:presLayoutVars>
          <dgm:dir/>
          <dgm:resizeHandles val="exact"/>
        </dgm:presLayoutVars>
      </dgm:prSet>
      <dgm:spPr/>
    </dgm:pt>
    <dgm:pt modelId="{B197013C-569F-4D2C-934E-60F4A67DB58E}" type="pres">
      <dgm:prSet presAssocID="{616E318D-909F-45F9-AABE-CC5F24AB25D2}" presName="compNode" presStyleCnt="0"/>
      <dgm:spPr/>
    </dgm:pt>
    <dgm:pt modelId="{0ECDEAF2-5179-45D7-87C5-465F3E2EFAC6}" type="pres">
      <dgm:prSet presAssocID="{616E318D-909F-45F9-AABE-CC5F24AB25D2}" presName="pictRect" presStyleLbl="node1" presStyleIdx="0" presStyleCnt="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effectLst>
          <a:glow rad="127000">
            <a:srgbClr val="00B050"/>
          </a:glow>
        </a:effectLst>
      </dgm:spPr>
      <dgm:extLst>
        <a:ext uri="{E40237B7-FDA0-4F09-8148-C483321AD2D9}">
          <dgm14:cNvPr xmlns:dgm14="http://schemas.microsoft.com/office/drawing/2010/diagram" id="0" name="" descr="zebrafish"/>
        </a:ext>
      </dgm:extLst>
    </dgm:pt>
    <dgm:pt modelId="{271CBF2D-BC5C-4410-BD5A-C4AA9E7C9E2C}" type="pres">
      <dgm:prSet presAssocID="{616E318D-909F-45F9-AABE-CC5F24AB25D2}" presName="textRect" presStyleLbl="revTx" presStyleIdx="0" presStyleCnt="8">
        <dgm:presLayoutVars>
          <dgm:bulletEnabled val="1"/>
        </dgm:presLayoutVars>
      </dgm:prSet>
      <dgm:spPr/>
    </dgm:pt>
    <dgm:pt modelId="{689C30E5-F4FB-4C2A-8145-7AB2F6C0635B}" type="pres">
      <dgm:prSet presAssocID="{1B269057-639F-4FFB-8FBB-DD85BDFBA367}" presName="sibTrans" presStyleLbl="sibTrans2D1" presStyleIdx="0" presStyleCnt="0"/>
      <dgm:spPr/>
    </dgm:pt>
    <dgm:pt modelId="{056CB6FF-4857-49AE-993A-0B64EA964815}" type="pres">
      <dgm:prSet presAssocID="{6CC5A62A-57E7-4D01-A5C4-B6ABD283BC48}" presName="compNode" presStyleCnt="0"/>
      <dgm:spPr/>
    </dgm:pt>
    <dgm:pt modelId="{BF88D7E6-E5E7-426D-B3CF-6CA61375A1D9}" type="pres">
      <dgm:prSet presAssocID="{6CC5A62A-57E7-4D01-A5C4-B6ABD283BC48}" presName="pictRect" presStyleLbl="node1" presStyleIdx="1" presStyleCnt="8"/>
      <dgm:spPr>
        <a:blipFill rotWithShape="1">
          <a:blip xmlns:r="http://schemas.openxmlformats.org/officeDocument/2006/relationships" r:embed="rId2"/>
          <a:srcRect/>
          <a:stretch>
            <a:fillRect l="-12000" r="-12000"/>
          </a:stretch>
        </a:blipFill>
        <a:effectLst>
          <a:glow rad="127000">
            <a:srgbClr val="00B050"/>
          </a:glow>
        </a:effectLst>
      </dgm:spPr>
      <dgm:extLst>
        <a:ext uri="{E40237B7-FDA0-4F09-8148-C483321AD2D9}">
          <dgm14:cNvPr xmlns:dgm14="http://schemas.microsoft.com/office/drawing/2010/diagram" id="0" name="" descr="tadpole"/>
        </a:ext>
      </dgm:extLst>
    </dgm:pt>
    <dgm:pt modelId="{72234B77-4744-4763-A0BD-FACDFCF56DA1}" type="pres">
      <dgm:prSet presAssocID="{6CC5A62A-57E7-4D01-A5C4-B6ABD283BC48}" presName="textRect" presStyleLbl="revTx" presStyleIdx="1" presStyleCnt="8">
        <dgm:presLayoutVars>
          <dgm:bulletEnabled val="1"/>
        </dgm:presLayoutVars>
      </dgm:prSet>
      <dgm:spPr/>
    </dgm:pt>
    <dgm:pt modelId="{3B896F88-9F33-48E3-99BE-81FECE1D18A9}" type="pres">
      <dgm:prSet presAssocID="{4C7E3DFD-022C-4013-9AD6-2A0C1FA42104}" presName="sibTrans" presStyleLbl="sibTrans2D1" presStyleIdx="0" presStyleCnt="0"/>
      <dgm:spPr/>
    </dgm:pt>
    <dgm:pt modelId="{B9485742-3CA4-482D-BEE3-42D209E4F6F7}" type="pres">
      <dgm:prSet presAssocID="{F3987B41-F689-4C91-85AD-4C6F39B7F0BE}" presName="compNode" presStyleCnt="0"/>
      <dgm:spPr/>
    </dgm:pt>
    <dgm:pt modelId="{27E76376-32B5-49FC-B28A-99794D19CA8E}" type="pres">
      <dgm:prSet presAssocID="{F3987B41-F689-4C91-85AD-4C6F39B7F0BE}" presName="pictRect" presStyleLbl="node1" presStyleIdx="2" presStyleCnt="8"/>
      <dgm:spPr>
        <a:blipFill rotWithShape="1">
          <a:blip xmlns:r="http://schemas.openxmlformats.org/officeDocument/2006/relationships" r:embed="rId3"/>
          <a:srcRect/>
          <a:stretch>
            <a:fillRect l="-8000" r="-8000"/>
          </a:stretch>
        </a:blipFill>
        <a:effectLst>
          <a:glow rad="127000">
            <a:srgbClr val="00B050"/>
          </a:glow>
        </a:effectLst>
      </dgm:spPr>
      <dgm:extLst>
        <a:ext uri="{E40237B7-FDA0-4F09-8148-C483321AD2D9}">
          <dgm14:cNvPr xmlns:dgm14="http://schemas.microsoft.com/office/drawing/2010/diagram" id="0" name="" descr="mosquito malaria study using rabbit host"/>
        </a:ext>
      </dgm:extLst>
    </dgm:pt>
    <dgm:pt modelId="{555F30B4-8730-4594-8CCF-BFDB7C5A2C87}" type="pres">
      <dgm:prSet presAssocID="{F3987B41-F689-4C91-85AD-4C6F39B7F0BE}" presName="textRect" presStyleLbl="revTx" presStyleIdx="2" presStyleCnt="8" custLinFactNeighborX="2073" custLinFactNeighborY="-4627">
        <dgm:presLayoutVars>
          <dgm:bulletEnabled val="1"/>
        </dgm:presLayoutVars>
      </dgm:prSet>
      <dgm:spPr/>
    </dgm:pt>
    <dgm:pt modelId="{131F3DC8-C6B0-48F6-8639-4ADCA280D5F4}" type="pres">
      <dgm:prSet presAssocID="{62CA2CE5-A296-4BBF-99BA-2BAA8D18F68D}" presName="sibTrans" presStyleLbl="sibTrans2D1" presStyleIdx="0" presStyleCnt="0"/>
      <dgm:spPr/>
    </dgm:pt>
    <dgm:pt modelId="{F5D040D9-EC4C-4117-AFFD-F9F5292F351F}" type="pres">
      <dgm:prSet presAssocID="{BB58703E-5695-487C-A455-B66544619B99}" presName="compNode" presStyleCnt="0"/>
      <dgm:spPr/>
    </dgm:pt>
    <dgm:pt modelId="{237D68E8-537A-4159-9998-4E8BAA5A9543}" type="pres">
      <dgm:prSet presAssocID="{BB58703E-5695-487C-A455-B66544619B99}" presName="pictRect" presStyleLbl="node1" presStyleIdx="3" presStyleCnt="8"/>
      <dgm:spPr>
        <a:blipFill rotWithShape="1">
          <a:blip xmlns:r="http://schemas.openxmlformats.org/officeDocument/2006/relationships" r:embed="rId4"/>
          <a:srcRect/>
          <a:stretch>
            <a:fillRect t="-23000" b="-23000"/>
          </a:stretch>
        </a:blipFill>
        <a:effectLst>
          <a:glow rad="127000">
            <a:srgbClr val="FF0000"/>
          </a:glow>
        </a:effectLst>
      </dgm:spPr>
      <dgm:extLst>
        <a:ext uri="{E40237B7-FDA0-4F09-8148-C483321AD2D9}">
          <dgm14:cNvPr xmlns:dgm14="http://schemas.microsoft.com/office/drawing/2010/diagram" id="0" name="" descr="optopus"/>
        </a:ext>
      </dgm:extLst>
    </dgm:pt>
    <dgm:pt modelId="{8EDD61AA-4A8B-47CB-85B8-CFD9416319FF}" type="pres">
      <dgm:prSet presAssocID="{BB58703E-5695-487C-A455-B66544619B99}" presName="textRect" presStyleLbl="revTx" presStyleIdx="3" presStyleCnt="8">
        <dgm:presLayoutVars>
          <dgm:bulletEnabled val="1"/>
        </dgm:presLayoutVars>
      </dgm:prSet>
      <dgm:spPr/>
    </dgm:pt>
    <dgm:pt modelId="{D245B029-60F0-41EA-9928-68AC55B7171F}" type="pres">
      <dgm:prSet presAssocID="{D0F4D769-8F4A-42E4-80C7-EC752CE72014}" presName="sibTrans" presStyleLbl="sibTrans2D1" presStyleIdx="0" presStyleCnt="0"/>
      <dgm:spPr/>
    </dgm:pt>
    <dgm:pt modelId="{77D3C6F3-5AAF-4CD0-B555-C898DD9C2894}" type="pres">
      <dgm:prSet presAssocID="{DD398E30-BAC0-4228-BAA0-D86A02E8D7A0}" presName="compNode" presStyleCnt="0"/>
      <dgm:spPr/>
    </dgm:pt>
    <dgm:pt modelId="{E5F24D25-3719-4FD8-965A-45CDD2FD7DC8}" type="pres">
      <dgm:prSet presAssocID="{DD398E30-BAC0-4228-BAA0-D86A02E8D7A0}" presName="pictRect" presStyleLbl="node1" presStyleIdx="4" presStyleCnt="8"/>
      <dgm:spPr>
        <a:blipFill rotWithShape="1">
          <a:blip xmlns:r="http://schemas.openxmlformats.org/officeDocument/2006/relationships" r:embed="rId5"/>
          <a:srcRect/>
          <a:stretch>
            <a:fillRect t="-8000" b="-8000"/>
          </a:stretch>
        </a:blipFill>
        <a:effectLst>
          <a:glow rad="127000">
            <a:srgbClr val="FF0000"/>
          </a:glow>
        </a:effectLst>
      </dgm:spPr>
    </dgm:pt>
    <dgm:pt modelId="{F93F977A-4DCC-44ED-B12F-0A678E92526E}" type="pres">
      <dgm:prSet presAssocID="{DD398E30-BAC0-4228-BAA0-D86A02E8D7A0}" presName="textRect" presStyleLbl="revTx" presStyleIdx="4" presStyleCnt="8">
        <dgm:presLayoutVars>
          <dgm:bulletEnabled val="1"/>
        </dgm:presLayoutVars>
      </dgm:prSet>
      <dgm:spPr/>
    </dgm:pt>
    <dgm:pt modelId="{38746CF5-9994-4408-8A9B-D22B06D8B2C7}" type="pres">
      <dgm:prSet presAssocID="{0619F83F-5413-44A8-9E27-CA5078729088}" presName="sibTrans" presStyleLbl="sibTrans2D1" presStyleIdx="0" presStyleCnt="0"/>
      <dgm:spPr/>
    </dgm:pt>
    <dgm:pt modelId="{530D4BD5-193D-4610-A316-3A246185F4AE}" type="pres">
      <dgm:prSet presAssocID="{6136A09F-5D83-4B3D-9489-059CF0B3A11D}" presName="compNode" presStyleCnt="0"/>
      <dgm:spPr/>
    </dgm:pt>
    <dgm:pt modelId="{6C018F40-969C-48B6-863F-288A219DFD1D}" type="pres">
      <dgm:prSet presAssocID="{6136A09F-5D83-4B3D-9489-059CF0B3A11D}" presName="pictRect" presStyleLbl="node1" presStyleIdx="5" presStyleCnt="8"/>
      <dgm:spPr>
        <a:blipFill rotWithShape="1">
          <a:blip xmlns:r="http://schemas.openxmlformats.org/officeDocument/2006/relationships" r:embed="rId6"/>
          <a:srcRect/>
          <a:stretch>
            <a:fillRect/>
          </a:stretch>
        </a:blipFill>
        <a:effectLst>
          <a:glow rad="127000">
            <a:srgbClr val="FFC000"/>
          </a:glow>
        </a:effectLst>
      </dgm:spPr>
    </dgm:pt>
    <dgm:pt modelId="{1946E76D-C89D-4E23-98E3-A98C8F8DED01}" type="pres">
      <dgm:prSet presAssocID="{6136A09F-5D83-4B3D-9489-059CF0B3A11D}" presName="textRect" presStyleLbl="revTx" presStyleIdx="5" presStyleCnt="8">
        <dgm:presLayoutVars>
          <dgm:bulletEnabled val="1"/>
        </dgm:presLayoutVars>
      </dgm:prSet>
      <dgm:spPr/>
    </dgm:pt>
    <dgm:pt modelId="{E01C4DF7-432A-4693-93B5-F005F5592A21}" type="pres">
      <dgm:prSet presAssocID="{1DB158E7-01F1-4320-81AC-095E1736A716}" presName="sibTrans" presStyleLbl="sibTrans2D1" presStyleIdx="0" presStyleCnt="0"/>
      <dgm:spPr/>
    </dgm:pt>
    <dgm:pt modelId="{939A5415-C195-43F4-88F0-9838E933B4DA}" type="pres">
      <dgm:prSet presAssocID="{0368C79E-A27D-4823-BB7D-B6CCA08521D5}" presName="compNode" presStyleCnt="0"/>
      <dgm:spPr/>
    </dgm:pt>
    <dgm:pt modelId="{CFAC2D5B-8C9C-4B43-83A7-8A0A61F070E9}" type="pres">
      <dgm:prSet presAssocID="{0368C79E-A27D-4823-BB7D-B6CCA08521D5}" presName="pictRect" presStyleLbl="node1" presStyleIdx="6" presStyleCnt="8"/>
      <dgm:spPr>
        <a:blipFill rotWithShape="1">
          <a:blip xmlns:r="http://schemas.openxmlformats.org/officeDocument/2006/relationships" r:embed="rId7"/>
          <a:srcRect/>
          <a:stretch>
            <a:fillRect t="-23000" b="-23000"/>
          </a:stretch>
        </a:blipFill>
        <a:effectLst>
          <a:glow rad="127000">
            <a:srgbClr val="FFC000"/>
          </a:glow>
        </a:effectLst>
      </dgm:spPr>
    </dgm:pt>
    <dgm:pt modelId="{72522ACD-0A1B-4E78-8AAA-90EC62381507}" type="pres">
      <dgm:prSet presAssocID="{0368C79E-A27D-4823-BB7D-B6CCA08521D5}" presName="textRect" presStyleLbl="revTx" presStyleIdx="6" presStyleCnt="8">
        <dgm:presLayoutVars>
          <dgm:bulletEnabled val="1"/>
        </dgm:presLayoutVars>
      </dgm:prSet>
      <dgm:spPr/>
    </dgm:pt>
    <dgm:pt modelId="{25290DB5-148A-4082-9F19-6266E2E917EB}" type="pres">
      <dgm:prSet presAssocID="{7C9E202B-00C0-4BB8-967C-349BB8225EB9}" presName="sibTrans" presStyleLbl="sibTrans2D1" presStyleIdx="0" presStyleCnt="0"/>
      <dgm:spPr/>
    </dgm:pt>
    <dgm:pt modelId="{2FADD33A-7F06-48D1-9148-B7975BC51ACE}" type="pres">
      <dgm:prSet presAssocID="{BDBD5E49-00E4-4CA5-867F-7629F0A6F784}" presName="compNode" presStyleCnt="0"/>
      <dgm:spPr/>
    </dgm:pt>
    <dgm:pt modelId="{EA97FA93-27D4-423C-A6CC-4C6E534EF2EB}" type="pres">
      <dgm:prSet presAssocID="{BDBD5E49-00E4-4CA5-867F-7629F0A6F784}" presName="pictRect" presStyleLbl="node1" presStyleIdx="7" presStyleCnt="8"/>
      <dgm:spPr>
        <a:blipFill rotWithShape="1">
          <a:blip xmlns:r="http://schemas.openxmlformats.org/officeDocument/2006/relationships" r:embed="rId8"/>
          <a:srcRect/>
          <a:stretch>
            <a:fillRect t="-18000" b="-18000"/>
          </a:stretch>
        </a:blipFill>
        <a:effectLst>
          <a:glow rad="127000">
            <a:srgbClr val="FFC000"/>
          </a:glow>
        </a:effectLst>
      </dgm:spPr>
    </dgm:pt>
    <dgm:pt modelId="{36A457CB-47B5-4A24-9897-4ADF52F27D00}" type="pres">
      <dgm:prSet presAssocID="{BDBD5E49-00E4-4CA5-867F-7629F0A6F784}" presName="textRect" presStyleLbl="revTx" presStyleIdx="7" presStyleCnt="8">
        <dgm:presLayoutVars>
          <dgm:bulletEnabled val="1"/>
        </dgm:presLayoutVars>
      </dgm:prSet>
      <dgm:spPr/>
    </dgm:pt>
  </dgm:ptLst>
  <dgm:cxnLst>
    <dgm:cxn modelId="{C85A2302-F4C6-4580-82EB-F201BFBC3C75}" type="presOf" srcId="{4C7E3DFD-022C-4013-9AD6-2A0C1FA42104}" destId="{3B896F88-9F33-48E3-99BE-81FECE1D18A9}" srcOrd="0" destOrd="0" presId="urn:microsoft.com/office/officeart/2005/8/layout/pList1"/>
    <dgm:cxn modelId="{86435916-7780-4F8A-BAF5-EB838A02CCA7}" srcId="{02F27789-0F60-43F3-AD50-F7DE97675B7C}" destId="{BB58703E-5695-487C-A455-B66544619B99}" srcOrd="3" destOrd="0" parTransId="{01A8CD76-5155-443C-B9FD-1A0DC50FCFBF}" sibTransId="{D0F4D769-8F4A-42E4-80C7-EC752CE72014}"/>
    <dgm:cxn modelId="{1A941022-76B2-4A0C-A88E-962FD4C55485}" type="presOf" srcId="{1B269057-639F-4FFB-8FBB-DD85BDFBA367}" destId="{689C30E5-F4FB-4C2A-8145-7AB2F6C0635B}" srcOrd="0" destOrd="0" presId="urn:microsoft.com/office/officeart/2005/8/layout/pList1"/>
    <dgm:cxn modelId="{9D0B1E27-A8F3-448C-93EE-23169A8FCBAA}" type="presOf" srcId="{DD398E30-BAC0-4228-BAA0-D86A02E8D7A0}" destId="{F93F977A-4DCC-44ED-B12F-0A678E92526E}" srcOrd="0" destOrd="0" presId="urn:microsoft.com/office/officeart/2005/8/layout/pList1"/>
    <dgm:cxn modelId="{78893628-3A96-4B84-A96D-F0E51CFEFCEC}" srcId="{02F27789-0F60-43F3-AD50-F7DE97675B7C}" destId="{DD398E30-BAC0-4228-BAA0-D86A02E8D7A0}" srcOrd="4" destOrd="0" parTransId="{E33C2954-DFF2-4F30-A4AA-38C19F10D3DF}" sibTransId="{0619F83F-5413-44A8-9E27-CA5078729088}"/>
    <dgm:cxn modelId="{A7906B3A-105A-40BF-B713-328BECC992D0}" type="presOf" srcId="{62CA2CE5-A296-4BBF-99BA-2BAA8D18F68D}" destId="{131F3DC8-C6B0-48F6-8639-4ADCA280D5F4}" srcOrd="0" destOrd="0" presId="urn:microsoft.com/office/officeart/2005/8/layout/pList1"/>
    <dgm:cxn modelId="{B19B7060-0C79-4861-AFA1-AB24E0CC42FD}" srcId="{02F27789-0F60-43F3-AD50-F7DE97675B7C}" destId="{6136A09F-5D83-4B3D-9489-059CF0B3A11D}" srcOrd="5" destOrd="0" parTransId="{ADDBEF80-10A0-44F1-877D-81938ECEB35D}" sibTransId="{1DB158E7-01F1-4320-81AC-095E1736A716}"/>
    <dgm:cxn modelId="{9DAEB46A-9A9B-4918-A45B-67D1EE1D0952}" type="presOf" srcId="{0619F83F-5413-44A8-9E27-CA5078729088}" destId="{38746CF5-9994-4408-8A9B-D22B06D8B2C7}" srcOrd="0" destOrd="0" presId="urn:microsoft.com/office/officeart/2005/8/layout/pList1"/>
    <dgm:cxn modelId="{E2D6267F-CCEB-4F4B-9150-F9480585E365}" type="presOf" srcId="{616E318D-909F-45F9-AABE-CC5F24AB25D2}" destId="{271CBF2D-BC5C-4410-BD5A-C4AA9E7C9E2C}" srcOrd="0" destOrd="0" presId="urn:microsoft.com/office/officeart/2005/8/layout/pList1"/>
    <dgm:cxn modelId="{FFA95C86-D2E1-4674-9236-3CC803089CFB}" type="presOf" srcId="{F3987B41-F689-4C91-85AD-4C6F39B7F0BE}" destId="{555F30B4-8730-4594-8CCF-BFDB7C5A2C87}" srcOrd="0" destOrd="0" presId="urn:microsoft.com/office/officeart/2005/8/layout/pList1"/>
    <dgm:cxn modelId="{C3983096-EEFB-41A5-8A35-4E57C04301E2}" srcId="{02F27789-0F60-43F3-AD50-F7DE97675B7C}" destId="{BDBD5E49-00E4-4CA5-867F-7629F0A6F784}" srcOrd="7" destOrd="0" parTransId="{B7D9F37B-41ED-43FE-9989-E03876ED7F18}" sibTransId="{09E8CBE0-0322-4C71-ACA5-7BAEE6F81E23}"/>
    <dgm:cxn modelId="{5006B89F-4AD3-48B7-81EC-3A72360DC6B4}" type="presOf" srcId="{1DB158E7-01F1-4320-81AC-095E1736A716}" destId="{E01C4DF7-432A-4693-93B5-F005F5592A21}" srcOrd="0" destOrd="0" presId="urn:microsoft.com/office/officeart/2005/8/layout/pList1"/>
    <dgm:cxn modelId="{D922CDB1-6E7B-4B7B-88A5-16055FAD1FB2}" type="presOf" srcId="{02F27789-0F60-43F3-AD50-F7DE97675B7C}" destId="{42BCA770-1E50-44B0-BFA1-B8338C6A621D}" srcOrd="0" destOrd="0" presId="urn:microsoft.com/office/officeart/2005/8/layout/pList1"/>
    <dgm:cxn modelId="{2EA6EEB2-2AF7-4082-A6E6-981ABB864E34}" type="presOf" srcId="{BB58703E-5695-487C-A455-B66544619B99}" destId="{8EDD61AA-4A8B-47CB-85B8-CFD9416319FF}" srcOrd="0" destOrd="0" presId="urn:microsoft.com/office/officeart/2005/8/layout/pList1"/>
    <dgm:cxn modelId="{BB84F2B6-91B8-4DFA-8CC2-DCFC7D2DF380}" type="presOf" srcId="{D0F4D769-8F4A-42E4-80C7-EC752CE72014}" destId="{D245B029-60F0-41EA-9928-68AC55B7171F}" srcOrd="0" destOrd="0" presId="urn:microsoft.com/office/officeart/2005/8/layout/pList1"/>
    <dgm:cxn modelId="{6D1A87C0-FA21-46C4-8412-AB6922D9178F}" type="presOf" srcId="{6136A09F-5D83-4B3D-9489-059CF0B3A11D}" destId="{1946E76D-C89D-4E23-98E3-A98C8F8DED01}" srcOrd="0" destOrd="0" presId="urn:microsoft.com/office/officeart/2005/8/layout/pList1"/>
    <dgm:cxn modelId="{94CC00C5-928F-4546-B406-A7D0E25ADA17}" type="presOf" srcId="{6CC5A62A-57E7-4D01-A5C4-B6ABD283BC48}" destId="{72234B77-4744-4763-A0BD-FACDFCF56DA1}" srcOrd="0" destOrd="0" presId="urn:microsoft.com/office/officeart/2005/8/layout/pList1"/>
    <dgm:cxn modelId="{9F53C0C7-2D14-4E16-9002-EEA5EC0234B4}" type="presOf" srcId="{7C9E202B-00C0-4BB8-967C-349BB8225EB9}" destId="{25290DB5-148A-4082-9F19-6266E2E917EB}" srcOrd="0" destOrd="0" presId="urn:microsoft.com/office/officeart/2005/8/layout/pList1"/>
    <dgm:cxn modelId="{B51BE7CA-5B8D-41AE-A78D-77AA812D89A2}" srcId="{02F27789-0F60-43F3-AD50-F7DE97675B7C}" destId="{6CC5A62A-57E7-4D01-A5C4-B6ABD283BC48}" srcOrd="1" destOrd="0" parTransId="{9180E6A3-0209-4F90-8270-C3012A3F590B}" sibTransId="{4C7E3DFD-022C-4013-9AD6-2A0C1FA42104}"/>
    <dgm:cxn modelId="{1AA2A0D3-461B-43C6-98EF-FA8083F61BD8}" srcId="{02F27789-0F60-43F3-AD50-F7DE97675B7C}" destId="{0368C79E-A27D-4823-BB7D-B6CCA08521D5}" srcOrd="6" destOrd="0" parTransId="{03E39FD0-0D19-4832-997B-4CD208B5C313}" sibTransId="{7C9E202B-00C0-4BB8-967C-349BB8225EB9}"/>
    <dgm:cxn modelId="{85F7E9DF-86F4-4F31-AECE-8FFF14DC3A77}" type="presOf" srcId="{BDBD5E49-00E4-4CA5-867F-7629F0A6F784}" destId="{36A457CB-47B5-4A24-9897-4ADF52F27D00}" srcOrd="0" destOrd="0" presId="urn:microsoft.com/office/officeart/2005/8/layout/pList1"/>
    <dgm:cxn modelId="{D27AE2E0-C732-4B26-941D-512D62EEBE48}" srcId="{02F27789-0F60-43F3-AD50-F7DE97675B7C}" destId="{616E318D-909F-45F9-AABE-CC5F24AB25D2}" srcOrd="0" destOrd="0" parTransId="{F07B0315-813E-4859-8A69-DE86D36B4B9E}" sibTransId="{1B269057-639F-4FFB-8FBB-DD85BDFBA367}"/>
    <dgm:cxn modelId="{0207A1F6-660F-4BC0-B9AC-9666732DE9D3}" type="presOf" srcId="{0368C79E-A27D-4823-BB7D-B6CCA08521D5}" destId="{72522ACD-0A1B-4E78-8AAA-90EC62381507}" srcOrd="0" destOrd="0" presId="urn:microsoft.com/office/officeart/2005/8/layout/pList1"/>
    <dgm:cxn modelId="{86EB41FD-DE35-4DD9-B74E-A325FE721DA5}" srcId="{02F27789-0F60-43F3-AD50-F7DE97675B7C}" destId="{F3987B41-F689-4C91-85AD-4C6F39B7F0BE}" srcOrd="2" destOrd="0" parTransId="{7BF4E9D6-5C66-4A30-928E-97634A2739CD}" sibTransId="{62CA2CE5-A296-4BBF-99BA-2BAA8D18F68D}"/>
    <dgm:cxn modelId="{F1438736-1331-4F98-8B8F-6D49EB2B36F0}" type="presParOf" srcId="{42BCA770-1E50-44B0-BFA1-B8338C6A621D}" destId="{B197013C-569F-4D2C-934E-60F4A67DB58E}" srcOrd="0" destOrd="0" presId="urn:microsoft.com/office/officeart/2005/8/layout/pList1"/>
    <dgm:cxn modelId="{58B9CEDE-0A5D-4AB9-802A-D152350E737F}" type="presParOf" srcId="{B197013C-569F-4D2C-934E-60F4A67DB58E}" destId="{0ECDEAF2-5179-45D7-87C5-465F3E2EFAC6}" srcOrd="0" destOrd="0" presId="urn:microsoft.com/office/officeart/2005/8/layout/pList1"/>
    <dgm:cxn modelId="{E7E6FBE4-AF02-43BB-A64C-B4A020B0F894}" type="presParOf" srcId="{B197013C-569F-4D2C-934E-60F4A67DB58E}" destId="{271CBF2D-BC5C-4410-BD5A-C4AA9E7C9E2C}" srcOrd="1" destOrd="0" presId="urn:microsoft.com/office/officeart/2005/8/layout/pList1"/>
    <dgm:cxn modelId="{45AAA3B9-0DCC-4867-9BC5-069A9DCE0931}" type="presParOf" srcId="{42BCA770-1E50-44B0-BFA1-B8338C6A621D}" destId="{689C30E5-F4FB-4C2A-8145-7AB2F6C0635B}" srcOrd="1" destOrd="0" presId="urn:microsoft.com/office/officeart/2005/8/layout/pList1"/>
    <dgm:cxn modelId="{052C00BC-3589-465D-A47A-6FF2FFD4B376}" type="presParOf" srcId="{42BCA770-1E50-44B0-BFA1-B8338C6A621D}" destId="{056CB6FF-4857-49AE-993A-0B64EA964815}" srcOrd="2" destOrd="0" presId="urn:microsoft.com/office/officeart/2005/8/layout/pList1"/>
    <dgm:cxn modelId="{6790DDFE-0D1D-4AA5-A261-B170D3D498DB}" type="presParOf" srcId="{056CB6FF-4857-49AE-993A-0B64EA964815}" destId="{BF88D7E6-E5E7-426D-B3CF-6CA61375A1D9}" srcOrd="0" destOrd="0" presId="urn:microsoft.com/office/officeart/2005/8/layout/pList1"/>
    <dgm:cxn modelId="{DCA168F4-E932-4C7B-AB13-05E53DB5DED4}" type="presParOf" srcId="{056CB6FF-4857-49AE-993A-0B64EA964815}" destId="{72234B77-4744-4763-A0BD-FACDFCF56DA1}" srcOrd="1" destOrd="0" presId="urn:microsoft.com/office/officeart/2005/8/layout/pList1"/>
    <dgm:cxn modelId="{0EF25026-BC11-4825-A77D-4F4AA806FB2C}" type="presParOf" srcId="{42BCA770-1E50-44B0-BFA1-B8338C6A621D}" destId="{3B896F88-9F33-48E3-99BE-81FECE1D18A9}" srcOrd="3" destOrd="0" presId="urn:microsoft.com/office/officeart/2005/8/layout/pList1"/>
    <dgm:cxn modelId="{DA382052-3A0A-4C4D-8DF6-AEE6F0A2182A}" type="presParOf" srcId="{42BCA770-1E50-44B0-BFA1-B8338C6A621D}" destId="{B9485742-3CA4-482D-BEE3-42D209E4F6F7}" srcOrd="4" destOrd="0" presId="urn:microsoft.com/office/officeart/2005/8/layout/pList1"/>
    <dgm:cxn modelId="{FCCF25DF-F747-40CC-BEE4-6235328E527A}" type="presParOf" srcId="{B9485742-3CA4-482D-BEE3-42D209E4F6F7}" destId="{27E76376-32B5-49FC-B28A-99794D19CA8E}" srcOrd="0" destOrd="0" presId="urn:microsoft.com/office/officeart/2005/8/layout/pList1"/>
    <dgm:cxn modelId="{F478667F-9829-49AF-AD53-3BC9F147F29C}" type="presParOf" srcId="{B9485742-3CA4-482D-BEE3-42D209E4F6F7}" destId="{555F30B4-8730-4594-8CCF-BFDB7C5A2C87}" srcOrd="1" destOrd="0" presId="urn:microsoft.com/office/officeart/2005/8/layout/pList1"/>
    <dgm:cxn modelId="{B2D2A78B-3B41-43C6-9A5D-F0EF555D71D8}" type="presParOf" srcId="{42BCA770-1E50-44B0-BFA1-B8338C6A621D}" destId="{131F3DC8-C6B0-48F6-8639-4ADCA280D5F4}" srcOrd="5" destOrd="0" presId="urn:microsoft.com/office/officeart/2005/8/layout/pList1"/>
    <dgm:cxn modelId="{62B2794A-B0F3-48B3-9D7F-2DF9BDE56357}" type="presParOf" srcId="{42BCA770-1E50-44B0-BFA1-B8338C6A621D}" destId="{F5D040D9-EC4C-4117-AFFD-F9F5292F351F}" srcOrd="6" destOrd="0" presId="urn:microsoft.com/office/officeart/2005/8/layout/pList1"/>
    <dgm:cxn modelId="{B1ADE515-CE53-4117-8A8C-2A544B0CD380}" type="presParOf" srcId="{F5D040D9-EC4C-4117-AFFD-F9F5292F351F}" destId="{237D68E8-537A-4159-9998-4E8BAA5A9543}" srcOrd="0" destOrd="0" presId="urn:microsoft.com/office/officeart/2005/8/layout/pList1"/>
    <dgm:cxn modelId="{499C81E4-2F87-4A79-847D-A3F299814FDA}" type="presParOf" srcId="{F5D040D9-EC4C-4117-AFFD-F9F5292F351F}" destId="{8EDD61AA-4A8B-47CB-85B8-CFD9416319FF}" srcOrd="1" destOrd="0" presId="urn:microsoft.com/office/officeart/2005/8/layout/pList1"/>
    <dgm:cxn modelId="{9758DF45-C51C-4B70-89A0-CDF193397CEF}" type="presParOf" srcId="{42BCA770-1E50-44B0-BFA1-B8338C6A621D}" destId="{D245B029-60F0-41EA-9928-68AC55B7171F}" srcOrd="7" destOrd="0" presId="urn:microsoft.com/office/officeart/2005/8/layout/pList1"/>
    <dgm:cxn modelId="{52233D55-D3CE-44D2-99F8-DCDA9996C7B0}" type="presParOf" srcId="{42BCA770-1E50-44B0-BFA1-B8338C6A621D}" destId="{77D3C6F3-5AAF-4CD0-B555-C898DD9C2894}" srcOrd="8" destOrd="0" presId="urn:microsoft.com/office/officeart/2005/8/layout/pList1"/>
    <dgm:cxn modelId="{85C89006-4DAC-40D7-AB0C-A36914C53220}" type="presParOf" srcId="{77D3C6F3-5AAF-4CD0-B555-C898DD9C2894}" destId="{E5F24D25-3719-4FD8-965A-45CDD2FD7DC8}" srcOrd="0" destOrd="0" presId="urn:microsoft.com/office/officeart/2005/8/layout/pList1"/>
    <dgm:cxn modelId="{6E3C5AEC-0FC6-448F-BD4F-DA849A1BF573}" type="presParOf" srcId="{77D3C6F3-5AAF-4CD0-B555-C898DD9C2894}" destId="{F93F977A-4DCC-44ED-B12F-0A678E92526E}" srcOrd="1" destOrd="0" presId="urn:microsoft.com/office/officeart/2005/8/layout/pList1"/>
    <dgm:cxn modelId="{2C0D36B9-BFE0-48C9-933F-399206F48446}" type="presParOf" srcId="{42BCA770-1E50-44B0-BFA1-B8338C6A621D}" destId="{38746CF5-9994-4408-8A9B-D22B06D8B2C7}" srcOrd="9" destOrd="0" presId="urn:microsoft.com/office/officeart/2005/8/layout/pList1"/>
    <dgm:cxn modelId="{5D79F4DE-D883-4120-9D6F-9F8ADFD8CC84}" type="presParOf" srcId="{42BCA770-1E50-44B0-BFA1-B8338C6A621D}" destId="{530D4BD5-193D-4610-A316-3A246185F4AE}" srcOrd="10" destOrd="0" presId="urn:microsoft.com/office/officeart/2005/8/layout/pList1"/>
    <dgm:cxn modelId="{21052F98-1D32-470D-B22A-F198980161D1}" type="presParOf" srcId="{530D4BD5-193D-4610-A316-3A246185F4AE}" destId="{6C018F40-969C-48B6-863F-288A219DFD1D}" srcOrd="0" destOrd="0" presId="urn:microsoft.com/office/officeart/2005/8/layout/pList1"/>
    <dgm:cxn modelId="{5F095233-3517-4F18-BA28-4E1EBA216923}" type="presParOf" srcId="{530D4BD5-193D-4610-A316-3A246185F4AE}" destId="{1946E76D-C89D-4E23-98E3-A98C8F8DED01}" srcOrd="1" destOrd="0" presId="urn:microsoft.com/office/officeart/2005/8/layout/pList1"/>
    <dgm:cxn modelId="{62B7DED9-EAFE-4C61-8F4B-BDB7D9FAE6DE}" type="presParOf" srcId="{42BCA770-1E50-44B0-BFA1-B8338C6A621D}" destId="{E01C4DF7-432A-4693-93B5-F005F5592A21}" srcOrd="11" destOrd="0" presId="urn:microsoft.com/office/officeart/2005/8/layout/pList1"/>
    <dgm:cxn modelId="{143005C5-2815-4FCA-8DFD-F6A99CA00FEA}" type="presParOf" srcId="{42BCA770-1E50-44B0-BFA1-B8338C6A621D}" destId="{939A5415-C195-43F4-88F0-9838E933B4DA}" srcOrd="12" destOrd="0" presId="urn:microsoft.com/office/officeart/2005/8/layout/pList1"/>
    <dgm:cxn modelId="{4AB2FA09-A17D-46B5-9324-56DD5531CF5C}" type="presParOf" srcId="{939A5415-C195-43F4-88F0-9838E933B4DA}" destId="{CFAC2D5B-8C9C-4B43-83A7-8A0A61F070E9}" srcOrd="0" destOrd="0" presId="urn:microsoft.com/office/officeart/2005/8/layout/pList1"/>
    <dgm:cxn modelId="{D73C5076-5F42-40E6-9040-D8F9B713A8CF}" type="presParOf" srcId="{939A5415-C195-43F4-88F0-9838E933B4DA}" destId="{72522ACD-0A1B-4E78-8AAA-90EC62381507}" srcOrd="1" destOrd="0" presId="urn:microsoft.com/office/officeart/2005/8/layout/pList1"/>
    <dgm:cxn modelId="{00FB4BAF-BAFA-4A9E-BBA6-9BD41C4EB173}" type="presParOf" srcId="{42BCA770-1E50-44B0-BFA1-B8338C6A621D}" destId="{25290DB5-148A-4082-9F19-6266E2E917EB}" srcOrd="13" destOrd="0" presId="urn:microsoft.com/office/officeart/2005/8/layout/pList1"/>
    <dgm:cxn modelId="{7D13E4DE-50AB-4900-A711-0EA2652C4F6E}" type="presParOf" srcId="{42BCA770-1E50-44B0-BFA1-B8338C6A621D}" destId="{2FADD33A-7F06-48D1-9148-B7975BC51ACE}" srcOrd="14" destOrd="0" presId="urn:microsoft.com/office/officeart/2005/8/layout/pList1"/>
    <dgm:cxn modelId="{1A09AD20-4E34-4DBE-B558-E7E55E4C65D0}" type="presParOf" srcId="{2FADD33A-7F06-48D1-9148-B7975BC51ACE}" destId="{EA97FA93-27D4-423C-A6CC-4C6E534EF2EB}" srcOrd="0" destOrd="0" presId="urn:microsoft.com/office/officeart/2005/8/layout/pList1"/>
    <dgm:cxn modelId="{D056D24E-AA01-4E97-9F73-936FFB12C654}" type="presParOf" srcId="{2FADD33A-7F06-48D1-9148-B7975BC51ACE}" destId="{36A457CB-47B5-4A24-9897-4ADF52F27D00}"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9368F8-D96B-4E0A-BDA8-EB87D1C28E1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D9DDFF1-EA61-4939-93D6-C13DB51E0829}">
      <dgm:prSet phldrT="[Text]"/>
      <dgm:spPr>
        <a:solidFill>
          <a:srgbClr val="00589A"/>
        </a:solidFill>
        <a:ln>
          <a:solidFill>
            <a:schemeClr val="bg1"/>
          </a:solidFill>
        </a:ln>
      </dgm:spPr>
      <dgm:t>
        <a:bodyPr/>
        <a:lstStyle/>
        <a:p>
          <a:r>
            <a:rPr lang="en-US" dirty="0">
              <a:latin typeface="Calibri" panose="020F0502020204030204" pitchFamily="34" charset="0"/>
              <a:cs typeface="Calibri" panose="020F0502020204030204" pitchFamily="34" charset="0"/>
            </a:rPr>
            <a:t>1. Description of Animal Procedures</a:t>
          </a:r>
        </a:p>
      </dgm:t>
    </dgm:pt>
    <dgm:pt modelId="{321848DB-1A60-4EF6-8403-9BFF60782F39}" type="parTrans" cxnId="{8D575CAD-17C4-49EC-B98B-0A668C2E1A84}">
      <dgm:prSet/>
      <dgm:spPr/>
      <dgm:t>
        <a:bodyPr/>
        <a:lstStyle/>
        <a:p>
          <a:endParaRPr lang="en-US"/>
        </a:p>
      </dgm:t>
    </dgm:pt>
    <dgm:pt modelId="{69692346-2DD7-425E-92A0-E4458089B22E}" type="sibTrans" cxnId="{8D575CAD-17C4-49EC-B98B-0A668C2E1A84}">
      <dgm:prSet/>
      <dgm:spPr/>
      <dgm:t>
        <a:bodyPr/>
        <a:lstStyle/>
        <a:p>
          <a:endParaRPr lang="en-US"/>
        </a:p>
      </dgm:t>
    </dgm:pt>
    <dgm:pt modelId="{56643C1C-6D8F-47F9-B69F-E48DFDA62AFC}">
      <dgm:prSet phldrT="[Text]"/>
      <dgm:spPr>
        <a:solidFill>
          <a:srgbClr val="00589A"/>
        </a:solidFill>
        <a:ln>
          <a:solidFill>
            <a:schemeClr val="bg1"/>
          </a:solidFill>
        </a:ln>
      </dgm:spPr>
      <dgm:t>
        <a:bodyPr/>
        <a:lstStyle/>
        <a:p>
          <a:r>
            <a:rPr lang="en-US" dirty="0">
              <a:latin typeface="Calibri" panose="020F0502020204030204" pitchFamily="34" charset="0"/>
              <a:cs typeface="Calibri" panose="020F0502020204030204" pitchFamily="34" charset="0"/>
            </a:rPr>
            <a:t>2. Justifications</a:t>
          </a:r>
        </a:p>
      </dgm:t>
    </dgm:pt>
    <dgm:pt modelId="{54EBAF27-2DDC-40F9-8940-4D105945E46A}" type="parTrans" cxnId="{3436B976-694A-4F64-9E68-0CF56546F81F}">
      <dgm:prSet/>
      <dgm:spPr/>
      <dgm:t>
        <a:bodyPr/>
        <a:lstStyle/>
        <a:p>
          <a:endParaRPr lang="en-US"/>
        </a:p>
      </dgm:t>
    </dgm:pt>
    <dgm:pt modelId="{C0BB525B-3573-4695-B09E-B8FD664FE49B}" type="sibTrans" cxnId="{3436B976-694A-4F64-9E68-0CF56546F81F}">
      <dgm:prSet/>
      <dgm:spPr/>
      <dgm:t>
        <a:bodyPr/>
        <a:lstStyle/>
        <a:p>
          <a:endParaRPr lang="en-US"/>
        </a:p>
      </dgm:t>
    </dgm:pt>
    <dgm:pt modelId="{F4CAB1DB-EEE7-43CB-893A-E7F7ACC32D99}">
      <dgm:prSet phldrT="[Text]"/>
      <dgm:spPr>
        <a:solidFill>
          <a:srgbClr val="00589A"/>
        </a:solidFill>
        <a:ln>
          <a:solidFill>
            <a:schemeClr val="bg1"/>
          </a:solidFill>
        </a:ln>
      </dgm:spPr>
      <dgm:t>
        <a:bodyPr/>
        <a:lstStyle/>
        <a:p>
          <a:r>
            <a:rPr lang="en-US" dirty="0">
              <a:latin typeface="Calibri" panose="020F0502020204030204" pitchFamily="34" charset="0"/>
              <a:cs typeface="Calibri" panose="020F0502020204030204" pitchFamily="34" charset="0"/>
            </a:rPr>
            <a:t>3. Minimization of Pain/Distress</a:t>
          </a:r>
        </a:p>
      </dgm:t>
    </dgm:pt>
    <dgm:pt modelId="{19B30724-F0D3-448E-A7B3-61BAAD728A4A}" type="parTrans" cxnId="{9FFC6B15-692B-46EC-9992-DB0B09085977}">
      <dgm:prSet/>
      <dgm:spPr/>
      <dgm:t>
        <a:bodyPr/>
        <a:lstStyle/>
        <a:p>
          <a:endParaRPr lang="en-US"/>
        </a:p>
      </dgm:t>
    </dgm:pt>
    <dgm:pt modelId="{F5D48E13-FD34-4083-9702-289B70234A02}" type="sibTrans" cxnId="{9FFC6B15-692B-46EC-9992-DB0B09085977}">
      <dgm:prSet/>
      <dgm:spPr/>
      <dgm:t>
        <a:bodyPr/>
        <a:lstStyle/>
        <a:p>
          <a:endParaRPr lang="en-US"/>
        </a:p>
      </dgm:t>
    </dgm:pt>
    <dgm:pt modelId="{B1D70540-B8C9-43A1-B0EF-8E1C22871A9C}">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concise description of proposed procedures</a:t>
          </a:r>
        </a:p>
      </dgm:t>
    </dgm:pt>
    <dgm:pt modelId="{DB51E28E-D3CF-4665-9089-1E46CE555FB4}" type="parTrans" cxnId="{E314AA20-FF91-4FDC-AD57-E9606E8EBD0C}">
      <dgm:prSet/>
      <dgm:spPr/>
      <dgm:t>
        <a:bodyPr/>
        <a:lstStyle/>
        <a:p>
          <a:endParaRPr lang="en-US"/>
        </a:p>
      </dgm:t>
    </dgm:pt>
    <dgm:pt modelId="{96029E16-EF24-416F-A668-5B23B333C62A}" type="sibTrans" cxnId="{E314AA20-FF91-4FDC-AD57-E9606E8EBD0C}">
      <dgm:prSet/>
      <dgm:spPr/>
      <dgm:t>
        <a:bodyPr/>
        <a:lstStyle/>
        <a:p>
          <a:endParaRPr lang="en-US"/>
        </a:p>
      </dgm:t>
    </dgm:pt>
    <dgm:pt modelId="{8DC4D487-7B01-4173-974D-91FD0AFB51A7}">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identify species, strains, ages, sex and total number of animals by species</a:t>
          </a:r>
        </a:p>
      </dgm:t>
    </dgm:pt>
    <dgm:pt modelId="{6F14B3DB-DCC5-4E95-8D64-34A0EAC1C819}" type="parTrans" cxnId="{4141FDFB-A520-419D-80E8-D7205DB709B7}">
      <dgm:prSet/>
      <dgm:spPr/>
      <dgm:t>
        <a:bodyPr/>
        <a:lstStyle/>
        <a:p>
          <a:endParaRPr lang="en-US"/>
        </a:p>
      </dgm:t>
    </dgm:pt>
    <dgm:pt modelId="{345308B4-5BE7-40F9-919B-C0A8867475E6}" type="sibTrans" cxnId="{4141FDFB-A520-419D-80E8-D7205DB709B7}">
      <dgm:prSet/>
      <dgm:spPr/>
      <dgm:t>
        <a:bodyPr/>
        <a:lstStyle/>
        <a:p>
          <a:endParaRPr lang="en-US"/>
        </a:p>
      </dgm:t>
    </dgm:pt>
    <dgm:pt modelId="{593FC7C9-BD8D-47AD-ADAF-874655429243}">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dog or cat source</a:t>
          </a:r>
        </a:p>
      </dgm:t>
    </dgm:pt>
    <dgm:pt modelId="{5C5512BC-C1E7-4843-8DE5-9081A6C06E8E}" type="parTrans" cxnId="{4B4DC5FC-FF13-4C55-9CBD-3D170D610F52}">
      <dgm:prSet/>
      <dgm:spPr/>
      <dgm:t>
        <a:bodyPr/>
        <a:lstStyle/>
        <a:p>
          <a:endParaRPr lang="en-US"/>
        </a:p>
      </dgm:t>
    </dgm:pt>
    <dgm:pt modelId="{24A6F560-C9D5-4463-8319-A5DDBD5BF6FC}" type="sibTrans" cxnId="{4B4DC5FC-FF13-4C55-9CBD-3D170D610F52}">
      <dgm:prSet/>
      <dgm:spPr/>
      <dgm:t>
        <a:bodyPr/>
        <a:lstStyle/>
        <a:p>
          <a:endParaRPr lang="en-US"/>
        </a:p>
      </dgm:t>
    </dgm:pt>
    <dgm:pt modelId="{BC41D9CC-F085-4259-9DCB-AC3178467A22}">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species are appropriate for research</a:t>
          </a:r>
        </a:p>
      </dgm:t>
    </dgm:pt>
    <dgm:pt modelId="{CD5647B1-FC7A-443E-9F4D-06E536787951}" type="parTrans" cxnId="{0B543EEA-0DEE-485A-A317-8C9DE131F1D2}">
      <dgm:prSet/>
      <dgm:spPr/>
      <dgm:t>
        <a:bodyPr/>
        <a:lstStyle/>
        <a:p>
          <a:endParaRPr lang="en-US"/>
        </a:p>
      </dgm:t>
    </dgm:pt>
    <dgm:pt modelId="{2CFB82A6-6A91-479B-911A-A366EBDDBEE4}" type="sibTrans" cxnId="{0B543EEA-0DEE-485A-A317-8C9DE131F1D2}">
      <dgm:prSet/>
      <dgm:spPr/>
      <dgm:t>
        <a:bodyPr/>
        <a:lstStyle/>
        <a:p>
          <a:endParaRPr lang="en-US"/>
        </a:p>
      </dgm:t>
    </dgm:pt>
    <dgm:pt modelId="{15FCC718-007C-4C6B-9498-CB3028A70CB3}">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why not alternative model (e.g. computational, human, invertebrate, </a:t>
          </a:r>
          <a:r>
            <a:rPr lang="en-US" i="1" dirty="0">
              <a:latin typeface="Calibri" panose="020F0502020204030204" pitchFamily="34" charset="0"/>
              <a:cs typeface="Calibri" panose="020F0502020204030204" pitchFamily="34" charset="0"/>
            </a:rPr>
            <a:t>in vitro</a:t>
          </a:r>
          <a:r>
            <a:rPr lang="en-US" dirty="0">
              <a:latin typeface="Calibri" panose="020F0502020204030204" pitchFamily="34" charset="0"/>
              <a:cs typeface="Calibri" panose="020F0502020204030204" pitchFamily="34" charset="0"/>
            </a:rPr>
            <a:t>)</a:t>
          </a:r>
        </a:p>
      </dgm:t>
    </dgm:pt>
    <dgm:pt modelId="{F5644EF9-E62F-4D81-A105-D8E84A8C3116}" type="parTrans" cxnId="{590B4258-E878-47D8-A62D-21F09A0155E3}">
      <dgm:prSet/>
      <dgm:spPr/>
      <dgm:t>
        <a:bodyPr/>
        <a:lstStyle/>
        <a:p>
          <a:endParaRPr lang="en-US"/>
        </a:p>
      </dgm:t>
    </dgm:pt>
    <dgm:pt modelId="{D8FFABCE-E961-4E05-8A4A-12DA4EFAA06D}" type="sibTrans" cxnId="{590B4258-E878-47D8-A62D-21F09A0155E3}">
      <dgm:prSet/>
      <dgm:spPr/>
      <dgm:t>
        <a:bodyPr/>
        <a:lstStyle/>
        <a:p>
          <a:endParaRPr lang="en-US"/>
        </a:p>
      </dgm:t>
    </dgm:pt>
    <dgm:pt modelId="{9314FB1A-F0E8-401A-A4BE-CC897342EB2F}">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interventions such as analgesia, anesthesia, sedation, palliative care</a:t>
          </a:r>
        </a:p>
      </dgm:t>
    </dgm:pt>
    <dgm:pt modelId="{17BE276B-B91D-4976-BF87-4994AE0E2A27}" type="parTrans" cxnId="{3A1B0A3F-0500-4266-84CD-F1F2FAB32B2A}">
      <dgm:prSet/>
      <dgm:spPr/>
      <dgm:t>
        <a:bodyPr/>
        <a:lstStyle/>
        <a:p>
          <a:endParaRPr lang="en-US"/>
        </a:p>
      </dgm:t>
    </dgm:pt>
    <dgm:pt modelId="{A83B2942-3FDC-46B3-A7F7-610932C9F819}" type="sibTrans" cxnId="{3A1B0A3F-0500-4266-84CD-F1F2FAB32B2A}">
      <dgm:prSet/>
      <dgm:spPr/>
      <dgm:t>
        <a:bodyPr/>
        <a:lstStyle/>
        <a:p>
          <a:endParaRPr lang="en-US"/>
        </a:p>
      </dgm:t>
    </dgm:pt>
    <dgm:pt modelId="{9174A89D-A310-4FAE-8500-A11709BAB4C8}">
      <dgm:prSet phldrT="[Text]"/>
      <dgm:spPr>
        <a:ln>
          <a:solidFill>
            <a:schemeClr val="bg1"/>
          </a:solidFill>
        </a:ln>
      </dgm:spPr>
      <dgm:t>
        <a:bodyPr/>
        <a:lstStyle/>
        <a:p>
          <a:r>
            <a:rPr lang="en-US" dirty="0">
              <a:latin typeface="Calibri" panose="020F0502020204030204" pitchFamily="34" charset="0"/>
              <a:cs typeface="Calibri" panose="020F0502020204030204" pitchFamily="34" charset="0"/>
            </a:rPr>
            <a:t>humane endpoints</a:t>
          </a:r>
        </a:p>
      </dgm:t>
    </dgm:pt>
    <dgm:pt modelId="{B3EDE697-C3FE-42A8-B263-577C5C01BBFB}" type="parTrans" cxnId="{9D4ADA6B-4B89-46F6-9317-6D183B0B7595}">
      <dgm:prSet/>
      <dgm:spPr/>
      <dgm:t>
        <a:bodyPr/>
        <a:lstStyle/>
        <a:p>
          <a:endParaRPr lang="en-US"/>
        </a:p>
      </dgm:t>
    </dgm:pt>
    <dgm:pt modelId="{AA2C6455-D37B-4A78-AD7C-A8B346E0C20E}" type="sibTrans" cxnId="{9D4ADA6B-4B89-46F6-9317-6D183B0B7595}">
      <dgm:prSet/>
      <dgm:spPr/>
      <dgm:t>
        <a:bodyPr/>
        <a:lstStyle/>
        <a:p>
          <a:endParaRPr lang="en-US"/>
        </a:p>
      </dgm:t>
    </dgm:pt>
    <dgm:pt modelId="{0A4C5A00-4521-40CB-B722-959BFB22BC42}" type="pres">
      <dgm:prSet presAssocID="{099368F8-D96B-4E0A-BDA8-EB87D1C28E1F}" presName="linear" presStyleCnt="0">
        <dgm:presLayoutVars>
          <dgm:dir/>
          <dgm:animLvl val="lvl"/>
          <dgm:resizeHandles val="exact"/>
        </dgm:presLayoutVars>
      </dgm:prSet>
      <dgm:spPr/>
    </dgm:pt>
    <dgm:pt modelId="{ACE53B33-7958-4DDC-A599-BD0549B9A2AE}" type="pres">
      <dgm:prSet presAssocID="{7D9DDFF1-EA61-4939-93D6-C13DB51E0829}" presName="parentLin" presStyleCnt="0"/>
      <dgm:spPr/>
    </dgm:pt>
    <dgm:pt modelId="{6E6D1227-B958-4934-972A-A8F5C1D1CA24}" type="pres">
      <dgm:prSet presAssocID="{7D9DDFF1-EA61-4939-93D6-C13DB51E0829}" presName="parentLeftMargin" presStyleLbl="node1" presStyleIdx="0" presStyleCnt="3"/>
      <dgm:spPr/>
    </dgm:pt>
    <dgm:pt modelId="{4DBE4277-BD75-48E4-99E0-2F304D31B663}" type="pres">
      <dgm:prSet presAssocID="{7D9DDFF1-EA61-4939-93D6-C13DB51E0829}" presName="parentText" presStyleLbl="node1" presStyleIdx="0" presStyleCnt="3" custScaleX="142857" custLinFactNeighborX="-5973" custLinFactNeighborY="-2627">
        <dgm:presLayoutVars>
          <dgm:chMax val="0"/>
          <dgm:bulletEnabled val="1"/>
        </dgm:presLayoutVars>
      </dgm:prSet>
      <dgm:spPr/>
    </dgm:pt>
    <dgm:pt modelId="{2E5BC1C4-0ABD-4060-92A3-043F8F94A25D}" type="pres">
      <dgm:prSet presAssocID="{7D9DDFF1-EA61-4939-93D6-C13DB51E0829}" presName="negativeSpace" presStyleCnt="0"/>
      <dgm:spPr/>
    </dgm:pt>
    <dgm:pt modelId="{8E7F8CE6-0829-454C-978A-E4C603EFC229}" type="pres">
      <dgm:prSet presAssocID="{7D9DDFF1-EA61-4939-93D6-C13DB51E0829}" presName="childText" presStyleLbl="conFgAcc1" presStyleIdx="0" presStyleCnt="3">
        <dgm:presLayoutVars>
          <dgm:bulletEnabled val="1"/>
        </dgm:presLayoutVars>
      </dgm:prSet>
      <dgm:spPr/>
    </dgm:pt>
    <dgm:pt modelId="{14B7A64C-569E-4D75-B66E-CA550D9E41E3}" type="pres">
      <dgm:prSet presAssocID="{69692346-2DD7-425E-92A0-E4458089B22E}" presName="spaceBetweenRectangles" presStyleCnt="0"/>
      <dgm:spPr/>
    </dgm:pt>
    <dgm:pt modelId="{4C90453B-53B4-49E5-A4D6-87D996C11BA6}" type="pres">
      <dgm:prSet presAssocID="{56643C1C-6D8F-47F9-B69F-E48DFDA62AFC}" presName="parentLin" presStyleCnt="0"/>
      <dgm:spPr/>
    </dgm:pt>
    <dgm:pt modelId="{413CEA84-21DD-4F93-960B-C62022821B0A}" type="pres">
      <dgm:prSet presAssocID="{56643C1C-6D8F-47F9-B69F-E48DFDA62AFC}" presName="parentLeftMargin" presStyleLbl="node1" presStyleIdx="0" presStyleCnt="3"/>
      <dgm:spPr/>
    </dgm:pt>
    <dgm:pt modelId="{250F536E-F305-4FC6-9E9E-1FF37199D415}" type="pres">
      <dgm:prSet presAssocID="{56643C1C-6D8F-47F9-B69F-E48DFDA62AFC}" presName="parentText" presStyleLbl="node1" presStyleIdx="1" presStyleCnt="3" custScaleX="142857">
        <dgm:presLayoutVars>
          <dgm:chMax val="0"/>
          <dgm:bulletEnabled val="1"/>
        </dgm:presLayoutVars>
      </dgm:prSet>
      <dgm:spPr/>
    </dgm:pt>
    <dgm:pt modelId="{F079D4CB-88D4-4AFF-9A2A-1B103C32091E}" type="pres">
      <dgm:prSet presAssocID="{56643C1C-6D8F-47F9-B69F-E48DFDA62AFC}" presName="negativeSpace" presStyleCnt="0"/>
      <dgm:spPr/>
    </dgm:pt>
    <dgm:pt modelId="{4EF90C8E-4D10-43E3-8C9F-C8FD3C57A4A8}" type="pres">
      <dgm:prSet presAssocID="{56643C1C-6D8F-47F9-B69F-E48DFDA62AFC}" presName="childText" presStyleLbl="conFgAcc1" presStyleIdx="1" presStyleCnt="3">
        <dgm:presLayoutVars>
          <dgm:bulletEnabled val="1"/>
        </dgm:presLayoutVars>
      </dgm:prSet>
      <dgm:spPr/>
    </dgm:pt>
    <dgm:pt modelId="{36932A8A-5E8B-4EAB-8322-E1BBA9803590}" type="pres">
      <dgm:prSet presAssocID="{C0BB525B-3573-4695-B09E-B8FD664FE49B}" presName="spaceBetweenRectangles" presStyleCnt="0"/>
      <dgm:spPr/>
    </dgm:pt>
    <dgm:pt modelId="{11EA7F8B-4789-448E-9B73-5B7DF07B5D4B}" type="pres">
      <dgm:prSet presAssocID="{F4CAB1DB-EEE7-43CB-893A-E7F7ACC32D99}" presName="parentLin" presStyleCnt="0"/>
      <dgm:spPr/>
    </dgm:pt>
    <dgm:pt modelId="{19A39C5D-B26E-49CC-B914-F9FB2A221098}" type="pres">
      <dgm:prSet presAssocID="{F4CAB1DB-EEE7-43CB-893A-E7F7ACC32D99}" presName="parentLeftMargin" presStyleLbl="node1" presStyleIdx="1" presStyleCnt="3"/>
      <dgm:spPr/>
    </dgm:pt>
    <dgm:pt modelId="{BCE2F164-3CB5-4134-98A2-8AD2974CC983}" type="pres">
      <dgm:prSet presAssocID="{F4CAB1DB-EEE7-43CB-893A-E7F7ACC32D99}" presName="parentText" presStyleLbl="node1" presStyleIdx="2" presStyleCnt="3" custScaleX="142857">
        <dgm:presLayoutVars>
          <dgm:chMax val="0"/>
          <dgm:bulletEnabled val="1"/>
        </dgm:presLayoutVars>
      </dgm:prSet>
      <dgm:spPr/>
    </dgm:pt>
    <dgm:pt modelId="{C40B0709-06E7-4BDB-921A-84437FDA1D71}" type="pres">
      <dgm:prSet presAssocID="{F4CAB1DB-EEE7-43CB-893A-E7F7ACC32D99}" presName="negativeSpace" presStyleCnt="0"/>
      <dgm:spPr/>
    </dgm:pt>
    <dgm:pt modelId="{2EEAD7F6-2F1B-456D-A5CA-4B60057B1B65}" type="pres">
      <dgm:prSet presAssocID="{F4CAB1DB-EEE7-43CB-893A-E7F7ACC32D99}" presName="childText" presStyleLbl="conFgAcc1" presStyleIdx="2" presStyleCnt="3" custLinFactNeighborY="-5094">
        <dgm:presLayoutVars>
          <dgm:bulletEnabled val="1"/>
        </dgm:presLayoutVars>
      </dgm:prSet>
      <dgm:spPr/>
    </dgm:pt>
  </dgm:ptLst>
  <dgm:cxnLst>
    <dgm:cxn modelId="{28333212-D840-468B-B106-1B06821A0870}" type="presOf" srcId="{56643C1C-6D8F-47F9-B69F-E48DFDA62AFC}" destId="{250F536E-F305-4FC6-9E9E-1FF37199D415}" srcOrd="1" destOrd="0" presId="urn:microsoft.com/office/officeart/2005/8/layout/list1"/>
    <dgm:cxn modelId="{385A5212-8F3E-45EB-A8F5-B25A47A62963}" type="presOf" srcId="{15FCC718-007C-4C6B-9498-CB3028A70CB3}" destId="{4EF90C8E-4D10-43E3-8C9F-C8FD3C57A4A8}" srcOrd="0" destOrd="1" presId="urn:microsoft.com/office/officeart/2005/8/layout/list1"/>
    <dgm:cxn modelId="{9FFC6B15-692B-46EC-9992-DB0B09085977}" srcId="{099368F8-D96B-4E0A-BDA8-EB87D1C28E1F}" destId="{F4CAB1DB-EEE7-43CB-893A-E7F7ACC32D99}" srcOrd="2" destOrd="0" parTransId="{19B30724-F0D3-448E-A7B3-61BAAD728A4A}" sibTransId="{F5D48E13-FD34-4083-9702-289B70234A02}"/>
    <dgm:cxn modelId="{E314AA20-FF91-4FDC-AD57-E9606E8EBD0C}" srcId="{7D9DDFF1-EA61-4939-93D6-C13DB51E0829}" destId="{B1D70540-B8C9-43A1-B0EF-8E1C22871A9C}" srcOrd="0" destOrd="0" parTransId="{DB51E28E-D3CF-4665-9089-1E46CE555FB4}" sibTransId="{96029E16-EF24-416F-A668-5B23B333C62A}"/>
    <dgm:cxn modelId="{555AD421-272F-42BA-93AC-0767D78C78F0}" type="presOf" srcId="{9314FB1A-F0E8-401A-A4BE-CC897342EB2F}" destId="{2EEAD7F6-2F1B-456D-A5CA-4B60057B1B65}" srcOrd="0" destOrd="0" presId="urn:microsoft.com/office/officeart/2005/8/layout/list1"/>
    <dgm:cxn modelId="{C9974022-6690-446A-8AEE-554090CA2F91}" type="presOf" srcId="{56643C1C-6D8F-47F9-B69F-E48DFDA62AFC}" destId="{413CEA84-21DD-4F93-960B-C62022821B0A}" srcOrd="0" destOrd="0" presId="urn:microsoft.com/office/officeart/2005/8/layout/list1"/>
    <dgm:cxn modelId="{8CE43E29-787A-4A3F-B7BE-1FFE403514BB}" type="presOf" srcId="{7D9DDFF1-EA61-4939-93D6-C13DB51E0829}" destId="{4DBE4277-BD75-48E4-99E0-2F304D31B663}" srcOrd="1" destOrd="0" presId="urn:microsoft.com/office/officeart/2005/8/layout/list1"/>
    <dgm:cxn modelId="{D7EDF629-6A31-423D-9356-8E428CF23183}" type="presOf" srcId="{F4CAB1DB-EEE7-43CB-893A-E7F7ACC32D99}" destId="{19A39C5D-B26E-49CC-B914-F9FB2A221098}" srcOrd="0" destOrd="0" presId="urn:microsoft.com/office/officeart/2005/8/layout/list1"/>
    <dgm:cxn modelId="{B77EDA38-A97B-4E9E-9B73-72DE12CC09A6}" type="presOf" srcId="{8DC4D487-7B01-4173-974D-91FD0AFB51A7}" destId="{8E7F8CE6-0829-454C-978A-E4C603EFC229}" srcOrd="0" destOrd="1" presId="urn:microsoft.com/office/officeart/2005/8/layout/list1"/>
    <dgm:cxn modelId="{3A1B0A3F-0500-4266-84CD-F1F2FAB32B2A}" srcId="{F4CAB1DB-EEE7-43CB-893A-E7F7ACC32D99}" destId="{9314FB1A-F0E8-401A-A4BE-CC897342EB2F}" srcOrd="0" destOrd="0" parTransId="{17BE276B-B91D-4976-BF87-4994AE0E2A27}" sibTransId="{A83B2942-3FDC-46B3-A7F7-610932C9F819}"/>
    <dgm:cxn modelId="{37B17D5E-3B7B-403B-A5E0-1015EB4D0D3B}" type="presOf" srcId="{7D9DDFF1-EA61-4939-93D6-C13DB51E0829}" destId="{6E6D1227-B958-4934-972A-A8F5C1D1CA24}" srcOrd="0" destOrd="0" presId="urn:microsoft.com/office/officeart/2005/8/layout/list1"/>
    <dgm:cxn modelId="{DD4E2062-74D0-4780-BBD1-684564B006B8}" type="presOf" srcId="{BC41D9CC-F085-4259-9DCB-AC3178467A22}" destId="{4EF90C8E-4D10-43E3-8C9F-C8FD3C57A4A8}" srcOrd="0" destOrd="0" presId="urn:microsoft.com/office/officeart/2005/8/layout/list1"/>
    <dgm:cxn modelId="{5F1FF366-7204-48CE-8F4C-4942C8EF5609}" type="presOf" srcId="{593FC7C9-BD8D-47AD-ADAF-874655429243}" destId="{8E7F8CE6-0829-454C-978A-E4C603EFC229}" srcOrd="0" destOrd="2" presId="urn:microsoft.com/office/officeart/2005/8/layout/list1"/>
    <dgm:cxn modelId="{9D4ADA6B-4B89-46F6-9317-6D183B0B7595}" srcId="{F4CAB1DB-EEE7-43CB-893A-E7F7ACC32D99}" destId="{9174A89D-A310-4FAE-8500-A11709BAB4C8}" srcOrd="1" destOrd="0" parTransId="{B3EDE697-C3FE-42A8-B263-577C5C01BBFB}" sibTransId="{AA2C6455-D37B-4A78-AD7C-A8B346E0C20E}"/>
    <dgm:cxn modelId="{92E14B72-8DAA-4727-8456-EB900D97C462}" type="presOf" srcId="{B1D70540-B8C9-43A1-B0EF-8E1C22871A9C}" destId="{8E7F8CE6-0829-454C-978A-E4C603EFC229}" srcOrd="0" destOrd="0" presId="urn:microsoft.com/office/officeart/2005/8/layout/list1"/>
    <dgm:cxn modelId="{3436B976-694A-4F64-9E68-0CF56546F81F}" srcId="{099368F8-D96B-4E0A-BDA8-EB87D1C28E1F}" destId="{56643C1C-6D8F-47F9-B69F-E48DFDA62AFC}" srcOrd="1" destOrd="0" parTransId="{54EBAF27-2DDC-40F9-8940-4D105945E46A}" sibTransId="{C0BB525B-3573-4695-B09E-B8FD664FE49B}"/>
    <dgm:cxn modelId="{50C85F58-5AB3-41E6-97E4-0A34A1D639E1}" type="presOf" srcId="{9174A89D-A310-4FAE-8500-A11709BAB4C8}" destId="{2EEAD7F6-2F1B-456D-A5CA-4B60057B1B65}" srcOrd="0" destOrd="1" presId="urn:microsoft.com/office/officeart/2005/8/layout/list1"/>
    <dgm:cxn modelId="{590B4258-E878-47D8-A62D-21F09A0155E3}" srcId="{56643C1C-6D8F-47F9-B69F-E48DFDA62AFC}" destId="{15FCC718-007C-4C6B-9498-CB3028A70CB3}" srcOrd="1" destOrd="0" parTransId="{F5644EF9-E62F-4D81-A105-D8E84A8C3116}" sibTransId="{D8FFABCE-E961-4E05-8A4A-12DA4EFAA06D}"/>
    <dgm:cxn modelId="{BA12A48A-54AB-4028-95A4-DB6A09F0A7B4}" type="presOf" srcId="{099368F8-D96B-4E0A-BDA8-EB87D1C28E1F}" destId="{0A4C5A00-4521-40CB-B722-959BFB22BC42}" srcOrd="0" destOrd="0" presId="urn:microsoft.com/office/officeart/2005/8/layout/list1"/>
    <dgm:cxn modelId="{8D575CAD-17C4-49EC-B98B-0A668C2E1A84}" srcId="{099368F8-D96B-4E0A-BDA8-EB87D1C28E1F}" destId="{7D9DDFF1-EA61-4939-93D6-C13DB51E0829}" srcOrd="0" destOrd="0" parTransId="{321848DB-1A60-4EF6-8403-9BFF60782F39}" sibTransId="{69692346-2DD7-425E-92A0-E4458089B22E}"/>
    <dgm:cxn modelId="{0B543EEA-0DEE-485A-A317-8C9DE131F1D2}" srcId="{56643C1C-6D8F-47F9-B69F-E48DFDA62AFC}" destId="{BC41D9CC-F085-4259-9DCB-AC3178467A22}" srcOrd="0" destOrd="0" parTransId="{CD5647B1-FC7A-443E-9F4D-06E536787951}" sibTransId="{2CFB82A6-6A91-479B-911A-A366EBDDBEE4}"/>
    <dgm:cxn modelId="{BFDF1CF6-4428-4F5E-869C-0104AE3C6858}" type="presOf" srcId="{F4CAB1DB-EEE7-43CB-893A-E7F7ACC32D99}" destId="{BCE2F164-3CB5-4134-98A2-8AD2974CC983}" srcOrd="1" destOrd="0" presId="urn:microsoft.com/office/officeart/2005/8/layout/list1"/>
    <dgm:cxn modelId="{4141FDFB-A520-419D-80E8-D7205DB709B7}" srcId="{7D9DDFF1-EA61-4939-93D6-C13DB51E0829}" destId="{8DC4D487-7B01-4173-974D-91FD0AFB51A7}" srcOrd="1" destOrd="0" parTransId="{6F14B3DB-DCC5-4E95-8D64-34A0EAC1C819}" sibTransId="{345308B4-5BE7-40F9-919B-C0A8867475E6}"/>
    <dgm:cxn modelId="{4B4DC5FC-FF13-4C55-9CBD-3D170D610F52}" srcId="{7D9DDFF1-EA61-4939-93D6-C13DB51E0829}" destId="{593FC7C9-BD8D-47AD-ADAF-874655429243}" srcOrd="2" destOrd="0" parTransId="{5C5512BC-C1E7-4843-8DE5-9081A6C06E8E}" sibTransId="{24A6F560-C9D5-4463-8319-A5DDBD5BF6FC}"/>
    <dgm:cxn modelId="{18F8CCDA-B703-43D0-B842-F8ABB5C3C0D6}" type="presParOf" srcId="{0A4C5A00-4521-40CB-B722-959BFB22BC42}" destId="{ACE53B33-7958-4DDC-A599-BD0549B9A2AE}" srcOrd="0" destOrd="0" presId="urn:microsoft.com/office/officeart/2005/8/layout/list1"/>
    <dgm:cxn modelId="{6E534490-63BD-4F13-99C4-0B1BC0F1CFB6}" type="presParOf" srcId="{ACE53B33-7958-4DDC-A599-BD0549B9A2AE}" destId="{6E6D1227-B958-4934-972A-A8F5C1D1CA24}" srcOrd="0" destOrd="0" presId="urn:microsoft.com/office/officeart/2005/8/layout/list1"/>
    <dgm:cxn modelId="{AF0F8ECD-6048-46D7-AD62-205F2BC930B8}" type="presParOf" srcId="{ACE53B33-7958-4DDC-A599-BD0549B9A2AE}" destId="{4DBE4277-BD75-48E4-99E0-2F304D31B663}" srcOrd="1" destOrd="0" presId="urn:microsoft.com/office/officeart/2005/8/layout/list1"/>
    <dgm:cxn modelId="{4518B09B-95DA-45DB-A088-51F7E44F391F}" type="presParOf" srcId="{0A4C5A00-4521-40CB-B722-959BFB22BC42}" destId="{2E5BC1C4-0ABD-4060-92A3-043F8F94A25D}" srcOrd="1" destOrd="0" presId="urn:microsoft.com/office/officeart/2005/8/layout/list1"/>
    <dgm:cxn modelId="{01E2B625-0EC0-4966-B799-EE8F0BF6D59E}" type="presParOf" srcId="{0A4C5A00-4521-40CB-B722-959BFB22BC42}" destId="{8E7F8CE6-0829-454C-978A-E4C603EFC229}" srcOrd="2" destOrd="0" presId="urn:microsoft.com/office/officeart/2005/8/layout/list1"/>
    <dgm:cxn modelId="{2EAF8888-B9F0-4CF9-9E35-6E490828EAF4}" type="presParOf" srcId="{0A4C5A00-4521-40CB-B722-959BFB22BC42}" destId="{14B7A64C-569E-4D75-B66E-CA550D9E41E3}" srcOrd="3" destOrd="0" presId="urn:microsoft.com/office/officeart/2005/8/layout/list1"/>
    <dgm:cxn modelId="{10868F2B-8F05-4059-B7AA-9F6C53CB5E06}" type="presParOf" srcId="{0A4C5A00-4521-40CB-B722-959BFB22BC42}" destId="{4C90453B-53B4-49E5-A4D6-87D996C11BA6}" srcOrd="4" destOrd="0" presId="urn:microsoft.com/office/officeart/2005/8/layout/list1"/>
    <dgm:cxn modelId="{D3C8FAE4-4D28-450A-B847-9AC459C7F5E8}" type="presParOf" srcId="{4C90453B-53B4-49E5-A4D6-87D996C11BA6}" destId="{413CEA84-21DD-4F93-960B-C62022821B0A}" srcOrd="0" destOrd="0" presId="urn:microsoft.com/office/officeart/2005/8/layout/list1"/>
    <dgm:cxn modelId="{85CBC447-818F-411C-8952-86BDD367750F}" type="presParOf" srcId="{4C90453B-53B4-49E5-A4D6-87D996C11BA6}" destId="{250F536E-F305-4FC6-9E9E-1FF37199D415}" srcOrd="1" destOrd="0" presId="urn:microsoft.com/office/officeart/2005/8/layout/list1"/>
    <dgm:cxn modelId="{1DA2A65F-BBD8-414F-83EF-C60A183BAEEE}" type="presParOf" srcId="{0A4C5A00-4521-40CB-B722-959BFB22BC42}" destId="{F079D4CB-88D4-4AFF-9A2A-1B103C32091E}" srcOrd="5" destOrd="0" presId="urn:microsoft.com/office/officeart/2005/8/layout/list1"/>
    <dgm:cxn modelId="{FC656D81-9D2B-4AA9-BA1C-FF2ED885AEB0}" type="presParOf" srcId="{0A4C5A00-4521-40CB-B722-959BFB22BC42}" destId="{4EF90C8E-4D10-43E3-8C9F-C8FD3C57A4A8}" srcOrd="6" destOrd="0" presId="urn:microsoft.com/office/officeart/2005/8/layout/list1"/>
    <dgm:cxn modelId="{69E0D5DF-3C5F-4DD0-8BA5-0B56A336633B}" type="presParOf" srcId="{0A4C5A00-4521-40CB-B722-959BFB22BC42}" destId="{36932A8A-5E8B-4EAB-8322-E1BBA9803590}" srcOrd="7" destOrd="0" presId="urn:microsoft.com/office/officeart/2005/8/layout/list1"/>
    <dgm:cxn modelId="{51726873-DEC7-4C21-9AA4-85A91BE40D72}" type="presParOf" srcId="{0A4C5A00-4521-40CB-B722-959BFB22BC42}" destId="{11EA7F8B-4789-448E-9B73-5B7DF07B5D4B}" srcOrd="8" destOrd="0" presId="urn:microsoft.com/office/officeart/2005/8/layout/list1"/>
    <dgm:cxn modelId="{B05BB0EC-A111-4BE9-8F9D-041F4EB36A74}" type="presParOf" srcId="{11EA7F8B-4789-448E-9B73-5B7DF07B5D4B}" destId="{19A39C5D-B26E-49CC-B914-F9FB2A221098}" srcOrd="0" destOrd="0" presId="urn:microsoft.com/office/officeart/2005/8/layout/list1"/>
    <dgm:cxn modelId="{AE6C8E97-56F3-4D16-8704-1BE0E8B7E761}" type="presParOf" srcId="{11EA7F8B-4789-448E-9B73-5B7DF07B5D4B}" destId="{BCE2F164-3CB5-4134-98A2-8AD2974CC983}" srcOrd="1" destOrd="0" presId="urn:microsoft.com/office/officeart/2005/8/layout/list1"/>
    <dgm:cxn modelId="{74C137BB-B93A-441E-8527-4E9AFA8AADEC}" type="presParOf" srcId="{0A4C5A00-4521-40CB-B722-959BFB22BC42}" destId="{C40B0709-06E7-4BDB-921A-84437FDA1D71}" srcOrd="9" destOrd="0" presId="urn:microsoft.com/office/officeart/2005/8/layout/list1"/>
    <dgm:cxn modelId="{EBD4E54B-8CB6-4168-9EA1-1FAC07E42D53}" type="presParOf" srcId="{0A4C5A00-4521-40CB-B722-959BFB22BC42}" destId="{2EEAD7F6-2F1B-456D-A5CA-4B60057B1B6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6F52C7-A7AE-44EC-91DB-409414C9F77C}" type="doc">
      <dgm:prSet loTypeId="urn:microsoft.com/office/officeart/2018/2/layout/IconVerticalSolidList" loCatId="icon" qsTypeId="urn:microsoft.com/office/officeart/2005/8/quickstyle/simple1" qsCatId="simple" csTypeId="urn:microsoft.com/office/officeart/2018/5/colors/Iconchunking_neutralicontext_accent6_2" csCatId="accent6" phldr="1"/>
      <dgm:spPr/>
      <dgm:t>
        <a:bodyPr/>
        <a:lstStyle/>
        <a:p>
          <a:endParaRPr lang="en-US"/>
        </a:p>
      </dgm:t>
    </dgm:pt>
    <dgm:pt modelId="{1F9A6DA4-6881-41B4-B9A9-912B3E91E1D1}">
      <dgm:prSet custT="1"/>
      <dgm:spPr/>
      <dgm:t>
        <a:bodyPr/>
        <a:lstStyle/>
        <a:p>
          <a:r>
            <a:rPr lang="en-US" sz="2400" dirty="0">
              <a:solidFill>
                <a:schemeClr val="tx1"/>
              </a:solidFill>
            </a:rPr>
            <a:t>No funds may be used for animal activity until verification of IACUC approval;</a:t>
          </a:r>
        </a:p>
      </dgm:t>
    </dgm:pt>
    <dgm:pt modelId="{008D39DA-65A0-445A-9F89-FCD714116C9C}" type="parTrans" cxnId="{E0888C4B-0887-4288-ACF2-CFB0229A6B7E}">
      <dgm:prSet/>
      <dgm:spPr/>
      <dgm:t>
        <a:bodyPr/>
        <a:lstStyle/>
        <a:p>
          <a:endParaRPr lang="en-US">
            <a:solidFill>
              <a:schemeClr val="tx1"/>
            </a:solidFill>
          </a:endParaRPr>
        </a:p>
      </dgm:t>
    </dgm:pt>
    <dgm:pt modelId="{F505E689-F4C7-44D1-AC27-6C80BCE1D767}" type="sibTrans" cxnId="{E0888C4B-0887-4288-ACF2-CFB0229A6B7E}">
      <dgm:prSet/>
      <dgm:spPr/>
      <dgm:t>
        <a:bodyPr/>
        <a:lstStyle/>
        <a:p>
          <a:endParaRPr lang="en-US">
            <a:solidFill>
              <a:schemeClr val="tx1"/>
            </a:solidFill>
          </a:endParaRPr>
        </a:p>
      </dgm:t>
    </dgm:pt>
    <dgm:pt modelId="{BD383D67-AA1B-4FE8-A6FF-F823DEB336CA}">
      <dgm:prSet custT="1"/>
      <dgm:spPr/>
      <dgm:t>
        <a:bodyPr/>
        <a:lstStyle/>
        <a:p>
          <a:r>
            <a:rPr lang="en-US" sz="2400" dirty="0">
              <a:solidFill>
                <a:schemeClr val="tx1"/>
              </a:solidFill>
            </a:rPr>
            <a:t>No animal activity conducted without IACUC approval;</a:t>
          </a:r>
        </a:p>
      </dgm:t>
    </dgm:pt>
    <dgm:pt modelId="{B4C01538-4D08-43D6-A530-FDDAC57A0A1C}" type="parTrans" cxnId="{FAFFCF48-70AE-4906-B7C8-947FF7093D23}">
      <dgm:prSet/>
      <dgm:spPr/>
      <dgm:t>
        <a:bodyPr/>
        <a:lstStyle/>
        <a:p>
          <a:endParaRPr lang="en-US">
            <a:solidFill>
              <a:schemeClr val="tx1"/>
            </a:solidFill>
          </a:endParaRPr>
        </a:p>
      </dgm:t>
    </dgm:pt>
    <dgm:pt modelId="{771CAD5B-BB1B-4A59-8DBD-9D1423D60271}" type="sibTrans" cxnId="{FAFFCF48-70AE-4906-B7C8-947FF7093D23}">
      <dgm:prSet/>
      <dgm:spPr/>
      <dgm:t>
        <a:bodyPr/>
        <a:lstStyle/>
        <a:p>
          <a:endParaRPr lang="en-US">
            <a:solidFill>
              <a:schemeClr val="tx1"/>
            </a:solidFill>
          </a:endParaRPr>
        </a:p>
      </dgm:t>
    </dgm:pt>
    <dgm:pt modelId="{C99F5BE6-651C-4407-8624-4E732D789BCD}">
      <dgm:prSet custT="1"/>
      <dgm:spPr/>
      <dgm:t>
        <a:bodyPr/>
        <a:lstStyle/>
        <a:p>
          <a:r>
            <a:rPr lang="en-US" sz="2400" dirty="0">
              <a:solidFill>
                <a:schemeClr val="tx1"/>
              </a:solidFill>
            </a:rPr>
            <a:t>Approval within three years of the budget period start date; </a:t>
          </a:r>
        </a:p>
      </dgm:t>
    </dgm:pt>
    <dgm:pt modelId="{D1299722-F66F-40BB-8428-E57314962AA3}" type="parTrans" cxnId="{5DD052B1-426D-4619-8CA6-85DC02181F7A}">
      <dgm:prSet/>
      <dgm:spPr/>
      <dgm:t>
        <a:bodyPr/>
        <a:lstStyle/>
        <a:p>
          <a:endParaRPr lang="en-US">
            <a:solidFill>
              <a:schemeClr val="tx1"/>
            </a:solidFill>
          </a:endParaRPr>
        </a:p>
      </dgm:t>
    </dgm:pt>
    <dgm:pt modelId="{61E22D08-5617-4421-9624-9B57E3EA463D}" type="sibTrans" cxnId="{5DD052B1-426D-4619-8CA6-85DC02181F7A}">
      <dgm:prSet/>
      <dgm:spPr/>
      <dgm:t>
        <a:bodyPr/>
        <a:lstStyle/>
        <a:p>
          <a:endParaRPr lang="en-US">
            <a:solidFill>
              <a:schemeClr val="tx1"/>
            </a:solidFill>
          </a:endParaRPr>
        </a:p>
      </dgm:t>
    </dgm:pt>
    <dgm:pt modelId="{2D05D9F7-C00E-4C7B-A349-618716042BC9}">
      <dgm:prSet custT="1"/>
      <dgm:spPr/>
      <dgm:t>
        <a:bodyPr/>
        <a:lstStyle/>
        <a:p>
          <a:r>
            <a:rPr lang="en-US" sz="2400" dirty="0">
              <a:solidFill>
                <a:schemeClr val="tx1"/>
              </a:solidFill>
            </a:rPr>
            <a:t>Just-in-Time procedures;</a:t>
          </a:r>
        </a:p>
      </dgm:t>
    </dgm:pt>
    <dgm:pt modelId="{BFF9E053-2A23-4119-802B-4C03BE509BC7}" type="parTrans" cxnId="{05A381E8-68CE-4E3A-9C3E-68F481969001}">
      <dgm:prSet/>
      <dgm:spPr/>
      <dgm:t>
        <a:bodyPr/>
        <a:lstStyle/>
        <a:p>
          <a:endParaRPr lang="en-US">
            <a:solidFill>
              <a:schemeClr val="tx1"/>
            </a:solidFill>
          </a:endParaRPr>
        </a:p>
      </dgm:t>
    </dgm:pt>
    <dgm:pt modelId="{E2EF357F-391D-4EAC-8462-3C62C30318D0}" type="sibTrans" cxnId="{05A381E8-68CE-4E3A-9C3E-68F481969001}">
      <dgm:prSet/>
      <dgm:spPr/>
      <dgm:t>
        <a:bodyPr/>
        <a:lstStyle/>
        <a:p>
          <a:endParaRPr lang="en-US">
            <a:solidFill>
              <a:schemeClr val="tx1"/>
            </a:solidFill>
          </a:endParaRPr>
        </a:p>
      </dgm:t>
    </dgm:pt>
    <dgm:pt modelId="{ACF47E8B-E4E8-4F8C-966B-53B8A40EC91F}">
      <dgm:prSet custT="1"/>
      <dgm:spPr/>
      <dgm:t>
        <a:bodyPr/>
        <a:lstStyle/>
        <a:p>
          <a:r>
            <a:rPr lang="en-US" sz="2400" b="1" u="sng" dirty="0">
              <a:solidFill>
                <a:schemeClr val="tx1"/>
              </a:solidFill>
            </a:rPr>
            <a:t>Institutional</a:t>
          </a:r>
          <a:r>
            <a:rPr lang="en-US" sz="2400" dirty="0">
              <a:solidFill>
                <a:schemeClr val="tx1"/>
              </a:solidFill>
            </a:rPr>
            <a:t> responsibility to ensure congruency. </a:t>
          </a:r>
        </a:p>
      </dgm:t>
    </dgm:pt>
    <dgm:pt modelId="{F3ABFD47-59C8-4944-BA03-82A1FB4C102E}" type="parTrans" cxnId="{7470A73C-B827-45DF-9425-E1C8EC15B135}">
      <dgm:prSet/>
      <dgm:spPr/>
      <dgm:t>
        <a:bodyPr/>
        <a:lstStyle/>
        <a:p>
          <a:endParaRPr lang="en-US">
            <a:solidFill>
              <a:schemeClr val="tx1"/>
            </a:solidFill>
          </a:endParaRPr>
        </a:p>
      </dgm:t>
    </dgm:pt>
    <dgm:pt modelId="{0F7A09B1-1495-4525-9584-D3520D11BF0A}" type="sibTrans" cxnId="{7470A73C-B827-45DF-9425-E1C8EC15B135}">
      <dgm:prSet/>
      <dgm:spPr/>
      <dgm:t>
        <a:bodyPr/>
        <a:lstStyle/>
        <a:p>
          <a:endParaRPr lang="en-US">
            <a:solidFill>
              <a:schemeClr val="tx1"/>
            </a:solidFill>
          </a:endParaRPr>
        </a:p>
      </dgm:t>
    </dgm:pt>
    <dgm:pt modelId="{FA6310DF-DA60-4E70-B124-65DD275EFCDC}" type="pres">
      <dgm:prSet presAssocID="{C36F52C7-A7AE-44EC-91DB-409414C9F77C}" presName="root" presStyleCnt="0">
        <dgm:presLayoutVars>
          <dgm:dir/>
          <dgm:resizeHandles val="exact"/>
        </dgm:presLayoutVars>
      </dgm:prSet>
      <dgm:spPr/>
    </dgm:pt>
    <dgm:pt modelId="{0CD3D8B8-1B5F-4B14-A710-4B3CEA8120B8}" type="pres">
      <dgm:prSet presAssocID="{1F9A6DA4-6881-41B4-B9A9-912B3E91E1D1}" presName="compNode" presStyleCnt="0"/>
      <dgm:spPr/>
    </dgm:pt>
    <dgm:pt modelId="{E2F78C1F-47C8-410F-B1AB-606DBA01B3ED}" type="pres">
      <dgm:prSet presAssocID="{1F9A6DA4-6881-41B4-B9A9-912B3E91E1D1}" presName="bgRect" presStyleLbl="bgShp" presStyleIdx="0" presStyleCnt="5"/>
      <dgm:spPr>
        <a:noFill/>
      </dgm:spPr>
    </dgm:pt>
    <dgm:pt modelId="{D4A30B11-552C-4A7C-904F-34C45FABAB4C}" type="pres">
      <dgm:prSet presAssocID="{1F9A6DA4-6881-41B4-B9A9-912B3E91E1D1}" presName="iconRect" presStyleLbl="node1" presStyleIdx="0" presStyleCnt="5"/>
      <dgm:spPr>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mster"/>
        </a:ext>
      </dgm:extLst>
    </dgm:pt>
    <dgm:pt modelId="{79843052-35A5-454E-A810-20014AE53BF5}" type="pres">
      <dgm:prSet presAssocID="{1F9A6DA4-6881-41B4-B9A9-912B3E91E1D1}" presName="spaceRect" presStyleCnt="0"/>
      <dgm:spPr/>
    </dgm:pt>
    <dgm:pt modelId="{B74373C3-3F2C-4C7E-BD9E-F03038B3144E}" type="pres">
      <dgm:prSet presAssocID="{1F9A6DA4-6881-41B4-B9A9-912B3E91E1D1}" presName="parTx" presStyleLbl="revTx" presStyleIdx="0" presStyleCnt="5">
        <dgm:presLayoutVars>
          <dgm:chMax val="0"/>
          <dgm:chPref val="0"/>
        </dgm:presLayoutVars>
      </dgm:prSet>
      <dgm:spPr/>
    </dgm:pt>
    <dgm:pt modelId="{C3D75C42-DCBB-4FDA-84C7-51F074CB76B7}" type="pres">
      <dgm:prSet presAssocID="{F505E689-F4C7-44D1-AC27-6C80BCE1D767}" presName="sibTrans" presStyleCnt="0"/>
      <dgm:spPr/>
    </dgm:pt>
    <dgm:pt modelId="{E4ADA270-431D-42DD-A114-D0F4DBB08D42}" type="pres">
      <dgm:prSet presAssocID="{BD383D67-AA1B-4FE8-A6FF-F823DEB336CA}" presName="compNode" presStyleCnt="0"/>
      <dgm:spPr/>
    </dgm:pt>
    <dgm:pt modelId="{10D7BA86-9E12-455E-9460-5292C691ECD5}" type="pres">
      <dgm:prSet presAssocID="{BD383D67-AA1B-4FE8-A6FF-F823DEB336CA}" presName="bgRect" presStyleLbl="bgShp" presStyleIdx="1" presStyleCnt="5"/>
      <dgm:spPr>
        <a:noFill/>
      </dgm:spPr>
    </dgm:pt>
    <dgm:pt modelId="{B5BAFD43-A909-483F-AF5E-06EA7716DAF6}" type="pres">
      <dgm:prSet presAssocID="{BD383D67-AA1B-4FE8-A6FF-F823DEB336CA}" presName="iconRect" presStyleLbl="node1" presStyleIdx="1" presStyleCnt="5"/>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t"/>
        </a:ext>
      </dgm:extLst>
    </dgm:pt>
    <dgm:pt modelId="{40E1CA30-01AF-4BB2-9DCF-C097F417D1E4}" type="pres">
      <dgm:prSet presAssocID="{BD383D67-AA1B-4FE8-A6FF-F823DEB336CA}" presName="spaceRect" presStyleCnt="0"/>
      <dgm:spPr/>
    </dgm:pt>
    <dgm:pt modelId="{6A2E583F-7CFD-4238-8C1B-113202D4D0F0}" type="pres">
      <dgm:prSet presAssocID="{BD383D67-AA1B-4FE8-A6FF-F823DEB336CA}" presName="parTx" presStyleLbl="revTx" presStyleIdx="1" presStyleCnt="5">
        <dgm:presLayoutVars>
          <dgm:chMax val="0"/>
          <dgm:chPref val="0"/>
        </dgm:presLayoutVars>
      </dgm:prSet>
      <dgm:spPr/>
    </dgm:pt>
    <dgm:pt modelId="{8AE84D49-7030-4150-8CB6-111DF82C38D4}" type="pres">
      <dgm:prSet presAssocID="{771CAD5B-BB1B-4A59-8DBD-9D1423D60271}" presName="sibTrans" presStyleCnt="0"/>
      <dgm:spPr/>
    </dgm:pt>
    <dgm:pt modelId="{A005C90B-A5BD-438D-AC6A-F51EC75F7E0B}" type="pres">
      <dgm:prSet presAssocID="{C99F5BE6-651C-4407-8624-4E732D789BCD}" presName="compNode" presStyleCnt="0"/>
      <dgm:spPr/>
    </dgm:pt>
    <dgm:pt modelId="{08663BB7-C929-4028-9233-B90CE39E38E5}" type="pres">
      <dgm:prSet presAssocID="{C99F5BE6-651C-4407-8624-4E732D789BCD}" presName="bgRect" presStyleLbl="bgShp" presStyleIdx="2" presStyleCnt="5"/>
      <dgm:spPr>
        <a:solidFill>
          <a:schemeClr val="bg1"/>
        </a:solidFill>
      </dgm:spPr>
    </dgm:pt>
    <dgm:pt modelId="{DA0A0DFC-583B-4002-8320-A7500B90CFCB}" type="pres">
      <dgm:prSet presAssocID="{C99F5BE6-651C-4407-8624-4E732D789BCD}" presName="iconRect" presStyleLbl="node1" presStyleIdx="2" presStyleCnt="5"/>
      <dgm:spPr>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92B713B5-AD08-484B-89D1-1C38F8CC5891}" type="pres">
      <dgm:prSet presAssocID="{C99F5BE6-651C-4407-8624-4E732D789BCD}" presName="spaceRect" presStyleCnt="0"/>
      <dgm:spPr/>
    </dgm:pt>
    <dgm:pt modelId="{27926952-D61D-4DBA-8F89-62CA32E72861}" type="pres">
      <dgm:prSet presAssocID="{C99F5BE6-651C-4407-8624-4E732D789BCD}" presName="parTx" presStyleLbl="revTx" presStyleIdx="2" presStyleCnt="5">
        <dgm:presLayoutVars>
          <dgm:chMax val="0"/>
          <dgm:chPref val="0"/>
        </dgm:presLayoutVars>
      </dgm:prSet>
      <dgm:spPr/>
    </dgm:pt>
    <dgm:pt modelId="{C7C77EB8-E052-48C7-A9D2-F35E9968A139}" type="pres">
      <dgm:prSet presAssocID="{61E22D08-5617-4421-9624-9B57E3EA463D}" presName="sibTrans" presStyleCnt="0"/>
      <dgm:spPr/>
    </dgm:pt>
    <dgm:pt modelId="{F7E44BB8-A2C6-44EE-9043-8282811AF687}" type="pres">
      <dgm:prSet presAssocID="{2D05D9F7-C00E-4C7B-A349-618716042BC9}" presName="compNode" presStyleCnt="0"/>
      <dgm:spPr/>
    </dgm:pt>
    <dgm:pt modelId="{A7C307C4-DE94-48A7-99D3-E94EA6F9FBC3}" type="pres">
      <dgm:prSet presAssocID="{2D05D9F7-C00E-4C7B-A349-618716042BC9}" presName="bgRect" presStyleLbl="bgShp" presStyleIdx="3" presStyleCnt="5"/>
      <dgm:spPr>
        <a:solidFill>
          <a:schemeClr val="bg1"/>
        </a:solidFill>
      </dgm:spPr>
    </dgm:pt>
    <dgm:pt modelId="{CFF37CAC-16EA-47CD-93F4-37E5253904CF}" type="pres">
      <dgm:prSet presAssocID="{2D05D9F7-C00E-4C7B-A349-618716042BC9}" presName="iconRect" presStyleLbl="node1" presStyleIdx="3" presStyleCnt="5"/>
      <dgm:spPr>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9FF9DE20-BED5-4228-84F1-60750E91FCCD}" type="pres">
      <dgm:prSet presAssocID="{2D05D9F7-C00E-4C7B-A349-618716042BC9}" presName="spaceRect" presStyleCnt="0"/>
      <dgm:spPr/>
    </dgm:pt>
    <dgm:pt modelId="{F5292C95-4D29-40B6-BAE8-BDCE1C662277}" type="pres">
      <dgm:prSet presAssocID="{2D05D9F7-C00E-4C7B-A349-618716042BC9}" presName="parTx" presStyleLbl="revTx" presStyleIdx="3" presStyleCnt="5">
        <dgm:presLayoutVars>
          <dgm:chMax val="0"/>
          <dgm:chPref val="0"/>
        </dgm:presLayoutVars>
      </dgm:prSet>
      <dgm:spPr/>
    </dgm:pt>
    <dgm:pt modelId="{BB2D6364-056A-4926-8C9F-B9F5F6153B6E}" type="pres">
      <dgm:prSet presAssocID="{E2EF357F-391D-4EAC-8462-3C62C30318D0}" presName="sibTrans" presStyleCnt="0"/>
      <dgm:spPr/>
    </dgm:pt>
    <dgm:pt modelId="{4EAFAF85-BDAF-4709-8B4E-D86E52EABCC3}" type="pres">
      <dgm:prSet presAssocID="{ACF47E8B-E4E8-4F8C-966B-53B8A40EC91F}" presName="compNode" presStyleCnt="0"/>
      <dgm:spPr/>
    </dgm:pt>
    <dgm:pt modelId="{8BC559CF-3D0C-4A5C-B871-2D7E6B319980}" type="pres">
      <dgm:prSet presAssocID="{ACF47E8B-E4E8-4F8C-966B-53B8A40EC91F}" presName="bgRect" presStyleLbl="bgShp" presStyleIdx="4" presStyleCnt="5"/>
      <dgm:spPr>
        <a:solidFill>
          <a:schemeClr val="bg1"/>
        </a:solidFill>
      </dgm:spPr>
    </dgm:pt>
    <dgm:pt modelId="{8096BDEF-2599-4EBC-9BDF-454F7C4F64A0}" type="pres">
      <dgm:prSet presAssocID="{ACF47E8B-E4E8-4F8C-966B-53B8A40EC91F}" presName="iconRect" presStyleLbl="node1" presStyleIdx="4" presStyleCnt="5"/>
      <dgm:spPr>
        <a:blipFill>
          <a:blip xmlns:r="http://schemas.openxmlformats.org/officeDocument/2006/relationships" r:embed="rId9">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10F7A8DF-936C-435C-9FD6-835E3A567B98}" type="pres">
      <dgm:prSet presAssocID="{ACF47E8B-E4E8-4F8C-966B-53B8A40EC91F}" presName="spaceRect" presStyleCnt="0"/>
      <dgm:spPr/>
    </dgm:pt>
    <dgm:pt modelId="{85E40B1C-3CA1-41BC-93B5-E202D3860916}" type="pres">
      <dgm:prSet presAssocID="{ACF47E8B-E4E8-4F8C-966B-53B8A40EC91F}" presName="parTx" presStyleLbl="revTx" presStyleIdx="4" presStyleCnt="5">
        <dgm:presLayoutVars>
          <dgm:chMax val="0"/>
          <dgm:chPref val="0"/>
        </dgm:presLayoutVars>
      </dgm:prSet>
      <dgm:spPr/>
    </dgm:pt>
  </dgm:ptLst>
  <dgm:cxnLst>
    <dgm:cxn modelId="{C7194108-E5CF-4AEA-9AF8-A2C2315B79C1}" type="presOf" srcId="{1F9A6DA4-6881-41B4-B9A9-912B3E91E1D1}" destId="{B74373C3-3F2C-4C7E-BD9E-F03038B3144E}" srcOrd="0" destOrd="0" presId="urn:microsoft.com/office/officeart/2018/2/layout/IconVerticalSolidList"/>
    <dgm:cxn modelId="{E2839A0D-D259-492E-B27B-B9C18EF20B03}" type="presOf" srcId="{ACF47E8B-E4E8-4F8C-966B-53B8A40EC91F}" destId="{85E40B1C-3CA1-41BC-93B5-E202D3860916}" srcOrd="0" destOrd="0" presId="urn:microsoft.com/office/officeart/2018/2/layout/IconVerticalSolidList"/>
    <dgm:cxn modelId="{E99A4B3A-5292-49FA-80D0-522EA6799AE2}" type="presOf" srcId="{2D05D9F7-C00E-4C7B-A349-618716042BC9}" destId="{F5292C95-4D29-40B6-BAE8-BDCE1C662277}" srcOrd="0" destOrd="0" presId="urn:microsoft.com/office/officeart/2018/2/layout/IconVerticalSolidList"/>
    <dgm:cxn modelId="{7470A73C-B827-45DF-9425-E1C8EC15B135}" srcId="{C36F52C7-A7AE-44EC-91DB-409414C9F77C}" destId="{ACF47E8B-E4E8-4F8C-966B-53B8A40EC91F}" srcOrd="4" destOrd="0" parTransId="{F3ABFD47-59C8-4944-BA03-82A1FB4C102E}" sibTransId="{0F7A09B1-1495-4525-9584-D3520D11BF0A}"/>
    <dgm:cxn modelId="{A2AA4666-C06A-4B4D-8A4B-1576F63FEF8E}" type="presOf" srcId="{C36F52C7-A7AE-44EC-91DB-409414C9F77C}" destId="{FA6310DF-DA60-4E70-B124-65DD275EFCDC}" srcOrd="0" destOrd="0" presId="urn:microsoft.com/office/officeart/2018/2/layout/IconVerticalSolidList"/>
    <dgm:cxn modelId="{FAFFCF48-70AE-4906-B7C8-947FF7093D23}" srcId="{C36F52C7-A7AE-44EC-91DB-409414C9F77C}" destId="{BD383D67-AA1B-4FE8-A6FF-F823DEB336CA}" srcOrd="1" destOrd="0" parTransId="{B4C01538-4D08-43D6-A530-FDDAC57A0A1C}" sibTransId="{771CAD5B-BB1B-4A59-8DBD-9D1423D60271}"/>
    <dgm:cxn modelId="{E0888C4B-0887-4288-ACF2-CFB0229A6B7E}" srcId="{C36F52C7-A7AE-44EC-91DB-409414C9F77C}" destId="{1F9A6DA4-6881-41B4-B9A9-912B3E91E1D1}" srcOrd="0" destOrd="0" parTransId="{008D39DA-65A0-445A-9F89-FCD714116C9C}" sibTransId="{F505E689-F4C7-44D1-AC27-6C80BCE1D767}"/>
    <dgm:cxn modelId="{63825C9B-B367-4073-9A21-AD0A180B5C5C}" type="presOf" srcId="{BD383D67-AA1B-4FE8-A6FF-F823DEB336CA}" destId="{6A2E583F-7CFD-4238-8C1B-113202D4D0F0}" srcOrd="0" destOrd="0" presId="urn:microsoft.com/office/officeart/2018/2/layout/IconVerticalSolidList"/>
    <dgm:cxn modelId="{5DD052B1-426D-4619-8CA6-85DC02181F7A}" srcId="{C36F52C7-A7AE-44EC-91DB-409414C9F77C}" destId="{C99F5BE6-651C-4407-8624-4E732D789BCD}" srcOrd="2" destOrd="0" parTransId="{D1299722-F66F-40BB-8428-E57314962AA3}" sibTransId="{61E22D08-5617-4421-9624-9B57E3EA463D}"/>
    <dgm:cxn modelId="{05A381E8-68CE-4E3A-9C3E-68F481969001}" srcId="{C36F52C7-A7AE-44EC-91DB-409414C9F77C}" destId="{2D05D9F7-C00E-4C7B-A349-618716042BC9}" srcOrd="3" destOrd="0" parTransId="{BFF9E053-2A23-4119-802B-4C03BE509BC7}" sibTransId="{E2EF357F-391D-4EAC-8462-3C62C30318D0}"/>
    <dgm:cxn modelId="{A59D31F8-4253-4E6E-BA3D-61935D21F5E4}" type="presOf" srcId="{C99F5BE6-651C-4407-8624-4E732D789BCD}" destId="{27926952-D61D-4DBA-8F89-62CA32E72861}" srcOrd="0" destOrd="0" presId="urn:microsoft.com/office/officeart/2018/2/layout/IconVerticalSolidList"/>
    <dgm:cxn modelId="{D4A297DC-7F35-46D4-88CF-EA690DBC509F}" type="presParOf" srcId="{FA6310DF-DA60-4E70-B124-65DD275EFCDC}" destId="{0CD3D8B8-1B5F-4B14-A710-4B3CEA8120B8}" srcOrd="0" destOrd="0" presId="urn:microsoft.com/office/officeart/2018/2/layout/IconVerticalSolidList"/>
    <dgm:cxn modelId="{48E84551-1CB1-402D-9CD3-2B03294E3546}" type="presParOf" srcId="{0CD3D8B8-1B5F-4B14-A710-4B3CEA8120B8}" destId="{E2F78C1F-47C8-410F-B1AB-606DBA01B3ED}" srcOrd="0" destOrd="0" presId="urn:microsoft.com/office/officeart/2018/2/layout/IconVerticalSolidList"/>
    <dgm:cxn modelId="{51BFB3E7-5FC2-4D4D-8CAE-B973F9CD608B}" type="presParOf" srcId="{0CD3D8B8-1B5F-4B14-A710-4B3CEA8120B8}" destId="{D4A30B11-552C-4A7C-904F-34C45FABAB4C}" srcOrd="1" destOrd="0" presId="urn:microsoft.com/office/officeart/2018/2/layout/IconVerticalSolidList"/>
    <dgm:cxn modelId="{262C1BEE-A721-4520-81A6-AA93BD6760A0}" type="presParOf" srcId="{0CD3D8B8-1B5F-4B14-A710-4B3CEA8120B8}" destId="{79843052-35A5-454E-A810-20014AE53BF5}" srcOrd="2" destOrd="0" presId="urn:microsoft.com/office/officeart/2018/2/layout/IconVerticalSolidList"/>
    <dgm:cxn modelId="{E8FF8A9F-5997-4FAA-B05E-EA7543BFE3E2}" type="presParOf" srcId="{0CD3D8B8-1B5F-4B14-A710-4B3CEA8120B8}" destId="{B74373C3-3F2C-4C7E-BD9E-F03038B3144E}" srcOrd="3" destOrd="0" presId="urn:microsoft.com/office/officeart/2018/2/layout/IconVerticalSolidList"/>
    <dgm:cxn modelId="{096C19D8-3800-4329-9910-A2FCAAC111E0}" type="presParOf" srcId="{FA6310DF-DA60-4E70-B124-65DD275EFCDC}" destId="{C3D75C42-DCBB-4FDA-84C7-51F074CB76B7}" srcOrd="1" destOrd="0" presId="urn:microsoft.com/office/officeart/2018/2/layout/IconVerticalSolidList"/>
    <dgm:cxn modelId="{47344AE9-3EEE-4EA6-BE3E-8CCEBA5FDEB6}" type="presParOf" srcId="{FA6310DF-DA60-4E70-B124-65DD275EFCDC}" destId="{E4ADA270-431D-42DD-A114-D0F4DBB08D42}" srcOrd="2" destOrd="0" presId="urn:microsoft.com/office/officeart/2018/2/layout/IconVerticalSolidList"/>
    <dgm:cxn modelId="{1DF06EE6-2925-41E8-8413-83FDC90D5B58}" type="presParOf" srcId="{E4ADA270-431D-42DD-A114-D0F4DBB08D42}" destId="{10D7BA86-9E12-455E-9460-5292C691ECD5}" srcOrd="0" destOrd="0" presId="urn:microsoft.com/office/officeart/2018/2/layout/IconVerticalSolidList"/>
    <dgm:cxn modelId="{C2A5E684-AE7B-4D7D-97FC-CE5A82408CE3}" type="presParOf" srcId="{E4ADA270-431D-42DD-A114-D0F4DBB08D42}" destId="{B5BAFD43-A909-483F-AF5E-06EA7716DAF6}" srcOrd="1" destOrd="0" presId="urn:microsoft.com/office/officeart/2018/2/layout/IconVerticalSolidList"/>
    <dgm:cxn modelId="{4F2A2089-6565-4257-AADD-8D366357390A}" type="presParOf" srcId="{E4ADA270-431D-42DD-A114-D0F4DBB08D42}" destId="{40E1CA30-01AF-4BB2-9DCF-C097F417D1E4}" srcOrd="2" destOrd="0" presId="urn:microsoft.com/office/officeart/2018/2/layout/IconVerticalSolidList"/>
    <dgm:cxn modelId="{2506A14D-F7B3-491B-8DEF-D063F6676046}" type="presParOf" srcId="{E4ADA270-431D-42DD-A114-D0F4DBB08D42}" destId="{6A2E583F-7CFD-4238-8C1B-113202D4D0F0}" srcOrd="3" destOrd="0" presId="urn:microsoft.com/office/officeart/2018/2/layout/IconVerticalSolidList"/>
    <dgm:cxn modelId="{2673A53E-2C0E-4133-9864-7F95B23AFF27}" type="presParOf" srcId="{FA6310DF-DA60-4E70-B124-65DD275EFCDC}" destId="{8AE84D49-7030-4150-8CB6-111DF82C38D4}" srcOrd="3" destOrd="0" presId="urn:microsoft.com/office/officeart/2018/2/layout/IconVerticalSolidList"/>
    <dgm:cxn modelId="{63911237-6B94-49B1-B971-BD14655BE394}" type="presParOf" srcId="{FA6310DF-DA60-4E70-B124-65DD275EFCDC}" destId="{A005C90B-A5BD-438D-AC6A-F51EC75F7E0B}" srcOrd="4" destOrd="0" presId="urn:microsoft.com/office/officeart/2018/2/layout/IconVerticalSolidList"/>
    <dgm:cxn modelId="{60D13C4A-FBFA-4188-A933-E725A1B4C46D}" type="presParOf" srcId="{A005C90B-A5BD-438D-AC6A-F51EC75F7E0B}" destId="{08663BB7-C929-4028-9233-B90CE39E38E5}" srcOrd="0" destOrd="0" presId="urn:microsoft.com/office/officeart/2018/2/layout/IconVerticalSolidList"/>
    <dgm:cxn modelId="{9133500A-1DDF-4738-A602-E9950EFCEDC9}" type="presParOf" srcId="{A005C90B-A5BD-438D-AC6A-F51EC75F7E0B}" destId="{DA0A0DFC-583B-4002-8320-A7500B90CFCB}" srcOrd="1" destOrd="0" presId="urn:microsoft.com/office/officeart/2018/2/layout/IconVerticalSolidList"/>
    <dgm:cxn modelId="{71151CD7-48EA-4A9D-8E6A-1CF2DE03680B}" type="presParOf" srcId="{A005C90B-A5BD-438D-AC6A-F51EC75F7E0B}" destId="{92B713B5-AD08-484B-89D1-1C38F8CC5891}" srcOrd="2" destOrd="0" presId="urn:microsoft.com/office/officeart/2018/2/layout/IconVerticalSolidList"/>
    <dgm:cxn modelId="{B3F5566C-B2E1-4F86-863B-CE275E912BDC}" type="presParOf" srcId="{A005C90B-A5BD-438D-AC6A-F51EC75F7E0B}" destId="{27926952-D61D-4DBA-8F89-62CA32E72861}" srcOrd="3" destOrd="0" presId="urn:microsoft.com/office/officeart/2018/2/layout/IconVerticalSolidList"/>
    <dgm:cxn modelId="{09CA436D-2B35-46D1-9CB3-5255F4B46DD7}" type="presParOf" srcId="{FA6310DF-DA60-4E70-B124-65DD275EFCDC}" destId="{C7C77EB8-E052-48C7-A9D2-F35E9968A139}" srcOrd="5" destOrd="0" presId="urn:microsoft.com/office/officeart/2018/2/layout/IconVerticalSolidList"/>
    <dgm:cxn modelId="{E57C9144-4047-4CC2-8E39-FDF426E9B1F3}" type="presParOf" srcId="{FA6310DF-DA60-4E70-B124-65DD275EFCDC}" destId="{F7E44BB8-A2C6-44EE-9043-8282811AF687}" srcOrd="6" destOrd="0" presId="urn:microsoft.com/office/officeart/2018/2/layout/IconVerticalSolidList"/>
    <dgm:cxn modelId="{ABC3124D-595C-41CC-884F-7EC268817FF0}" type="presParOf" srcId="{F7E44BB8-A2C6-44EE-9043-8282811AF687}" destId="{A7C307C4-DE94-48A7-99D3-E94EA6F9FBC3}" srcOrd="0" destOrd="0" presId="urn:microsoft.com/office/officeart/2018/2/layout/IconVerticalSolidList"/>
    <dgm:cxn modelId="{C2A20900-9E2F-4A7D-B810-C7AA8EFB94C2}" type="presParOf" srcId="{F7E44BB8-A2C6-44EE-9043-8282811AF687}" destId="{CFF37CAC-16EA-47CD-93F4-37E5253904CF}" srcOrd="1" destOrd="0" presId="urn:microsoft.com/office/officeart/2018/2/layout/IconVerticalSolidList"/>
    <dgm:cxn modelId="{0E68FACE-E00F-45F6-9B77-C1539F864DDA}" type="presParOf" srcId="{F7E44BB8-A2C6-44EE-9043-8282811AF687}" destId="{9FF9DE20-BED5-4228-84F1-60750E91FCCD}" srcOrd="2" destOrd="0" presId="urn:microsoft.com/office/officeart/2018/2/layout/IconVerticalSolidList"/>
    <dgm:cxn modelId="{BFE550ED-48B0-4139-91ED-CF1EB3B80297}" type="presParOf" srcId="{F7E44BB8-A2C6-44EE-9043-8282811AF687}" destId="{F5292C95-4D29-40B6-BAE8-BDCE1C662277}" srcOrd="3" destOrd="0" presId="urn:microsoft.com/office/officeart/2018/2/layout/IconVerticalSolidList"/>
    <dgm:cxn modelId="{E7F55C7C-A9F7-4F2E-B501-D75D9541FEC3}" type="presParOf" srcId="{FA6310DF-DA60-4E70-B124-65DD275EFCDC}" destId="{BB2D6364-056A-4926-8C9F-B9F5F6153B6E}" srcOrd="7" destOrd="0" presId="urn:microsoft.com/office/officeart/2018/2/layout/IconVerticalSolidList"/>
    <dgm:cxn modelId="{B417F3F8-13A5-4277-A7C6-ABD61CC8DE12}" type="presParOf" srcId="{FA6310DF-DA60-4E70-B124-65DD275EFCDC}" destId="{4EAFAF85-BDAF-4709-8B4E-D86E52EABCC3}" srcOrd="8" destOrd="0" presId="urn:microsoft.com/office/officeart/2018/2/layout/IconVerticalSolidList"/>
    <dgm:cxn modelId="{7074F193-6368-4E7E-AC58-B3CB98C19C1B}" type="presParOf" srcId="{4EAFAF85-BDAF-4709-8B4E-D86E52EABCC3}" destId="{8BC559CF-3D0C-4A5C-B871-2D7E6B319980}" srcOrd="0" destOrd="0" presId="urn:microsoft.com/office/officeart/2018/2/layout/IconVerticalSolidList"/>
    <dgm:cxn modelId="{DF7A62FB-140C-4720-8D5F-191C561E5561}" type="presParOf" srcId="{4EAFAF85-BDAF-4709-8B4E-D86E52EABCC3}" destId="{8096BDEF-2599-4EBC-9BDF-454F7C4F64A0}" srcOrd="1" destOrd="0" presId="urn:microsoft.com/office/officeart/2018/2/layout/IconVerticalSolidList"/>
    <dgm:cxn modelId="{75A1002F-A863-420B-A335-82B3067DE465}" type="presParOf" srcId="{4EAFAF85-BDAF-4709-8B4E-D86E52EABCC3}" destId="{10F7A8DF-936C-435C-9FD6-835E3A567B98}" srcOrd="2" destOrd="0" presId="urn:microsoft.com/office/officeart/2018/2/layout/IconVerticalSolidList"/>
    <dgm:cxn modelId="{C577FC2F-C40E-4C0F-9B8A-4B484E640833}" type="presParOf" srcId="{4EAFAF85-BDAF-4709-8B4E-D86E52EABCC3}" destId="{85E40B1C-3CA1-41BC-93B5-E202D386091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5FFF20-832C-4802-97AB-C9550DD9F2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ED617C-453B-4927-94E4-2D462104442F}">
      <dgm:prSet phldrT="[Text]"/>
      <dgm:spPr>
        <a:solidFill>
          <a:srgbClr val="00589A"/>
        </a:solidFill>
      </dgm:spPr>
      <dgm:t>
        <a:bodyPr/>
        <a:lstStyle/>
        <a:p>
          <a:r>
            <a:rPr lang="en-US" dirty="0">
              <a:latin typeface="Calibri" panose="020F0502020204030204" pitchFamily="34" charset="0"/>
              <a:cs typeface="Calibri" panose="020F0502020204030204" pitchFamily="34" charset="0"/>
            </a:rPr>
            <a:t>Domestic Assurance</a:t>
          </a:r>
        </a:p>
      </dgm:t>
    </dgm:pt>
    <dgm:pt modelId="{09781C21-CC9C-40EB-A686-67C2ED6B105A}" type="parTrans" cxnId="{E5202E7B-DE26-4673-8AEE-EFBAADE76516}">
      <dgm:prSet/>
      <dgm:spPr/>
      <dgm:t>
        <a:bodyPr/>
        <a:lstStyle/>
        <a:p>
          <a:endParaRPr lang="en-US"/>
        </a:p>
      </dgm:t>
    </dgm:pt>
    <dgm:pt modelId="{FD8EA4FF-B264-4EC1-AD1E-FFA07CDF5E77}" type="sibTrans" cxnId="{E5202E7B-DE26-4673-8AEE-EFBAADE76516}">
      <dgm:prSet/>
      <dgm:spPr/>
      <dgm:t>
        <a:bodyPr/>
        <a:lstStyle/>
        <a:p>
          <a:endParaRPr lang="en-US"/>
        </a:p>
      </dgm:t>
    </dgm:pt>
    <dgm:pt modelId="{697C4BFC-CB29-4452-977D-9BCA4161FD8B}">
      <dgm:prSet phldrT="[Text]" custT="1"/>
      <dgm:spPr/>
      <dgm:t>
        <a:bodyPr/>
        <a:lstStyle/>
        <a:p>
          <a:r>
            <a:rPr lang="en-US" sz="1800" dirty="0">
              <a:latin typeface="Calibri" panose="020F0502020204030204" pitchFamily="34" charset="0"/>
              <a:cs typeface="Calibri" panose="020F0502020204030204" pitchFamily="34" charset="0"/>
            </a:rPr>
            <a:t>US organization controls own facility and conduct research on site</a:t>
          </a:r>
        </a:p>
      </dgm:t>
    </dgm:pt>
    <dgm:pt modelId="{F434D02D-FAAD-4636-8DD0-6D383CAA2208}" type="parTrans" cxnId="{ECC0C84C-39A3-4AD5-B5EE-0ADDA79831DF}">
      <dgm:prSet/>
      <dgm:spPr/>
      <dgm:t>
        <a:bodyPr/>
        <a:lstStyle/>
        <a:p>
          <a:endParaRPr lang="en-US"/>
        </a:p>
      </dgm:t>
    </dgm:pt>
    <dgm:pt modelId="{547C65BF-3AE6-44D5-B446-A755D8CF7CF6}" type="sibTrans" cxnId="{ECC0C84C-39A3-4AD5-B5EE-0ADDA79831DF}">
      <dgm:prSet/>
      <dgm:spPr/>
      <dgm:t>
        <a:bodyPr/>
        <a:lstStyle/>
        <a:p>
          <a:endParaRPr lang="en-US"/>
        </a:p>
      </dgm:t>
    </dgm:pt>
    <dgm:pt modelId="{DAA89173-259D-402B-AAE0-F4742D4E5EA8}">
      <dgm:prSet phldrT="[Text]" custT="1"/>
      <dgm:spPr/>
      <dgm:t>
        <a:bodyPr/>
        <a:lstStyle/>
        <a:p>
          <a:r>
            <a:rPr lang="en-US" sz="1800" dirty="0">
              <a:latin typeface="Calibri" panose="020F0502020204030204" pitchFamily="34" charset="0"/>
              <a:cs typeface="Calibri" panose="020F0502020204030204" pitchFamily="34" charset="0"/>
            </a:rPr>
            <a:t>Animal program with IO, IACUC, veterinarian</a:t>
          </a:r>
        </a:p>
      </dgm:t>
    </dgm:pt>
    <dgm:pt modelId="{24BB7363-49DA-43AF-BF19-F5F3C4ED923E}" type="parTrans" cxnId="{CC4C32E5-7F44-4371-BCC1-A48E674EDD10}">
      <dgm:prSet/>
      <dgm:spPr/>
      <dgm:t>
        <a:bodyPr/>
        <a:lstStyle/>
        <a:p>
          <a:endParaRPr lang="en-US"/>
        </a:p>
      </dgm:t>
    </dgm:pt>
    <dgm:pt modelId="{F653C633-3F7E-477C-B97F-AB7686A05F2F}" type="sibTrans" cxnId="{CC4C32E5-7F44-4371-BCC1-A48E674EDD10}">
      <dgm:prSet/>
      <dgm:spPr/>
      <dgm:t>
        <a:bodyPr/>
        <a:lstStyle/>
        <a:p>
          <a:endParaRPr lang="en-US"/>
        </a:p>
      </dgm:t>
    </dgm:pt>
    <dgm:pt modelId="{B9FE89BA-09BE-4EC8-BAFA-40E4310A4A87}">
      <dgm:prSet phldrT="[Text]"/>
      <dgm:spPr>
        <a:solidFill>
          <a:srgbClr val="00589A"/>
        </a:solidFill>
      </dgm:spPr>
      <dgm:t>
        <a:bodyPr/>
        <a:lstStyle/>
        <a:p>
          <a:r>
            <a:rPr lang="en-US" dirty="0">
              <a:latin typeface="Calibri" panose="020F0502020204030204" pitchFamily="34" charset="0"/>
              <a:cs typeface="Calibri" panose="020F0502020204030204" pitchFamily="34" charset="0"/>
            </a:rPr>
            <a:t>Foreign Assurance</a:t>
          </a:r>
        </a:p>
      </dgm:t>
    </dgm:pt>
    <dgm:pt modelId="{473D15DE-B818-4C41-9163-054D6F4E63E0}" type="parTrans" cxnId="{0686DB6A-ED48-4DD1-92B6-7952906CBADF}">
      <dgm:prSet/>
      <dgm:spPr/>
      <dgm:t>
        <a:bodyPr/>
        <a:lstStyle/>
        <a:p>
          <a:endParaRPr lang="en-US"/>
        </a:p>
      </dgm:t>
    </dgm:pt>
    <dgm:pt modelId="{EA3E0F7F-7237-4699-9DC7-9E641FF6C198}" type="sibTrans" cxnId="{0686DB6A-ED48-4DD1-92B6-7952906CBADF}">
      <dgm:prSet/>
      <dgm:spPr/>
      <dgm:t>
        <a:bodyPr/>
        <a:lstStyle/>
        <a:p>
          <a:endParaRPr lang="en-US"/>
        </a:p>
      </dgm:t>
    </dgm:pt>
    <dgm:pt modelId="{6DB2D033-DDB8-4B9F-8F31-D65486112E04}">
      <dgm:prSet phldrT="[Text]" custT="1"/>
      <dgm:spPr/>
      <dgm:t>
        <a:bodyPr/>
        <a:lstStyle/>
        <a:p>
          <a:r>
            <a:rPr lang="en-US" sz="1800" dirty="0">
              <a:latin typeface="Calibri" panose="020F0502020204030204" pitchFamily="34" charset="0"/>
              <a:cs typeface="Calibri" panose="020F0502020204030204" pitchFamily="34" charset="0"/>
            </a:rPr>
            <a:t>Foreign awardee or foreign performance site</a:t>
          </a:r>
        </a:p>
      </dgm:t>
    </dgm:pt>
    <dgm:pt modelId="{01151FCE-445D-48BD-A7E2-94C43538429B}" type="parTrans" cxnId="{81BBA23B-7F48-465C-9487-FF0A8C8B94E6}">
      <dgm:prSet/>
      <dgm:spPr/>
      <dgm:t>
        <a:bodyPr/>
        <a:lstStyle/>
        <a:p>
          <a:endParaRPr lang="en-US"/>
        </a:p>
      </dgm:t>
    </dgm:pt>
    <dgm:pt modelId="{F9CCF128-9618-4661-951D-E82593976767}" type="sibTrans" cxnId="{81BBA23B-7F48-465C-9487-FF0A8C8B94E6}">
      <dgm:prSet/>
      <dgm:spPr/>
      <dgm:t>
        <a:bodyPr/>
        <a:lstStyle/>
        <a:p>
          <a:endParaRPr lang="en-US"/>
        </a:p>
      </dgm:t>
    </dgm:pt>
    <dgm:pt modelId="{7FB103A5-D455-4304-843B-3C8470B3B637}">
      <dgm:prSet phldrT="[Text]" custT="1"/>
      <dgm:spPr/>
      <dgm:t>
        <a:bodyPr/>
        <a:lstStyle/>
        <a:p>
          <a:r>
            <a:rPr lang="en-US" sz="1800" dirty="0">
              <a:latin typeface="Calibri" panose="020F0502020204030204" pitchFamily="34" charset="0"/>
              <a:cs typeface="Calibri" panose="020F0502020204030204" pitchFamily="34" charset="0"/>
            </a:rPr>
            <a:t>Regional regulations and policies</a:t>
          </a:r>
        </a:p>
      </dgm:t>
    </dgm:pt>
    <dgm:pt modelId="{689DA437-F97A-4CA8-8E22-868F13E84DD3}" type="parTrans" cxnId="{4DD3FCF7-451D-409D-B1C4-2FB6AFDBDFFC}">
      <dgm:prSet/>
      <dgm:spPr/>
      <dgm:t>
        <a:bodyPr/>
        <a:lstStyle/>
        <a:p>
          <a:endParaRPr lang="en-US"/>
        </a:p>
      </dgm:t>
    </dgm:pt>
    <dgm:pt modelId="{FF5F7B12-233E-42F4-A907-D62653778798}" type="sibTrans" cxnId="{4DD3FCF7-451D-409D-B1C4-2FB6AFDBDFFC}">
      <dgm:prSet/>
      <dgm:spPr/>
      <dgm:t>
        <a:bodyPr/>
        <a:lstStyle/>
        <a:p>
          <a:endParaRPr lang="en-US"/>
        </a:p>
      </dgm:t>
    </dgm:pt>
    <dgm:pt modelId="{EA26A4E7-2813-428C-8A84-23B89ECC925D}">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International Guiding Principles for Biomedical Research Involving Animals</a:t>
          </a:r>
          <a:endParaRPr lang="en-US" sz="1800" dirty="0">
            <a:latin typeface="Calibri" panose="020F0502020204030204" pitchFamily="34" charset="0"/>
            <a:cs typeface="Calibri" panose="020F0502020204030204" pitchFamily="34" charset="0"/>
          </a:endParaRPr>
        </a:p>
      </dgm:t>
    </dgm:pt>
    <dgm:pt modelId="{452D6D03-0210-4D98-9555-A370E8B3C04C}" type="parTrans" cxnId="{AADE72FF-CC66-45AB-9157-E68C59F2F410}">
      <dgm:prSet/>
      <dgm:spPr/>
      <dgm:t>
        <a:bodyPr/>
        <a:lstStyle/>
        <a:p>
          <a:endParaRPr lang="en-US"/>
        </a:p>
      </dgm:t>
    </dgm:pt>
    <dgm:pt modelId="{A68305EF-ECE9-48DD-AAA2-2CD46C3FB255}" type="sibTrans" cxnId="{AADE72FF-CC66-45AB-9157-E68C59F2F410}">
      <dgm:prSet/>
      <dgm:spPr/>
      <dgm:t>
        <a:bodyPr/>
        <a:lstStyle/>
        <a:p>
          <a:endParaRPr lang="en-US"/>
        </a:p>
      </dgm:t>
    </dgm:pt>
    <dgm:pt modelId="{AEFF93EF-BF27-4D39-A1ED-0CA8AD001F9A}">
      <dgm:prSet phldrT="[Text]" custT="1"/>
      <dgm:spPr/>
      <dgm:t>
        <a:bodyPr/>
        <a:lstStyle/>
        <a:p>
          <a:r>
            <a:rPr lang="en-US" sz="1800" dirty="0">
              <a:solidFill>
                <a:schemeClr val="tx1"/>
              </a:solidFill>
              <a:latin typeface="Calibri" panose="020F0502020204030204" pitchFamily="34" charset="0"/>
              <a:cs typeface="Calibri" panose="020F0502020204030204" pitchFamily="34" charset="0"/>
            </a:rPr>
            <a:t>Performance site has assurance  </a:t>
          </a:r>
          <a:endParaRPr lang="en-US" sz="1800" dirty="0">
            <a:latin typeface="Calibri" panose="020F0502020204030204" pitchFamily="34" charset="0"/>
            <a:cs typeface="Calibri" panose="020F0502020204030204" pitchFamily="34" charset="0"/>
          </a:endParaRPr>
        </a:p>
      </dgm:t>
    </dgm:pt>
    <dgm:pt modelId="{E954CC90-389B-4ED6-9F63-28920CA5D74A}" type="parTrans" cxnId="{B6DE91A7-8182-4BE0-884C-A45DCBE4D7CB}">
      <dgm:prSet/>
      <dgm:spPr/>
      <dgm:t>
        <a:bodyPr/>
        <a:lstStyle/>
        <a:p>
          <a:endParaRPr lang="en-US"/>
        </a:p>
      </dgm:t>
    </dgm:pt>
    <dgm:pt modelId="{F9FB4440-162C-4178-8FD3-83E0A96B6B1F}" type="sibTrans" cxnId="{B6DE91A7-8182-4BE0-884C-A45DCBE4D7CB}">
      <dgm:prSet/>
      <dgm:spPr/>
      <dgm:t>
        <a:bodyPr/>
        <a:lstStyle/>
        <a:p>
          <a:endParaRPr lang="en-US"/>
        </a:p>
      </dgm:t>
    </dgm:pt>
    <dgm:pt modelId="{044E4768-BF3A-4096-B2EB-CB5550F2B325}">
      <dgm:prSet custT="1"/>
      <dgm:spPr/>
      <dgm:t>
        <a:bodyPr/>
        <a:lstStyle/>
        <a:p>
          <a:r>
            <a:rPr lang="en-US" sz="1800" dirty="0">
              <a:solidFill>
                <a:schemeClr val="tx1"/>
              </a:solidFill>
              <a:latin typeface="Calibri" panose="020F0502020204030204" pitchFamily="34" charset="0"/>
              <a:cs typeface="Calibri" panose="020F0502020204030204" pitchFamily="34" charset="0"/>
            </a:rPr>
            <a:t>Tie grantee to performance site</a:t>
          </a:r>
        </a:p>
      </dgm:t>
    </dgm:pt>
    <dgm:pt modelId="{CD6F93D6-4D48-49EC-ADE8-9F4A20567748}" type="parTrans" cxnId="{10B484C5-657E-4576-8443-3339BF820255}">
      <dgm:prSet/>
      <dgm:spPr/>
      <dgm:t>
        <a:bodyPr/>
        <a:lstStyle/>
        <a:p>
          <a:endParaRPr lang="en-US"/>
        </a:p>
      </dgm:t>
    </dgm:pt>
    <dgm:pt modelId="{07494654-807C-43D6-B17A-3A218D378159}" type="sibTrans" cxnId="{10B484C5-657E-4576-8443-3339BF820255}">
      <dgm:prSet/>
      <dgm:spPr/>
      <dgm:t>
        <a:bodyPr/>
        <a:lstStyle/>
        <a:p>
          <a:endParaRPr lang="en-US"/>
        </a:p>
      </dgm:t>
    </dgm:pt>
    <dgm:pt modelId="{8D350C18-3365-46AF-98D8-777283520419}">
      <dgm:prSet custT="1"/>
      <dgm:spPr/>
      <dgm:t>
        <a:bodyPr/>
        <a:lstStyle/>
        <a:p>
          <a:r>
            <a:rPr lang="en-US" sz="1800" dirty="0">
              <a:solidFill>
                <a:schemeClr val="tx1"/>
              </a:solidFill>
              <a:latin typeface="Calibri" panose="020F0502020204030204" pitchFamily="34" charset="0"/>
              <a:cs typeface="Calibri" panose="020F0502020204030204" pitchFamily="34" charset="0"/>
            </a:rPr>
            <a:t>Performance site IACUC </a:t>
          </a:r>
        </a:p>
      </dgm:t>
    </dgm:pt>
    <dgm:pt modelId="{87C73E88-3247-4673-9362-B126A2A1A034}" type="parTrans" cxnId="{950865D6-9A7F-416F-B95C-1B4FEFC63275}">
      <dgm:prSet/>
      <dgm:spPr/>
      <dgm:t>
        <a:bodyPr/>
        <a:lstStyle/>
        <a:p>
          <a:endParaRPr lang="en-US"/>
        </a:p>
      </dgm:t>
    </dgm:pt>
    <dgm:pt modelId="{3C843577-A065-434B-8412-522B70808FC8}" type="sibTrans" cxnId="{950865D6-9A7F-416F-B95C-1B4FEFC63275}">
      <dgm:prSet/>
      <dgm:spPr/>
      <dgm:t>
        <a:bodyPr/>
        <a:lstStyle/>
        <a:p>
          <a:endParaRPr lang="en-US"/>
        </a:p>
      </dgm:t>
    </dgm:pt>
    <dgm:pt modelId="{3A13C772-45BD-4A86-A318-C8AF6014EB99}">
      <dgm:prSet phldrT="[Text]" custT="1"/>
      <dgm:spPr/>
      <dgm:t>
        <a:bodyPr/>
        <a:lstStyle/>
        <a:p>
          <a:r>
            <a:rPr lang="en-US" sz="1800" dirty="0">
              <a:latin typeface="Calibri" panose="020F0502020204030204" pitchFamily="34" charset="0"/>
              <a:cs typeface="Calibri" panose="020F0502020204030204" pitchFamily="34" charset="0"/>
            </a:rPr>
            <a:t>Has PHS funding</a:t>
          </a:r>
        </a:p>
      </dgm:t>
    </dgm:pt>
    <dgm:pt modelId="{4BD625C7-D08A-4565-A45F-EEC86FD0AFD2}" type="parTrans" cxnId="{68DB2221-51F7-4AB3-9232-BF2A88ED3E7C}">
      <dgm:prSet/>
      <dgm:spPr/>
      <dgm:t>
        <a:bodyPr/>
        <a:lstStyle/>
        <a:p>
          <a:endParaRPr lang="en-US"/>
        </a:p>
      </dgm:t>
    </dgm:pt>
    <dgm:pt modelId="{E4E5573E-6EE0-4630-B59D-C9BCFAA19B69}" type="sibTrans" cxnId="{68DB2221-51F7-4AB3-9232-BF2A88ED3E7C}">
      <dgm:prSet/>
      <dgm:spPr/>
      <dgm:t>
        <a:bodyPr/>
        <a:lstStyle/>
        <a:p>
          <a:endParaRPr lang="en-US"/>
        </a:p>
      </dgm:t>
    </dgm:pt>
    <dgm:pt modelId="{37F442EF-A6F3-4F8C-81CE-41F7B730B903}">
      <dgm:prSet phldrT="[Text]"/>
      <dgm:spPr>
        <a:solidFill>
          <a:srgbClr val="00589A"/>
        </a:solidFill>
      </dgm:spPr>
      <dgm:t>
        <a:bodyPr/>
        <a:lstStyle/>
        <a:p>
          <a:r>
            <a:rPr lang="en-US" dirty="0">
              <a:latin typeface="Calibri" panose="020F0502020204030204" pitchFamily="34" charset="0"/>
              <a:cs typeface="Calibri" panose="020F0502020204030204" pitchFamily="34" charset="0"/>
            </a:rPr>
            <a:t>Interinstitutional Assurance</a:t>
          </a:r>
        </a:p>
      </dgm:t>
    </dgm:pt>
    <dgm:pt modelId="{604929F9-DAD8-4FDD-B090-1A59991DC924}" type="sibTrans" cxnId="{E27923BE-B60E-493E-9C49-2213CD88F379}">
      <dgm:prSet/>
      <dgm:spPr/>
      <dgm:t>
        <a:bodyPr/>
        <a:lstStyle/>
        <a:p>
          <a:endParaRPr lang="en-US"/>
        </a:p>
      </dgm:t>
    </dgm:pt>
    <dgm:pt modelId="{08B50EAF-1108-4C14-8C76-407ED8AC6301}" type="parTrans" cxnId="{E27923BE-B60E-493E-9C49-2213CD88F379}">
      <dgm:prSet/>
      <dgm:spPr/>
      <dgm:t>
        <a:bodyPr/>
        <a:lstStyle/>
        <a:p>
          <a:endParaRPr lang="en-US"/>
        </a:p>
      </dgm:t>
    </dgm:pt>
    <dgm:pt modelId="{A15E8F4E-CEB0-4FF5-B0BE-AC95128F6D8D}" type="pres">
      <dgm:prSet presAssocID="{845FFF20-832C-4802-97AB-C9550DD9F2F5}" presName="linear" presStyleCnt="0">
        <dgm:presLayoutVars>
          <dgm:animLvl val="lvl"/>
          <dgm:resizeHandles val="exact"/>
        </dgm:presLayoutVars>
      </dgm:prSet>
      <dgm:spPr/>
    </dgm:pt>
    <dgm:pt modelId="{BE9F0887-CE2F-4394-B1C1-57985A352F14}" type="pres">
      <dgm:prSet presAssocID="{05ED617C-453B-4927-94E4-2D462104442F}" presName="parentText" presStyleLbl="node1" presStyleIdx="0" presStyleCnt="3">
        <dgm:presLayoutVars>
          <dgm:chMax val="0"/>
          <dgm:bulletEnabled val="1"/>
        </dgm:presLayoutVars>
      </dgm:prSet>
      <dgm:spPr/>
    </dgm:pt>
    <dgm:pt modelId="{4B6747D1-D1F5-4492-BB6A-A02AA77404E3}" type="pres">
      <dgm:prSet presAssocID="{05ED617C-453B-4927-94E4-2D462104442F}" presName="childText" presStyleLbl="revTx" presStyleIdx="0" presStyleCnt="3">
        <dgm:presLayoutVars>
          <dgm:bulletEnabled val="1"/>
        </dgm:presLayoutVars>
      </dgm:prSet>
      <dgm:spPr/>
    </dgm:pt>
    <dgm:pt modelId="{F1F6C3C1-E63E-46C5-A7FD-E7B5E8DD0E67}" type="pres">
      <dgm:prSet presAssocID="{B9FE89BA-09BE-4EC8-BAFA-40E4310A4A87}" presName="parentText" presStyleLbl="node1" presStyleIdx="1" presStyleCnt="3">
        <dgm:presLayoutVars>
          <dgm:chMax val="0"/>
          <dgm:bulletEnabled val="1"/>
        </dgm:presLayoutVars>
      </dgm:prSet>
      <dgm:spPr/>
    </dgm:pt>
    <dgm:pt modelId="{6717290B-1702-4527-8801-4315CBEA05BB}" type="pres">
      <dgm:prSet presAssocID="{B9FE89BA-09BE-4EC8-BAFA-40E4310A4A87}" presName="childText" presStyleLbl="revTx" presStyleIdx="1" presStyleCnt="3">
        <dgm:presLayoutVars>
          <dgm:bulletEnabled val="1"/>
        </dgm:presLayoutVars>
      </dgm:prSet>
      <dgm:spPr/>
    </dgm:pt>
    <dgm:pt modelId="{14657519-D421-4135-A9E0-A080010589C8}" type="pres">
      <dgm:prSet presAssocID="{37F442EF-A6F3-4F8C-81CE-41F7B730B903}" presName="parentText" presStyleLbl="node1" presStyleIdx="2" presStyleCnt="3">
        <dgm:presLayoutVars>
          <dgm:chMax val="0"/>
          <dgm:bulletEnabled val="1"/>
        </dgm:presLayoutVars>
      </dgm:prSet>
      <dgm:spPr/>
    </dgm:pt>
    <dgm:pt modelId="{F9515D09-771F-4A40-954B-2DBECE26EEBA}" type="pres">
      <dgm:prSet presAssocID="{37F442EF-A6F3-4F8C-81CE-41F7B730B903}" presName="childText" presStyleLbl="revTx" presStyleIdx="2" presStyleCnt="3">
        <dgm:presLayoutVars>
          <dgm:bulletEnabled val="1"/>
        </dgm:presLayoutVars>
      </dgm:prSet>
      <dgm:spPr/>
    </dgm:pt>
  </dgm:ptLst>
  <dgm:cxnLst>
    <dgm:cxn modelId="{68DB2221-51F7-4AB3-9232-BF2A88ED3E7C}" srcId="{05ED617C-453B-4927-94E4-2D462104442F}" destId="{3A13C772-45BD-4A86-A318-C8AF6014EB99}" srcOrd="2" destOrd="0" parTransId="{4BD625C7-D08A-4565-A45F-EEC86FD0AFD2}" sibTransId="{E4E5573E-6EE0-4630-B59D-C9BCFAA19B69}"/>
    <dgm:cxn modelId="{F76FB928-5C87-4BFC-8D3D-53E43E90F6A8}" type="presOf" srcId="{05ED617C-453B-4927-94E4-2D462104442F}" destId="{BE9F0887-CE2F-4394-B1C1-57985A352F14}" srcOrd="0" destOrd="0" presId="urn:microsoft.com/office/officeart/2005/8/layout/vList2"/>
    <dgm:cxn modelId="{81BBA23B-7F48-465C-9487-FF0A8C8B94E6}" srcId="{B9FE89BA-09BE-4EC8-BAFA-40E4310A4A87}" destId="{6DB2D033-DDB8-4B9F-8F31-D65486112E04}" srcOrd="0" destOrd="0" parTransId="{01151FCE-445D-48BD-A7E2-94C43538429B}" sibTransId="{F9CCF128-9618-4661-951D-E82593976767}"/>
    <dgm:cxn modelId="{64AFFB5F-2F65-4D21-B7DD-27083D9B951C}" type="presOf" srcId="{044E4768-BF3A-4096-B2EB-CB5550F2B325}" destId="{F9515D09-771F-4A40-954B-2DBECE26EEBA}" srcOrd="0" destOrd="1" presId="urn:microsoft.com/office/officeart/2005/8/layout/vList2"/>
    <dgm:cxn modelId="{61816D64-BAE6-41A0-B116-928B6CFCBB88}" type="presOf" srcId="{8D350C18-3365-46AF-98D8-777283520419}" destId="{F9515D09-771F-4A40-954B-2DBECE26EEBA}" srcOrd="0" destOrd="2" presId="urn:microsoft.com/office/officeart/2005/8/layout/vList2"/>
    <dgm:cxn modelId="{3D35876A-C5A8-4C7B-B609-A3D58BD77F1D}" type="presOf" srcId="{7FB103A5-D455-4304-843B-3C8470B3B637}" destId="{6717290B-1702-4527-8801-4315CBEA05BB}" srcOrd="0" destOrd="1" presId="urn:microsoft.com/office/officeart/2005/8/layout/vList2"/>
    <dgm:cxn modelId="{0686DB6A-ED48-4DD1-92B6-7952906CBADF}" srcId="{845FFF20-832C-4802-97AB-C9550DD9F2F5}" destId="{B9FE89BA-09BE-4EC8-BAFA-40E4310A4A87}" srcOrd="1" destOrd="0" parTransId="{473D15DE-B818-4C41-9163-054D6F4E63E0}" sibTransId="{EA3E0F7F-7237-4699-9DC7-9E641FF6C198}"/>
    <dgm:cxn modelId="{ECC0C84C-39A3-4AD5-B5EE-0ADDA79831DF}" srcId="{05ED617C-453B-4927-94E4-2D462104442F}" destId="{697C4BFC-CB29-4452-977D-9BCA4161FD8B}" srcOrd="0" destOrd="0" parTransId="{F434D02D-FAAD-4636-8DD0-6D383CAA2208}" sibTransId="{547C65BF-3AE6-44D5-B446-A755D8CF7CF6}"/>
    <dgm:cxn modelId="{E5202E7B-DE26-4673-8AEE-EFBAADE76516}" srcId="{845FFF20-832C-4802-97AB-C9550DD9F2F5}" destId="{05ED617C-453B-4927-94E4-2D462104442F}" srcOrd="0" destOrd="0" parTransId="{09781C21-CC9C-40EB-A686-67C2ED6B105A}" sibTransId="{FD8EA4FF-B264-4EC1-AD1E-FFA07CDF5E77}"/>
    <dgm:cxn modelId="{51489384-708A-4768-9DD8-5EFD5C289E3D}" type="presOf" srcId="{697C4BFC-CB29-4452-977D-9BCA4161FD8B}" destId="{4B6747D1-D1F5-4492-BB6A-A02AA77404E3}" srcOrd="0" destOrd="0" presId="urn:microsoft.com/office/officeart/2005/8/layout/vList2"/>
    <dgm:cxn modelId="{64013292-F220-401B-ADAD-73DA443AD40F}" type="presOf" srcId="{845FFF20-832C-4802-97AB-C9550DD9F2F5}" destId="{A15E8F4E-CEB0-4FF5-B0BE-AC95128F6D8D}" srcOrd="0" destOrd="0" presId="urn:microsoft.com/office/officeart/2005/8/layout/vList2"/>
    <dgm:cxn modelId="{B6DE91A7-8182-4BE0-884C-A45DCBE4D7CB}" srcId="{37F442EF-A6F3-4F8C-81CE-41F7B730B903}" destId="{AEFF93EF-BF27-4D39-A1ED-0CA8AD001F9A}" srcOrd="0" destOrd="0" parTransId="{E954CC90-389B-4ED6-9F63-28920CA5D74A}" sibTransId="{F9FB4440-162C-4178-8FD3-83E0A96B6B1F}"/>
    <dgm:cxn modelId="{CCEA42A9-1609-47D5-AC3F-8B20616088B2}" type="presOf" srcId="{EA26A4E7-2813-428C-8A84-23B89ECC925D}" destId="{6717290B-1702-4527-8801-4315CBEA05BB}" srcOrd="0" destOrd="2" presId="urn:microsoft.com/office/officeart/2005/8/layout/vList2"/>
    <dgm:cxn modelId="{3A484CAC-BA11-43B2-897A-632137537345}" type="presOf" srcId="{6DB2D033-DDB8-4B9F-8F31-D65486112E04}" destId="{6717290B-1702-4527-8801-4315CBEA05BB}" srcOrd="0" destOrd="0" presId="urn:microsoft.com/office/officeart/2005/8/layout/vList2"/>
    <dgm:cxn modelId="{3B8AEBB5-024D-4B4E-8A43-1EED086A4EEC}" type="presOf" srcId="{AEFF93EF-BF27-4D39-A1ED-0CA8AD001F9A}" destId="{F9515D09-771F-4A40-954B-2DBECE26EEBA}" srcOrd="0" destOrd="0" presId="urn:microsoft.com/office/officeart/2005/8/layout/vList2"/>
    <dgm:cxn modelId="{5D2344BA-58FB-49BD-9944-ED066A4B83CE}" type="presOf" srcId="{3A13C772-45BD-4A86-A318-C8AF6014EB99}" destId="{4B6747D1-D1F5-4492-BB6A-A02AA77404E3}" srcOrd="0" destOrd="2" presId="urn:microsoft.com/office/officeart/2005/8/layout/vList2"/>
    <dgm:cxn modelId="{E27923BE-B60E-493E-9C49-2213CD88F379}" srcId="{845FFF20-832C-4802-97AB-C9550DD9F2F5}" destId="{37F442EF-A6F3-4F8C-81CE-41F7B730B903}" srcOrd="2" destOrd="0" parTransId="{08B50EAF-1108-4C14-8C76-407ED8AC6301}" sibTransId="{604929F9-DAD8-4FDD-B090-1A59991DC924}"/>
    <dgm:cxn modelId="{10B484C5-657E-4576-8443-3339BF820255}" srcId="{37F442EF-A6F3-4F8C-81CE-41F7B730B903}" destId="{044E4768-BF3A-4096-B2EB-CB5550F2B325}" srcOrd="1" destOrd="0" parTransId="{CD6F93D6-4D48-49EC-ADE8-9F4A20567748}" sibTransId="{07494654-807C-43D6-B17A-3A218D378159}"/>
    <dgm:cxn modelId="{950865D6-9A7F-416F-B95C-1B4FEFC63275}" srcId="{37F442EF-A6F3-4F8C-81CE-41F7B730B903}" destId="{8D350C18-3365-46AF-98D8-777283520419}" srcOrd="2" destOrd="0" parTransId="{87C73E88-3247-4673-9362-B126A2A1A034}" sibTransId="{3C843577-A065-434B-8412-522B70808FC8}"/>
    <dgm:cxn modelId="{CC4C32E5-7F44-4371-BCC1-A48E674EDD10}" srcId="{05ED617C-453B-4927-94E4-2D462104442F}" destId="{DAA89173-259D-402B-AAE0-F4742D4E5EA8}" srcOrd="1" destOrd="0" parTransId="{24BB7363-49DA-43AF-BF19-F5F3C4ED923E}" sibTransId="{F653C633-3F7E-477C-B97F-AB7686A05F2F}"/>
    <dgm:cxn modelId="{CF8366EB-E859-4E39-B4CD-F7B4DB5F7E77}" type="presOf" srcId="{37F442EF-A6F3-4F8C-81CE-41F7B730B903}" destId="{14657519-D421-4135-A9E0-A080010589C8}" srcOrd="0" destOrd="0" presId="urn:microsoft.com/office/officeart/2005/8/layout/vList2"/>
    <dgm:cxn modelId="{531F71F2-C6C5-4A24-BEDC-58C3DAED106D}" type="presOf" srcId="{B9FE89BA-09BE-4EC8-BAFA-40E4310A4A87}" destId="{F1F6C3C1-E63E-46C5-A7FD-E7B5E8DD0E67}" srcOrd="0" destOrd="0" presId="urn:microsoft.com/office/officeart/2005/8/layout/vList2"/>
    <dgm:cxn modelId="{4DD3FCF7-451D-409D-B1C4-2FB6AFDBDFFC}" srcId="{B9FE89BA-09BE-4EC8-BAFA-40E4310A4A87}" destId="{7FB103A5-D455-4304-843B-3C8470B3B637}" srcOrd="1" destOrd="0" parTransId="{689DA437-F97A-4CA8-8E22-868F13E84DD3}" sibTransId="{FF5F7B12-233E-42F4-A907-D62653778798}"/>
    <dgm:cxn modelId="{36868CF8-4FC0-495C-8913-820359BBC378}" type="presOf" srcId="{DAA89173-259D-402B-AAE0-F4742D4E5EA8}" destId="{4B6747D1-D1F5-4492-BB6A-A02AA77404E3}" srcOrd="0" destOrd="1" presId="urn:microsoft.com/office/officeart/2005/8/layout/vList2"/>
    <dgm:cxn modelId="{AADE72FF-CC66-45AB-9157-E68C59F2F410}" srcId="{B9FE89BA-09BE-4EC8-BAFA-40E4310A4A87}" destId="{EA26A4E7-2813-428C-8A84-23B89ECC925D}" srcOrd="2" destOrd="0" parTransId="{452D6D03-0210-4D98-9555-A370E8B3C04C}" sibTransId="{A68305EF-ECE9-48DD-AAA2-2CD46C3FB255}"/>
    <dgm:cxn modelId="{D58594C3-3127-44D3-88FF-0617280E2EBE}" type="presParOf" srcId="{A15E8F4E-CEB0-4FF5-B0BE-AC95128F6D8D}" destId="{BE9F0887-CE2F-4394-B1C1-57985A352F14}" srcOrd="0" destOrd="0" presId="urn:microsoft.com/office/officeart/2005/8/layout/vList2"/>
    <dgm:cxn modelId="{858C8B94-4F84-4817-ACE5-520DC7CF04C6}" type="presParOf" srcId="{A15E8F4E-CEB0-4FF5-B0BE-AC95128F6D8D}" destId="{4B6747D1-D1F5-4492-BB6A-A02AA77404E3}" srcOrd="1" destOrd="0" presId="urn:microsoft.com/office/officeart/2005/8/layout/vList2"/>
    <dgm:cxn modelId="{68F9DECD-24DF-4241-B6E8-D3CCD7FC1EEC}" type="presParOf" srcId="{A15E8F4E-CEB0-4FF5-B0BE-AC95128F6D8D}" destId="{F1F6C3C1-E63E-46C5-A7FD-E7B5E8DD0E67}" srcOrd="2" destOrd="0" presId="urn:microsoft.com/office/officeart/2005/8/layout/vList2"/>
    <dgm:cxn modelId="{B52D5522-5345-4E32-83A7-6D206EEAD056}" type="presParOf" srcId="{A15E8F4E-CEB0-4FF5-B0BE-AC95128F6D8D}" destId="{6717290B-1702-4527-8801-4315CBEA05BB}" srcOrd="3" destOrd="0" presId="urn:microsoft.com/office/officeart/2005/8/layout/vList2"/>
    <dgm:cxn modelId="{6322E6D1-3315-4961-8A98-6B216BF6D649}" type="presParOf" srcId="{A15E8F4E-CEB0-4FF5-B0BE-AC95128F6D8D}" destId="{14657519-D421-4135-A9E0-A080010589C8}" srcOrd="4" destOrd="0" presId="urn:microsoft.com/office/officeart/2005/8/layout/vList2"/>
    <dgm:cxn modelId="{C16DE217-3107-4CB5-A753-5287F65E1EF0}" type="presParOf" srcId="{A15E8F4E-CEB0-4FF5-B0BE-AC95128F6D8D}" destId="{F9515D09-771F-4A40-954B-2DBECE26EEB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95EC-3316-4E9D-8E6C-CA7C31AAAA69}">
      <dsp:nvSpPr>
        <dsp:cNvPr id="0" name=""/>
        <dsp:cNvSpPr/>
      </dsp:nvSpPr>
      <dsp:spPr>
        <a:xfrm>
          <a:off x="1741138" y="2640"/>
          <a:ext cx="1808664" cy="904332"/>
        </a:xfrm>
        <a:prstGeom prst="roundRect">
          <a:avLst>
            <a:gd name="adj" fmla="val 10000"/>
          </a:avLst>
        </a:prstGeom>
        <a:solidFill>
          <a:srgbClr val="2055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PHS funding agencies</a:t>
          </a:r>
        </a:p>
      </dsp:txBody>
      <dsp:txXfrm>
        <a:off x="1767625" y="29127"/>
        <a:ext cx="1755690" cy="851358"/>
      </dsp:txXfrm>
    </dsp:sp>
    <dsp:sp modelId="{9D0A887B-C741-44CB-BEF2-1C01ECFAD7CB}">
      <dsp:nvSpPr>
        <dsp:cNvPr id="0" name=""/>
        <dsp:cNvSpPr/>
      </dsp:nvSpPr>
      <dsp:spPr>
        <a:xfrm>
          <a:off x="1922005" y="906972"/>
          <a:ext cx="180866" cy="678249"/>
        </a:xfrm>
        <a:custGeom>
          <a:avLst/>
          <a:gdLst/>
          <a:ahLst/>
          <a:cxnLst/>
          <a:rect l="0" t="0" r="0" b="0"/>
          <a:pathLst>
            <a:path>
              <a:moveTo>
                <a:pt x="0" y="0"/>
              </a:moveTo>
              <a:lnTo>
                <a:pt x="0" y="678249"/>
              </a:lnTo>
              <a:lnTo>
                <a:pt x="180866" y="678249"/>
              </a:lnTo>
            </a:path>
          </a:pathLst>
        </a:custGeom>
        <a:noFill/>
        <a:ln w="12700" cap="flat" cmpd="sng" algn="ctr">
          <a:solidFill>
            <a:srgbClr val="00589A"/>
          </a:solidFill>
          <a:prstDash val="solid"/>
          <a:miter lim="800000"/>
        </a:ln>
        <a:effectLst/>
      </dsp:spPr>
      <dsp:style>
        <a:lnRef idx="2">
          <a:scrgbClr r="0" g="0" b="0"/>
        </a:lnRef>
        <a:fillRef idx="0">
          <a:scrgbClr r="0" g="0" b="0"/>
        </a:fillRef>
        <a:effectRef idx="0">
          <a:scrgbClr r="0" g="0" b="0"/>
        </a:effectRef>
        <a:fontRef idx="minor"/>
      </dsp:style>
    </dsp:sp>
    <dsp:sp modelId="{74AD497B-BCFC-40DB-BFA2-AAB0C5051CF3}">
      <dsp:nvSpPr>
        <dsp:cNvPr id="0" name=""/>
        <dsp:cNvSpPr/>
      </dsp:nvSpPr>
      <dsp:spPr>
        <a:xfrm>
          <a:off x="2102871" y="1133055"/>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NIH</a:t>
          </a:r>
        </a:p>
      </dsp:txBody>
      <dsp:txXfrm>
        <a:off x="2129358" y="1159542"/>
        <a:ext cx="1393957" cy="851358"/>
      </dsp:txXfrm>
    </dsp:sp>
    <dsp:sp modelId="{52AC642E-B2D8-4071-B017-6777D844F5A8}">
      <dsp:nvSpPr>
        <dsp:cNvPr id="0" name=""/>
        <dsp:cNvSpPr/>
      </dsp:nvSpPr>
      <dsp:spPr>
        <a:xfrm>
          <a:off x="1922005" y="906972"/>
          <a:ext cx="180866" cy="1808664"/>
        </a:xfrm>
        <a:custGeom>
          <a:avLst/>
          <a:gdLst/>
          <a:ahLst/>
          <a:cxnLst/>
          <a:rect l="0" t="0" r="0" b="0"/>
          <a:pathLst>
            <a:path>
              <a:moveTo>
                <a:pt x="0" y="0"/>
              </a:moveTo>
              <a:lnTo>
                <a:pt x="0" y="1808664"/>
              </a:lnTo>
              <a:lnTo>
                <a:pt x="180866" y="1808664"/>
              </a:lnTo>
            </a:path>
          </a:pathLst>
        </a:custGeom>
        <a:noFill/>
        <a:ln w="12700" cap="flat" cmpd="sng" algn="ctr">
          <a:solidFill>
            <a:srgbClr val="00589A"/>
          </a:solidFill>
          <a:prstDash val="solid"/>
          <a:miter lim="800000"/>
        </a:ln>
        <a:effectLst/>
      </dsp:spPr>
      <dsp:style>
        <a:lnRef idx="2">
          <a:scrgbClr r="0" g="0" b="0"/>
        </a:lnRef>
        <a:fillRef idx="0">
          <a:scrgbClr r="0" g="0" b="0"/>
        </a:fillRef>
        <a:effectRef idx="0">
          <a:scrgbClr r="0" g="0" b="0"/>
        </a:effectRef>
        <a:fontRef idx="minor"/>
      </dsp:style>
    </dsp:sp>
    <dsp:sp modelId="{AC535852-ABC5-4AD4-9C9A-00763634FE6D}">
      <dsp:nvSpPr>
        <dsp:cNvPr id="0" name=""/>
        <dsp:cNvSpPr/>
      </dsp:nvSpPr>
      <dsp:spPr>
        <a:xfrm>
          <a:off x="2102871" y="2263470"/>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CDC</a:t>
          </a:r>
        </a:p>
      </dsp:txBody>
      <dsp:txXfrm>
        <a:off x="2129358" y="2289957"/>
        <a:ext cx="1393957" cy="851358"/>
      </dsp:txXfrm>
    </dsp:sp>
    <dsp:sp modelId="{87828AC4-8594-4366-9EBA-03C4D89CF2B7}">
      <dsp:nvSpPr>
        <dsp:cNvPr id="0" name=""/>
        <dsp:cNvSpPr/>
      </dsp:nvSpPr>
      <dsp:spPr>
        <a:xfrm>
          <a:off x="1922005" y="906972"/>
          <a:ext cx="180866" cy="2939079"/>
        </a:xfrm>
        <a:custGeom>
          <a:avLst/>
          <a:gdLst/>
          <a:ahLst/>
          <a:cxnLst/>
          <a:rect l="0" t="0" r="0" b="0"/>
          <a:pathLst>
            <a:path>
              <a:moveTo>
                <a:pt x="0" y="0"/>
              </a:moveTo>
              <a:lnTo>
                <a:pt x="0" y="2939079"/>
              </a:lnTo>
              <a:lnTo>
                <a:pt x="180866" y="2939079"/>
              </a:lnTo>
            </a:path>
          </a:pathLst>
        </a:custGeom>
        <a:noFill/>
        <a:ln w="12700" cap="flat" cmpd="sng" algn="ctr">
          <a:solidFill>
            <a:srgbClr val="00589A"/>
          </a:solidFill>
          <a:prstDash val="solid"/>
          <a:miter lim="800000"/>
        </a:ln>
        <a:effectLst/>
      </dsp:spPr>
      <dsp:style>
        <a:lnRef idx="2">
          <a:scrgbClr r="0" g="0" b="0"/>
        </a:lnRef>
        <a:fillRef idx="0">
          <a:scrgbClr r="0" g="0" b="0"/>
        </a:fillRef>
        <a:effectRef idx="0">
          <a:scrgbClr r="0" g="0" b="0"/>
        </a:effectRef>
        <a:fontRef idx="minor"/>
      </dsp:style>
    </dsp:sp>
    <dsp:sp modelId="{F36C952F-F064-4C18-99FB-437E3A31DF92}">
      <dsp:nvSpPr>
        <dsp:cNvPr id="0" name=""/>
        <dsp:cNvSpPr/>
      </dsp:nvSpPr>
      <dsp:spPr>
        <a:xfrm>
          <a:off x="2102871" y="3393885"/>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FDA</a:t>
          </a:r>
        </a:p>
      </dsp:txBody>
      <dsp:txXfrm>
        <a:off x="2129358" y="3420372"/>
        <a:ext cx="1393957" cy="851358"/>
      </dsp:txXfrm>
    </dsp:sp>
    <dsp:sp modelId="{F4A2D82B-2D8D-4CF3-A96B-DDA7084D75CD}">
      <dsp:nvSpPr>
        <dsp:cNvPr id="0" name=""/>
        <dsp:cNvSpPr/>
      </dsp:nvSpPr>
      <dsp:spPr>
        <a:xfrm>
          <a:off x="1922005" y="906972"/>
          <a:ext cx="180866" cy="4069494"/>
        </a:xfrm>
        <a:custGeom>
          <a:avLst/>
          <a:gdLst/>
          <a:ahLst/>
          <a:cxnLst/>
          <a:rect l="0" t="0" r="0" b="0"/>
          <a:pathLst>
            <a:path>
              <a:moveTo>
                <a:pt x="0" y="0"/>
              </a:moveTo>
              <a:lnTo>
                <a:pt x="0" y="4069494"/>
              </a:lnTo>
              <a:lnTo>
                <a:pt x="180866" y="4069494"/>
              </a:lnTo>
            </a:path>
          </a:pathLst>
        </a:custGeom>
        <a:noFill/>
        <a:ln w="12700" cap="flat" cmpd="sng" algn="ctr">
          <a:solidFill>
            <a:srgbClr val="20558A"/>
          </a:solidFill>
          <a:prstDash val="solid"/>
          <a:miter lim="800000"/>
        </a:ln>
        <a:effectLst/>
      </dsp:spPr>
      <dsp:style>
        <a:lnRef idx="2">
          <a:scrgbClr r="0" g="0" b="0"/>
        </a:lnRef>
        <a:fillRef idx="0">
          <a:scrgbClr r="0" g="0" b="0"/>
        </a:fillRef>
        <a:effectRef idx="0">
          <a:scrgbClr r="0" g="0" b="0"/>
        </a:effectRef>
        <a:fontRef idx="minor"/>
      </dsp:style>
    </dsp:sp>
    <dsp:sp modelId="{6A56647B-B539-40A5-B1A7-99957FBC3F6A}">
      <dsp:nvSpPr>
        <dsp:cNvPr id="0" name=""/>
        <dsp:cNvSpPr/>
      </dsp:nvSpPr>
      <dsp:spPr>
        <a:xfrm>
          <a:off x="2102871" y="4524300"/>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HHS BARDA</a:t>
          </a:r>
        </a:p>
      </dsp:txBody>
      <dsp:txXfrm>
        <a:off x="2129358" y="4550787"/>
        <a:ext cx="1393957" cy="851358"/>
      </dsp:txXfrm>
    </dsp:sp>
    <dsp:sp modelId="{EC3D6F3D-0D00-4DC4-915E-815FDCEF86AD}">
      <dsp:nvSpPr>
        <dsp:cNvPr id="0" name=""/>
        <dsp:cNvSpPr/>
      </dsp:nvSpPr>
      <dsp:spPr>
        <a:xfrm>
          <a:off x="4001969" y="2640"/>
          <a:ext cx="1808664" cy="904332"/>
        </a:xfrm>
        <a:prstGeom prst="roundRect">
          <a:avLst>
            <a:gd name="adj" fmla="val 10000"/>
          </a:avLst>
        </a:prstGeom>
        <a:solidFill>
          <a:srgbClr val="2055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Agencies with MOUs</a:t>
          </a:r>
        </a:p>
      </dsp:txBody>
      <dsp:txXfrm>
        <a:off x="4028456" y="29127"/>
        <a:ext cx="1755690" cy="851358"/>
      </dsp:txXfrm>
    </dsp:sp>
    <dsp:sp modelId="{5640BE3E-0824-47AE-9574-260395A31CD2}">
      <dsp:nvSpPr>
        <dsp:cNvPr id="0" name=""/>
        <dsp:cNvSpPr/>
      </dsp:nvSpPr>
      <dsp:spPr>
        <a:xfrm>
          <a:off x="4182835" y="906972"/>
          <a:ext cx="180866" cy="678249"/>
        </a:xfrm>
        <a:custGeom>
          <a:avLst/>
          <a:gdLst/>
          <a:ahLst/>
          <a:cxnLst/>
          <a:rect l="0" t="0" r="0" b="0"/>
          <a:pathLst>
            <a:path>
              <a:moveTo>
                <a:pt x="0" y="0"/>
              </a:moveTo>
              <a:lnTo>
                <a:pt x="0" y="678249"/>
              </a:lnTo>
              <a:lnTo>
                <a:pt x="180866" y="678249"/>
              </a:lnTo>
            </a:path>
          </a:pathLst>
        </a:custGeom>
        <a:noFill/>
        <a:ln w="12700" cap="flat" cmpd="sng" algn="ctr">
          <a:solidFill>
            <a:srgbClr val="00589A"/>
          </a:solidFill>
          <a:prstDash val="solid"/>
          <a:miter lim="800000"/>
        </a:ln>
        <a:effectLst/>
      </dsp:spPr>
      <dsp:style>
        <a:lnRef idx="2">
          <a:scrgbClr r="0" g="0" b="0"/>
        </a:lnRef>
        <a:fillRef idx="0">
          <a:scrgbClr r="0" g="0" b="0"/>
        </a:fillRef>
        <a:effectRef idx="0">
          <a:scrgbClr r="0" g="0" b="0"/>
        </a:effectRef>
        <a:fontRef idx="minor"/>
      </dsp:style>
    </dsp:sp>
    <dsp:sp modelId="{2ED010C0-20C8-487F-9105-A7CA5F5EB54B}">
      <dsp:nvSpPr>
        <dsp:cNvPr id="0" name=""/>
        <dsp:cNvSpPr/>
      </dsp:nvSpPr>
      <dsp:spPr>
        <a:xfrm>
          <a:off x="4363701" y="1133055"/>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VA</a:t>
          </a:r>
        </a:p>
      </dsp:txBody>
      <dsp:txXfrm>
        <a:off x="4390188" y="1159542"/>
        <a:ext cx="1393957" cy="851358"/>
      </dsp:txXfrm>
    </dsp:sp>
    <dsp:sp modelId="{0CE8226B-F592-4977-9171-B7F0B6568E4D}">
      <dsp:nvSpPr>
        <dsp:cNvPr id="0" name=""/>
        <dsp:cNvSpPr/>
      </dsp:nvSpPr>
      <dsp:spPr>
        <a:xfrm>
          <a:off x="4182835" y="906972"/>
          <a:ext cx="180866" cy="1808664"/>
        </a:xfrm>
        <a:custGeom>
          <a:avLst/>
          <a:gdLst/>
          <a:ahLst/>
          <a:cxnLst/>
          <a:rect l="0" t="0" r="0" b="0"/>
          <a:pathLst>
            <a:path>
              <a:moveTo>
                <a:pt x="0" y="0"/>
              </a:moveTo>
              <a:lnTo>
                <a:pt x="0" y="1808664"/>
              </a:lnTo>
              <a:lnTo>
                <a:pt x="180866" y="1808664"/>
              </a:lnTo>
            </a:path>
          </a:pathLst>
        </a:custGeom>
        <a:noFill/>
        <a:ln w="12700" cap="flat" cmpd="sng" algn="ctr">
          <a:solidFill>
            <a:srgbClr val="00589A"/>
          </a:solidFill>
          <a:prstDash val="solid"/>
          <a:miter lim="800000"/>
        </a:ln>
        <a:effectLst/>
      </dsp:spPr>
      <dsp:style>
        <a:lnRef idx="2">
          <a:scrgbClr r="0" g="0" b="0"/>
        </a:lnRef>
        <a:fillRef idx="0">
          <a:scrgbClr r="0" g="0" b="0"/>
        </a:fillRef>
        <a:effectRef idx="0">
          <a:scrgbClr r="0" g="0" b="0"/>
        </a:effectRef>
        <a:fontRef idx="minor"/>
      </dsp:style>
    </dsp:sp>
    <dsp:sp modelId="{8D59FC8B-EADB-4CB1-9EB9-46A1785666B9}">
      <dsp:nvSpPr>
        <dsp:cNvPr id="0" name=""/>
        <dsp:cNvSpPr/>
      </dsp:nvSpPr>
      <dsp:spPr>
        <a:xfrm>
          <a:off x="4363701" y="2263470"/>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NSF</a:t>
          </a:r>
        </a:p>
      </dsp:txBody>
      <dsp:txXfrm>
        <a:off x="4390188" y="2289957"/>
        <a:ext cx="1393957" cy="851358"/>
      </dsp:txXfrm>
    </dsp:sp>
    <dsp:sp modelId="{56DA7E6F-4599-4D21-9D92-128EF1577661}">
      <dsp:nvSpPr>
        <dsp:cNvPr id="0" name=""/>
        <dsp:cNvSpPr/>
      </dsp:nvSpPr>
      <dsp:spPr>
        <a:xfrm>
          <a:off x="4182835" y="906972"/>
          <a:ext cx="180866" cy="2939079"/>
        </a:xfrm>
        <a:custGeom>
          <a:avLst/>
          <a:gdLst/>
          <a:ahLst/>
          <a:cxnLst/>
          <a:rect l="0" t="0" r="0" b="0"/>
          <a:pathLst>
            <a:path>
              <a:moveTo>
                <a:pt x="0" y="0"/>
              </a:moveTo>
              <a:lnTo>
                <a:pt x="0" y="2939079"/>
              </a:lnTo>
              <a:lnTo>
                <a:pt x="180866" y="2939079"/>
              </a:lnTo>
            </a:path>
          </a:pathLst>
        </a:custGeom>
        <a:noFill/>
        <a:ln w="12700" cap="flat" cmpd="sng" algn="ctr">
          <a:solidFill>
            <a:srgbClr val="20558A"/>
          </a:solidFill>
          <a:prstDash val="solid"/>
          <a:miter lim="800000"/>
        </a:ln>
        <a:effectLst/>
      </dsp:spPr>
      <dsp:style>
        <a:lnRef idx="2">
          <a:scrgbClr r="0" g="0" b="0"/>
        </a:lnRef>
        <a:fillRef idx="0">
          <a:scrgbClr r="0" g="0" b="0"/>
        </a:fillRef>
        <a:effectRef idx="0">
          <a:scrgbClr r="0" g="0" b="0"/>
        </a:effectRef>
        <a:fontRef idx="minor"/>
      </dsp:style>
    </dsp:sp>
    <dsp:sp modelId="{46EEB443-D8D5-4108-A21C-9B42A2921AE2}">
      <dsp:nvSpPr>
        <dsp:cNvPr id="0" name=""/>
        <dsp:cNvSpPr/>
      </dsp:nvSpPr>
      <dsp:spPr>
        <a:xfrm>
          <a:off x="4363701" y="3393885"/>
          <a:ext cx="1446931" cy="904332"/>
        </a:xfrm>
        <a:prstGeom prst="roundRect">
          <a:avLst>
            <a:gd name="adj" fmla="val 10000"/>
          </a:avLst>
        </a:prstGeom>
        <a:solidFill>
          <a:schemeClr val="lt1">
            <a:alpha val="90000"/>
            <a:hueOff val="0"/>
            <a:satOff val="0"/>
            <a:lumOff val="0"/>
            <a:alphaOff val="0"/>
          </a:schemeClr>
        </a:solidFill>
        <a:ln w="12700" cap="flat" cmpd="sng" algn="ctr">
          <a:solidFill>
            <a:srgbClr val="20558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NASA</a:t>
          </a:r>
        </a:p>
      </dsp:txBody>
      <dsp:txXfrm>
        <a:off x="4390188" y="3420372"/>
        <a:ext cx="1393957" cy="851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DEAF2-5179-45D7-87C5-465F3E2EFAC6}">
      <dsp:nvSpPr>
        <dsp:cNvPr id="0" name=""/>
        <dsp:cNvSpPr/>
      </dsp:nvSpPr>
      <dsp:spPr>
        <a:xfrm>
          <a:off x="3862" y="441927"/>
          <a:ext cx="1838089" cy="1266443"/>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CBF2D-BC5C-4410-BD5A-C4AA9E7C9E2C}">
      <dsp:nvSpPr>
        <dsp:cNvPr id="0" name=""/>
        <dsp:cNvSpPr/>
      </dsp:nvSpPr>
      <dsp:spPr>
        <a:xfrm>
          <a:off x="3862"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zebrafish</a:t>
          </a:r>
        </a:p>
      </dsp:txBody>
      <dsp:txXfrm>
        <a:off x="3862" y="1708371"/>
        <a:ext cx="1838089" cy="681931"/>
      </dsp:txXfrm>
    </dsp:sp>
    <dsp:sp modelId="{BF88D7E6-E5E7-426D-B3CF-6CA61375A1D9}">
      <dsp:nvSpPr>
        <dsp:cNvPr id="0" name=""/>
        <dsp:cNvSpPr/>
      </dsp:nvSpPr>
      <dsp:spPr>
        <a:xfrm>
          <a:off x="2025838" y="441927"/>
          <a:ext cx="1838089" cy="1266443"/>
        </a:xfrm>
        <a:prstGeom prst="roundRect">
          <a:avLst/>
        </a:prstGeom>
        <a:blipFill rotWithShape="1">
          <a:blip xmlns:r="http://schemas.openxmlformats.org/officeDocument/2006/relationships" r:embed="rId2"/>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34B77-4744-4763-A0BD-FACDFCF56DA1}">
      <dsp:nvSpPr>
        <dsp:cNvPr id="0" name=""/>
        <dsp:cNvSpPr/>
      </dsp:nvSpPr>
      <dsp:spPr>
        <a:xfrm>
          <a:off x="2025838"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tadpole</a:t>
          </a:r>
        </a:p>
      </dsp:txBody>
      <dsp:txXfrm>
        <a:off x="2025838" y="1708371"/>
        <a:ext cx="1838089" cy="681931"/>
      </dsp:txXfrm>
    </dsp:sp>
    <dsp:sp modelId="{27E76376-32B5-49FC-B28A-99794D19CA8E}">
      <dsp:nvSpPr>
        <dsp:cNvPr id="0" name=""/>
        <dsp:cNvSpPr/>
      </dsp:nvSpPr>
      <dsp:spPr>
        <a:xfrm>
          <a:off x="4047814" y="441927"/>
          <a:ext cx="1838089" cy="1266443"/>
        </a:xfrm>
        <a:prstGeom prst="roundRect">
          <a:avLst/>
        </a:prstGeom>
        <a:blipFill rotWithShape="1">
          <a:blip xmlns:r="http://schemas.openxmlformats.org/officeDocument/2006/relationships" r:embed="rId3"/>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F30B4-8730-4594-8CCF-BFDB7C5A2C87}">
      <dsp:nvSpPr>
        <dsp:cNvPr id="0" name=""/>
        <dsp:cNvSpPr/>
      </dsp:nvSpPr>
      <dsp:spPr>
        <a:xfrm>
          <a:off x="4073216" y="1575217"/>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mosquito malaria study using rabbit host</a:t>
          </a:r>
        </a:p>
      </dsp:txBody>
      <dsp:txXfrm>
        <a:off x="4073216" y="1575217"/>
        <a:ext cx="1838089" cy="681931"/>
      </dsp:txXfrm>
    </dsp:sp>
    <dsp:sp modelId="{237D68E8-537A-4159-9998-4E8BAA5A9543}">
      <dsp:nvSpPr>
        <dsp:cNvPr id="0" name=""/>
        <dsp:cNvSpPr/>
      </dsp:nvSpPr>
      <dsp:spPr>
        <a:xfrm>
          <a:off x="6069789" y="441927"/>
          <a:ext cx="1838089" cy="1266443"/>
        </a:xfrm>
        <a:prstGeom prst="roundRect">
          <a:avLst/>
        </a:prstGeom>
        <a:blipFill rotWithShape="1">
          <a:blip xmlns:r="http://schemas.openxmlformats.org/officeDocument/2006/relationships" r:embed="rId4"/>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61AA-4A8B-47CB-85B8-CFD9416319FF}">
      <dsp:nvSpPr>
        <dsp:cNvPr id="0" name=""/>
        <dsp:cNvSpPr/>
      </dsp:nvSpPr>
      <dsp:spPr>
        <a:xfrm>
          <a:off x="6069789"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octopus</a:t>
          </a:r>
        </a:p>
      </dsp:txBody>
      <dsp:txXfrm>
        <a:off x="6069789" y="1708371"/>
        <a:ext cx="1838089" cy="681931"/>
      </dsp:txXfrm>
    </dsp:sp>
    <dsp:sp modelId="{E5F24D25-3719-4FD8-965A-45CDD2FD7DC8}">
      <dsp:nvSpPr>
        <dsp:cNvPr id="0" name=""/>
        <dsp:cNvSpPr/>
      </dsp:nvSpPr>
      <dsp:spPr>
        <a:xfrm>
          <a:off x="3862" y="2574111"/>
          <a:ext cx="1838089" cy="1266443"/>
        </a:xfrm>
        <a:prstGeom prst="roundRect">
          <a:avLst/>
        </a:prstGeom>
        <a:blipFill rotWithShape="1">
          <a:blip xmlns:r="http://schemas.openxmlformats.org/officeDocument/2006/relationships" r:embed="rId5"/>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F977A-4DCC-44ED-B12F-0A678E92526E}">
      <dsp:nvSpPr>
        <dsp:cNvPr id="0" name=""/>
        <dsp:cNvSpPr/>
      </dsp:nvSpPr>
      <dsp:spPr>
        <a:xfrm>
          <a:off x="3862"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cow spleen from slaughterhouse</a:t>
          </a:r>
        </a:p>
      </dsp:txBody>
      <dsp:txXfrm>
        <a:off x="3862" y="3840555"/>
        <a:ext cx="1838089" cy="681931"/>
      </dsp:txXfrm>
    </dsp:sp>
    <dsp:sp modelId="{6C018F40-969C-48B6-863F-288A219DFD1D}">
      <dsp:nvSpPr>
        <dsp:cNvPr id="0" name=""/>
        <dsp:cNvSpPr/>
      </dsp:nvSpPr>
      <dsp:spPr>
        <a:xfrm>
          <a:off x="2025838" y="2574111"/>
          <a:ext cx="1838089" cy="1266443"/>
        </a:xfrm>
        <a:prstGeom prst="roundRect">
          <a:avLst/>
        </a:prstGeom>
        <a:blipFill rotWithShape="1">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46E76D-C89D-4E23-98E3-A98C8F8DED01}">
      <dsp:nvSpPr>
        <dsp:cNvPr id="0" name=""/>
        <dsp:cNvSpPr/>
      </dsp:nvSpPr>
      <dsp:spPr>
        <a:xfrm>
          <a:off x="2025838"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pre-hatched embryos</a:t>
          </a:r>
        </a:p>
      </dsp:txBody>
      <dsp:txXfrm>
        <a:off x="2025838" y="3840555"/>
        <a:ext cx="1838089" cy="681931"/>
      </dsp:txXfrm>
    </dsp:sp>
    <dsp:sp modelId="{CFAC2D5B-8C9C-4B43-83A7-8A0A61F070E9}">
      <dsp:nvSpPr>
        <dsp:cNvPr id="0" name=""/>
        <dsp:cNvSpPr/>
      </dsp:nvSpPr>
      <dsp:spPr>
        <a:xfrm>
          <a:off x="4047814" y="2574111"/>
          <a:ext cx="1838089" cy="1266443"/>
        </a:xfrm>
        <a:prstGeom prst="roundRect">
          <a:avLst/>
        </a:prstGeom>
        <a:blipFill rotWithShape="1">
          <a:blip xmlns:r="http://schemas.openxmlformats.org/officeDocument/2006/relationships" r:embed="rId7"/>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22ACD-0A1B-4E78-8AAA-90EC62381507}">
      <dsp:nvSpPr>
        <dsp:cNvPr id="0" name=""/>
        <dsp:cNvSpPr/>
      </dsp:nvSpPr>
      <dsp:spPr>
        <a:xfrm>
          <a:off x="4047814"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goat antibodies</a:t>
          </a:r>
        </a:p>
      </dsp:txBody>
      <dsp:txXfrm>
        <a:off x="4047814" y="3840555"/>
        <a:ext cx="1838089" cy="681931"/>
      </dsp:txXfrm>
    </dsp:sp>
    <dsp:sp modelId="{EA97FA93-27D4-423C-A6CC-4C6E534EF2EB}">
      <dsp:nvSpPr>
        <dsp:cNvPr id="0" name=""/>
        <dsp:cNvSpPr/>
      </dsp:nvSpPr>
      <dsp:spPr>
        <a:xfrm>
          <a:off x="6069789" y="2574111"/>
          <a:ext cx="1838089" cy="1266443"/>
        </a:xfrm>
        <a:prstGeom prst="roundRect">
          <a:avLst/>
        </a:prstGeom>
        <a:blipFill rotWithShape="1">
          <a:blip xmlns:r="http://schemas.openxmlformats.org/officeDocument/2006/relationships" r:embed="rId8"/>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457CB-47B5-4A24-9897-4ADF52F27D00}">
      <dsp:nvSpPr>
        <dsp:cNvPr id="0" name=""/>
        <dsp:cNvSpPr/>
      </dsp:nvSpPr>
      <dsp:spPr>
        <a:xfrm>
          <a:off x="6069789"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chimp  behavior study</a:t>
          </a:r>
        </a:p>
      </dsp:txBody>
      <dsp:txXfrm>
        <a:off x="6069789" y="3840555"/>
        <a:ext cx="1838089" cy="681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DEAF2-5179-45D7-87C5-465F3E2EFAC6}">
      <dsp:nvSpPr>
        <dsp:cNvPr id="0" name=""/>
        <dsp:cNvSpPr/>
      </dsp:nvSpPr>
      <dsp:spPr>
        <a:xfrm>
          <a:off x="3862" y="441927"/>
          <a:ext cx="1838089" cy="1266443"/>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a:glow rad="127000">
            <a:srgbClr val="00B050"/>
          </a:glow>
        </a:effectLst>
      </dsp:spPr>
      <dsp:style>
        <a:lnRef idx="2">
          <a:scrgbClr r="0" g="0" b="0"/>
        </a:lnRef>
        <a:fillRef idx="1">
          <a:scrgbClr r="0" g="0" b="0"/>
        </a:fillRef>
        <a:effectRef idx="0">
          <a:scrgbClr r="0" g="0" b="0"/>
        </a:effectRef>
        <a:fontRef idx="minor">
          <a:schemeClr val="lt1"/>
        </a:fontRef>
      </dsp:style>
    </dsp:sp>
    <dsp:sp modelId="{271CBF2D-BC5C-4410-BD5A-C4AA9E7C9E2C}">
      <dsp:nvSpPr>
        <dsp:cNvPr id="0" name=""/>
        <dsp:cNvSpPr/>
      </dsp:nvSpPr>
      <dsp:spPr>
        <a:xfrm>
          <a:off x="3862"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zebrafish</a:t>
          </a:r>
        </a:p>
      </dsp:txBody>
      <dsp:txXfrm>
        <a:off x="3862" y="1708371"/>
        <a:ext cx="1838089" cy="681931"/>
      </dsp:txXfrm>
    </dsp:sp>
    <dsp:sp modelId="{BF88D7E6-E5E7-426D-B3CF-6CA61375A1D9}">
      <dsp:nvSpPr>
        <dsp:cNvPr id="0" name=""/>
        <dsp:cNvSpPr/>
      </dsp:nvSpPr>
      <dsp:spPr>
        <a:xfrm>
          <a:off x="2025838" y="441927"/>
          <a:ext cx="1838089" cy="1266443"/>
        </a:xfrm>
        <a:prstGeom prst="roundRect">
          <a:avLst/>
        </a:prstGeom>
        <a:blipFill rotWithShape="1">
          <a:blip xmlns:r="http://schemas.openxmlformats.org/officeDocument/2006/relationships" r:embed="rId2"/>
          <a:srcRect/>
          <a:stretch>
            <a:fillRect l="-12000" r="-12000"/>
          </a:stretch>
        </a:blipFill>
        <a:ln w="12700" cap="flat" cmpd="sng" algn="ctr">
          <a:solidFill>
            <a:schemeClr val="lt1">
              <a:hueOff val="0"/>
              <a:satOff val="0"/>
              <a:lumOff val="0"/>
              <a:alphaOff val="0"/>
            </a:schemeClr>
          </a:solidFill>
          <a:prstDash val="solid"/>
          <a:miter lim="800000"/>
        </a:ln>
        <a:effectLst>
          <a:glow rad="127000">
            <a:srgbClr val="00B050"/>
          </a:glow>
        </a:effectLst>
      </dsp:spPr>
      <dsp:style>
        <a:lnRef idx="2">
          <a:scrgbClr r="0" g="0" b="0"/>
        </a:lnRef>
        <a:fillRef idx="1">
          <a:scrgbClr r="0" g="0" b="0"/>
        </a:fillRef>
        <a:effectRef idx="0">
          <a:scrgbClr r="0" g="0" b="0"/>
        </a:effectRef>
        <a:fontRef idx="minor">
          <a:schemeClr val="lt1"/>
        </a:fontRef>
      </dsp:style>
    </dsp:sp>
    <dsp:sp modelId="{72234B77-4744-4763-A0BD-FACDFCF56DA1}">
      <dsp:nvSpPr>
        <dsp:cNvPr id="0" name=""/>
        <dsp:cNvSpPr/>
      </dsp:nvSpPr>
      <dsp:spPr>
        <a:xfrm>
          <a:off x="2025838"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tadpole</a:t>
          </a:r>
        </a:p>
      </dsp:txBody>
      <dsp:txXfrm>
        <a:off x="2025838" y="1708371"/>
        <a:ext cx="1838089" cy="681931"/>
      </dsp:txXfrm>
    </dsp:sp>
    <dsp:sp modelId="{27E76376-32B5-49FC-B28A-99794D19CA8E}">
      <dsp:nvSpPr>
        <dsp:cNvPr id="0" name=""/>
        <dsp:cNvSpPr/>
      </dsp:nvSpPr>
      <dsp:spPr>
        <a:xfrm>
          <a:off x="4047814" y="441927"/>
          <a:ext cx="1838089" cy="1266443"/>
        </a:xfrm>
        <a:prstGeom prst="roundRect">
          <a:avLst/>
        </a:prstGeom>
        <a:blipFill rotWithShape="1">
          <a:blip xmlns:r="http://schemas.openxmlformats.org/officeDocument/2006/relationships" r:embed="rId3"/>
          <a:srcRect/>
          <a:stretch>
            <a:fillRect l="-8000" r="-8000"/>
          </a:stretch>
        </a:blipFill>
        <a:ln w="12700" cap="flat" cmpd="sng" algn="ctr">
          <a:solidFill>
            <a:schemeClr val="lt1">
              <a:hueOff val="0"/>
              <a:satOff val="0"/>
              <a:lumOff val="0"/>
              <a:alphaOff val="0"/>
            </a:schemeClr>
          </a:solidFill>
          <a:prstDash val="solid"/>
          <a:miter lim="800000"/>
        </a:ln>
        <a:effectLst>
          <a:glow rad="127000">
            <a:srgbClr val="00B050"/>
          </a:glow>
        </a:effectLst>
      </dsp:spPr>
      <dsp:style>
        <a:lnRef idx="2">
          <a:scrgbClr r="0" g="0" b="0"/>
        </a:lnRef>
        <a:fillRef idx="1">
          <a:scrgbClr r="0" g="0" b="0"/>
        </a:fillRef>
        <a:effectRef idx="0">
          <a:scrgbClr r="0" g="0" b="0"/>
        </a:effectRef>
        <a:fontRef idx="minor">
          <a:schemeClr val="lt1"/>
        </a:fontRef>
      </dsp:style>
    </dsp:sp>
    <dsp:sp modelId="{555F30B4-8730-4594-8CCF-BFDB7C5A2C87}">
      <dsp:nvSpPr>
        <dsp:cNvPr id="0" name=""/>
        <dsp:cNvSpPr/>
      </dsp:nvSpPr>
      <dsp:spPr>
        <a:xfrm>
          <a:off x="4085917" y="1676818"/>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mosquito malaria study using rabbit host</a:t>
          </a:r>
        </a:p>
      </dsp:txBody>
      <dsp:txXfrm>
        <a:off x="4085917" y="1676818"/>
        <a:ext cx="1838089" cy="681931"/>
      </dsp:txXfrm>
    </dsp:sp>
    <dsp:sp modelId="{237D68E8-537A-4159-9998-4E8BAA5A9543}">
      <dsp:nvSpPr>
        <dsp:cNvPr id="0" name=""/>
        <dsp:cNvSpPr/>
      </dsp:nvSpPr>
      <dsp:spPr>
        <a:xfrm>
          <a:off x="6069789" y="441927"/>
          <a:ext cx="1838089" cy="1266443"/>
        </a:xfrm>
        <a:prstGeom prst="roundRect">
          <a:avLst/>
        </a:prstGeom>
        <a:blipFill rotWithShape="1">
          <a:blip xmlns:r="http://schemas.openxmlformats.org/officeDocument/2006/relationships" r:embed="rId4"/>
          <a:srcRect/>
          <a:stretch>
            <a:fillRect t="-23000" b="-23000"/>
          </a:stretch>
        </a:blipFill>
        <a:ln w="12700" cap="flat" cmpd="sng" algn="ctr">
          <a:solidFill>
            <a:schemeClr val="lt1">
              <a:hueOff val="0"/>
              <a:satOff val="0"/>
              <a:lumOff val="0"/>
              <a:alphaOff val="0"/>
            </a:schemeClr>
          </a:solidFill>
          <a:prstDash val="solid"/>
          <a:miter lim="800000"/>
        </a:ln>
        <a:effectLst>
          <a:glow rad="127000">
            <a:srgbClr val="FF0000"/>
          </a:glow>
        </a:effectLst>
      </dsp:spPr>
      <dsp:style>
        <a:lnRef idx="2">
          <a:scrgbClr r="0" g="0" b="0"/>
        </a:lnRef>
        <a:fillRef idx="1">
          <a:scrgbClr r="0" g="0" b="0"/>
        </a:fillRef>
        <a:effectRef idx="0">
          <a:scrgbClr r="0" g="0" b="0"/>
        </a:effectRef>
        <a:fontRef idx="minor">
          <a:schemeClr val="lt1"/>
        </a:fontRef>
      </dsp:style>
    </dsp:sp>
    <dsp:sp modelId="{8EDD61AA-4A8B-47CB-85B8-CFD9416319FF}">
      <dsp:nvSpPr>
        <dsp:cNvPr id="0" name=""/>
        <dsp:cNvSpPr/>
      </dsp:nvSpPr>
      <dsp:spPr>
        <a:xfrm>
          <a:off x="6069789" y="1708371"/>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octopus</a:t>
          </a:r>
        </a:p>
      </dsp:txBody>
      <dsp:txXfrm>
        <a:off x="6069789" y="1708371"/>
        <a:ext cx="1838089" cy="681931"/>
      </dsp:txXfrm>
    </dsp:sp>
    <dsp:sp modelId="{E5F24D25-3719-4FD8-965A-45CDD2FD7DC8}">
      <dsp:nvSpPr>
        <dsp:cNvPr id="0" name=""/>
        <dsp:cNvSpPr/>
      </dsp:nvSpPr>
      <dsp:spPr>
        <a:xfrm>
          <a:off x="3862" y="2574111"/>
          <a:ext cx="1838089" cy="1266443"/>
        </a:xfrm>
        <a:prstGeom prst="roundRect">
          <a:avLst/>
        </a:prstGeom>
        <a:blipFill rotWithShape="1">
          <a:blip xmlns:r="http://schemas.openxmlformats.org/officeDocument/2006/relationships" r:embed="rId5"/>
          <a:srcRect/>
          <a:stretch>
            <a:fillRect t="-8000" b="-8000"/>
          </a:stretch>
        </a:blipFill>
        <a:ln w="12700" cap="flat" cmpd="sng" algn="ctr">
          <a:solidFill>
            <a:schemeClr val="lt1">
              <a:hueOff val="0"/>
              <a:satOff val="0"/>
              <a:lumOff val="0"/>
              <a:alphaOff val="0"/>
            </a:schemeClr>
          </a:solidFill>
          <a:prstDash val="solid"/>
          <a:miter lim="800000"/>
        </a:ln>
        <a:effectLst>
          <a:glow rad="127000">
            <a:srgbClr val="FF0000"/>
          </a:glow>
        </a:effectLst>
      </dsp:spPr>
      <dsp:style>
        <a:lnRef idx="2">
          <a:scrgbClr r="0" g="0" b="0"/>
        </a:lnRef>
        <a:fillRef idx="1">
          <a:scrgbClr r="0" g="0" b="0"/>
        </a:fillRef>
        <a:effectRef idx="0">
          <a:scrgbClr r="0" g="0" b="0"/>
        </a:effectRef>
        <a:fontRef idx="minor">
          <a:schemeClr val="lt1"/>
        </a:fontRef>
      </dsp:style>
    </dsp:sp>
    <dsp:sp modelId="{F93F977A-4DCC-44ED-B12F-0A678E92526E}">
      <dsp:nvSpPr>
        <dsp:cNvPr id="0" name=""/>
        <dsp:cNvSpPr/>
      </dsp:nvSpPr>
      <dsp:spPr>
        <a:xfrm>
          <a:off x="3862"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cow spleen from slaughterhouse</a:t>
          </a:r>
        </a:p>
      </dsp:txBody>
      <dsp:txXfrm>
        <a:off x="3862" y="3840555"/>
        <a:ext cx="1838089" cy="681931"/>
      </dsp:txXfrm>
    </dsp:sp>
    <dsp:sp modelId="{6C018F40-969C-48B6-863F-288A219DFD1D}">
      <dsp:nvSpPr>
        <dsp:cNvPr id="0" name=""/>
        <dsp:cNvSpPr/>
      </dsp:nvSpPr>
      <dsp:spPr>
        <a:xfrm>
          <a:off x="2025838" y="2574111"/>
          <a:ext cx="1838089" cy="1266443"/>
        </a:xfrm>
        <a:prstGeom prst="roundRect">
          <a:avLst/>
        </a:prstGeom>
        <a:blipFill rotWithShape="1">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miter lim="800000"/>
        </a:ln>
        <a:effectLst>
          <a:glow rad="127000">
            <a:srgbClr val="FFC000"/>
          </a:glow>
        </a:effectLst>
      </dsp:spPr>
      <dsp:style>
        <a:lnRef idx="2">
          <a:scrgbClr r="0" g="0" b="0"/>
        </a:lnRef>
        <a:fillRef idx="1">
          <a:scrgbClr r="0" g="0" b="0"/>
        </a:fillRef>
        <a:effectRef idx="0">
          <a:scrgbClr r="0" g="0" b="0"/>
        </a:effectRef>
        <a:fontRef idx="minor">
          <a:schemeClr val="lt1"/>
        </a:fontRef>
      </dsp:style>
    </dsp:sp>
    <dsp:sp modelId="{1946E76D-C89D-4E23-98E3-A98C8F8DED01}">
      <dsp:nvSpPr>
        <dsp:cNvPr id="0" name=""/>
        <dsp:cNvSpPr/>
      </dsp:nvSpPr>
      <dsp:spPr>
        <a:xfrm>
          <a:off x="2025838"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pre-hatched embryos</a:t>
          </a:r>
        </a:p>
      </dsp:txBody>
      <dsp:txXfrm>
        <a:off x="2025838" y="3840555"/>
        <a:ext cx="1838089" cy="681931"/>
      </dsp:txXfrm>
    </dsp:sp>
    <dsp:sp modelId="{CFAC2D5B-8C9C-4B43-83A7-8A0A61F070E9}">
      <dsp:nvSpPr>
        <dsp:cNvPr id="0" name=""/>
        <dsp:cNvSpPr/>
      </dsp:nvSpPr>
      <dsp:spPr>
        <a:xfrm>
          <a:off x="4047814" y="2574111"/>
          <a:ext cx="1838089" cy="1266443"/>
        </a:xfrm>
        <a:prstGeom prst="roundRect">
          <a:avLst/>
        </a:prstGeom>
        <a:blipFill rotWithShape="1">
          <a:blip xmlns:r="http://schemas.openxmlformats.org/officeDocument/2006/relationships" r:embed="rId7"/>
          <a:srcRect/>
          <a:stretch>
            <a:fillRect t="-23000" b="-23000"/>
          </a:stretch>
        </a:blipFill>
        <a:ln w="12700" cap="flat" cmpd="sng" algn="ctr">
          <a:solidFill>
            <a:schemeClr val="lt1">
              <a:hueOff val="0"/>
              <a:satOff val="0"/>
              <a:lumOff val="0"/>
              <a:alphaOff val="0"/>
            </a:schemeClr>
          </a:solidFill>
          <a:prstDash val="solid"/>
          <a:miter lim="800000"/>
        </a:ln>
        <a:effectLst>
          <a:glow rad="127000">
            <a:srgbClr val="FFC000"/>
          </a:glow>
        </a:effectLst>
      </dsp:spPr>
      <dsp:style>
        <a:lnRef idx="2">
          <a:scrgbClr r="0" g="0" b="0"/>
        </a:lnRef>
        <a:fillRef idx="1">
          <a:scrgbClr r="0" g="0" b="0"/>
        </a:fillRef>
        <a:effectRef idx="0">
          <a:scrgbClr r="0" g="0" b="0"/>
        </a:effectRef>
        <a:fontRef idx="minor">
          <a:schemeClr val="lt1"/>
        </a:fontRef>
      </dsp:style>
    </dsp:sp>
    <dsp:sp modelId="{72522ACD-0A1B-4E78-8AAA-90EC62381507}">
      <dsp:nvSpPr>
        <dsp:cNvPr id="0" name=""/>
        <dsp:cNvSpPr/>
      </dsp:nvSpPr>
      <dsp:spPr>
        <a:xfrm>
          <a:off x="4047814"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goat antibodies</a:t>
          </a:r>
        </a:p>
      </dsp:txBody>
      <dsp:txXfrm>
        <a:off x="4047814" y="3840555"/>
        <a:ext cx="1838089" cy="681931"/>
      </dsp:txXfrm>
    </dsp:sp>
    <dsp:sp modelId="{EA97FA93-27D4-423C-A6CC-4C6E534EF2EB}">
      <dsp:nvSpPr>
        <dsp:cNvPr id="0" name=""/>
        <dsp:cNvSpPr/>
      </dsp:nvSpPr>
      <dsp:spPr>
        <a:xfrm>
          <a:off x="6069789" y="2574111"/>
          <a:ext cx="1838089" cy="1266443"/>
        </a:xfrm>
        <a:prstGeom prst="roundRect">
          <a:avLst/>
        </a:prstGeom>
        <a:blipFill rotWithShape="1">
          <a:blip xmlns:r="http://schemas.openxmlformats.org/officeDocument/2006/relationships" r:embed="rId8"/>
          <a:srcRect/>
          <a:stretch>
            <a:fillRect t="-18000" b="-18000"/>
          </a:stretch>
        </a:blipFill>
        <a:ln w="12700" cap="flat" cmpd="sng" algn="ctr">
          <a:solidFill>
            <a:schemeClr val="lt1">
              <a:hueOff val="0"/>
              <a:satOff val="0"/>
              <a:lumOff val="0"/>
              <a:alphaOff val="0"/>
            </a:schemeClr>
          </a:solidFill>
          <a:prstDash val="solid"/>
          <a:miter lim="800000"/>
        </a:ln>
        <a:effectLst>
          <a:glow rad="127000">
            <a:srgbClr val="FFC000"/>
          </a:glow>
        </a:effectLst>
      </dsp:spPr>
      <dsp:style>
        <a:lnRef idx="2">
          <a:scrgbClr r="0" g="0" b="0"/>
        </a:lnRef>
        <a:fillRef idx="1">
          <a:scrgbClr r="0" g="0" b="0"/>
        </a:fillRef>
        <a:effectRef idx="0">
          <a:scrgbClr r="0" g="0" b="0"/>
        </a:effectRef>
        <a:fontRef idx="minor">
          <a:schemeClr val="lt1"/>
        </a:fontRef>
      </dsp:style>
    </dsp:sp>
    <dsp:sp modelId="{36A457CB-47B5-4A24-9897-4ADF52F27D00}">
      <dsp:nvSpPr>
        <dsp:cNvPr id="0" name=""/>
        <dsp:cNvSpPr/>
      </dsp:nvSpPr>
      <dsp:spPr>
        <a:xfrm>
          <a:off x="6069789" y="3840555"/>
          <a:ext cx="1838089" cy="68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chimp  behavior study</a:t>
          </a:r>
        </a:p>
      </dsp:txBody>
      <dsp:txXfrm>
        <a:off x="6069789" y="3840555"/>
        <a:ext cx="1838089" cy="6819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F8CE6-0829-454C-978A-E4C603EFC229}">
      <dsp:nvSpPr>
        <dsp:cNvPr id="0" name=""/>
        <dsp:cNvSpPr/>
      </dsp:nvSpPr>
      <dsp:spPr>
        <a:xfrm>
          <a:off x="0" y="359353"/>
          <a:ext cx="11402945" cy="1512000"/>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4995" tIns="416560" rIns="88499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concise description of proposed procedures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identify species, strains, ages, sex and total number of animals by species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dog or cat source</a:t>
          </a:r>
        </a:p>
      </dsp:txBody>
      <dsp:txXfrm>
        <a:off x="0" y="359353"/>
        <a:ext cx="11402945" cy="1512000"/>
      </dsp:txXfrm>
    </dsp:sp>
    <dsp:sp modelId="{4DBE4277-BD75-48E4-99E0-2F304D31B663}">
      <dsp:nvSpPr>
        <dsp:cNvPr id="0" name=""/>
        <dsp:cNvSpPr/>
      </dsp:nvSpPr>
      <dsp:spPr>
        <a:xfrm>
          <a:off x="510439" y="48644"/>
          <a:ext cx="10857285" cy="590400"/>
        </a:xfrm>
        <a:prstGeom prst="roundRect">
          <a:avLst/>
        </a:prstGeom>
        <a:solidFill>
          <a:srgbClr val="00589A"/>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703" tIns="0" rIns="301703"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1. Description of Animal Procedures</a:t>
          </a:r>
        </a:p>
      </dsp:txBody>
      <dsp:txXfrm>
        <a:off x="539260" y="77465"/>
        <a:ext cx="10799643" cy="532758"/>
      </dsp:txXfrm>
    </dsp:sp>
    <dsp:sp modelId="{4EF90C8E-4D10-43E3-8C9F-C8FD3C57A4A8}">
      <dsp:nvSpPr>
        <dsp:cNvPr id="0" name=""/>
        <dsp:cNvSpPr/>
      </dsp:nvSpPr>
      <dsp:spPr>
        <a:xfrm>
          <a:off x="0" y="2274553"/>
          <a:ext cx="11402945" cy="1165500"/>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4995" tIns="416560" rIns="88499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species are appropriate for research</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why not alternative model (e.g. computational, human, invertebrate, </a:t>
          </a:r>
          <a:r>
            <a:rPr lang="en-US" sz="2000" i="1" kern="1200" dirty="0">
              <a:latin typeface="Calibri" panose="020F0502020204030204" pitchFamily="34" charset="0"/>
              <a:cs typeface="Calibri" panose="020F0502020204030204" pitchFamily="34" charset="0"/>
            </a:rPr>
            <a:t>in vitro</a:t>
          </a:r>
          <a:r>
            <a:rPr lang="en-US" sz="2000" kern="1200" dirty="0">
              <a:latin typeface="Calibri" panose="020F0502020204030204" pitchFamily="34" charset="0"/>
              <a:cs typeface="Calibri" panose="020F0502020204030204" pitchFamily="34" charset="0"/>
            </a:rPr>
            <a:t>)</a:t>
          </a:r>
        </a:p>
      </dsp:txBody>
      <dsp:txXfrm>
        <a:off x="0" y="2274553"/>
        <a:ext cx="11402945" cy="1165500"/>
      </dsp:txXfrm>
    </dsp:sp>
    <dsp:sp modelId="{250F536E-F305-4FC6-9E9E-1FF37199D415}">
      <dsp:nvSpPr>
        <dsp:cNvPr id="0" name=""/>
        <dsp:cNvSpPr/>
      </dsp:nvSpPr>
      <dsp:spPr>
        <a:xfrm>
          <a:off x="542864" y="1979354"/>
          <a:ext cx="10857285" cy="590400"/>
        </a:xfrm>
        <a:prstGeom prst="roundRect">
          <a:avLst/>
        </a:prstGeom>
        <a:solidFill>
          <a:srgbClr val="00589A"/>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703" tIns="0" rIns="301703"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2. Justifications</a:t>
          </a:r>
        </a:p>
      </dsp:txBody>
      <dsp:txXfrm>
        <a:off x="571685" y="2008175"/>
        <a:ext cx="10799643" cy="532758"/>
      </dsp:txXfrm>
    </dsp:sp>
    <dsp:sp modelId="{2EEAD7F6-2F1B-456D-A5CA-4B60057B1B65}">
      <dsp:nvSpPr>
        <dsp:cNvPr id="0" name=""/>
        <dsp:cNvSpPr/>
      </dsp:nvSpPr>
      <dsp:spPr>
        <a:xfrm>
          <a:off x="0" y="3828216"/>
          <a:ext cx="11402945" cy="1165500"/>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4995" tIns="416560" rIns="88499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interventions such as analgesia, anesthesia, sedation, palliative care</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humane endpoints</a:t>
          </a:r>
        </a:p>
      </dsp:txBody>
      <dsp:txXfrm>
        <a:off x="0" y="3828216"/>
        <a:ext cx="11402945" cy="1165500"/>
      </dsp:txXfrm>
    </dsp:sp>
    <dsp:sp modelId="{BCE2F164-3CB5-4134-98A2-8AD2974CC983}">
      <dsp:nvSpPr>
        <dsp:cNvPr id="0" name=""/>
        <dsp:cNvSpPr/>
      </dsp:nvSpPr>
      <dsp:spPr>
        <a:xfrm>
          <a:off x="542864" y="3548054"/>
          <a:ext cx="10857285" cy="590400"/>
        </a:xfrm>
        <a:prstGeom prst="roundRect">
          <a:avLst/>
        </a:prstGeom>
        <a:solidFill>
          <a:srgbClr val="00589A"/>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1703" tIns="0" rIns="301703"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3. Minimization of Pain/Distress</a:t>
          </a:r>
        </a:p>
      </dsp:txBody>
      <dsp:txXfrm>
        <a:off x="571685" y="3576875"/>
        <a:ext cx="10799643"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78C1F-47C8-410F-B1AB-606DBA01B3ED}">
      <dsp:nvSpPr>
        <dsp:cNvPr id="0" name=""/>
        <dsp:cNvSpPr/>
      </dsp:nvSpPr>
      <dsp:spPr>
        <a:xfrm>
          <a:off x="0" y="3027"/>
          <a:ext cx="10515600" cy="64490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4A30B11-552C-4A7C-904F-34C45FABAB4C}">
      <dsp:nvSpPr>
        <dsp:cNvPr id="0" name=""/>
        <dsp:cNvSpPr/>
      </dsp:nvSpPr>
      <dsp:spPr>
        <a:xfrm>
          <a:off x="195082" y="148130"/>
          <a:ext cx="354695" cy="354695"/>
        </a:xfrm>
        <a:prstGeom prst="rect">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4373C3-3F2C-4C7E-BD9E-F03038B3144E}">
      <dsp:nvSpPr>
        <dsp:cNvPr id="0" name=""/>
        <dsp:cNvSpPr/>
      </dsp:nvSpPr>
      <dsp:spPr>
        <a:xfrm>
          <a:off x="744861" y="3027"/>
          <a:ext cx="9770738" cy="64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2" tIns="68252" rIns="68252" bIns="6825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No funds may be used for animal activity until verification of IACUC approval;</a:t>
          </a:r>
        </a:p>
      </dsp:txBody>
      <dsp:txXfrm>
        <a:off x="744861" y="3027"/>
        <a:ext cx="9770738" cy="644901"/>
      </dsp:txXfrm>
    </dsp:sp>
    <dsp:sp modelId="{10D7BA86-9E12-455E-9460-5292C691ECD5}">
      <dsp:nvSpPr>
        <dsp:cNvPr id="0" name=""/>
        <dsp:cNvSpPr/>
      </dsp:nvSpPr>
      <dsp:spPr>
        <a:xfrm>
          <a:off x="0" y="809154"/>
          <a:ext cx="10515600" cy="644901"/>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B5BAFD43-A909-483F-AF5E-06EA7716DAF6}">
      <dsp:nvSpPr>
        <dsp:cNvPr id="0" name=""/>
        <dsp:cNvSpPr/>
      </dsp:nvSpPr>
      <dsp:spPr>
        <a:xfrm>
          <a:off x="195082" y="954257"/>
          <a:ext cx="354695" cy="354695"/>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E583F-7CFD-4238-8C1B-113202D4D0F0}">
      <dsp:nvSpPr>
        <dsp:cNvPr id="0" name=""/>
        <dsp:cNvSpPr/>
      </dsp:nvSpPr>
      <dsp:spPr>
        <a:xfrm>
          <a:off x="744861" y="809154"/>
          <a:ext cx="9770738" cy="64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2" tIns="68252" rIns="68252" bIns="6825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No animal activity conducted without IACUC approval;</a:t>
          </a:r>
        </a:p>
      </dsp:txBody>
      <dsp:txXfrm>
        <a:off x="744861" y="809154"/>
        <a:ext cx="9770738" cy="644901"/>
      </dsp:txXfrm>
    </dsp:sp>
    <dsp:sp modelId="{08663BB7-C929-4028-9233-B90CE39E38E5}">
      <dsp:nvSpPr>
        <dsp:cNvPr id="0" name=""/>
        <dsp:cNvSpPr/>
      </dsp:nvSpPr>
      <dsp:spPr>
        <a:xfrm>
          <a:off x="0" y="1615281"/>
          <a:ext cx="10515600" cy="644901"/>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DA0A0DFC-583B-4002-8320-A7500B90CFCB}">
      <dsp:nvSpPr>
        <dsp:cNvPr id="0" name=""/>
        <dsp:cNvSpPr/>
      </dsp:nvSpPr>
      <dsp:spPr>
        <a:xfrm>
          <a:off x="195082" y="1760384"/>
          <a:ext cx="354695" cy="354695"/>
        </a:xfrm>
        <a:prstGeom prst="rect">
          <a:avLst/>
        </a:prstGeom>
        <a:blipFill>
          <a:blip xmlns:r="http://schemas.openxmlformats.org/officeDocument/2006/relationships"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26952-D61D-4DBA-8F89-62CA32E72861}">
      <dsp:nvSpPr>
        <dsp:cNvPr id="0" name=""/>
        <dsp:cNvSpPr/>
      </dsp:nvSpPr>
      <dsp:spPr>
        <a:xfrm>
          <a:off x="744861" y="1615281"/>
          <a:ext cx="9770738" cy="64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2" tIns="68252" rIns="68252" bIns="6825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Approval within three years of the budget period start date; </a:t>
          </a:r>
        </a:p>
      </dsp:txBody>
      <dsp:txXfrm>
        <a:off x="744861" y="1615281"/>
        <a:ext cx="9770738" cy="644901"/>
      </dsp:txXfrm>
    </dsp:sp>
    <dsp:sp modelId="{A7C307C4-DE94-48A7-99D3-E94EA6F9FBC3}">
      <dsp:nvSpPr>
        <dsp:cNvPr id="0" name=""/>
        <dsp:cNvSpPr/>
      </dsp:nvSpPr>
      <dsp:spPr>
        <a:xfrm>
          <a:off x="0" y="2421408"/>
          <a:ext cx="10515600" cy="644901"/>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CFF37CAC-16EA-47CD-93F4-37E5253904CF}">
      <dsp:nvSpPr>
        <dsp:cNvPr id="0" name=""/>
        <dsp:cNvSpPr/>
      </dsp:nvSpPr>
      <dsp:spPr>
        <a:xfrm>
          <a:off x="195082" y="2566511"/>
          <a:ext cx="354695" cy="354695"/>
        </a:xfrm>
        <a:prstGeom prst="rect">
          <a:avLst/>
        </a:prstGeom>
        <a:blipFill>
          <a:blip xmlns:r="http://schemas.openxmlformats.org/officeDocument/2006/relationships" r:embed="rId7">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92C95-4D29-40B6-BAE8-BDCE1C662277}">
      <dsp:nvSpPr>
        <dsp:cNvPr id="0" name=""/>
        <dsp:cNvSpPr/>
      </dsp:nvSpPr>
      <dsp:spPr>
        <a:xfrm>
          <a:off x="744861" y="2421408"/>
          <a:ext cx="9770738" cy="64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2" tIns="68252" rIns="68252" bIns="68252"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Just-in-Time procedures;</a:t>
          </a:r>
        </a:p>
      </dsp:txBody>
      <dsp:txXfrm>
        <a:off x="744861" y="2421408"/>
        <a:ext cx="9770738" cy="644901"/>
      </dsp:txXfrm>
    </dsp:sp>
    <dsp:sp modelId="{8BC559CF-3D0C-4A5C-B871-2D7E6B319980}">
      <dsp:nvSpPr>
        <dsp:cNvPr id="0" name=""/>
        <dsp:cNvSpPr/>
      </dsp:nvSpPr>
      <dsp:spPr>
        <a:xfrm>
          <a:off x="0" y="3227535"/>
          <a:ext cx="10515600" cy="644901"/>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8096BDEF-2599-4EBC-9BDF-454F7C4F64A0}">
      <dsp:nvSpPr>
        <dsp:cNvPr id="0" name=""/>
        <dsp:cNvSpPr/>
      </dsp:nvSpPr>
      <dsp:spPr>
        <a:xfrm>
          <a:off x="195082" y="3372638"/>
          <a:ext cx="354695" cy="354695"/>
        </a:xfrm>
        <a:prstGeom prst="rect">
          <a:avLst/>
        </a:prstGeom>
        <a:blipFill>
          <a:blip xmlns:r="http://schemas.openxmlformats.org/officeDocument/2006/relationships" r:embed="rId9">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E40B1C-3CA1-41BC-93B5-E202D3860916}">
      <dsp:nvSpPr>
        <dsp:cNvPr id="0" name=""/>
        <dsp:cNvSpPr/>
      </dsp:nvSpPr>
      <dsp:spPr>
        <a:xfrm>
          <a:off x="744861" y="3227535"/>
          <a:ext cx="9770738" cy="64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52" tIns="68252" rIns="68252" bIns="68252"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tx1"/>
              </a:solidFill>
            </a:rPr>
            <a:t>Institutional</a:t>
          </a:r>
          <a:r>
            <a:rPr lang="en-US" sz="2400" kern="1200" dirty="0">
              <a:solidFill>
                <a:schemeClr val="tx1"/>
              </a:solidFill>
            </a:rPr>
            <a:t> responsibility to ensure congruency. </a:t>
          </a:r>
        </a:p>
      </dsp:txBody>
      <dsp:txXfrm>
        <a:off x="744861" y="3227535"/>
        <a:ext cx="9770738" cy="644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F0887-CE2F-4394-B1C1-57985A352F14}">
      <dsp:nvSpPr>
        <dsp:cNvPr id="0" name=""/>
        <dsp:cNvSpPr/>
      </dsp:nvSpPr>
      <dsp:spPr>
        <a:xfrm>
          <a:off x="0" y="35789"/>
          <a:ext cx="10771598" cy="695565"/>
        </a:xfrm>
        <a:prstGeom prst="roundRect">
          <a:avLst/>
        </a:prstGeom>
        <a:solidFill>
          <a:srgbClr val="005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Domestic Assurance</a:t>
          </a:r>
        </a:p>
      </dsp:txBody>
      <dsp:txXfrm>
        <a:off x="33955" y="69744"/>
        <a:ext cx="10703688" cy="627655"/>
      </dsp:txXfrm>
    </dsp:sp>
    <dsp:sp modelId="{4B6747D1-D1F5-4492-BB6A-A02AA77404E3}">
      <dsp:nvSpPr>
        <dsp:cNvPr id="0" name=""/>
        <dsp:cNvSpPr/>
      </dsp:nvSpPr>
      <dsp:spPr>
        <a:xfrm>
          <a:off x="0" y="731354"/>
          <a:ext cx="10771598" cy="91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9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Calibri" panose="020F0502020204030204" pitchFamily="34" charset="0"/>
              <a:cs typeface="Calibri" panose="020F0502020204030204" pitchFamily="34" charset="0"/>
            </a:rPr>
            <a:t>US organization controls own facility and conduct research on site</a:t>
          </a:r>
        </a:p>
        <a:p>
          <a:pPr marL="171450" lvl="1" indent="-171450" algn="l" defTabSz="800100">
            <a:lnSpc>
              <a:spcPct val="90000"/>
            </a:lnSpc>
            <a:spcBef>
              <a:spcPct val="0"/>
            </a:spcBef>
            <a:spcAft>
              <a:spcPct val="20000"/>
            </a:spcAft>
            <a:buChar char="•"/>
          </a:pPr>
          <a:r>
            <a:rPr lang="en-US" sz="1800" kern="1200" dirty="0">
              <a:latin typeface="Calibri" panose="020F0502020204030204" pitchFamily="34" charset="0"/>
              <a:cs typeface="Calibri" panose="020F0502020204030204" pitchFamily="34" charset="0"/>
            </a:rPr>
            <a:t>Animal program with IO, IACUC, veterinarian</a:t>
          </a:r>
        </a:p>
        <a:p>
          <a:pPr marL="171450" lvl="1" indent="-171450" algn="l" defTabSz="800100">
            <a:lnSpc>
              <a:spcPct val="90000"/>
            </a:lnSpc>
            <a:spcBef>
              <a:spcPct val="0"/>
            </a:spcBef>
            <a:spcAft>
              <a:spcPct val="20000"/>
            </a:spcAft>
            <a:buChar char="•"/>
          </a:pPr>
          <a:r>
            <a:rPr lang="en-US" sz="1800" kern="1200" dirty="0">
              <a:latin typeface="Calibri" panose="020F0502020204030204" pitchFamily="34" charset="0"/>
              <a:cs typeface="Calibri" panose="020F0502020204030204" pitchFamily="34" charset="0"/>
            </a:rPr>
            <a:t>Has PHS funding</a:t>
          </a:r>
        </a:p>
      </dsp:txBody>
      <dsp:txXfrm>
        <a:off x="0" y="731354"/>
        <a:ext cx="10771598" cy="915457"/>
      </dsp:txXfrm>
    </dsp:sp>
    <dsp:sp modelId="{F1F6C3C1-E63E-46C5-A7FD-E7B5E8DD0E67}">
      <dsp:nvSpPr>
        <dsp:cNvPr id="0" name=""/>
        <dsp:cNvSpPr/>
      </dsp:nvSpPr>
      <dsp:spPr>
        <a:xfrm>
          <a:off x="0" y="1646812"/>
          <a:ext cx="10771598" cy="695565"/>
        </a:xfrm>
        <a:prstGeom prst="roundRect">
          <a:avLst/>
        </a:prstGeom>
        <a:solidFill>
          <a:srgbClr val="005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Foreign Assurance</a:t>
          </a:r>
        </a:p>
      </dsp:txBody>
      <dsp:txXfrm>
        <a:off x="33955" y="1680767"/>
        <a:ext cx="10703688" cy="627655"/>
      </dsp:txXfrm>
    </dsp:sp>
    <dsp:sp modelId="{6717290B-1702-4527-8801-4315CBEA05BB}">
      <dsp:nvSpPr>
        <dsp:cNvPr id="0" name=""/>
        <dsp:cNvSpPr/>
      </dsp:nvSpPr>
      <dsp:spPr>
        <a:xfrm>
          <a:off x="0" y="2342377"/>
          <a:ext cx="10771598" cy="91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9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Calibri" panose="020F0502020204030204" pitchFamily="34" charset="0"/>
              <a:cs typeface="Calibri" panose="020F0502020204030204" pitchFamily="34" charset="0"/>
            </a:rPr>
            <a:t>Foreign awardee or foreign performance site</a:t>
          </a:r>
        </a:p>
        <a:p>
          <a:pPr marL="171450" lvl="1" indent="-171450" algn="l" defTabSz="800100">
            <a:lnSpc>
              <a:spcPct val="90000"/>
            </a:lnSpc>
            <a:spcBef>
              <a:spcPct val="0"/>
            </a:spcBef>
            <a:spcAft>
              <a:spcPct val="20000"/>
            </a:spcAft>
            <a:buChar char="•"/>
          </a:pPr>
          <a:r>
            <a:rPr lang="en-US" sz="1800" kern="1200" dirty="0">
              <a:latin typeface="Calibri" panose="020F0502020204030204" pitchFamily="34" charset="0"/>
              <a:cs typeface="Calibri" panose="020F0502020204030204" pitchFamily="34" charset="0"/>
            </a:rPr>
            <a:t>Regional regulations and policies</a:t>
          </a:r>
        </a:p>
        <a:p>
          <a:pPr marL="171450" lvl="1" indent="-171450" algn="l" defTabSz="800100">
            <a:lnSpc>
              <a:spcPct val="90000"/>
            </a:lnSpc>
            <a:spcBef>
              <a:spcPct val="0"/>
            </a:spcBef>
            <a:spcAft>
              <a:spcPct val="20000"/>
            </a:spcAft>
            <a:buChar char="•"/>
          </a:pPr>
          <a:r>
            <a:rPr lang="en-US" sz="1800" kern="1200" dirty="0">
              <a:solidFill>
                <a:schemeClr val="tx1"/>
              </a:solidFill>
              <a:latin typeface="Calibri" panose="020F0502020204030204" pitchFamily="34" charset="0"/>
              <a:cs typeface="Calibri" panose="020F0502020204030204" pitchFamily="34" charset="0"/>
            </a:rPr>
            <a:t>International Guiding Principles for Biomedical Research Involving Animals</a:t>
          </a:r>
          <a:endParaRPr lang="en-US" sz="1800" kern="1200" dirty="0">
            <a:latin typeface="Calibri" panose="020F0502020204030204" pitchFamily="34" charset="0"/>
            <a:cs typeface="Calibri" panose="020F0502020204030204" pitchFamily="34" charset="0"/>
          </a:endParaRPr>
        </a:p>
      </dsp:txBody>
      <dsp:txXfrm>
        <a:off x="0" y="2342377"/>
        <a:ext cx="10771598" cy="915457"/>
      </dsp:txXfrm>
    </dsp:sp>
    <dsp:sp modelId="{14657519-D421-4135-A9E0-A080010589C8}">
      <dsp:nvSpPr>
        <dsp:cNvPr id="0" name=""/>
        <dsp:cNvSpPr/>
      </dsp:nvSpPr>
      <dsp:spPr>
        <a:xfrm>
          <a:off x="0" y="3257834"/>
          <a:ext cx="10771598" cy="695565"/>
        </a:xfrm>
        <a:prstGeom prst="roundRect">
          <a:avLst/>
        </a:prstGeom>
        <a:solidFill>
          <a:srgbClr val="005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Interinstitutional Assurance</a:t>
          </a:r>
        </a:p>
      </dsp:txBody>
      <dsp:txXfrm>
        <a:off x="33955" y="3291789"/>
        <a:ext cx="10703688" cy="627655"/>
      </dsp:txXfrm>
    </dsp:sp>
    <dsp:sp modelId="{F9515D09-771F-4A40-954B-2DBECE26EEBA}">
      <dsp:nvSpPr>
        <dsp:cNvPr id="0" name=""/>
        <dsp:cNvSpPr/>
      </dsp:nvSpPr>
      <dsp:spPr>
        <a:xfrm>
          <a:off x="0" y="3953399"/>
          <a:ext cx="10771598" cy="91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9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latin typeface="Calibri" panose="020F0502020204030204" pitchFamily="34" charset="0"/>
              <a:cs typeface="Calibri" panose="020F0502020204030204" pitchFamily="34" charset="0"/>
            </a:rPr>
            <a:t>Performance site has assurance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en-US" sz="1800" kern="1200" dirty="0">
              <a:solidFill>
                <a:schemeClr val="tx1"/>
              </a:solidFill>
              <a:latin typeface="Calibri" panose="020F0502020204030204" pitchFamily="34" charset="0"/>
              <a:cs typeface="Calibri" panose="020F0502020204030204" pitchFamily="34" charset="0"/>
            </a:rPr>
            <a:t>Tie grantee to performance site</a:t>
          </a:r>
        </a:p>
        <a:p>
          <a:pPr marL="171450" lvl="1" indent="-171450" algn="l" defTabSz="800100">
            <a:lnSpc>
              <a:spcPct val="90000"/>
            </a:lnSpc>
            <a:spcBef>
              <a:spcPct val="0"/>
            </a:spcBef>
            <a:spcAft>
              <a:spcPct val="20000"/>
            </a:spcAft>
            <a:buChar char="•"/>
          </a:pPr>
          <a:r>
            <a:rPr lang="en-US" sz="1800" kern="1200" dirty="0">
              <a:solidFill>
                <a:schemeClr val="tx1"/>
              </a:solidFill>
              <a:latin typeface="Calibri" panose="020F0502020204030204" pitchFamily="34" charset="0"/>
              <a:cs typeface="Calibri" panose="020F0502020204030204" pitchFamily="34" charset="0"/>
            </a:rPr>
            <a:t>Performance site IACUC </a:t>
          </a:r>
        </a:p>
      </dsp:txBody>
      <dsp:txXfrm>
        <a:off x="0" y="3953399"/>
        <a:ext cx="10771598" cy="9154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7BD534-2FA9-47CF-9287-C706825D7F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59E6A4-1124-4DB4-90D6-9C6A791112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4A190E-0ED9-4349-866A-E9D7B5B2797F}" type="datetimeFigureOut">
              <a:rPr lang="en-US" smtClean="0"/>
              <a:t>10/24/2020</a:t>
            </a:fld>
            <a:endParaRPr lang="en-US"/>
          </a:p>
        </p:txBody>
      </p:sp>
      <p:sp>
        <p:nvSpPr>
          <p:cNvPr id="4" name="Footer Placeholder 3">
            <a:extLst>
              <a:ext uri="{FF2B5EF4-FFF2-40B4-BE49-F238E27FC236}">
                <a16:creationId xmlns:a16="http://schemas.microsoft.com/office/drawing/2014/main" id="{FD14DFEF-34FC-4F09-AA53-EE7A5F3E44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B6F998-ED82-4500-AD0F-E6EBB88C81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D47B66-3ED7-458C-AFE2-47CECFB6710A}" type="slidenum">
              <a:rPr lang="en-US" smtClean="0"/>
              <a:t>‹#›</a:t>
            </a:fld>
            <a:endParaRPr lang="en-US"/>
          </a:p>
        </p:txBody>
      </p:sp>
    </p:spTree>
    <p:extLst>
      <p:ext uri="{BB962C8B-B14F-4D97-AF65-F5344CB8AC3E}">
        <p14:creationId xmlns:p14="http://schemas.microsoft.com/office/powerpoint/2010/main" val="2010607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E1DBB-98C4-407C-B59B-B660EEDDA503}" type="datetimeFigureOut">
              <a:rPr lang="en-US" smtClean="0"/>
              <a:t>10/24/2020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18A62-A3D9-4B93-B655-B2668FB80C72}" type="slidenum">
              <a:rPr lang="en-US" smtClean="0"/>
              <a:t>‹#›</a:t>
            </a:fld>
            <a:endParaRPr lang="en-US"/>
          </a:p>
        </p:txBody>
      </p:sp>
    </p:spTree>
    <p:extLst>
      <p:ext uri="{BB962C8B-B14F-4D97-AF65-F5344CB8AC3E}">
        <p14:creationId xmlns:p14="http://schemas.microsoft.com/office/powerpoint/2010/main" val="28646975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cfr.gov/cgi-bin/text-idx?rgn=div5&amp;node=42:1.0.1.1.1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rants.nih.gov/grants/olaw/references/hrea1985.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grants.nih.gov/grants/olaw/references/phspol.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itchFamily="34" charset="0"/>
                <a:ea typeface="ＭＳ Ｐゴシック" pitchFamily="34" charset="-128"/>
              </a:rPr>
              <a:t>Hello. Thank you for joining me to talk about research involving animals. My name</a:t>
            </a:r>
            <a:r>
              <a:rPr lang="en-US" sz="1200" baseline="0" dirty="0">
                <a:solidFill>
                  <a:schemeClr val="tx1"/>
                </a:solidFill>
                <a:latin typeface="Arial" pitchFamily="34" charset="0"/>
                <a:ea typeface="ＭＳ Ｐゴシック" pitchFamily="34" charset="-128"/>
              </a:rPr>
              <a:t> is</a:t>
            </a:r>
            <a:r>
              <a:rPr lang="en-US" sz="1200" dirty="0">
                <a:solidFill>
                  <a:schemeClr val="tx1"/>
                </a:solidFill>
                <a:latin typeface="Arial" pitchFamily="34" charset="0"/>
                <a:ea typeface="ＭＳ Ｐゴシック" pitchFamily="34" charset="-128"/>
              </a:rPr>
              <a:t> Paula Knapp. I serve as an Animal Welfare Policy Scientist in OLAW, the Office of Laboratory Animal Welfare. This presentation is about policy requirements for research involving animals.</a:t>
            </a:r>
          </a:p>
          <a:p>
            <a:endParaRPr lang="en-US" dirty="0"/>
          </a:p>
        </p:txBody>
      </p:sp>
      <p:sp>
        <p:nvSpPr>
          <p:cNvPr id="5" name="Slide Number Placeholder 4">
            <a:extLst>
              <a:ext uri="{FF2B5EF4-FFF2-40B4-BE49-F238E27FC236}">
                <a16:creationId xmlns:a16="http://schemas.microsoft.com/office/drawing/2014/main" id="{918D8F16-95FD-4B15-88EA-6A412A2EF384}"/>
              </a:ext>
            </a:extLst>
          </p:cNvPr>
          <p:cNvSpPr>
            <a:spLocks noGrp="1"/>
          </p:cNvSpPr>
          <p:nvPr>
            <p:ph type="sldNum" sz="quarter" idx="5"/>
          </p:nvPr>
        </p:nvSpPr>
        <p:spPr/>
        <p:txBody>
          <a:bodyPr/>
          <a:lstStyle/>
          <a:p>
            <a:fld id="{B5A18A62-A3D9-4B93-B655-B2668FB80C72}" type="slidenum">
              <a:rPr lang="en-US" smtClean="0"/>
              <a:t>1</a:t>
            </a:fld>
            <a:endParaRPr lang="en-US"/>
          </a:p>
        </p:txBody>
      </p:sp>
    </p:spTree>
    <p:extLst>
      <p:ext uri="{BB962C8B-B14F-4D97-AF65-F5344CB8AC3E}">
        <p14:creationId xmlns:p14="http://schemas.microsoft.com/office/powerpoint/2010/main" val="3675627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solidFill>
                  <a:schemeClr val="tx1"/>
                </a:solidFill>
                <a:latin typeface="Arial" pitchFamily="34" charset="0"/>
                <a:ea typeface="ＭＳ Ｐゴシック" pitchFamily="34" charset="-128"/>
              </a:rPr>
              <a:t>Now that we reviewed the regulatory framework for the use of animals in research, let’s talk about the definition of an animal.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solidFill>
                  <a:schemeClr val="tx1"/>
                </a:solidFill>
                <a:latin typeface="Arial" pitchFamily="34" charset="0"/>
                <a:ea typeface="ＭＳ Ｐゴシック" pitchFamily="34" charset="-128"/>
              </a:rPr>
              <a:t>(not Webster or Urban Dictionary definition)</a:t>
            </a:r>
            <a:endParaRPr lang="en-US" sz="2000" b="0" dirty="0">
              <a:solidFill>
                <a:schemeClr val="tx1"/>
              </a:solidFill>
              <a:latin typeface="Arial" pitchFamily="34" charset="0"/>
              <a:ea typeface="ＭＳ Ｐゴシック" pitchFamily="34" charset="-128"/>
            </a:endParaRPr>
          </a:p>
          <a:p>
            <a:pPr marL="171450" indent="-171450">
              <a:buFont typeface="Arial" panose="020B0604020202020204" pitchFamily="34" charset="0"/>
              <a:buChar char="•"/>
            </a:pPr>
            <a:r>
              <a:rPr lang="en-US" dirty="0"/>
              <a:t>The Public Health Service Policy defines an animal as … </a:t>
            </a:r>
          </a:p>
          <a:p>
            <a:pPr marL="0" indent="0">
              <a:buFont typeface="Arial" panose="020B0604020202020204" pitchFamily="34" charset="0"/>
              <a:buNone/>
            </a:pPr>
            <a:endParaRPr lang="en-US" dirty="0"/>
          </a:p>
        </p:txBody>
      </p:sp>
      <p:sp>
        <p:nvSpPr>
          <p:cNvPr id="5" name="Slide Number Placeholder 4">
            <a:extLst>
              <a:ext uri="{FF2B5EF4-FFF2-40B4-BE49-F238E27FC236}">
                <a16:creationId xmlns:a16="http://schemas.microsoft.com/office/drawing/2014/main" id="{51B0CF43-9DAC-412F-B5BD-15283AD46971}"/>
              </a:ext>
            </a:extLst>
          </p:cNvPr>
          <p:cNvSpPr>
            <a:spLocks noGrp="1"/>
          </p:cNvSpPr>
          <p:nvPr>
            <p:ph type="sldNum" sz="quarter" idx="5"/>
          </p:nvPr>
        </p:nvSpPr>
        <p:spPr/>
        <p:txBody>
          <a:bodyPr/>
          <a:lstStyle/>
          <a:p>
            <a:fld id="{B5A18A62-A3D9-4B93-B655-B2668FB80C72}" type="slidenum">
              <a:rPr lang="en-US" smtClean="0"/>
              <a:t>10</a:t>
            </a:fld>
            <a:endParaRPr lang="en-US"/>
          </a:p>
        </p:txBody>
      </p:sp>
    </p:spTree>
    <p:extLst>
      <p:ext uri="{BB962C8B-B14F-4D97-AF65-F5344CB8AC3E}">
        <p14:creationId xmlns:p14="http://schemas.microsoft.com/office/powerpoint/2010/main" val="90705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do a fun exercise. I want you to look over this graphic and think about which of these studies should be considered vertebrate animal use. </a:t>
            </a:r>
          </a:p>
          <a:p>
            <a:endParaRPr lang="en-US" dirty="0"/>
          </a:p>
        </p:txBody>
      </p:sp>
      <p:sp>
        <p:nvSpPr>
          <p:cNvPr id="5" name="Slide Number Placeholder 4">
            <a:extLst>
              <a:ext uri="{FF2B5EF4-FFF2-40B4-BE49-F238E27FC236}">
                <a16:creationId xmlns:a16="http://schemas.microsoft.com/office/drawing/2014/main" id="{D0CEA59E-4773-4C42-95B8-D3BEC213501B}"/>
              </a:ext>
            </a:extLst>
          </p:cNvPr>
          <p:cNvSpPr>
            <a:spLocks noGrp="1"/>
          </p:cNvSpPr>
          <p:nvPr>
            <p:ph type="sldNum" sz="quarter" idx="5"/>
          </p:nvPr>
        </p:nvSpPr>
        <p:spPr/>
        <p:txBody>
          <a:bodyPr/>
          <a:lstStyle/>
          <a:p>
            <a:fld id="{B5A18A62-A3D9-4B93-B655-B2668FB80C72}" type="slidenum">
              <a:rPr lang="en-US" smtClean="0"/>
              <a:t>11</a:t>
            </a:fld>
            <a:endParaRPr lang="en-US"/>
          </a:p>
        </p:txBody>
      </p:sp>
    </p:spTree>
    <p:extLst>
      <p:ext uri="{BB962C8B-B14F-4D97-AF65-F5344CB8AC3E}">
        <p14:creationId xmlns:p14="http://schemas.microsoft.com/office/powerpoint/2010/main" val="117896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
                <a:srgbClr val="008000"/>
              </a:buClr>
              <a:buSzTx/>
              <a:buFont typeface="Arial" panose="020B0604020202020204" pitchFamily="34" charset="0"/>
              <a:buChar char="•"/>
              <a:tabLst/>
              <a:defRPr/>
            </a:pPr>
            <a:r>
              <a:rPr lang="en-US" sz="1200" b="1" dirty="0">
                <a:solidFill>
                  <a:srgbClr val="000000"/>
                </a:solidFill>
                <a:latin typeface="Arial" pitchFamily="34" charset="0"/>
                <a:ea typeface="ＭＳ Ｐゴシック" pitchFamily="34" charset="-128"/>
              </a:rPr>
              <a:t>Zebrafish</a:t>
            </a:r>
            <a:r>
              <a:rPr lang="en-US" sz="1200" b="0" dirty="0">
                <a:solidFill>
                  <a:srgbClr val="000000"/>
                </a:solidFill>
                <a:latin typeface="Arial" pitchFamily="34" charset="0"/>
                <a:ea typeface="ＭＳ Ｐゴシック" pitchFamily="34" charset="-128"/>
              </a:rPr>
              <a:t> and </a:t>
            </a:r>
            <a:r>
              <a:rPr lang="en-US" sz="1200" b="1" dirty="0">
                <a:solidFill>
                  <a:srgbClr val="000000"/>
                </a:solidFill>
                <a:latin typeface="Arial" pitchFamily="34" charset="0"/>
                <a:ea typeface="ＭＳ Ｐゴシック" pitchFamily="34" charset="-128"/>
              </a:rPr>
              <a:t>tadpole </a:t>
            </a:r>
            <a:r>
              <a:rPr lang="en-US" sz="1200" b="0" dirty="0">
                <a:solidFill>
                  <a:srgbClr val="000000"/>
                </a:solidFill>
                <a:latin typeface="Arial" pitchFamily="34" charset="0"/>
                <a:ea typeface="ＭＳ Ｐゴシック" pitchFamily="34" charset="-128"/>
              </a:rPr>
              <a:t>are vertebrates so they are vertebrate animal use.</a:t>
            </a:r>
          </a:p>
          <a:p>
            <a:pPr marL="171450" marR="0" lvl="0" indent="-171450" algn="l" defTabSz="914400" rtl="0" eaLnBrk="0" fontAlgn="base" latinLnBrk="0" hangingPunct="0">
              <a:lnSpc>
                <a:spcPct val="100000"/>
              </a:lnSpc>
              <a:spcBef>
                <a:spcPct val="30000"/>
              </a:spcBef>
              <a:spcAft>
                <a:spcPct val="0"/>
              </a:spcAft>
              <a:buClr>
                <a:srgbClr val="008000"/>
              </a:buClr>
              <a:buSzTx/>
              <a:buFont typeface="Arial" panose="020B0604020202020204" pitchFamily="34" charset="0"/>
              <a:buChar char="•"/>
              <a:tabLst/>
              <a:defRPr/>
            </a:pPr>
            <a:r>
              <a:rPr lang="en-US" sz="1200" b="0" dirty="0">
                <a:solidFill>
                  <a:srgbClr val="000000"/>
                </a:solidFill>
                <a:latin typeface="Arial" pitchFamily="34" charset="0"/>
                <a:ea typeface="ＭＳ Ｐゴシック" pitchFamily="34" charset="-128"/>
              </a:rPr>
              <a:t>A </a:t>
            </a:r>
            <a:r>
              <a:rPr lang="en-US" sz="1200" b="1" dirty="0">
                <a:solidFill>
                  <a:srgbClr val="000000"/>
                </a:solidFill>
                <a:latin typeface="Arial" pitchFamily="34" charset="0"/>
                <a:ea typeface="ＭＳ Ｐゴシック" pitchFamily="34" charset="-128"/>
              </a:rPr>
              <a:t>mosquito</a:t>
            </a:r>
            <a:r>
              <a:rPr lang="en-US" sz="1200" b="0" dirty="0">
                <a:solidFill>
                  <a:srgbClr val="000000"/>
                </a:solidFill>
                <a:latin typeface="Arial" pitchFamily="34" charset="0"/>
                <a:ea typeface="ＭＳ Ｐゴシック" pitchFamily="34" charset="-128"/>
              </a:rPr>
              <a:t> using a rabbit host would be considered animal use because of the rabbit host. </a:t>
            </a:r>
          </a:p>
          <a:p>
            <a:pPr marL="171450" marR="0" lvl="0" indent="-171450" algn="l" defTabSz="914400" rtl="0" eaLnBrk="0" fontAlgn="base" latinLnBrk="0" hangingPunct="0">
              <a:lnSpc>
                <a:spcPct val="100000"/>
              </a:lnSpc>
              <a:spcBef>
                <a:spcPct val="30000"/>
              </a:spcBef>
              <a:spcAft>
                <a:spcPct val="0"/>
              </a:spcAft>
              <a:buClr>
                <a:srgbClr val="008000"/>
              </a:buClr>
              <a:buSzTx/>
              <a:buFont typeface="Arial" panose="020B0604020202020204" pitchFamily="34" charset="0"/>
              <a:buChar char="•"/>
              <a:tabLst/>
              <a:defRPr/>
            </a:pPr>
            <a:r>
              <a:rPr lang="en-US" sz="1200" b="0" dirty="0">
                <a:solidFill>
                  <a:srgbClr val="000000"/>
                </a:solidFill>
                <a:latin typeface="Arial" pitchFamily="34" charset="0"/>
                <a:ea typeface="ＭＳ Ｐゴシック" pitchFamily="34" charset="-128"/>
              </a:rPr>
              <a:t>An </a:t>
            </a:r>
            <a:r>
              <a:rPr lang="en-US" sz="1200" b="1" dirty="0">
                <a:solidFill>
                  <a:srgbClr val="000000"/>
                </a:solidFill>
                <a:latin typeface="Arial" pitchFamily="34" charset="0"/>
                <a:ea typeface="ＭＳ Ｐゴシック" pitchFamily="34" charset="-128"/>
              </a:rPr>
              <a:t>octopus</a:t>
            </a:r>
            <a:r>
              <a:rPr lang="en-US" sz="1200" b="0" dirty="0">
                <a:solidFill>
                  <a:srgbClr val="000000"/>
                </a:solidFill>
                <a:latin typeface="Arial" pitchFamily="34" charset="0"/>
                <a:ea typeface="ＭＳ Ｐゴシック" pitchFamily="34" charset="-128"/>
              </a:rPr>
              <a:t> is </a:t>
            </a:r>
            <a:r>
              <a:rPr lang="en-US" sz="1200" b="0" dirty="0">
                <a:solidFill>
                  <a:srgbClr val="0000FF"/>
                </a:solidFill>
                <a:latin typeface="Arial" pitchFamily="34" charset="0"/>
                <a:ea typeface="ＭＳ Ｐゴシック" pitchFamily="34" charset="-128"/>
              </a:rPr>
              <a:t>not a vertebrate (Cephalopod), so it would not be considered vertebrate animal use, </a:t>
            </a:r>
            <a:r>
              <a:rPr lang="en-US" sz="1200" b="0" baseline="0" dirty="0">
                <a:solidFill>
                  <a:srgbClr val="0000FF"/>
                </a:solidFill>
                <a:latin typeface="Arial" pitchFamily="34" charset="0"/>
                <a:ea typeface="ＭＳ Ｐゴシック" pitchFamily="34" charset="-128"/>
              </a:rPr>
              <a:t>BUT institutions should use best practices when research involves invertebrates with highly complex nervous system such as an octopus.</a:t>
            </a:r>
            <a:endParaRPr lang="en-US" sz="1200" b="0" dirty="0">
              <a:solidFill>
                <a:srgbClr val="0000FF"/>
              </a:solidFill>
              <a:latin typeface="Arial" pitchFamily="34" charset="0"/>
              <a:ea typeface="ＭＳ Ｐゴシック" pitchFamily="34" charset="-128"/>
            </a:endParaRPr>
          </a:p>
          <a:p>
            <a:pPr marL="171450" lvl="0" indent="-171450" eaLnBrk="0" fontAlgn="base" hangingPunct="0">
              <a:spcBef>
                <a:spcPct val="30000"/>
              </a:spcBef>
              <a:spcAft>
                <a:spcPct val="0"/>
              </a:spcAft>
              <a:buFont typeface="Arial" panose="020B0604020202020204" pitchFamily="34" charset="0"/>
              <a:buChar char="•"/>
            </a:pPr>
            <a:r>
              <a:rPr lang="en-US" sz="1200" b="0" dirty="0">
                <a:solidFill>
                  <a:srgbClr val="000000"/>
                </a:solidFill>
                <a:latin typeface="Arial" pitchFamily="34" charset="0"/>
                <a:ea typeface="ＭＳ Ｐゴシック" pitchFamily="34" charset="-128"/>
              </a:rPr>
              <a:t>A </a:t>
            </a:r>
            <a:r>
              <a:rPr lang="en-US" sz="1200" b="1" dirty="0">
                <a:solidFill>
                  <a:srgbClr val="000000"/>
                </a:solidFill>
                <a:latin typeface="Arial" pitchFamily="34" charset="0"/>
                <a:ea typeface="ＭＳ Ｐゴシック" pitchFamily="34" charset="-128"/>
              </a:rPr>
              <a:t>cow spleen </a:t>
            </a:r>
            <a:r>
              <a:rPr lang="en-US" sz="1200" b="0" dirty="0">
                <a:solidFill>
                  <a:srgbClr val="000000"/>
                </a:solidFill>
                <a:latin typeface="Arial" pitchFamily="34" charset="0"/>
                <a:ea typeface="ＭＳ Ｐゴシック" pitchFamily="34" charset="-128"/>
              </a:rPr>
              <a:t>from a slaughterhouse is not animal use if the cow is used for another purpose and not for the sole purpose of the spleen collection.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solidFill>
                  <a:srgbClr val="000000"/>
                </a:solidFill>
                <a:latin typeface="Arial" pitchFamily="34" charset="0"/>
                <a:ea typeface="ＭＳ Ｐゴシック" pitchFamily="34" charset="-128"/>
              </a:rPr>
              <a:t>An </a:t>
            </a:r>
            <a:r>
              <a:rPr lang="en-US" sz="1200" b="1" dirty="0">
                <a:solidFill>
                  <a:srgbClr val="000000"/>
                </a:solidFill>
                <a:latin typeface="Arial" pitchFamily="34" charset="0"/>
                <a:ea typeface="ＭＳ Ｐゴシック" pitchFamily="34" charset="-128"/>
              </a:rPr>
              <a:t>embryonated egg </a:t>
            </a:r>
            <a:r>
              <a:rPr lang="en-US" sz="1200" b="0" dirty="0">
                <a:solidFill>
                  <a:srgbClr val="000000"/>
                </a:solidFill>
                <a:latin typeface="Arial" pitchFamily="34" charset="0"/>
                <a:ea typeface="ＭＳ Ｐゴシック" pitchFamily="34" charset="-128"/>
              </a:rPr>
              <a:t>would be animal use if the</a:t>
            </a:r>
            <a:r>
              <a:rPr lang="en-US" sz="1200" b="0" baseline="0" dirty="0">
                <a:solidFill>
                  <a:srgbClr val="000000"/>
                </a:solidFill>
                <a:latin typeface="Arial" pitchFamily="34" charset="0"/>
                <a:ea typeface="ＭＳ Ｐゴシック" pitchFamily="34" charset="-128"/>
              </a:rPr>
              <a:t> study involves the mother or</a:t>
            </a:r>
            <a:r>
              <a:rPr lang="en-US" sz="1200" b="1" baseline="0" dirty="0">
                <a:solidFill>
                  <a:srgbClr val="000000"/>
                </a:solidFill>
                <a:latin typeface="Arial" pitchFamily="34" charset="0"/>
                <a:ea typeface="ＭＳ Ｐゴシック" pitchFamily="34" charset="-128"/>
              </a:rPr>
              <a:t> </a:t>
            </a:r>
            <a:r>
              <a:rPr lang="en-US" sz="1200" b="0" baseline="0" dirty="0">
                <a:solidFill>
                  <a:srgbClr val="000000"/>
                </a:solidFill>
                <a:latin typeface="Arial" pitchFamily="34" charset="0"/>
                <a:ea typeface="ＭＳ Ｐゴシック" pitchFamily="34" charset="-128"/>
              </a:rPr>
              <a:t>if the study extends all the way to hatching. However, t</a:t>
            </a:r>
            <a:r>
              <a:rPr lang="en-US" sz="1200" b="0" dirty="0">
                <a:solidFill>
                  <a:srgbClr val="000000"/>
                </a:solidFill>
                <a:latin typeface="Arial" pitchFamily="34" charset="0"/>
                <a:ea typeface="ＭＳ Ｐゴシック" pitchFamily="34" charset="-128"/>
              </a:rPr>
              <a:t>he current AVMA guidance on euthanasia states that embryonated eggs at </a:t>
            </a:r>
            <a:r>
              <a:rPr lang="en-US" sz="1200" b="1" dirty="0">
                <a:solidFill>
                  <a:srgbClr val="000000"/>
                </a:solidFill>
                <a:latin typeface="Arial" pitchFamily="34" charset="0"/>
                <a:ea typeface="ＭＳ Ｐゴシック" pitchFamily="34" charset="-128"/>
              </a:rPr>
              <a:t>80%</a:t>
            </a:r>
            <a:r>
              <a:rPr lang="en-US" sz="1200" b="0" dirty="0">
                <a:solidFill>
                  <a:srgbClr val="000000"/>
                </a:solidFill>
                <a:latin typeface="Arial" pitchFamily="34" charset="0"/>
                <a:ea typeface="ＭＳ Ｐゴシック" pitchFamily="34" charset="-128"/>
              </a:rPr>
              <a:t> incubation have neural tube, therefore perceive pain.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a:solidFill>
                  <a:srgbClr val="000000"/>
                </a:solidFill>
                <a:latin typeface="Arial" pitchFamily="34" charset="0"/>
                <a:ea typeface="ＭＳ Ｐゴシック" pitchFamily="34" charset="-128"/>
              </a:rPr>
              <a:t>Goat antibody </a:t>
            </a:r>
            <a:r>
              <a:rPr lang="en-US" sz="1200" b="0" dirty="0">
                <a:solidFill>
                  <a:srgbClr val="000000"/>
                </a:solidFill>
                <a:latin typeface="Arial" pitchFamily="34" charset="0"/>
                <a:ea typeface="ＭＳ Ｐゴシック" pitchFamily="34" charset="-128"/>
              </a:rPr>
              <a:t>study is not animal use if the antibodies are off</a:t>
            </a:r>
            <a:r>
              <a:rPr lang="en-US" sz="1200" b="0" baseline="0" dirty="0">
                <a:solidFill>
                  <a:srgbClr val="000000"/>
                </a:solidFill>
                <a:latin typeface="Arial" pitchFamily="34" charset="0"/>
                <a:ea typeface="ＭＳ Ｐゴシック" pitchFamily="34" charset="-128"/>
              </a:rPr>
              <a:t> the shelf / commercially available. If the antibodies are custom made such that they are generated specifically for the purpose of the grant, it would be animal 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solidFill>
                  <a:srgbClr val="000000"/>
                </a:solidFill>
                <a:latin typeface="Arial" pitchFamily="34" charset="0"/>
                <a:ea typeface="ＭＳ Ｐゴシック" pitchFamily="34" charset="-128"/>
              </a:rPr>
              <a:t>A </a:t>
            </a:r>
            <a:r>
              <a:rPr lang="en-US" sz="1200" b="1" dirty="0">
                <a:solidFill>
                  <a:srgbClr val="000000"/>
                </a:solidFill>
                <a:latin typeface="Arial" pitchFamily="34" charset="0"/>
                <a:ea typeface="ＭＳ Ｐゴシック" pitchFamily="34" charset="-128"/>
              </a:rPr>
              <a:t>chimp</a:t>
            </a:r>
            <a:r>
              <a:rPr lang="en-US" sz="1200" b="0" dirty="0">
                <a:solidFill>
                  <a:srgbClr val="000000"/>
                </a:solidFill>
                <a:latin typeface="Arial" pitchFamily="34" charset="0"/>
                <a:ea typeface="ＭＳ Ｐゴシック" pitchFamily="34" charset="-128"/>
              </a:rPr>
              <a:t> behavior study is animal use if the </a:t>
            </a:r>
            <a:r>
              <a:rPr lang="en-US" sz="1200" b="0" dirty="0">
                <a:solidFill>
                  <a:srgbClr val="0000FF"/>
                </a:solidFill>
                <a:latin typeface="Arial" pitchFamily="34" charset="0"/>
                <a:ea typeface="ＭＳ Ｐゴシック" pitchFamily="34" charset="-128"/>
              </a:rPr>
              <a:t>study alters or modifies the behavior of the animal, but if it is purely observational and does</a:t>
            </a:r>
            <a:r>
              <a:rPr lang="en-US" sz="1200" b="0" baseline="0" dirty="0">
                <a:solidFill>
                  <a:srgbClr val="0000FF"/>
                </a:solidFill>
                <a:latin typeface="Arial" pitchFamily="34" charset="0"/>
                <a:ea typeface="ＭＳ Ｐゴシック" pitchFamily="34" charset="-128"/>
              </a:rPr>
              <a:t> not affect the behavior of the animal, such as in a zoological setting, it would not be considered animal use.  </a:t>
            </a:r>
            <a:r>
              <a:rPr lang="en-US" sz="1200" b="0" dirty="0">
                <a:solidFill>
                  <a:srgbClr val="000000"/>
                </a:solidFill>
                <a:latin typeface="Arial" pitchFamily="34" charset="0"/>
                <a:ea typeface="ＭＳ Ｐゴシック" pitchFamily="34" charset="-128"/>
              </a:rPr>
              <a:t> </a:t>
            </a:r>
          </a:p>
          <a:p>
            <a:pPr marL="171450" marR="0" lvl="0"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endParaRPr lang="en-US" sz="1000" b="0" baseline="0" dirty="0">
              <a:solidFill>
                <a:srgbClr val="0000FF"/>
              </a:solidFill>
              <a:latin typeface="Arial" pitchFamily="34" charset="0"/>
              <a:ea typeface="ＭＳ Ｐゴシック" pitchFamily="34" charset="-128"/>
            </a:endParaRPr>
          </a:p>
          <a:p>
            <a:pPr marL="171450" marR="0" lvl="0"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000" b="0" baseline="0" dirty="0">
                <a:solidFill>
                  <a:srgbClr val="0000FF"/>
                </a:solidFill>
                <a:latin typeface="Arial" pitchFamily="34" charset="0"/>
                <a:ea typeface="ＭＳ Ｐゴシック" pitchFamily="34" charset="-128"/>
              </a:rPr>
              <a:t>[OLAW issued a guidance notice on </a:t>
            </a:r>
            <a:r>
              <a:rPr lang="en-US" sz="1000" dirty="0"/>
              <a:t>NIH Research Involving Chimpanzees (NOT-OD-16-095) on May 16 2016 which states</a:t>
            </a:r>
            <a:r>
              <a:rPr lang="en-US" sz="1000" baseline="0" dirty="0"/>
              <a:t> that </a:t>
            </a:r>
            <a:r>
              <a:rPr lang="en-US" sz="1000" dirty="0"/>
              <a:t>Beginning on May 25, 2016, NIH will not fund any research involving chimpanzees proposed in new or other competing projects (renewal and revisions) unless the research is consistent with the definition of “noninvasive research,” as described in the “Standards of Care for Chimpanzees Held in the Federally Supported Chimpanzee Sanctuary System” at </a:t>
            </a:r>
            <a:r>
              <a:rPr lang="en-US" sz="1000" dirty="0">
                <a:hlinkClick r:id="rId3"/>
              </a:rPr>
              <a:t>42 CFR part 9</a:t>
            </a:r>
            <a:r>
              <a:rPr lang="en-US" sz="1000" dirty="0"/>
              <a:t>. Grant applicants who propose the use of chimpanzees or chimpanzee biomaterials in new or competing research will undergo an extensive review process (two-level peer review process)].</a:t>
            </a:r>
          </a:p>
          <a:p>
            <a:pPr marL="171450" lvl="0" indent="-171450" eaLnBrk="0" fontAlgn="base" hangingPunct="0">
              <a:spcBef>
                <a:spcPct val="30000"/>
              </a:spcBef>
              <a:spcAft>
                <a:spcPct val="0"/>
              </a:spcAft>
              <a:buFontTx/>
              <a:buChar char="-"/>
            </a:pPr>
            <a:endParaRPr lang="en-US" sz="1200" b="0" dirty="0">
              <a:solidFill>
                <a:srgbClr val="000000"/>
              </a:solidFill>
              <a:latin typeface="Arial" pitchFamily="34" charset="0"/>
              <a:ea typeface="ＭＳ Ｐゴシック" pitchFamily="34" charset="-128"/>
            </a:endParaRPr>
          </a:p>
          <a:p>
            <a:endParaRPr lang="en-US" dirty="0"/>
          </a:p>
        </p:txBody>
      </p:sp>
      <p:sp>
        <p:nvSpPr>
          <p:cNvPr id="5" name="Slide Number Placeholder 4">
            <a:extLst>
              <a:ext uri="{FF2B5EF4-FFF2-40B4-BE49-F238E27FC236}">
                <a16:creationId xmlns:a16="http://schemas.microsoft.com/office/drawing/2014/main" id="{2791B5EA-D0EA-4D58-ADD1-4EAAEC35A7DD}"/>
              </a:ext>
            </a:extLst>
          </p:cNvPr>
          <p:cNvSpPr>
            <a:spLocks noGrp="1"/>
          </p:cNvSpPr>
          <p:nvPr>
            <p:ph type="sldNum" sz="quarter" idx="5"/>
          </p:nvPr>
        </p:nvSpPr>
        <p:spPr/>
        <p:txBody>
          <a:bodyPr/>
          <a:lstStyle/>
          <a:p>
            <a:fld id="{B5A18A62-A3D9-4B93-B655-B2668FB80C72}" type="slidenum">
              <a:rPr lang="en-US" smtClean="0"/>
              <a:t>12</a:t>
            </a:fld>
            <a:endParaRPr lang="en-US"/>
          </a:p>
        </p:txBody>
      </p:sp>
    </p:spTree>
    <p:extLst>
      <p:ext uri="{BB962C8B-B14F-4D97-AF65-F5344CB8AC3E}">
        <p14:creationId xmlns:p14="http://schemas.microsoft.com/office/powerpoint/2010/main" val="138561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ＭＳ Ｐゴシック" charset="-128"/>
                <a:cs typeface="+mn-cs"/>
              </a:rPr>
              <a:t>Now that we have defined a live vertebrate animal, we will talk about the VAS (click again).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ＭＳ Ｐゴシック" charset="-128"/>
                <a:cs typeface="+mn-cs"/>
              </a:rPr>
              <a:t>A complete VAS is required in a grant application per the NIH Grants Policy.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ＭＳ Ｐゴシック" charset="-128"/>
                <a:cs typeface="+mn-cs"/>
              </a:rPr>
              <a:t>There are three criteria that must be complete in the VAS, as a </a:t>
            </a:r>
            <a:r>
              <a:rPr lang="en-US" sz="1200" b="1" kern="1200" dirty="0">
                <a:solidFill>
                  <a:schemeClr val="tx1"/>
                </a:solidFill>
                <a:effectLst/>
                <a:latin typeface="Arial" charset="0"/>
                <a:ea typeface="ＭＳ Ｐゴシック" charset="-128"/>
                <a:cs typeface="+mn-cs"/>
              </a:rPr>
              <a:t>stand-alone</a:t>
            </a:r>
            <a:r>
              <a:rPr lang="en-US" sz="1200" kern="1200" dirty="0">
                <a:solidFill>
                  <a:schemeClr val="tx1"/>
                </a:solidFill>
                <a:effectLst/>
                <a:latin typeface="Arial" charset="0"/>
                <a:ea typeface="ＭＳ Ｐゴシック" charset="-128"/>
                <a:cs typeface="+mn-cs"/>
              </a:rPr>
              <a:t> document. If the required information is elsewhere in the grant (specific aims), it still has to be included in the VAS.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Arial" charset="0"/>
                <a:ea typeface="ＭＳ Ｐゴシック" charset="-128"/>
                <a:cs typeface="+mn-cs"/>
              </a:rPr>
              <a:t>Go through slide.</a:t>
            </a:r>
          </a:p>
          <a:p>
            <a:endParaRPr lang="en-US" dirty="0"/>
          </a:p>
        </p:txBody>
      </p:sp>
      <p:sp>
        <p:nvSpPr>
          <p:cNvPr id="5" name="Slide Number Placeholder 4">
            <a:extLst>
              <a:ext uri="{FF2B5EF4-FFF2-40B4-BE49-F238E27FC236}">
                <a16:creationId xmlns:a16="http://schemas.microsoft.com/office/drawing/2014/main" id="{955E33AA-605A-456B-9022-814709077261}"/>
              </a:ext>
            </a:extLst>
          </p:cNvPr>
          <p:cNvSpPr>
            <a:spLocks noGrp="1"/>
          </p:cNvSpPr>
          <p:nvPr>
            <p:ph type="sldNum" sz="quarter" idx="5"/>
          </p:nvPr>
        </p:nvSpPr>
        <p:spPr/>
        <p:txBody>
          <a:bodyPr/>
          <a:lstStyle/>
          <a:p>
            <a:fld id="{B5A18A62-A3D9-4B93-B655-B2668FB80C72}" type="slidenum">
              <a:rPr lang="en-US" smtClean="0"/>
              <a:t>13</a:t>
            </a:fld>
            <a:endParaRPr lang="en-US"/>
          </a:p>
        </p:txBody>
      </p:sp>
    </p:spTree>
    <p:extLst>
      <p:ext uri="{BB962C8B-B14F-4D97-AF65-F5344CB8AC3E}">
        <p14:creationId xmlns:p14="http://schemas.microsoft.com/office/powerpoint/2010/main" val="1536026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OLAW recently developed and released a VAS Online Training Module! This training module is fantastic!</a:t>
            </a:r>
          </a:p>
          <a:p>
            <a:pPr marL="171450" indent="-171450">
              <a:buFont typeface="Arial" panose="020B0604020202020204" pitchFamily="34" charset="0"/>
              <a:buChar char="•"/>
            </a:pPr>
            <a:r>
              <a:rPr lang="en-US" b="0" dirty="0"/>
              <a:t>It is an interactive overview of the requirements, a checklist for applicants and reviewers, and provides detailed instructions.</a:t>
            </a:r>
          </a:p>
          <a:p>
            <a:pPr marL="171450" indent="-171450">
              <a:buFont typeface="Arial" panose="020B0604020202020204" pitchFamily="34" charset="0"/>
              <a:buChar char="•"/>
            </a:pPr>
            <a:r>
              <a:rPr lang="en-US" b="0" dirty="0"/>
              <a:t>It takes 20-30 minutes. I’ve done it, it is put together well and is very informative. The graphics are amazing. </a:t>
            </a:r>
          </a:p>
          <a:p>
            <a:pPr marL="171450" indent="-171450">
              <a:buFont typeface="Arial" panose="020B0604020202020204" pitchFamily="34" charset="0"/>
              <a:buChar char="•"/>
            </a:pPr>
            <a:r>
              <a:rPr lang="en-US" b="0" dirty="0"/>
              <a:t>I strongly recommend that you check it out so that you can submit a complete and acceptable VAS the first time, and avoid having it returned as unacceptable and then have to revise and resubmit.  </a:t>
            </a:r>
          </a:p>
          <a:p>
            <a:endParaRPr lang="en-US" dirty="0"/>
          </a:p>
        </p:txBody>
      </p:sp>
      <p:sp>
        <p:nvSpPr>
          <p:cNvPr id="5" name="Slide Number Placeholder 4">
            <a:extLst>
              <a:ext uri="{FF2B5EF4-FFF2-40B4-BE49-F238E27FC236}">
                <a16:creationId xmlns:a16="http://schemas.microsoft.com/office/drawing/2014/main" id="{2DD83EFC-938F-42CD-925F-AFFB61E48168}"/>
              </a:ext>
            </a:extLst>
          </p:cNvPr>
          <p:cNvSpPr>
            <a:spLocks noGrp="1"/>
          </p:cNvSpPr>
          <p:nvPr>
            <p:ph type="sldNum" sz="quarter" idx="5"/>
          </p:nvPr>
        </p:nvSpPr>
        <p:spPr/>
        <p:txBody>
          <a:bodyPr/>
          <a:lstStyle/>
          <a:p>
            <a:fld id="{B5A18A62-A3D9-4B93-B655-B2668FB80C72}" type="slidenum">
              <a:rPr lang="en-US" smtClean="0"/>
              <a:t>14</a:t>
            </a:fld>
            <a:endParaRPr lang="en-US"/>
          </a:p>
        </p:txBody>
      </p:sp>
    </p:spTree>
    <p:extLst>
      <p:ext uri="{BB962C8B-B14F-4D97-AF65-F5344CB8AC3E}">
        <p14:creationId xmlns:p14="http://schemas.microsoft.com/office/powerpoint/2010/main" val="4013263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ＭＳ Ｐゴシック" charset="-128"/>
                <a:cs typeface="+mn-cs"/>
              </a:rPr>
              <a:t>Now let’s talk about our third learning objective, IACUC approval.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It’s important for you to know that costs for activities with animals may NOT be charged to NIH grants if there is not a valid IACUC approval.</a:t>
            </a:r>
          </a:p>
          <a:p>
            <a:pPr marL="171450" marR="0" lvl="0"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dirty="0"/>
              <a:t>NIH will delay an award for research involving animals until the awardee organization</a:t>
            </a:r>
            <a:r>
              <a:rPr lang="en-US" sz="1200" b="1" dirty="0"/>
              <a:t> provides verification of IACUC approval </a:t>
            </a:r>
            <a:r>
              <a:rPr lang="en-US" sz="1200" b="0" dirty="0"/>
              <a:t>(a</a:t>
            </a:r>
            <a:r>
              <a:rPr lang="en-US" sz="1200" dirty="0"/>
              <a:t>nd all Animal Welfare Assurances are in place).</a:t>
            </a:r>
          </a:p>
          <a:p>
            <a:pPr marL="171450" indent="-171450">
              <a:buFont typeface="Arial" panose="020B0604020202020204" pitchFamily="34" charset="0"/>
              <a:buChar char="•"/>
            </a:pPr>
            <a:r>
              <a:rPr lang="en-US" sz="1200" dirty="0"/>
              <a:t>IACUC approval must be granted within </a:t>
            </a:r>
            <a:r>
              <a:rPr lang="en-US" sz="1200" b="1" dirty="0"/>
              <a:t>three years </a:t>
            </a:r>
            <a:r>
              <a:rPr lang="en-US" sz="1200" dirty="0"/>
              <a:t>of the budget period start date to be valid but it may also be </a:t>
            </a:r>
            <a:r>
              <a:rPr lang="en-US" sz="1200" b="0" dirty="0"/>
              <a:t>submitted </a:t>
            </a:r>
            <a:r>
              <a:rPr lang="en-US" sz="1200" b="0" dirty="0">
                <a:highlight>
                  <a:srgbClr val="FFFF00"/>
                </a:highlight>
              </a:rPr>
              <a:t>with </a:t>
            </a:r>
            <a:r>
              <a:rPr lang="en-US" sz="1200" b="1" dirty="0">
                <a:highlight>
                  <a:srgbClr val="FFFF00"/>
                </a:highlight>
              </a:rPr>
              <a:t>Just-in-Time</a:t>
            </a:r>
            <a:r>
              <a:rPr lang="en-US" sz="1200" b="0" dirty="0">
                <a:highlight>
                  <a:srgbClr val="FFFF00"/>
                </a:highlight>
              </a:rPr>
              <a:t> procedures.</a:t>
            </a:r>
            <a:r>
              <a:rPr lang="en-US" sz="1200" b="0" dirty="0"/>
              <a:t> </a:t>
            </a:r>
          </a:p>
          <a:p>
            <a:pPr marL="171450" indent="-171450">
              <a:buFont typeface="Arial" panose="020B0604020202020204" pitchFamily="34" charset="0"/>
              <a:buChar char="•"/>
            </a:pPr>
            <a:r>
              <a:rPr lang="en-US" sz="1200" dirty="0"/>
              <a:t>It is an institutional responsibility to ensure that the IACUC protocols are </a:t>
            </a:r>
            <a:r>
              <a:rPr lang="en-US" sz="1200" b="1" dirty="0"/>
              <a:t>congruent</a:t>
            </a:r>
            <a:r>
              <a:rPr lang="en-US" sz="1200" dirty="0"/>
              <a:t> with the research described in the application.   </a:t>
            </a:r>
          </a:p>
          <a:p>
            <a:pPr marL="0" indent="0">
              <a:buFont typeface="Arial" panose="020B0604020202020204" pitchFamily="34"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(Following peer review and notification of impact score/percentile, applicant organizations with approved Assurances may wish to proceed with IACUC review if the study appears to be in a fund-able range). </a:t>
            </a:r>
          </a:p>
          <a:p>
            <a:endParaRPr lang="en-US" dirty="0"/>
          </a:p>
        </p:txBody>
      </p:sp>
      <p:sp>
        <p:nvSpPr>
          <p:cNvPr id="5" name="Slide Number Placeholder 4">
            <a:extLst>
              <a:ext uri="{FF2B5EF4-FFF2-40B4-BE49-F238E27FC236}">
                <a16:creationId xmlns:a16="http://schemas.microsoft.com/office/drawing/2014/main" id="{D37A2153-EDD2-4951-943A-7D4E5E7F3426}"/>
              </a:ext>
            </a:extLst>
          </p:cNvPr>
          <p:cNvSpPr>
            <a:spLocks noGrp="1"/>
          </p:cNvSpPr>
          <p:nvPr>
            <p:ph type="sldNum" sz="quarter" idx="5"/>
          </p:nvPr>
        </p:nvSpPr>
        <p:spPr/>
        <p:txBody>
          <a:bodyPr/>
          <a:lstStyle/>
          <a:p>
            <a:fld id="{B5A18A62-A3D9-4B93-B655-B2668FB80C72}" type="slidenum">
              <a:rPr lang="en-US" smtClean="0"/>
              <a:t>15</a:t>
            </a:fld>
            <a:endParaRPr lang="en-US"/>
          </a:p>
        </p:txBody>
      </p:sp>
    </p:spTree>
    <p:extLst>
      <p:ext uri="{BB962C8B-B14F-4D97-AF65-F5344CB8AC3E}">
        <p14:creationId xmlns:p14="http://schemas.microsoft.com/office/powerpoint/2010/main" val="163488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itchFamily="34" charset="0"/>
                <a:ea typeface="ＭＳ Ｐゴシック" pitchFamily="34" charset="-128"/>
              </a:rPr>
              <a:t>Now we’ll focus on the Animal Welfare Assurance and this hamster thinks that is a great idea!</a:t>
            </a:r>
          </a:p>
          <a:p>
            <a:endParaRPr lang="en-US" dirty="0"/>
          </a:p>
        </p:txBody>
      </p:sp>
      <p:sp>
        <p:nvSpPr>
          <p:cNvPr id="5" name="Slide Number Placeholder 4">
            <a:extLst>
              <a:ext uri="{FF2B5EF4-FFF2-40B4-BE49-F238E27FC236}">
                <a16:creationId xmlns:a16="http://schemas.microsoft.com/office/drawing/2014/main" id="{197EA925-F6B9-4949-9292-EF904107EB9F}"/>
              </a:ext>
            </a:extLst>
          </p:cNvPr>
          <p:cNvSpPr>
            <a:spLocks noGrp="1"/>
          </p:cNvSpPr>
          <p:nvPr>
            <p:ph type="sldNum" sz="quarter" idx="5"/>
          </p:nvPr>
        </p:nvSpPr>
        <p:spPr/>
        <p:txBody>
          <a:bodyPr/>
          <a:lstStyle/>
          <a:p>
            <a:fld id="{B5A18A62-A3D9-4B93-B655-B2668FB80C72}" type="slidenum">
              <a:rPr lang="en-US" smtClean="0"/>
              <a:t>16</a:t>
            </a:fld>
            <a:endParaRPr lang="en-US"/>
          </a:p>
        </p:txBody>
      </p:sp>
    </p:spTree>
    <p:extLst>
      <p:ext uri="{BB962C8B-B14F-4D97-AF65-F5344CB8AC3E}">
        <p14:creationId xmlns:p14="http://schemas.microsoft.com/office/powerpoint/2010/main" val="3260829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baseline="0" dirty="0">
                <a:latin typeface="Arial" pitchFamily="34" charset="0"/>
                <a:ea typeface="ＭＳ Ｐゴシック" pitchFamily="34" charset="-128"/>
              </a:rPr>
              <a:t>Visiting the PHS Policy again … it states that … </a:t>
            </a:r>
          </a:p>
          <a:p>
            <a:pPr marL="171450" lvl="0" indent="-171450">
              <a:buFont typeface="Arial" panose="020B0604020202020204" pitchFamily="34" charset="0"/>
              <a:buChar char="•"/>
            </a:pPr>
            <a:r>
              <a:rPr lang="en-US" sz="1200" b="0" baseline="0" dirty="0">
                <a:latin typeface="Arial" pitchFamily="34" charset="0"/>
                <a:ea typeface="ＭＳ Ｐゴシック" pitchFamily="34" charset="-128"/>
              </a:rPr>
              <a:t>As you’ve been hearing, OLAW is charged with overseeing PHS funded animal activities, and so OLAW is the entity that will negotiate the required assurance (click again).</a:t>
            </a:r>
          </a:p>
          <a:p>
            <a:pPr marL="171450" indent="-171450">
              <a:spcAft>
                <a:spcPts val="1200"/>
              </a:spcAft>
              <a:buClrTx/>
              <a:buFont typeface="Arial" panose="020B0604020202020204" pitchFamily="34" charset="0"/>
              <a:buChar char="•"/>
            </a:pPr>
            <a:r>
              <a:rPr lang="en-US" sz="1200" dirty="0">
                <a:solidFill>
                  <a:schemeClr val="tx1"/>
                </a:solidFill>
              </a:rPr>
              <a:t>It’s an </a:t>
            </a:r>
            <a:r>
              <a:rPr lang="en-US" sz="1200" b="1" dirty="0">
                <a:solidFill>
                  <a:schemeClr val="tx1"/>
                </a:solidFill>
              </a:rPr>
              <a:t>agreement</a:t>
            </a:r>
            <a:r>
              <a:rPr lang="en-US" sz="1200" dirty="0">
                <a:solidFill>
                  <a:schemeClr val="tx1"/>
                </a:solidFill>
              </a:rPr>
              <a:t> that commits an organization to humane care of animals used in their research program.</a:t>
            </a:r>
          </a:p>
          <a:p>
            <a:pPr marL="171450" indent="-171450">
              <a:spcAft>
                <a:spcPts val="1200"/>
              </a:spcAft>
              <a:buClrTx/>
              <a:buFont typeface="Arial" panose="020B0604020202020204" pitchFamily="34" charset="0"/>
              <a:buChar char="•"/>
            </a:pPr>
            <a:r>
              <a:rPr lang="en-US" sz="1200" dirty="0">
                <a:solidFill>
                  <a:schemeClr val="tx1"/>
                </a:solidFill>
              </a:rPr>
              <a:t>If using animals in PHS funded research, each awardee organization and its performance sites must have an </a:t>
            </a:r>
            <a:r>
              <a:rPr lang="en-US" sz="1200" b="1" dirty="0">
                <a:solidFill>
                  <a:schemeClr val="tx1"/>
                </a:solidFill>
              </a:rPr>
              <a:t>assurance</a:t>
            </a:r>
            <a:r>
              <a:rPr lang="en-US" sz="1200" dirty="0">
                <a:solidFill>
                  <a:schemeClr val="tx1"/>
                </a:solidFill>
              </a:rPr>
              <a:t> in place.</a:t>
            </a:r>
          </a:p>
          <a:p>
            <a:pPr marL="171450" indent="-171450">
              <a:spcAft>
                <a:spcPts val="1200"/>
              </a:spcAft>
              <a:buClrTx/>
              <a:buFont typeface="Arial" panose="020B0604020202020204" pitchFamily="34" charset="0"/>
              <a:buChar char="•"/>
            </a:pPr>
            <a:r>
              <a:rPr lang="en-US" sz="1200" dirty="0">
                <a:solidFill>
                  <a:schemeClr val="tx1"/>
                </a:solidFill>
              </a:rPr>
              <a:t>The negotiation process begins with a request to OLAW </a:t>
            </a:r>
            <a:r>
              <a:rPr lang="en-US" sz="1200" b="1" dirty="0">
                <a:solidFill>
                  <a:schemeClr val="tx1"/>
                </a:solidFill>
              </a:rPr>
              <a:t>from the funding component</a:t>
            </a:r>
            <a:r>
              <a:rPr lang="en-US" sz="1200" dirty="0">
                <a:solidFill>
                  <a:schemeClr val="tx1"/>
                </a:solidFill>
              </a:rPr>
              <a:t>.</a:t>
            </a:r>
          </a:p>
          <a:p>
            <a:pPr marL="171450" indent="-171450">
              <a:spcAft>
                <a:spcPts val="1200"/>
              </a:spcAft>
              <a:buClrTx/>
              <a:buFont typeface="Arial" panose="020B0604020202020204" pitchFamily="34" charset="0"/>
              <a:buChar char="•"/>
            </a:pPr>
            <a:r>
              <a:rPr lang="en-US" sz="1200" dirty="0">
                <a:solidFill>
                  <a:schemeClr val="tx1"/>
                </a:solidFill>
              </a:rPr>
              <a:t>Take away here is that if you </a:t>
            </a:r>
            <a:r>
              <a:rPr lang="en-US" sz="1200" b="1" dirty="0">
                <a:solidFill>
                  <a:schemeClr val="tx1"/>
                </a:solidFill>
              </a:rPr>
              <a:t>do not have an Animal Welfare Assurance, you may not conduct animal activity using PHS funds</a:t>
            </a:r>
            <a:r>
              <a:rPr lang="en-US" sz="1200" dirty="0">
                <a:solidFill>
                  <a:schemeClr val="tx1"/>
                </a:solidFill>
              </a:rPr>
              <a:t>.   </a:t>
            </a:r>
          </a:p>
          <a:p>
            <a:pPr marL="171450" indent="-171450">
              <a:spcAft>
                <a:spcPts val="1200"/>
              </a:spcAft>
              <a:buClrTx/>
              <a:buFont typeface="Arial" panose="020B0604020202020204" pitchFamily="34" charset="0"/>
              <a:buChar char="•"/>
            </a:pPr>
            <a:endParaRPr lang="en-US" sz="1200" dirty="0">
              <a:solidFill>
                <a:schemeClr val="tx1"/>
              </a:solidFill>
            </a:endParaRPr>
          </a:p>
          <a:p>
            <a:endParaRPr lang="en-US" dirty="0"/>
          </a:p>
        </p:txBody>
      </p:sp>
      <p:sp>
        <p:nvSpPr>
          <p:cNvPr id="5" name="Slide Number Placeholder 4">
            <a:extLst>
              <a:ext uri="{FF2B5EF4-FFF2-40B4-BE49-F238E27FC236}">
                <a16:creationId xmlns:a16="http://schemas.microsoft.com/office/drawing/2014/main" id="{047AE88E-961A-49F7-9A67-3A2B5A6DF0AE}"/>
              </a:ext>
            </a:extLst>
          </p:cNvPr>
          <p:cNvSpPr>
            <a:spLocks noGrp="1"/>
          </p:cNvSpPr>
          <p:nvPr>
            <p:ph type="sldNum" sz="quarter" idx="5"/>
          </p:nvPr>
        </p:nvSpPr>
        <p:spPr/>
        <p:txBody>
          <a:bodyPr/>
          <a:lstStyle/>
          <a:p>
            <a:fld id="{B5A18A62-A3D9-4B93-B655-B2668FB80C72}" type="slidenum">
              <a:rPr lang="en-US" smtClean="0"/>
              <a:t>17</a:t>
            </a:fld>
            <a:endParaRPr lang="en-US"/>
          </a:p>
        </p:txBody>
      </p:sp>
    </p:spTree>
    <p:extLst>
      <p:ext uri="{BB962C8B-B14F-4D97-AF65-F5344CB8AC3E}">
        <p14:creationId xmlns:p14="http://schemas.microsoft.com/office/powerpoint/2010/main" val="3924129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charset="0"/>
                <a:ea typeface="ＭＳ Ｐゴシック" charset="-128"/>
                <a:cs typeface="+mn-cs"/>
              </a:rPr>
              <a:t>Before I move on to the specific types of </a:t>
            </a:r>
            <a:r>
              <a:rPr lang="en-US" sz="1200" kern="1200" baseline="0" dirty="0">
                <a:solidFill>
                  <a:schemeClr val="tx1"/>
                </a:solidFill>
                <a:effectLst/>
                <a:latin typeface="Arial" charset="0"/>
                <a:ea typeface="ＭＳ Ｐゴシック" charset="-128"/>
                <a:cs typeface="+mn-cs"/>
              </a:rPr>
              <a:t>Assurances, I want to point out that several resources together make up the standards for animal care that are spelled out in the Assurance document.</a:t>
            </a:r>
            <a:endParaRPr lang="en-US" sz="1200" kern="1200" dirty="0">
              <a:solidFill>
                <a:schemeClr val="tx1"/>
              </a:solidFill>
              <a:effectLst/>
              <a:latin typeface="Arial" charset="0"/>
              <a:ea typeface="ＭＳ Ｐゴシック" charset="-128"/>
              <a:cs typeface="+mn-cs"/>
            </a:endParaRPr>
          </a:p>
          <a:p>
            <a:endParaRPr lang="en-US" dirty="0"/>
          </a:p>
        </p:txBody>
      </p:sp>
      <p:sp>
        <p:nvSpPr>
          <p:cNvPr id="5" name="Slide Number Placeholder 4">
            <a:extLst>
              <a:ext uri="{FF2B5EF4-FFF2-40B4-BE49-F238E27FC236}">
                <a16:creationId xmlns:a16="http://schemas.microsoft.com/office/drawing/2014/main" id="{9948EDF8-F9AB-4733-8473-B9AEF892B295}"/>
              </a:ext>
            </a:extLst>
          </p:cNvPr>
          <p:cNvSpPr>
            <a:spLocks noGrp="1"/>
          </p:cNvSpPr>
          <p:nvPr>
            <p:ph type="sldNum" sz="quarter" idx="5"/>
          </p:nvPr>
        </p:nvSpPr>
        <p:spPr/>
        <p:txBody>
          <a:bodyPr/>
          <a:lstStyle/>
          <a:p>
            <a:fld id="{B5A18A62-A3D9-4B93-B655-B2668FB80C72}" type="slidenum">
              <a:rPr lang="en-US" smtClean="0"/>
              <a:t>18</a:t>
            </a:fld>
            <a:endParaRPr lang="en-US"/>
          </a:p>
        </p:txBody>
      </p:sp>
    </p:spTree>
    <p:extLst>
      <p:ext uri="{BB962C8B-B14F-4D97-AF65-F5344CB8AC3E}">
        <p14:creationId xmlns:p14="http://schemas.microsoft.com/office/powerpoint/2010/main" val="292930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Arial" charset="0"/>
                <a:ea typeface="ＭＳ Ｐゴシック" charset="-128"/>
                <a:cs typeface="+mn-cs"/>
              </a:rPr>
              <a:t>Now I will provide a brief overview of the three types of Assurances (click again).</a:t>
            </a:r>
          </a:p>
          <a:p>
            <a:pPr marL="171450" indent="-171450">
              <a:buFont typeface="Arial" panose="020B0604020202020204" pitchFamily="34" charset="0"/>
              <a:buChar char="•"/>
            </a:pPr>
            <a:r>
              <a:rPr lang="en-US" sz="1200" kern="1200" dirty="0">
                <a:solidFill>
                  <a:schemeClr val="tx1"/>
                </a:solidFill>
                <a:effectLst/>
                <a:latin typeface="Arial" charset="0"/>
                <a:ea typeface="ＭＳ Ｐゴシック" charset="-128"/>
                <a:cs typeface="+mn-cs"/>
              </a:rPr>
              <a:t>The </a:t>
            </a:r>
            <a:r>
              <a:rPr lang="en-US" sz="1200" b="1" kern="1200" dirty="0">
                <a:solidFill>
                  <a:schemeClr val="tx1"/>
                </a:solidFill>
                <a:effectLst/>
                <a:latin typeface="Arial" charset="0"/>
                <a:ea typeface="ＭＳ Ｐゴシック" charset="-128"/>
                <a:cs typeface="+mn-cs"/>
              </a:rPr>
              <a:t>domestic</a:t>
            </a:r>
            <a:r>
              <a:rPr lang="en-US" sz="1200" kern="1200" dirty="0">
                <a:solidFill>
                  <a:schemeClr val="tx1"/>
                </a:solidFill>
                <a:effectLst/>
                <a:latin typeface="Arial" charset="0"/>
                <a:ea typeface="ＭＳ Ｐゴシック" charset="-128"/>
                <a:cs typeface="+mn-cs"/>
              </a:rPr>
              <a:t> negotiated:</a:t>
            </a:r>
          </a:p>
          <a:p>
            <a:pPr marL="171450" indent="-171450">
              <a:buFont typeface="Arial" panose="020B0604020202020204" pitchFamily="34" charset="0"/>
              <a:buChar char="•"/>
            </a:pPr>
            <a:r>
              <a:rPr lang="en-US" sz="1200" kern="1200" dirty="0">
                <a:solidFill>
                  <a:schemeClr val="tx1"/>
                </a:solidFill>
                <a:effectLst/>
                <a:latin typeface="Arial" charset="0"/>
                <a:ea typeface="ＭＳ Ｐゴシック" charset="-128"/>
                <a:cs typeface="+mn-cs"/>
              </a:rPr>
              <a:t>US org controls own animal facility</a:t>
            </a:r>
          </a:p>
          <a:p>
            <a:pPr marL="171450" indent="-171450">
              <a:buFont typeface="Arial" panose="020B0604020202020204" pitchFamily="34" charset="0"/>
              <a:buChar char="•"/>
            </a:pPr>
            <a:r>
              <a:rPr lang="en-US" sz="1200" kern="1200" dirty="0">
                <a:solidFill>
                  <a:schemeClr val="tx1"/>
                </a:solidFill>
                <a:effectLst/>
                <a:latin typeface="Arial" charset="0"/>
                <a:ea typeface="ＭＳ Ｐゴシック" charset="-128"/>
                <a:cs typeface="+mn-cs"/>
              </a:rPr>
              <a:t>Complete animal care and use program with an IO, IACUC and veterinarian</a:t>
            </a:r>
          </a:p>
          <a:p>
            <a:pPr marL="171450" indent="-171450">
              <a:buFont typeface="Arial" panose="020B0604020202020204" pitchFamily="34" charset="0"/>
              <a:buChar char="•"/>
            </a:pPr>
            <a:r>
              <a:rPr lang="en-US" sz="1200" kern="1200" dirty="0">
                <a:solidFill>
                  <a:schemeClr val="tx1"/>
                </a:solidFill>
                <a:effectLst/>
                <a:latin typeface="Arial" charset="0"/>
                <a:ea typeface="ＭＳ Ｐゴシック" charset="-128"/>
                <a:cs typeface="+mn-cs"/>
              </a:rPr>
              <a:t>And conducts PHS supported animal activities on-site. </a:t>
            </a:r>
          </a:p>
          <a:p>
            <a:pPr marL="171450" indent="-171450">
              <a:buFont typeface="Courier New" panose="02070309020205020404" pitchFamily="49" charset="0"/>
              <a:buChar char="o"/>
            </a:pPr>
            <a:r>
              <a:rPr lang="en-US" dirty="0"/>
              <a:t>A </a:t>
            </a:r>
            <a:r>
              <a:rPr lang="en-US" b="1" dirty="0"/>
              <a:t>foreign </a:t>
            </a:r>
            <a:r>
              <a:rPr lang="en-US" b="0" dirty="0"/>
              <a:t>a</a:t>
            </a:r>
            <a:r>
              <a:rPr lang="en-US" dirty="0"/>
              <a:t>ssurance negotiated:</a:t>
            </a:r>
          </a:p>
          <a:p>
            <a:pPr marL="171450" indent="-171450">
              <a:buFont typeface="Courier New" panose="02070309020205020404" pitchFamily="49" charset="0"/>
              <a:buChar char="o"/>
            </a:pPr>
            <a:r>
              <a:rPr lang="en-US" dirty="0"/>
              <a:t>awardee is a foreign org, OR a domestic awardee is conducting animal activity at a foreign site. (In which case, domestic awardee’s IACUC approves the animal activity that is performed at the foreign site.)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128"/>
                <a:cs typeface="+mn-cs"/>
              </a:rPr>
              <a:t>foreign org </a:t>
            </a:r>
            <a:r>
              <a:rPr lang="en-US" sz="1200" b="1" i="0" kern="1200" dirty="0">
                <a:solidFill>
                  <a:schemeClr val="tx1"/>
                </a:solidFill>
                <a:effectLst/>
                <a:latin typeface="Arial" charset="0"/>
                <a:ea typeface="ＭＳ Ｐゴシック" charset="-128"/>
                <a:cs typeface="+mn-cs"/>
              </a:rPr>
              <a:t>states its compliance </a:t>
            </a:r>
            <a:r>
              <a:rPr lang="en-US" sz="1200" i="0" kern="1200" dirty="0">
                <a:solidFill>
                  <a:schemeClr val="tx1"/>
                </a:solidFill>
                <a:effectLst/>
                <a:latin typeface="Arial" charset="0"/>
                <a:ea typeface="ＭＳ Ｐゴシック" charset="-128"/>
                <a:cs typeface="+mn-cs"/>
              </a:rPr>
              <a:t>with all laws, regulations and policies regarding the humane care and use of animals in the region that the research is to be conducted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128"/>
                <a:cs typeface="+mn-cs"/>
              </a:rPr>
              <a:t>must be guided by the </a:t>
            </a:r>
            <a:r>
              <a:rPr lang="en-US" sz="1200" b="1" i="0" kern="1200" dirty="0">
                <a:solidFill>
                  <a:schemeClr val="tx1"/>
                </a:solidFill>
                <a:effectLst/>
                <a:latin typeface="Arial" charset="0"/>
                <a:ea typeface="ＭＳ Ｐゴシック" charset="-128"/>
                <a:cs typeface="+mn-cs"/>
              </a:rPr>
              <a:t>International Guiding Principles for Biomedical Research Involving Animals</a:t>
            </a:r>
            <a:r>
              <a:rPr lang="en-US" sz="1200" i="0" kern="1200" dirty="0">
                <a:solidFill>
                  <a:schemeClr val="tx1"/>
                </a:solidFill>
                <a:effectLst/>
                <a:latin typeface="Arial" charset="0"/>
                <a:ea typeface="ＭＳ Ｐゴシック" charset="-128"/>
                <a:cs typeface="+mn-cs"/>
              </a:rPr>
              <a:t>.</a:t>
            </a:r>
          </a:p>
          <a:p>
            <a:pPr marL="171450" indent="-171450">
              <a:buFont typeface="Arial" panose="020B0604020202020204" pitchFamily="34" charset="0"/>
              <a:buChar char="•"/>
            </a:pPr>
            <a:r>
              <a:rPr lang="en-US" dirty="0"/>
              <a:t>The </a:t>
            </a:r>
            <a:r>
              <a:rPr lang="en-US" b="1" dirty="0"/>
              <a:t>interinstitutional</a:t>
            </a:r>
            <a:r>
              <a:rPr lang="en-US" dirty="0"/>
              <a:t> assurance (IA) negotiated</a:t>
            </a:r>
          </a:p>
          <a:p>
            <a:pPr marL="171450" indent="-171450">
              <a:buFont typeface="Arial" panose="020B0604020202020204" pitchFamily="34" charset="0"/>
              <a:buChar char="•"/>
            </a:pPr>
            <a:r>
              <a:rPr lang="en-US" dirty="0"/>
              <a:t>grantee org does not have an animal care program, animal facilities and an IACUC </a:t>
            </a:r>
            <a:r>
              <a:rPr lang="en-US" b="1" dirty="0"/>
              <a:t>and</a:t>
            </a:r>
            <a:r>
              <a:rPr lang="en-US" dirty="0"/>
              <a:t> the animal work will be conducted at a performance site that </a:t>
            </a:r>
            <a:r>
              <a:rPr lang="en-US" u="sng" dirty="0"/>
              <a:t>does</a:t>
            </a:r>
            <a:r>
              <a:rPr lang="en-US" dirty="0"/>
              <a:t> have a valid Assurance. </a:t>
            </a:r>
          </a:p>
          <a:p>
            <a:pPr marL="171450" indent="-171450">
              <a:buFont typeface="Arial" panose="020B0604020202020204" pitchFamily="34" charset="0"/>
              <a:buChar char="•"/>
            </a:pPr>
            <a:r>
              <a:rPr lang="en-US" dirty="0"/>
              <a:t>Purpose of an IA - tie the unassured org receiving the award to the assured performance site. </a:t>
            </a:r>
          </a:p>
          <a:p>
            <a:pPr marL="171450" indent="-171450">
              <a:buFont typeface="Arial" panose="020B0604020202020204" pitchFamily="34" charset="0"/>
              <a:buChar char="•"/>
            </a:pPr>
            <a:r>
              <a:rPr lang="en-US" dirty="0"/>
              <a:t>Performance site provides IACUC approval.</a:t>
            </a:r>
          </a:p>
          <a:p>
            <a:pPr marL="171450" marR="0" lvl="0"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endParaRPr lang="en-US" sz="1200" i="0" kern="1200" dirty="0">
              <a:solidFill>
                <a:schemeClr val="tx1"/>
              </a:solidFill>
              <a:effectLst/>
              <a:latin typeface="Arial" charset="0"/>
              <a:ea typeface="ＭＳ Ｐゴシック" charset="-128"/>
              <a:cs typeface="+mn-cs"/>
            </a:endParaRPr>
          </a:p>
          <a:p>
            <a:endParaRPr lang="en-US" dirty="0"/>
          </a:p>
        </p:txBody>
      </p:sp>
      <p:sp>
        <p:nvSpPr>
          <p:cNvPr id="5" name="Slide Number Placeholder 4">
            <a:extLst>
              <a:ext uri="{FF2B5EF4-FFF2-40B4-BE49-F238E27FC236}">
                <a16:creationId xmlns:a16="http://schemas.microsoft.com/office/drawing/2014/main" id="{B8AC6CD3-949F-40AC-91B5-04F9F8D60C37}"/>
              </a:ext>
            </a:extLst>
          </p:cNvPr>
          <p:cNvSpPr>
            <a:spLocks noGrp="1"/>
          </p:cNvSpPr>
          <p:nvPr>
            <p:ph type="sldNum" sz="quarter" idx="5"/>
          </p:nvPr>
        </p:nvSpPr>
        <p:spPr/>
        <p:txBody>
          <a:bodyPr/>
          <a:lstStyle/>
          <a:p>
            <a:fld id="{B5A18A62-A3D9-4B93-B655-B2668FB80C72}" type="slidenum">
              <a:rPr lang="en-US" smtClean="0"/>
              <a:t>19</a:t>
            </a:fld>
            <a:endParaRPr lang="en-US"/>
          </a:p>
        </p:txBody>
      </p:sp>
    </p:spTree>
    <p:extLst>
      <p:ext uri="{BB962C8B-B14F-4D97-AF65-F5344CB8AC3E}">
        <p14:creationId xmlns:p14="http://schemas.microsoft.com/office/powerpoint/2010/main" val="22818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I’ll begin with acknowledging that the grant application process may have you </a:t>
            </a:r>
            <a:r>
              <a:rPr lang="en-US" sz="1200" baseline="0" dirty="0"/>
              <a:t>feeling like this little guy - spinning around in circles accomplishing little? </a:t>
            </a:r>
          </a:p>
          <a:p>
            <a:pPr marL="285750" indent="-285750">
              <a:buFont typeface="Arial" panose="020B0604020202020204" pitchFamily="34" charset="0"/>
              <a:buChar char="•"/>
            </a:pPr>
            <a:r>
              <a:rPr lang="en-US" sz="1200" baseline="0" dirty="0"/>
              <a:t>In this presentation I hope to provide you with an understanding of how to navigate this process when your research involves the use of live vertebrate animals. </a:t>
            </a:r>
            <a:endParaRPr lang="en-US" sz="1200" dirty="0"/>
          </a:p>
          <a:p>
            <a:endParaRPr lang="en-US" dirty="0"/>
          </a:p>
        </p:txBody>
      </p:sp>
      <p:sp>
        <p:nvSpPr>
          <p:cNvPr id="5" name="Slide Number Placeholder 4">
            <a:extLst>
              <a:ext uri="{FF2B5EF4-FFF2-40B4-BE49-F238E27FC236}">
                <a16:creationId xmlns:a16="http://schemas.microsoft.com/office/drawing/2014/main" id="{BEAAEBD3-2C81-483E-A81F-04DE66F1ABC2}"/>
              </a:ext>
            </a:extLst>
          </p:cNvPr>
          <p:cNvSpPr>
            <a:spLocks noGrp="1"/>
          </p:cNvSpPr>
          <p:nvPr>
            <p:ph type="sldNum" sz="quarter" idx="5"/>
          </p:nvPr>
        </p:nvSpPr>
        <p:spPr/>
        <p:txBody>
          <a:bodyPr/>
          <a:lstStyle/>
          <a:p>
            <a:fld id="{B5A18A62-A3D9-4B93-B655-B2668FB80C72}" type="slidenum">
              <a:rPr lang="en-US" smtClean="0"/>
              <a:t>2</a:t>
            </a:fld>
            <a:endParaRPr lang="en-US"/>
          </a:p>
        </p:txBody>
      </p:sp>
    </p:spTree>
    <p:extLst>
      <p:ext uri="{BB962C8B-B14F-4D97-AF65-F5344CB8AC3E}">
        <p14:creationId xmlns:p14="http://schemas.microsoft.com/office/powerpoint/2010/main" val="374642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r>
              <a:rPr lang="en-US" sz="1200" dirty="0"/>
              <a:t>Let’s go over an example of the IA.</a:t>
            </a:r>
          </a:p>
          <a:p>
            <a:pPr marL="171450" indent="-171450">
              <a:spcBef>
                <a:spcPts val="0"/>
              </a:spcBef>
              <a:buFont typeface="Arial" panose="020B0604020202020204" pitchFamily="34" charset="0"/>
              <a:buChar char="•"/>
            </a:pPr>
            <a:r>
              <a:rPr lang="en-US" sz="1200" dirty="0"/>
              <a:t>Bob’s Biotech</a:t>
            </a:r>
            <a:r>
              <a:rPr lang="en-US" sz="1200" baseline="0" dirty="0"/>
              <a:t> = non-assured grantee</a:t>
            </a:r>
          </a:p>
          <a:p>
            <a:pPr marL="171450" indent="-171450">
              <a:spcBef>
                <a:spcPts val="0"/>
              </a:spcBef>
              <a:buFont typeface="Arial" panose="020B0604020202020204" pitchFamily="34" charset="0"/>
              <a:buChar char="•"/>
            </a:pPr>
            <a:r>
              <a:rPr lang="en-US" sz="1200" baseline="0" dirty="0"/>
              <a:t>John’s Hopkins = assured performance site</a:t>
            </a:r>
          </a:p>
          <a:p>
            <a:endParaRPr lang="en-US" dirty="0"/>
          </a:p>
        </p:txBody>
      </p:sp>
      <p:sp>
        <p:nvSpPr>
          <p:cNvPr id="5" name="Slide Number Placeholder 4">
            <a:extLst>
              <a:ext uri="{FF2B5EF4-FFF2-40B4-BE49-F238E27FC236}">
                <a16:creationId xmlns:a16="http://schemas.microsoft.com/office/drawing/2014/main" id="{FC500B84-5C81-4FDC-88E2-3C7BAF6162EE}"/>
              </a:ext>
            </a:extLst>
          </p:cNvPr>
          <p:cNvSpPr>
            <a:spLocks noGrp="1"/>
          </p:cNvSpPr>
          <p:nvPr>
            <p:ph type="sldNum" sz="quarter" idx="5"/>
          </p:nvPr>
        </p:nvSpPr>
        <p:spPr/>
        <p:txBody>
          <a:bodyPr/>
          <a:lstStyle/>
          <a:p>
            <a:fld id="{B5A18A62-A3D9-4B93-B655-B2668FB80C72}" type="slidenum">
              <a:rPr lang="en-US" smtClean="0"/>
              <a:t>20</a:t>
            </a:fld>
            <a:endParaRPr lang="en-US"/>
          </a:p>
        </p:txBody>
      </p:sp>
    </p:spTree>
    <p:extLst>
      <p:ext uri="{BB962C8B-B14F-4D97-AF65-F5344CB8AC3E}">
        <p14:creationId xmlns:p14="http://schemas.microsoft.com/office/powerpoint/2010/main" val="916219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itchFamily="34" charset="0"/>
                <a:ea typeface="ＭＳ Ｐゴシック" pitchFamily="34" charset="-128"/>
                <a:cs typeface="Arial" pitchFamily="34" charset="0"/>
              </a:rPr>
              <a:t>We can not talk about Animal Welfare Assurances without addressing consortium agreements or sub-awards.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PHS applies to all parties in collaboration (primary and subs) where animal research conducted but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If all have their own Assurance, the </a:t>
            </a:r>
            <a:r>
              <a:rPr lang="en-US" sz="1200" b="1" dirty="0">
                <a:latin typeface="Calibri" panose="020F0502020204030204" pitchFamily="34" charset="0"/>
                <a:cs typeface="Calibri" panose="020F0502020204030204" pitchFamily="34" charset="0"/>
              </a:rPr>
              <a:t>prime awardee </a:t>
            </a:r>
            <a:r>
              <a:rPr lang="en-US" sz="1200" dirty="0">
                <a:latin typeface="Calibri" panose="020F0502020204030204" pitchFamily="34" charset="0"/>
                <a:cs typeface="Calibri" panose="020F0502020204030204" pitchFamily="34" charset="0"/>
              </a:rPr>
              <a:t>is accountable per NIH Grants Policy and must confirm that they have an </a:t>
            </a:r>
            <a:r>
              <a:rPr lang="en-US" sz="1200" dirty="0">
                <a:solidFill>
                  <a:schemeClr val="tx1"/>
                </a:solidFill>
                <a:latin typeface="Calibri" panose="020F0502020204030204" pitchFamily="34" charset="0"/>
                <a:cs typeface="Calibri" panose="020F0502020204030204" pitchFamily="34" charset="0"/>
              </a:rPr>
              <a:t>Assurance and valid IACUC approval.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cs typeface="Calibri" panose="020F0502020204030204" pitchFamily="34" charset="0"/>
              </a:rPr>
              <a:t>That wraps up the three types of Assurances. For more information about obtaining an Assurance, please visit the URL.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solidFill>
                <a:schemeClr val="tx1"/>
              </a:solidFill>
              <a:latin typeface="Calibri" panose="020F0502020204030204" pitchFamily="34" charset="0"/>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78BB2DA8-43E0-41ED-B71B-5158F1B30502}"/>
              </a:ext>
            </a:extLst>
          </p:cNvPr>
          <p:cNvSpPr>
            <a:spLocks noGrp="1"/>
          </p:cNvSpPr>
          <p:nvPr>
            <p:ph type="sldNum" sz="quarter" idx="5"/>
          </p:nvPr>
        </p:nvSpPr>
        <p:spPr/>
        <p:txBody>
          <a:bodyPr/>
          <a:lstStyle/>
          <a:p>
            <a:fld id="{B5A18A62-A3D9-4B93-B655-B2668FB80C72}" type="slidenum">
              <a:rPr lang="en-US" smtClean="0"/>
              <a:t>21</a:t>
            </a:fld>
            <a:endParaRPr lang="en-US"/>
          </a:p>
        </p:txBody>
      </p:sp>
    </p:spTree>
    <p:extLst>
      <p:ext uri="{BB962C8B-B14F-4D97-AF65-F5344CB8AC3E}">
        <p14:creationId xmlns:p14="http://schemas.microsoft.com/office/powerpoint/2010/main" val="1363533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Based on what we’ve gone over so far, I’d like for you to take a look at this list and think about what the PHS Policy and NIH Grants Policy requirements are when making an award involving animals. </a:t>
            </a:r>
          </a:p>
          <a:p>
            <a:endParaRPr lang="en-US" dirty="0"/>
          </a:p>
        </p:txBody>
      </p:sp>
      <p:sp>
        <p:nvSpPr>
          <p:cNvPr id="5" name="Slide Number Placeholder 4">
            <a:extLst>
              <a:ext uri="{FF2B5EF4-FFF2-40B4-BE49-F238E27FC236}">
                <a16:creationId xmlns:a16="http://schemas.microsoft.com/office/drawing/2014/main" id="{D8B55A26-D911-4342-9C28-B9EBB6D65B5C}"/>
              </a:ext>
            </a:extLst>
          </p:cNvPr>
          <p:cNvSpPr>
            <a:spLocks noGrp="1"/>
          </p:cNvSpPr>
          <p:nvPr>
            <p:ph type="sldNum" sz="quarter" idx="5"/>
          </p:nvPr>
        </p:nvSpPr>
        <p:spPr/>
        <p:txBody>
          <a:bodyPr/>
          <a:lstStyle/>
          <a:p>
            <a:fld id="{B5A18A62-A3D9-4B93-B655-B2668FB80C72}" type="slidenum">
              <a:rPr lang="en-US" smtClean="0"/>
              <a:t>22</a:t>
            </a:fld>
            <a:endParaRPr lang="en-US"/>
          </a:p>
        </p:txBody>
      </p:sp>
    </p:spTree>
    <p:extLst>
      <p:ext uri="{BB962C8B-B14F-4D97-AF65-F5344CB8AC3E}">
        <p14:creationId xmlns:p14="http://schemas.microsoft.com/office/powerpoint/2010/main" val="2795596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first three are required when making an award.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There must be an Assurance for the applicant organization and all performance sites.</a:t>
            </a:r>
          </a:p>
          <a:p>
            <a:endParaRPr lang="en-US" dirty="0"/>
          </a:p>
        </p:txBody>
      </p:sp>
      <p:sp>
        <p:nvSpPr>
          <p:cNvPr id="5" name="Slide Number Placeholder 4">
            <a:extLst>
              <a:ext uri="{FF2B5EF4-FFF2-40B4-BE49-F238E27FC236}">
                <a16:creationId xmlns:a16="http://schemas.microsoft.com/office/drawing/2014/main" id="{FA9E4537-47DD-4D2E-95CD-741B2EEF375B}"/>
              </a:ext>
            </a:extLst>
          </p:cNvPr>
          <p:cNvSpPr>
            <a:spLocks noGrp="1"/>
          </p:cNvSpPr>
          <p:nvPr>
            <p:ph type="sldNum" sz="quarter" idx="5"/>
          </p:nvPr>
        </p:nvSpPr>
        <p:spPr/>
        <p:txBody>
          <a:bodyPr/>
          <a:lstStyle/>
          <a:p>
            <a:fld id="{B5A18A62-A3D9-4B93-B655-B2668FB80C72}" type="slidenum">
              <a:rPr lang="en-US" smtClean="0"/>
              <a:t>23</a:t>
            </a:fld>
            <a:endParaRPr lang="en-US"/>
          </a:p>
        </p:txBody>
      </p:sp>
    </p:spTree>
    <p:extLst>
      <p:ext uri="{BB962C8B-B14F-4D97-AF65-F5344CB8AC3E}">
        <p14:creationId xmlns:p14="http://schemas.microsoft.com/office/powerpoint/2010/main" val="587372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sz="1200" b="0" dirty="0"/>
              <a:t>Now that you know the PHS and NIH Grants Policy requirements when using animals in research, let’s take a look at the grant application itself.</a:t>
            </a:r>
          </a:p>
          <a:p>
            <a:pPr marL="171450" indent="-171450" eaLnBrk="1" hangingPunct="1">
              <a:buFont typeface="Arial" panose="020B0604020202020204" pitchFamily="34" charset="0"/>
              <a:buChar char="•"/>
            </a:pPr>
            <a:r>
              <a:rPr lang="en-US" sz="1200" b="0" dirty="0"/>
              <a:t>There are three places that need to be completed when using vertebrate animals: </a:t>
            </a:r>
          </a:p>
          <a:p>
            <a:pPr marL="171450" indent="-171450">
              <a:buFont typeface="Arial" panose="020B0604020202020204" pitchFamily="34" charset="0"/>
              <a:buChar char="•"/>
            </a:pPr>
            <a:r>
              <a:rPr lang="en-US" sz="1200" b="0" dirty="0">
                <a:ea typeface="ＭＳ Ｐゴシック" pitchFamily="34" charset="-128"/>
              </a:rPr>
              <a:t>The </a:t>
            </a:r>
            <a:r>
              <a:rPr lang="en-US" sz="1200" b="1" dirty="0">
                <a:ea typeface="ＭＳ Ｐゴシック" pitchFamily="34" charset="-128"/>
              </a:rPr>
              <a:t>SF 424 </a:t>
            </a:r>
            <a:r>
              <a:rPr lang="en-US" sz="1200" b="0" dirty="0">
                <a:ea typeface="ＭＳ Ｐゴシック" pitchFamily="34" charset="-128"/>
              </a:rPr>
              <a:t>Project Performance Site Locations </a:t>
            </a:r>
          </a:p>
          <a:p>
            <a:pPr marL="171450" indent="-171450">
              <a:buFont typeface="Arial" panose="020B0604020202020204" pitchFamily="34" charset="0"/>
              <a:buChar char="•"/>
            </a:pPr>
            <a:r>
              <a:rPr lang="en-US" sz="1200" b="0" dirty="0">
                <a:ea typeface="ＭＳ Ｐゴシック" pitchFamily="34" charset="-128"/>
              </a:rPr>
              <a:t>PHS </a:t>
            </a:r>
            <a:r>
              <a:rPr lang="en-US" sz="1200" b="1" dirty="0">
                <a:ea typeface="ＭＳ Ｐゴシック" pitchFamily="34" charset="-128"/>
              </a:rPr>
              <a:t>398:</a:t>
            </a:r>
            <a:r>
              <a:rPr lang="en-US" sz="1200" b="0" dirty="0">
                <a:ea typeface="ＭＳ Ｐゴシック" pitchFamily="34" charset="-128"/>
              </a:rPr>
              <a:t> Research Plan Section 5 and the Cover Page Supplement</a:t>
            </a:r>
          </a:p>
          <a:p>
            <a:pPr marL="0" indent="0">
              <a:buFontTx/>
              <a:buNone/>
            </a:pPr>
            <a:endParaRPr lang="en-US" sz="14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5" name="Slide Number Placeholder 4">
            <a:extLst>
              <a:ext uri="{FF2B5EF4-FFF2-40B4-BE49-F238E27FC236}">
                <a16:creationId xmlns:a16="http://schemas.microsoft.com/office/drawing/2014/main" id="{4F54ECBC-A089-4CAA-9BE2-DAE3B6578DBA}"/>
              </a:ext>
            </a:extLst>
          </p:cNvPr>
          <p:cNvSpPr>
            <a:spLocks noGrp="1"/>
          </p:cNvSpPr>
          <p:nvPr>
            <p:ph type="sldNum" sz="quarter" idx="5"/>
          </p:nvPr>
        </p:nvSpPr>
        <p:spPr/>
        <p:txBody>
          <a:bodyPr/>
          <a:lstStyle/>
          <a:p>
            <a:fld id="{B5A18A62-A3D9-4B93-B655-B2668FB80C72}" type="slidenum">
              <a:rPr lang="en-US" smtClean="0"/>
              <a:t>24</a:t>
            </a:fld>
            <a:endParaRPr lang="en-US"/>
          </a:p>
        </p:txBody>
      </p:sp>
    </p:spTree>
    <p:extLst>
      <p:ext uri="{BB962C8B-B14F-4D97-AF65-F5344CB8AC3E}">
        <p14:creationId xmlns:p14="http://schemas.microsoft.com/office/powerpoint/2010/main" val="315181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On the SF 424, each performance site where live, vertebrate animals will be used should be listed on the </a:t>
            </a:r>
            <a:r>
              <a:rPr lang="en-US" sz="1200" b="1" dirty="0"/>
              <a:t>Project/Performance Site Location(s) page. </a:t>
            </a:r>
          </a:p>
          <a:p>
            <a:endParaRPr lang="en-US" dirty="0"/>
          </a:p>
        </p:txBody>
      </p:sp>
      <p:sp>
        <p:nvSpPr>
          <p:cNvPr id="5" name="Slide Number Placeholder 4">
            <a:extLst>
              <a:ext uri="{FF2B5EF4-FFF2-40B4-BE49-F238E27FC236}">
                <a16:creationId xmlns:a16="http://schemas.microsoft.com/office/drawing/2014/main" id="{650EEB6E-5A7B-45C7-A127-A1DBD55745A4}"/>
              </a:ext>
            </a:extLst>
          </p:cNvPr>
          <p:cNvSpPr>
            <a:spLocks noGrp="1"/>
          </p:cNvSpPr>
          <p:nvPr>
            <p:ph type="sldNum" sz="quarter" idx="5"/>
          </p:nvPr>
        </p:nvSpPr>
        <p:spPr/>
        <p:txBody>
          <a:bodyPr/>
          <a:lstStyle/>
          <a:p>
            <a:fld id="{B5A18A62-A3D9-4B93-B655-B2668FB80C72}" type="slidenum">
              <a:rPr lang="en-US" smtClean="0"/>
              <a:t>25</a:t>
            </a:fld>
            <a:endParaRPr lang="en-US"/>
          </a:p>
        </p:txBody>
      </p:sp>
    </p:spTree>
    <p:extLst>
      <p:ext uri="{BB962C8B-B14F-4D97-AF65-F5344CB8AC3E}">
        <p14:creationId xmlns:p14="http://schemas.microsoft.com/office/powerpoint/2010/main" val="344261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Then you will complete sections 2 and 2a. </a:t>
            </a: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2 asks if vertebrate animals are used? You would check YES.</a:t>
            </a:r>
            <a:endParaRPr lang="en-US" b="0" dirty="0">
              <a:solidFill>
                <a:srgbClr val="0000FF"/>
              </a:solidFill>
              <a:latin typeface="Arial" pitchFamily="34" charset="0"/>
              <a:ea typeface="ＭＳ Ｐゴシック" pitchFamily="34" charset="-128"/>
            </a:endParaRP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If you check YES, you must complete 2a, which asks if IACUC review is pending. </a:t>
            </a: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If it is pending, you would check YES and leave the IACUC Approval Date blank. </a:t>
            </a: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If the IACUC has approved the animal activity (not pending), you would check NO and provide the IACUC Approval Date. </a:t>
            </a: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Then it asks for the </a:t>
            </a:r>
            <a:r>
              <a:rPr lang="en-US" b="1" dirty="0">
                <a:latin typeface="Arial" pitchFamily="34" charset="0"/>
                <a:ea typeface="ＭＳ Ｐゴシック" pitchFamily="34" charset="-128"/>
              </a:rPr>
              <a:t>Animal Welfare Assurance Number</a:t>
            </a:r>
            <a:r>
              <a:rPr lang="en-US" b="0" dirty="0">
                <a:latin typeface="Arial" pitchFamily="34" charset="0"/>
                <a:ea typeface="ＭＳ Ｐゴシック" pitchFamily="34" charset="-128"/>
              </a:rPr>
              <a:t>, which is ALWAYS the </a:t>
            </a:r>
            <a:r>
              <a:rPr lang="en-US" b="1" dirty="0">
                <a:latin typeface="Arial" pitchFamily="34" charset="0"/>
                <a:ea typeface="ＭＳ Ｐゴシック" pitchFamily="34" charset="-128"/>
              </a:rPr>
              <a:t>applicant</a:t>
            </a:r>
            <a:r>
              <a:rPr lang="en-US" b="0" dirty="0">
                <a:latin typeface="Arial" pitchFamily="34" charset="0"/>
                <a:ea typeface="ＭＳ Ｐゴシック" pitchFamily="34" charset="-128"/>
              </a:rPr>
              <a:t> organization’s Assurance number.</a:t>
            </a:r>
          </a:p>
          <a:p>
            <a:pPr marL="171450" indent="-171450">
              <a:lnSpc>
                <a:spcPct val="90000"/>
              </a:lnSpc>
              <a:buFont typeface="Arial" panose="020B0604020202020204" pitchFamily="34" charset="0"/>
              <a:buChar char="•"/>
            </a:pPr>
            <a:r>
              <a:rPr lang="en-US" b="0" dirty="0">
                <a:latin typeface="Arial" pitchFamily="34" charset="0"/>
                <a:ea typeface="ＭＳ Ｐゴシック" pitchFamily="34" charset="-128"/>
              </a:rPr>
              <a:t>If the applicant organization does not have an Assurance, the response would be </a:t>
            </a:r>
            <a:r>
              <a:rPr lang="en-US" b="1" dirty="0">
                <a:latin typeface="Arial" pitchFamily="34" charset="0"/>
                <a:ea typeface="ＭＳ Ｐゴシック" pitchFamily="34" charset="-128"/>
              </a:rPr>
              <a:t>“None”, </a:t>
            </a:r>
            <a:r>
              <a:rPr lang="en-US" b="0" dirty="0">
                <a:latin typeface="Arial" pitchFamily="34" charset="0"/>
                <a:ea typeface="ＭＳ Ｐゴシック" pitchFamily="34" charset="-128"/>
              </a:rPr>
              <a:t>and OLAW will negotiate the appropriate Assurance. </a:t>
            </a:r>
          </a:p>
          <a:p>
            <a:pPr lvl="1">
              <a:lnSpc>
                <a:spcPct val="90000"/>
              </a:lnSpc>
              <a:buFont typeface="Wingdings" pitchFamily="2" charset="2"/>
              <a:buNone/>
            </a:pPr>
            <a:endParaRPr lang="en-US" b="0" dirty="0">
              <a:latin typeface="Arial" pitchFamily="34" charset="0"/>
              <a:ea typeface="ＭＳ Ｐゴシック" pitchFamily="34" charset="-128"/>
            </a:endParaRPr>
          </a:p>
          <a:p>
            <a:endParaRPr lang="en-US" dirty="0"/>
          </a:p>
        </p:txBody>
      </p:sp>
      <p:sp>
        <p:nvSpPr>
          <p:cNvPr id="5" name="Slide Number Placeholder 4">
            <a:extLst>
              <a:ext uri="{FF2B5EF4-FFF2-40B4-BE49-F238E27FC236}">
                <a16:creationId xmlns:a16="http://schemas.microsoft.com/office/drawing/2014/main" id="{B9E7EDD0-8B50-45CE-A0CD-E5EDF1BB3772}"/>
              </a:ext>
            </a:extLst>
          </p:cNvPr>
          <p:cNvSpPr>
            <a:spLocks noGrp="1"/>
          </p:cNvSpPr>
          <p:nvPr>
            <p:ph type="sldNum" sz="quarter" idx="5"/>
          </p:nvPr>
        </p:nvSpPr>
        <p:spPr/>
        <p:txBody>
          <a:bodyPr/>
          <a:lstStyle/>
          <a:p>
            <a:fld id="{B5A18A62-A3D9-4B93-B655-B2668FB80C72}" type="slidenum">
              <a:rPr lang="en-US" smtClean="0"/>
              <a:t>26</a:t>
            </a:fld>
            <a:endParaRPr lang="en-US"/>
          </a:p>
        </p:txBody>
      </p:sp>
    </p:spTree>
    <p:extLst>
      <p:ext uri="{BB962C8B-B14F-4D97-AF65-F5344CB8AC3E}">
        <p14:creationId xmlns:p14="http://schemas.microsoft.com/office/powerpoint/2010/main" val="224154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latin typeface="Arial" pitchFamily="34" charset="0"/>
                <a:ea typeface="ＭＳ Ｐゴシック" pitchFamily="34" charset="-128"/>
              </a:rPr>
              <a:t>In Research Plan Section of the PHS 398, you would upload your completed VAS as a pdf document in item 5 of the Other Research Plan Section. </a:t>
            </a:r>
          </a:p>
          <a:p>
            <a:pPr marL="171450" indent="-171450">
              <a:buFont typeface="Arial" panose="020B0604020202020204" pitchFamily="34" charset="0"/>
              <a:buChar char="•"/>
            </a:pPr>
            <a:r>
              <a:rPr lang="en-US" dirty="0"/>
              <a:t>Remember to be sure to </a:t>
            </a:r>
            <a:r>
              <a:rPr lang="en-US" b="1" dirty="0"/>
              <a:t>complete all three criteria </a:t>
            </a:r>
            <a:r>
              <a:rPr lang="en-US" dirty="0"/>
              <a:t>of the VAS. </a:t>
            </a:r>
          </a:p>
          <a:p>
            <a:endParaRPr lang="en-US" dirty="0"/>
          </a:p>
        </p:txBody>
      </p:sp>
      <p:sp>
        <p:nvSpPr>
          <p:cNvPr id="5" name="Slide Number Placeholder 4">
            <a:extLst>
              <a:ext uri="{FF2B5EF4-FFF2-40B4-BE49-F238E27FC236}">
                <a16:creationId xmlns:a16="http://schemas.microsoft.com/office/drawing/2014/main" id="{250F99A8-29DF-42B8-B978-EFC62460E3CA}"/>
              </a:ext>
            </a:extLst>
          </p:cNvPr>
          <p:cNvSpPr>
            <a:spLocks noGrp="1"/>
          </p:cNvSpPr>
          <p:nvPr>
            <p:ph type="sldNum" sz="quarter" idx="5"/>
          </p:nvPr>
        </p:nvSpPr>
        <p:spPr/>
        <p:txBody>
          <a:bodyPr/>
          <a:lstStyle/>
          <a:p>
            <a:fld id="{B5A18A62-A3D9-4B93-B655-B2668FB80C72}" type="slidenum">
              <a:rPr lang="en-US" smtClean="0"/>
              <a:t>27</a:t>
            </a:fld>
            <a:endParaRPr lang="en-US"/>
          </a:p>
        </p:txBody>
      </p:sp>
    </p:spTree>
    <p:extLst>
      <p:ext uri="{BB962C8B-B14F-4D97-AF65-F5344CB8AC3E}">
        <p14:creationId xmlns:p14="http://schemas.microsoft.com/office/powerpoint/2010/main" val="1943729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Then, in the cover page supplement, it asks if vertebrate animals will be euthanized. </a:t>
            </a:r>
          </a:p>
          <a:p>
            <a:pPr marL="171450" indent="-171450">
              <a:buFont typeface="Arial" panose="020B0604020202020204" pitchFamily="34" charset="0"/>
              <a:buChar char="•"/>
            </a:pPr>
            <a:r>
              <a:rPr lang="en-US" sz="1200" baseline="0" dirty="0"/>
              <a:t>If yes, you need to s</a:t>
            </a:r>
            <a:r>
              <a:rPr lang="en-US" sz="1200" dirty="0"/>
              <a:t>tate whether the method of euthanasia is consistent with the recommendations of the American Veterinary Medical Association (AVMA) Guidelines for the Euthanasia of Animals (2020 Edition).</a:t>
            </a:r>
            <a:endParaRPr lang="en-US" sz="1200" baseline="0" dirty="0"/>
          </a:p>
          <a:p>
            <a:pPr marL="171450" indent="-171450">
              <a:buFont typeface="Arial" panose="020B0604020202020204" pitchFamily="34" charset="0"/>
              <a:buChar char="•"/>
            </a:pPr>
            <a:r>
              <a:rPr lang="en-US" sz="1200" baseline="0" dirty="0"/>
              <a:t>If the method of euthanasia is not consistent with the AVMA, you will need to provide a description of that method along with scientific justification and OLAW will review </a:t>
            </a:r>
            <a:r>
              <a:rPr lang="en-US" sz="1200" dirty="0"/>
              <a:t>prior to award.</a:t>
            </a:r>
            <a:endParaRPr lang="en-US" sz="1200" baseline="0" dirty="0"/>
          </a:p>
          <a:p>
            <a:endParaRPr lang="en-US" dirty="0"/>
          </a:p>
        </p:txBody>
      </p:sp>
      <p:sp>
        <p:nvSpPr>
          <p:cNvPr id="5" name="Slide Number Placeholder 4">
            <a:extLst>
              <a:ext uri="{FF2B5EF4-FFF2-40B4-BE49-F238E27FC236}">
                <a16:creationId xmlns:a16="http://schemas.microsoft.com/office/drawing/2014/main" id="{0BE044AE-B91C-4EFC-8858-023FDA7F4360}"/>
              </a:ext>
            </a:extLst>
          </p:cNvPr>
          <p:cNvSpPr>
            <a:spLocks noGrp="1"/>
          </p:cNvSpPr>
          <p:nvPr>
            <p:ph type="sldNum" sz="quarter" idx="5"/>
          </p:nvPr>
        </p:nvSpPr>
        <p:spPr/>
        <p:txBody>
          <a:bodyPr/>
          <a:lstStyle/>
          <a:p>
            <a:fld id="{B5A18A62-A3D9-4B93-B655-B2668FB80C72}" type="slidenum">
              <a:rPr lang="en-US" smtClean="0"/>
              <a:t>28</a:t>
            </a:fld>
            <a:endParaRPr lang="en-US"/>
          </a:p>
        </p:txBody>
      </p:sp>
    </p:spTree>
    <p:extLst>
      <p:ext uri="{BB962C8B-B14F-4D97-AF65-F5344CB8AC3E}">
        <p14:creationId xmlns:p14="http://schemas.microsoft.com/office/powerpoint/2010/main" val="2570363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cs typeface="Calibri" panose="020F0502020204030204" pitchFamily="34" charset="0"/>
              </a:rPr>
              <a:t>Now I will close with some information about reporting noncompliance.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tx1"/>
                </a:solidFill>
                <a:latin typeface="Calibri" panose="020F0502020204030204" pitchFamily="34" charset="0"/>
                <a:cs typeface="Calibri" panose="020F0502020204030204" pitchFamily="34" charset="0"/>
              </a:rPr>
              <a:t>Prompt reporting is required for any serious or continuing noncompliance with PHS Policy, serious deviation from the Guide, and any suspension of an activity by the IACUC.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cs typeface="Calibri" panose="020F0502020204030204" pitchFamily="34" charset="0"/>
              </a:rPr>
              <a:t>PHS Policy requires institutions to self-report noncompliance.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Calibri" panose="020F0502020204030204" pitchFamily="34" charset="0"/>
                <a:cs typeface="Calibri" panose="020F0502020204030204" pitchFamily="34" charset="0"/>
              </a:rPr>
              <a:t>Some of the implications of noncompliance include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Calibri" panose="020F0502020204030204" pitchFamily="34" charset="0"/>
                <a:cs typeface="Calibri" panose="020F0502020204030204" pitchFamily="34" charset="0"/>
              </a:rPr>
              <a:t>(Especially egregious) </a:t>
            </a:r>
          </a:p>
          <a:p>
            <a:endParaRPr lang="en-US" dirty="0"/>
          </a:p>
        </p:txBody>
      </p:sp>
      <p:sp>
        <p:nvSpPr>
          <p:cNvPr id="5" name="Slide Number Placeholder 4">
            <a:extLst>
              <a:ext uri="{FF2B5EF4-FFF2-40B4-BE49-F238E27FC236}">
                <a16:creationId xmlns:a16="http://schemas.microsoft.com/office/drawing/2014/main" id="{308A6183-DACF-4CC5-BC2E-807CD48CCFC3}"/>
              </a:ext>
            </a:extLst>
          </p:cNvPr>
          <p:cNvSpPr>
            <a:spLocks noGrp="1"/>
          </p:cNvSpPr>
          <p:nvPr>
            <p:ph type="sldNum" sz="quarter" idx="5"/>
          </p:nvPr>
        </p:nvSpPr>
        <p:spPr/>
        <p:txBody>
          <a:bodyPr/>
          <a:lstStyle/>
          <a:p>
            <a:fld id="{B5A18A62-A3D9-4B93-B655-B2668FB80C72}" type="slidenum">
              <a:rPr lang="en-US" smtClean="0"/>
              <a:t>29</a:t>
            </a:fld>
            <a:endParaRPr lang="en-US"/>
          </a:p>
        </p:txBody>
      </p:sp>
    </p:spTree>
    <p:extLst>
      <p:ext uri="{BB962C8B-B14F-4D97-AF65-F5344CB8AC3E}">
        <p14:creationId xmlns:p14="http://schemas.microsoft.com/office/powerpoint/2010/main" val="130009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baseline="0" dirty="0">
                <a:solidFill>
                  <a:schemeClr val="tx1"/>
                </a:solidFill>
                <a:latin typeface="Arial" pitchFamily="34" charset="0"/>
                <a:ea typeface="ＭＳ Ｐゴシック" pitchFamily="34" charset="-128"/>
              </a:rPr>
              <a:t>After </a:t>
            </a:r>
            <a:r>
              <a:rPr lang="en-US" sz="1200" b="0" baseline="0" dirty="0">
                <a:solidFill>
                  <a:schemeClr val="tx1"/>
                </a:solidFill>
                <a:latin typeface="Arial" pitchFamily="34" charset="0"/>
                <a:ea typeface="ＭＳ Ｐゴシック" pitchFamily="34" charset="-128"/>
              </a:rPr>
              <a:t>today’s session, you will be able to …….</a:t>
            </a:r>
          </a:p>
          <a:p>
            <a:endParaRPr lang="en-US" dirty="0"/>
          </a:p>
        </p:txBody>
      </p:sp>
      <p:sp>
        <p:nvSpPr>
          <p:cNvPr id="5" name="Slide Number Placeholder 4">
            <a:extLst>
              <a:ext uri="{FF2B5EF4-FFF2-40B4-BE49-F238E27FC236}">
                <a16:creationId xmlns:a16="http://schemas.microsoft.com/office/drawing/2014/main" id="{F95F8DE6-54E3-4A7E-B61F-EB42BE98FEF3}"/>
              </a:ext>
            </a:extLst>
          </p:cNvPr>
          <p:cNvSpPr>
            <a:spLocks noGrp="1"/>
          </p:cNvSpPr>
          <p:nvPr>
            <p:ph type="sldNum" sz="quarter" idx="5"/>
          </p:nvPr>
        </p:nvSpPr>
        <p:spPr/>
        <p:txBody>
          <a:bodyPr/>
          <a:lstStyle/>
          <a:p>
            <a:fld id="{B5A18A62-A3D9-4B93-B655-B2668FB80C72}" type="slidenum">
              <a:rPr lang="en-US" smtClean="0"/>
              <a:t>3</a:t>
            </a:fld>
            <a:endParaRPr lang="en-US"/>
          </a:p>
        </p:txBody>
      </p:sp>
    </p:spTree>
    <p:extLst>
      <p:ext uri="{BB962C8B-B14F-4D97-AF65-F5344CB8AC3E}">
        <p14:creationId xmlns:p14="http://schemas.microsoft.com/office/powerpoint/2010/main" val="385424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latin typeface="Arial" pitchFamily="34" charset="0"/>
                <a:ea typeface="ＭＳ Ｐゴシック" pitchFamily="34" charset="-128"/>
              </a:rPr>
              <a:t>We have now completed our 5 learning objectives.</a:t>
            </a:r>
            <a:endParaRPr lang="en-US" sz="2000" b="0" baseline="0" dirty="0">
              <a:solidFill>
                <a:schemeClr val="tx1"/>
              </a:solidFill>
              <a:latin typeface="Arial" pitchFamily="34" charset="0"/>
              <a:ea typeface="ＭＳ Ｐゴシック" pitchFamily="34" charset="-128"/>
            </a:endParaRPr>
          </a:p>
          <a:p>
            <a:endParaRPr lang="en-US" dirty="0"/>
          </a:p>
        </p:txBody>
      </p:sp>
      <p:sp>
        <p:nvSpPr>
          <p:cNvPr id="5" name="Slide Number Placeholder 4">
            <a:extLst>
              <a:ext uri="{FF2B5EF4-FFF2-40B4-BE49-F238E27FC236}">
                <a16:creationId xmlns:a16="http://schemas.microsoft.com/office/drawing/2014/main" id="{0552A920-B01A-4789-AF3E-EF4CB89FB88E}"/>
              </a:ext>
            </a:extLst>
          </p:cNvPr>
          <p:cNvSpPr>
            <a:spLocks noGrp="1"/>
          </p:cNvSpPr>
          <p:nvPr>
            <p:ph type="sldNum" sz="quarter" idx="5"/>
          </p:nvPr>
        </p:nvSpPr>
        <p:spPr/>
        <p:txBody>
          <a:bodyPr/>
          <a:lstStyle/>
          <a:p>
            <a:fld id="{B5A18A62-A3D9-4B93-B655-B2668FB80C72}" type="slidenum">
              <a:rPr lang="en-US" smtClean="0"/>
              <a:t>30</a:t>
            </a:fld>
            <a:endParaRPr lang="en-US"/>
          </a:p>
        </p:txBody>
      </p:sp>
    </p:spTree>
    <p:extLst>
      <p:ext uri="{BB962C8B-B14F-4D97-AF65-F5344CB8AC3E}">
        <p14:creationId xmlns:p14="http://schemas.microsoft.com/office/powerpoint/2010/main" val="1072408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Here are some links from our website for educational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(ICARE) = Interagency Collaborative Animal Research Education Project uses active learning  </a:t>
            </a:r>
          </a:p>
          <a:p>
            <a:endParaRPr lang="en-US" dirty="0"/>
          </a:p>
        </p:txBody>
      </p:sp>
      <p:sp>
        <p:nvSpPr>
          <p:cNvPr id="5" name="Slide Number Placeholder 4">
            <a:extLst>
              <a:ext uri="{FF2B5EF4-FFF2-40B4-BE49-F238E27FC236}">
                <a16:creationId xmlns:a16="http://schemas.microsoft.com/office/drawing/2014/main" id="{BAD2F478-C940-4F24-8A98-4EB6602B90F4}"/>
              </a:ext>
            </a:extLst>
          </p:cNvPr>
          <p:cNvSpPr>
            <a:spLocks noGrp="1"/>
          </p:cNvSpPr>
          <p:nvPr>
            <p:ph type="sldNum" sz="quarter" idx="5"/>
          </p:nvPr>
        </p:nvSpPr>
        <p:spPr/>
        <p:txBody>
          <a:bodyPr/>
          <a:lstStyle/>
          <a:p>
            <a:fld id="{B5A18A62-A3D9-4B93-B655-B2668FB80C72}" type="slidenum">
              <a:rPr lang="en-US" smtClean="0"/>
              <a:t>31</a:t>
            </a:fld>
            <a:endParaRPr lang="en-US"/>
          </a:p>
        </p:txBody>
      </p:sp>
    </p:spTree>
    <p:extLst>
      <p:ext uri="{BB962C8B-B14F-4D97-AF65-F5344CB8AC3E}">
        <p14:creationId xmlns:p14="http://schemas.microsoft.com/office/powerpoint/2010/main" val="2156872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Here are some resource URLs that you can refer to later.</a:t>
            </a:r>
          </a:p>
          <a:p>
            <a:endParaRPr lang="en-US" dirty="0"/>
          </a:p>
        </p:txBody>
      </p:sp>
      <p:sp>
        <p:nvSpPr>
          <p:cNvPr id="5" name="Slide Number Placeholder 4">
            <a:extLst>
              <a:ext uri="{FF2B5EF4-FFF2-40B4-BE49-F238E27FC236}">
                <a16:creationId xmlns:a16="http://schemas.microsoft.com/office/drawing/2014/main" id="{D7C49B99-9817-4DBF-82E2-D8317C6CBD9D}"/>
              </a:ext>
            </a:extLst>
          </p:cNvPr>
          <p:cNvSpPr>
            <a:spLocks noGrp="1"/>
          </p:cNvSpPr>
          <p:nvPr>
            <p:ph type="sldNum" sz="quarter" idx="5"/>
          </p:nvPr>
        </p:nvSpPr>
        <p:spPr/>
        <p:txBody>
          <a:bodyPr/>
          <a:lstStyle/>
          <a:p>
            <a:fld id="{B5A18A62-A3D9-4B93-B655-B2668FB80C72}" type="slidenum">
              <a:rPr lang="en-US" smtClean="0"/>
              <a:t>32</a:t>
            </a:fld>
            <a:endParaRPr lang="en-US"/>
          </a:p>
        </p:txBody>
      </p:sp>
    </p:spTree>
    <p:extLst>
      <p:ext uri="{BB962C8B-B14F-4D97-AF65-F5344CB8AC3E}">
        <p14:creationId xmlns:p14="http://schemas.microsoft.com/office/powerpoint/2010/main" val="3629958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some ways to contact OLAW.</a:t>
            </a:r>
          </a:p>
          <a:p>
            <a:pPr marL="171450" indent="-171450">
              <a:buFont typeface="Arial" panose="020B0604020202020204" pitchFamily="34" charset="0"/>
              <a:buChar char="•"/>
            </a:pPr>
            <a:r>
              <a:rPr lang="en-US" dirty="0"/>
              <a:t>Thank you for your time and interest in policy requirements for research involving animals. Please feel free to reach out with any questions, </a:t>
            </a:r>
          </a:p>
          <a:p>
            <a:r>
              <a:rPr lang="en-US" dirty="0"/>
              <a:t>and remember that you can sign up for one on ones in our booth. Have a great day.</a:t>
            </a:r>
          </a:p>
          <a:p>
            <a:endParaRPr lang="en-US" dirty="0"/>
          </a:p>
        </p:txBody>
      </p:sp>
      <p:sp>
        <p:nvSpPr>
          <p:cNvPr id="5" name="Slide Number Placeholder 4">
            <a:extLst>
              <a:ext uri="{FF2B5EF4-FFF2-40B4-BE49-F238E27FC236}">
                <a16:creationId xmlns:a16="http://schemas.microsoft.com/office/drawing/2014/main" id="{5B6D7D36-CD34-4016-B6BA-7474AF5409BB}"/>
              </a:ext>
            </a:extLst>
          </p:cNvPr>
          <p:cNvSpPr>
            <a:spLocks noGrp="1"/>
          </p:cNvSpPr>
          <p:nvPr>
            <p:ph type="sldNum" sz="quarter" idx="5"/>
          </p:nvPr>
        </p:nvSpPr>
        <p:spPr/>
        <p:txBody>
          <a:bodyPr/>
          <a:lstStyle/>
          <a:p>
            <a:fld id="{B5A18A62-A3D9-4B93-B655-B2668FB80C72}" type="slidenum">
              <a:rPr lang="en-US" smtClean="0"/>
              <a:t>33</a:t>
            </a:fld>
            <a:endParaRPr lang="en-US"/>
          </a:p>
        </p:txBody>
      </p:sp>
    </p:spTree>
    <p:extLst>
      <p:ext uri="{BB962C8B-B14F-4D97-AF65-F5344CB8AC3E}">
        <p14:creationId xmlns:p14="http://schemas.microsoft.com/office/powerpoint/2010/main" val="3997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B6D7D36-CD34-4016-B6BA-7474AF5409BB}"/>
              </a:ext>
            </a:extLst>
          </p:cNvPr>
          <p:cNvSpPr>
            <a:spLocks noGrp="1"/>
          </p:cNvSpPr>
          <p:nvPr>
            <p:ph type="sldNum" sz="quarter" idx="5"/>
          </p:nvPr>
        </p:nvSpPr>
        <p:spPr/>
        <p:txBody>
          <a:bodyPr/>
          <a:lstStyle/>
          <a:p>
            <a:fld id="{B5A18A62-A3D9-4B93-B655-B2668FB80C72}" type="slidenum">
              <a:rPr lang="en-US" smtClean="0"/>
              <a:t>34</a:t>
            </a:fld>
            <a:endParaRPr lang="en-US"/>
          </a:p>
        </p:txBody>
      </p:sp>
    </p:spTree>
    <p:extLst>
      <p:ext uri="{BB962C8B-B14F-4D97-AF65-F5344CB8AC3E}">
        <p14:creationId xmlns:p14="http://schemas.microsoft.com/office/powerpoint/2010/main" val="7360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t>In order to accomplish our objectives for this presentation, I’d like to begin with some regulatory framework. </a:t>
            </a:r>
          </a:p>
          <a:p>
            <a:pPr marL="171450" indent="-171450">
              <a:buFont typeface="Arial" panose="020B0604020202020204" pitchFamily="34" charset="0"/>
              <a:buChar char="•"/>
            </a:pPr>
            <a:r>
              <a:rPr lang="en-US" sz="900" dirty="0"/>
              <a:t>Federally funded research involving the use of live vertebrate animals must follow the Public Health Service Policy on Humane Care and Use of Laboratory Animals.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solidFill>
                  <a:schemeClr val="tx1"/>
                </a:solidFill>
                <a:effectLst/>
              </a:rPr>
              <a:t>The </a:t>
            </a:r>
            <a:r>
              <a:rPr lang="en-US" sz="900" u="sng" dirty="0">
                <a:solidFill>
                  <a:schemeClr val="tx1"/>
                </a:solidFill>
                <a:effectLst/>
                <a:hlinkClick r:id="rId3">
                  <a:extLst>
                    <a:ext uri="{A12FA001-AC4F-418D-AE19-62706E023703}">
                      <ahyp:hlinkClr xmlns:ahyp="http://schemas.microsoft.com/office/drawing/2018/hyperlinkcolor" val="tx"/>
                    </a:ext>
                  </a:extLst>
                </a:hlinkClick>
              </a:rPr>
              <a:t>Health Research Extension Act of 1985 (Public Law 99-158)</a:t>
            </a:r>
            <a:r>
              <a:rPr lang="en-US" sz="900" u="sng" dirty="0">
                <a:solidFill>
                  <a:schemeClr val="tx1"/>
                </a:solidFill>
                <a:effectLst/>
              </a:rPr>
              <a:t> </a:t>
            </a:r>
            <a:r>
              <a:rPr lang="en-US" sz="900" dirty="0">
                <a:solidFill>
                  <a:schemeClr val="tx1"/>
                </a:solidFill>
                <a:effectLst/>
              </a:rPr>
              <a:t>provides the legislative mandate for the </a:t>
            </a:r>
            <a:r>
              <a:rPr lang="en-US" sz="900" u="none" dirty="0">
                <a:solidFill>
                  <a:schemeClr val="tx1"/>
                </a:solidFill>
                <a:effectLst/>
              </a:rPr>
              <a:t>PHS </a:t>
            </a:r>
            <a:r>
              <a:rPr lang="en-US" sz="900" u="none" dirty="0">
                <a:solidFill>
                  <a:schemeClr val="tx1"/>
                </a:solidFill>
                <a:effectLst/>
                <a:hlinkClick r:id="rId4">
                  <a:extLst>
                    <a:ext uri="{A12FA001-AC4F-418D-AE19-62706E023703}">
                      <ahyp:hlinkClr xmlns:ahyp="http://schemas.microsoft.com/office/drawing/2018/hyperlinkcolor" val="tx"/>
                    </a:ext>
                  </a:extLst>
                </a:hlinkClick>
              </a:rPr>
              <a:t>Policy</a:t>
            </a:r>
            <a:r>
              <a:rPr lang="en-US" sz="900" u="none" dirty="0">
                <a:solidFill>
                  <a:schemeClr val="tx1"/>
                </a:solidFill>
                <a:effectLst/>
              </a:rPr>
              <a:t>.</a:t>
            </a:r>
            <a:r>
              <a:rPr lang="en-US" sz="900" dirty="0">
                <a:solidFill>
                  <a:schemeClr val="tx1"/>
                </a:solidFill>
                <a:effectLst/>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solidFill>
                  <a:schemeClr val="tx1"/>
                </a:solidFill>
                <a:effectLst/>
              </a:rPr>
              <a:t>The Policy requires that assured institutions base their </a:t>
            </a:r>
            <a:r>
              <a:rPr lang="en-US" sz="900" b="1" dirty="0">
                <a:solidFill>
                  <a:schemeClr val="tx1"/>
                </a:solidFill>
                <a:effectLst/>
              </a:rPr>
              <a:t>animal care program </a:t>
            </a:r>
            <a:r>
              <a:rPr lang="en-US" sz="900" dirty="0">
                <a:solidFill>
                  <a:schemeClr val="tx1"/>
                </a:solidFill>
                <a:effectLst/>
              </a:rPr>
              <a:t>on the Guide for the Care</a:t>
            </a:r>
            <a:r>
              <a:rPr lang="en-US" sz="900" baseline="0" dirty="0">
                <a:solidFill>
                  <a:schemeClr val="tx1"/>
                </a:solidFill>
                <a:effectLst/>
              </a:rPr>
              <a:t> and Use of Laboratory Animals (aka the Guide).</a:t>
            </a:r>
          </a:p>
          <a:p>
            <a:pPr marL="171450" indent="-171450">
              <a:buFont typeface="Arial" panose="020B0604020202020204" pitchFamily="34" charset="0"/>
              <a:buChar char="•"/>
            </a:pPr>
            <a:r>
              <a:rPr lang="en-US" sz="900" dirty="0">
                <a:solidFill>
                  <a:schemeClr val="tx1"/>
                </a:solidFill>
              </a:rPr>
              <a:t>Although</a:t>
            </a:r>
            <a:r>
              <a:rPr lang="en-US" sz="900" baseline="0" dirty="0">
                <a:solidFill>
                  <a:schemeClr val="tx1"/>
                </a:solidFill>
              </a:rPr>
              <a:t> t</a:t>
            </a:r>
            <a:r>
              <a:rPr lang="en-US" sz="900" dirty="0">
                <a:solidFill>
                  <a:schemeClr val="tx1"/>
                </a:solidFill>
              </a:rPr>
              <a:t>he Guide may differ from USDA regulations in some areas, please be advised that the PHS Policy requires compliance with the Animal Welfare Regulations for USDA if your institution maintains USDA covered species.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a:solidFill>
                  <a:schemeClr val="tx1"/>
                </a:solidFill>
                <a:effectLst/>
              </a:rPr>
              <a:t>OLAW is the NIH office responsible for the administration and coordination of the PHS Policy. </a:t>
            </a:r>
          </a:p>
          <a:p>
            <a:endParaRPr lang="en-US" dirty="0"/>
          </a:p>
        </p:txBody>
      </p:sp>
      <p:sp>
        <p:nvSpPr>
          <p:cNvPr id="5" name="Slide Number Placeholder 4">
            <a:extLst>
              <a:ext uri="{FF2B5EF4-FFF2-40B4-BE49-F238E27FC236}">
                <a16:creationId xmlns:a16="http://schemas.microsoft.com/office/drawing/2014/main" id="{52F623FC-979D-478E-B2E6-58B337FCB55B}"/>
              </a:ext>
            </a:extLst>
          </p:cNvPr>
          <p:cNvSpPr>
            <a:spLocks noGrp="1"/>
          </p:cNvSpPr>
          <p:nvPr>
            <p:ph type="sldNum" sz="quarter" idx="5"/>
          </p:nvPr>
        </p:nvSpPr>
        <p:spPr/>
        <p:txBody>
          <a:bodyPr/>
          <a:lstStyle/>
          <a:p>
            <a:fld id="{B5A18A62-A3D9-4B93-B655-B2668FB80C72}" type="slidenum">
              <a:rPr lang="en-US" smtClean="0"/>
              <a:t>4</a:t>
            </a:fld>
            <a:endParaRPr lang="en-US"/>
          </a:p>
        </p:txBody>
      </p:sp>
    </p:spTree>
    <p:extLst>
      <p:ext uri="{BB962C8B-B14F-4D97-AF65-F5344CB8AC3E}">
        <p14:creationId xmlns:p14="http://schemas.microsoft.com/office/powerpoint/2010/main" val="352606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dirty="0">
                <a:latin typeface="Arial" panose="020B0604020202020204" pitchFamily="34" charset="0"/>
                <a:ea typeface="ＭＳ Ｐゴシック" pitchFamily="34" charset="-128"/>
                <a:cs typeface="Arial" panose="020B0604020202020204" pitchFamily="34" charset="0"/>
              </a:rPr>
              <a:t>OLAW’s mission is to ensure humane care and use of animals used in PHS funded research</a:t>
            </a:r>
            <a:r>
              <a:rPr lang="en-US" sz="1200" b="0" i="0" dirty="0">
                <a:latin typeface="Arial" panose="020B0604020202020204" pitchFamily="34" charset="0"/>
                <a:cs typeface="Arial" panose="020B0604020202020204" pitchFamily="34" charset="0"/>
              </a:rPr>
              <a:t>.</a:t>
            </a:r>
            <a:endParaRPr lang="en-US" sz="1200" b="0" i="0" dirty="0">
              <a:latin typeface="Arial" panose="020B0604020202020204" pitchFamily="34" charset="0"/>
              <a:ea typeface="ＭＳ Ｐゴシック" pitchFamily="34" charset="-128"/>
              <a:cs typeface="Arial" panose="020B0604020202020204" pitchFamily="34" charset="0"/>
            </a:endParaRPr>
          </a:p>
          <a:p>
            <a:pPr marL="171450" indent="-171450">
              <a:buFont typeface="Arial" panose="020B0604020202020204" pitchFamily="34" charset="0"/>
              <a:buChar char="•"/>
            </a:pPr>
            <a:r>
              <a:rPr lang="en-US" sz="1200" b="0" i="0" dirty="0">
                <a:latin typeface="Arial" panose="020B0604020202020204" pitchFamily="34" charset="0"/>
                <a:ea typeface="ＭＳ Ｐゴシック" pitchFamily="34" charset="-128"/>
                <a:cs typeface="Arial" panose="020B0604020202020204" pitchFamily="34" charset="0"/>
              </a:rPr>
              <a:t>We sit within the </a:t>
            </a:r>
            <a:r>
              <a:rPr lang="en-US" sz="1200" b="0" i="0" dirty="0">
                <a:latin typeface="Arial" panose="020B0604020202020204" pitchFamily="34" charset="0"/>
                <a:cs typeface="Arial" panose="020B0604020202020204" pitchFamily="34" charset="0"/>
              </a:rPr>
              <a:t>Office of Extramural Research at NIH, </a:t>
            </a:r>
            <a:r>
              <a:rPr lang="en-US" sz="1200" b="0" i="0" dirty="0">
                <a:latin typeface="Arial" panose="020B0604020202020204" pitchFamily="34" charset="0"/>
                <a:ea typeface="ＭＳ Ｐゴシック" pitchFamily="34" charset="-128"/>
                <a:cs typeface="Arial" panose="020B0604020202020204" pitchFamily="34" charset="0"/>
              </a:rPr>
              <a:t>and we support institutions receiving PHS funding for research involving animals.</a:t>
            </a:r>
          </a:p>
          <a:p>
            <a:pPr marL="171450" indent="-171450">
              <a:buFont typeface="Arial" panose="020B0604020202020204" pitchFamily="34" charset="0"/>
              <a:buChar char="•"/>
            </a:pPr>
            <a:r>
              <a:rPr lang="en-US" sz="1200" b="0" i="0" dirty="0">
                <a:latin typeface="Arial" panose="020B0604020202020204" pitchFamily="34" charset="0"/>
                <a:ea typeface="ＭＳ Ｐゴシック" pitchFamily="34" charset="-128"/>
                <a:cs typeface="Arial" panose="020B0604020202020204" pitchFamily="34" charset="0"/>
              </a:rPr>
              <a:t>All of this is to contribute to the overall quality of PHS supported activities.</a:t>
            </a:r>
          </a:p>
          <a:p>
            <a:endParaRPr lang="en-US" dirty="0"/>
          </a:p>
        </p:txBody>
      </p:sp>
      <p:sp>
        <p:nvSpPr>
          <p:cNvPr id="5" name="Slide Number Placeholder 4">
            <a:extLst>
              <a:ext uri="{FF2B5EF4-FFF2-40B4-BE49-F238E27FC236}">
                <a16:creationId xmlns:a16="http://schemas.microsoft.com/office/drawing/2014/main" id="{73A63C83-8215-4093-9792-D5F6214DBD3F}"/>
              </a:ext>
            </a:extLst>
          </p:cNvPr>
          <p:cNvSpPr>
            <a:spLocks noGrp="1"/>
          </p:cNvSpPr>
          <p:nvPr>
            <p:ph type="sldNum" sz="quarter" idx="5"/>
          </p:nvPr>
        </p:nvSpPr>
        <p:spPr/>
        <p:txBody>
          <a:bodyPr/>
          <a:lstStyle/>
          <a:p>
            <a:fld id="{B5A18A62-A3D9-4B93-B655-B2668FB80C72}" type="slidenum">
              <a:rPr lang="en-US" smtClean="0"/>
              <a:t>5</a:t>
            </a:fld>
            <a:endParaRPr lang="en-US"/>
          </a:p>
        </p:txBody>
      </p:sp>
    </p:spTree>
    <p:extLst>
      <p:ext uri="{BB962C8B-B14F-4D97-AF65-F5344CB8AC3E}">
        <p14:creationId xmlns:p14="http://schemas.microsoft.com/office/powerpoint/2010/main" val="3331424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dirty="0">
                <a:latin typeface="Arial" pitchFamily="34" charset="0"/>
                <a:ea typeface="ＭＳ Ｐゴシック" pitchFamily="34" charset="-128"/>
              </a:rPr>
              <a:t>OLAW accomplishes its mission by:</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0" i="0" dirty="0">
                <a:latin typeface="Arial" panose="020B0604020202020204" pitchFamily="34" charset="0"/>
                <a:ea typeface="ＭＳ Ｐゴシック" pitchFamily="34" charset="-128"/>
                <a:cs typeface="Arial" panose="020B0604020202020204" pitchFamily="34" charset="0"/>
              </a:rPr>
              <a:t>Negotiating assurances with institutions that receive PHS funds for animal activities. This means that an institution </a:t>
            </a:r>
            <a:r>
              <a:rPr lang="en-US" sz="1200" b="1" i="0" dirty="0">
                <a:latin typeface="Arial" panose="020B0604020202020204" pitchFamily="34" charset="0"/>
                <a:ea typeface="ＭＳ Ｐゴシック" pitchFamily="34" charset="-128"/>
                <a:cs typeface="Arial" panose="020B0604020202020204" pitchFamily="34" charset="0"/>
              </a:rPr>
              <a:t>writes a document </a:t>
            </a:r>
            <a:r>
              <a:rPr lang="en-US" sz="1200" b="0" i="0" dirty="0">
                <a:latin typeface="Arial" panose="020B0604020202020204" pitchFamily="34" charset="0"/>
                <a:ea typeface="ＭＳ Ｐゴシック" pitchFamily="34" charset="-128"/>
                <a:cs typeface="Arial" panose="020B0604020202020204" pitchFamily="34" charset="0"/>
              </a:rPr>
              <a:t>describing their animal care program and OLAW works with that institution to develop their program description so that it is compliant with PHS Policy.</a:t>
            </a:r>
          </a:p>
          <a:p>
            <a:pPr marL="228600" indent="-228600" eaLnBrk="1" hangingPunct="1">
              <a:buFont typeface="+mj-lt"/>
              <a:buAutoNum type="arabicPeriod"/>
            </a:pPr>
            <a:r>
              <a:rPr lang="en-US" sz="1200" b="0" baseline="0" dirty="0">
                <a:latin typeface="Arial" pitchFamily="34" charset="0"/>
                <a:ea typeface="ＭＳ Ｐゴシック" pitchFamily="34" charset="-128"/>
              </a:rPr>
              <a:t>OLAW maintains a </a:t>
            </a:r>
            <a:r>
              <a:rPr lang="en-US" sz="1200" b="1" baseline="0" dirty="0">
                <a:latin typeface="Arial" pitchFamily="34" charset="0"/>
                <a:ea typeface="ＭＳ Ｐゴシック" pitchFamily="34" charset="-128"/>
              </a:rPr>
              <a:t>list</a:t>
            </a:r>
            <a:r>
              <a:rPr lang="en-US" sz="1200" b="0" baseline="0" dirty="0">
                <a:latin typeface="Arial" pitchFamily="34" charset="0"/>
                <a:ea typeface="ＭＳ Ｐゴシック" pitchFamily="34" charset="-128"/>
              </a:rPr>
              <a:t> of all assured institutions on its website. </a:t>
            </a:r>
            <a:endParaRPr lang="en-US" sz="1200" b="0" dirty="0">
              <a:latin typeface="Arial" pitchFamily="34" charset="0"/>
              <a:ea typeface="ＭＳ Ｐゴシック" pitchFamily="34" charset="-128"/>
            </a:endParaRPr>
          </a:p>
          <a:p>
            <a:pPr marL="228600" indent="-228600" eaLnBrk="1" hangingPunct="1">
              <a:buFont typeface="+mj-lt"/>
              <a:buAutoNum type="arabicPeriod"/>
            </a:pPr>
            <a:r>
              <a:rPr lang="en-US" sz="1200" b="0" dirty="0">
                <a:latin typeface="Arial" pitchFamily="34" charset="0"/>
                <a:ea typeface="ＭＳ Ｐゴシック" pitchFamily="34" charset="-128"/>
              </a:rPr>
              <a:t>We oversee the implementation of the PHS Policy by providing </a:t>
            </a:r>
            <a:r>
              <a:rPr lang="en-US" sz="1200" b="1" dirty="0">
                <a:latin typeface="Arial" pitchFamily="34" charset="0"/>
                <a:ea typeface="ＭＳ Ｐゴシック" pitchFamily="34" charset="-128"/>
              </a:rPr>
              <a:t>interpretation and guidance</a:t>
            </a:r>
            <a:r>
              <a:rPr lang="en-US" sz="1200" b="0" dirty="0">
                <a:latin typeface="Arial" pitchFamily="34" charset="0"/>
                <a:ea typeface="ＭＳ Ｐゴシック" pitchFamily="34" charset="-128"/>
              </a:rPr>
              <a:t>, </a:t>
            </a:r>
          </a:p>
          <a:p>
            <a:pPr marL="228600" indent="-228600" eaLnBrk="1" hangingPunct="1">
              <a:buFont typeface="+mj-lt"/>
              <a:buAutoNum type="arabicPeriod"/>
            </a:pPr>
            <a:r>
              <a:rPr lang="en-US" sz="1200" b="0" dirty="0">
                <a:latin typeface="Arial" pitchFamily="34" charset="0"/>
                <a:ea typeface="ＭＳ Ｐゴシック" pitchFamily="34" charset="-128"/>
              </a:rPr>
              <a:t>… as well as supporting educational activities </a:t>
            </a:r>
            <a:r>
              <a:rPr lang="en-US" sz="1200" b="0" dirty="0">
                <a:solidFill>
                  <a:schemeClr val="tx1"/>
                </a:solidFill>
              </a:rPr>
              <a:t>through workshops, resources, training and webinars.</a:t>
            </a:r>
          </a:p>
          <a:p>
            <a:pPr marL="228600" indent="-228600" eaLnBrk="1" hangingPunct="1">
              <a:buFont typeface="+mj-lt"/>
              <a:buAutoNum type="arabicPeriod"/>
            </a:pPr>
            <a:r>
              <a:rPr lang="en-US" sz="1200" b="0" dirty="0">
                <a:solidFill>
                  <a:schemeClr val="tx1"/>
                </a:solidFill>
                <a:latin typeface="Arial" pitchFamily="34" charset="0"/>
                <a:ea typeface="ＭＳ Ｐゴシック" pitchFamily="34" charset="-128"/>
              </a:rPr>
              <a:t>OLAW does have the authority to review and approve or disapprove </a:t>
            </a:r>
            <a:r>
              <a:rPr lang="en-US" sz="1200" b="1" dirty="0">
                <a:solidFill>
                  <a:schemeClr val="tx1"/>
                </a:solidFill>
                <a:latin typeface="Arial" pitchFamily="34" charset="0"/>
                <a:ea typeface="ＭＳ Ｐゴシック" pitchFamily="34" charset="-128"/>
              </a:rPr>
              <a:t>waivers</a:t>
            </a:r>
            <a:r>
              <a:rPr lang="en-US" sz="1200" b="0" dirty="0">
                <a:solidFill>
                  <a:schemeClr val="tx1"/>
                </a:solidFill>
                <a:latin typeface="Arial" pitchFamily="34" charset="0"/>
                <a:ea typeface="ＭＳ Ｐゴシック" pitchFamily="34" charset="-128"/>
              </a:rPr>
              <a:t> to the PHS Policy.</a:t>
            </a:r>
            <a:endParaRPr lang="en-US" sz="1200" b="0" dirty="0">
              <a:latin typeface="Arial" pitchFamily="34" charset="0"/>
              <a:ea typeface="ＭＳ Ｐゴシック" pitchFamily="34" charset="-128"/>
            </a:endParaRPr>
          </a:p>
          <a:p>
            <a:pPr marL="228600" indent="-228600" eaLnBrk="1" hangingPunct="1">
              <a:buFont typeface="+mj-lt"/>
              <a:buAutoNum type="arabicPeriod"/>
            </a:pPr>
            <a:r>
              <a:rPr lang="en-US" sz="1200" dirty="0">
                <a:effectLst/>
              </a:rPr>
              <a:t>We </a:t>
            </a:r>
            <a:r>
              <a:rPr lang="en-US" sz="1200" b="1" dirty="0">
                <a:solidFill>
                  <a:schemeClr val="tx1"/>
                </a:solidFill>
              </a:rPr>
              <a:t>monitor compliance </a:t>
            </a:r>
            <a:r>
              <a:rPr lang="en-US" sz="1200" b="0" dirty="0">
                <a:solidFill>
                  <a:schemeClr val="tx1"/>
                </a:solidFill>
              </a:rPr>
              <a:t>mainly</a:t>
            </a:r>
            <a:r>
              <a:rPr lang="en-US" sz="1200" b="0" baseline="0" dirty="0">
                <a:solidFill>
                  <a:schemeClr val="tx1"/>
                </a:solidFill>
              </a:rPr>
              <a:t> through i</a:t>
            </a:r>
            <a:r>
              <a:rPr lang="en-US" sz="1200" b="0" dirty="0">
                <a:solidFill>
                  <a:schemeClr val="tx1"/>
                </a:solidFill>
              </a:rPr>
              <a:t>nstitutional self-reporting, as well as third party allegations, </a:t>
            </a:r>
          </a:p>
          <a:p>
            <a:pPr marL="228600" indent="-228600" eaLnBrk="1" hangingPunct="1">
              <a:buFont typeface="+mj-lt"/>
              <a:buAutoNum type="arabicPeriod"/>
            </a:pPr>
            <a:r>
              <a:rPr lang="en-US" sz="1200" b="0" i="0" dirty="0">
                <a:latin typeface="Arial" panose="020B0604020202020204" pitchFamily="34" charset="0"/>
                <a:ea typeface="ＭＳ Ｐゴシック" pitchFamily="34" charset="-128"/>
                <a:cs typeface="Arial" panose="020B0604020202020204" pitchFamily="34" charset="0"/>
              </a:rPr>
              <a:t>And, OLAW routinely </a:t>
            </a:r>
            <a:r>
              <a:rPr lang="en-US" sz="1200" b="0" baseline="0" dirty="0">
                <a:solidFill>
                  <a:schemeClr val="tx1"/>
                </a:solidFill>
                <a:latin typeface="Arial" pitchFamily="34" charset="0"/>
                <a:ea typeface="ＭＳ Ｐゴシック" pitchFamily="34" charset="-128"/>
              </a:rPr>
              <a:t>conducts site visits to a</a:t>
            </a:r>
            <a:r>
              <a:rPr lang="en-US" sz="1200" b="0" i="0" u="none" baseline="0" dirty="0">
                <a:solidFill>
                  <a:schemeClr val="tx1"/>
                </a:solidFill>
                <a:latin typeface="Arial" pitchFamily="34" charset="0"/>
                <a:ea typeface="ＭＳ Ｐゴシック" pitchFamily="34" charset="-128"/>
              </a:rPr>
              <a:t>ssured i</a:t>
            </a:r>
            <a:r>
              <a:rPr lang="en-US" sz="1200" b="0" baseline="0" dirty="0">
                <a:solidFill>
                  <a:schemeClr val="tx1"/>
                </a:solidFill>
                <a:latin typeface="Arial" pitchFamily="34" charset="0"/>
                <a:ea typeface="ＭＳ Ｐゴシック" pitchFamily="34" charset="-128"/>
              </a:rPr>
              <a:t>nstitutions, again </a:t>
            </a:r>
            <a:r>
              <a:rPr lang="en-US" sz="1800" b="0" dirty="0">
                <a:solidFill>
                  <a:schemeClr val="tx1"/>
                </a:solidFill>
              </a:rPr>
              <a:t>contributing to the quality of PHS supported activities.</a:t>
            </a:r>
            <a:endParaRPr lang="en-US" sz="1800" b="1" dirty="0">
              <a:latin typeface="Arial" pitchFamily="34" charset="0"/>
              <a:ea typeface="ＭＳ Ｐゴシック" pitchFamily="34" charset="-128"/>
            </a:endParaRPr>
          </a:p>
          <a:p>
            <a:endParaRPr lang="en-US" sz="1800" b="0" i="0" dirty="0">
              <a:latin typeface="Arial" panose="020B0604020202020204" pitchFamily="34" charset="0"/>
              <a:ea typeface="ＭＳ Ｐゴシック" pitchFamily="34" charset="-128"/>
              <a:cs typeface="Arial" panose="020B0604020202020204" pitchFamily="34" charset="0"/>
            </a:endParaRPr>
          </a:p>
          <a:p>
            <a:endParaRPr lang="en-US" dirty="0"/>
          </a:p>
          <a:p>
            <a:endParaRPr lang="en-US" dirty="0"/>
          </a:p>
        </p:txBody>
      </p:sp>
      <p:sp>
        <p:nvSpPr>
          <p:cNvPr id="5" name="Slide Number Placeholder 4">
            <a:extLst>
              <a:ext uri="{FF2B5EF4-FFF2-40B4-BE49-F238E27FC236}">
                <a16:creationId xmlns:a16="http://schemas.microsoft.com/office/drawing/2014/main" id="{C7488EBF-6198-4696-9D7D-C1F56CC779DF}"/>
              </a:ext>
            </a:extLst>
          </p:cNvPr>
          <p:cNvSpPr>
            <a:spLocks noGrp="1"/>
          </p:cNvSpPr>
          <p:nvPr>
            <p:ph type="sldNum" sz="quarter" idx="5"/>
          </p:nvPr>
        </p:nvSpPr>
        <p:spPr/>
        <p:txBody>
          <a:bodyPr/>
          <a:lstStyle/>
          <a:p>
            <a:fld id="{B5A18A62-A3D9-4B93-B655-B2668FB80C72}" type="slidenum">
              <a:rPr lang="en-US" smtClean="0"/>
              <a:t>6</a:t>
            </a:fld>
            <a:endParaRPr lang="en-US"/>
          </a:p>
        </p:txBody>
      </p:sp>
    </p:spTree>
    <p:extLst>
      <p:ext uri="{BB962C8B-B14F-4D97-AF65-F5344CB8AC3E}">
        <p14:creationId xmlns:p14="http://schemas.microsoft.com/office/powerpoint/2010/main" val="427606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128"/>
                <a:cs typeface="+mn-cs"/>
              </a:rPr>
              <a:t>The NIH Grants Policy Statement spells out the terms and conditions of NIH grants, which align with PHS Policy. </a:t>
            </a:r>
          </a:p>
          <a:p>
            <a:pPr marL="171450" indent="-171450" eaLnBrk="1" hangingPunct="1">
              <a:buFont typeface="Arial" panose="020B0604020202020204" pitchFamily="34" charset="0"/>
              <a:buChar char="•"/>
            </a:pPr>
            <a:r>
              <a:rPr lang="en-US" sz="1200" b="0" dirty="0">
                <a:latin typeface="Arial" pitchFamily="34" charset="0"/>
                <a:ea typeface="ＭＳ Ｐゴシック" pitchFamily="34" charset="-128"/>
              </a:rPr>
              <a:t>There are three requirements in the NIH Grants Policy specific to vertebrate animal use:</a:t>
            </a:r>
          </a:p>
          <a:p>
            <a:pPr marL="228600" indent="-228600" eaLnBrk="1" hangingPunct="1">
              <a:buFont typeface="+mj-lt"/>
              <a:buAutoNum type="arabicPeriod"/>
            </a:pPr>
            <a:r>
              <a:rPr lang="en-US" sz="1200" b="0" dirty="0">
                <a:latin typeface="Arial" pitchFamily="34" charset="0"/>
                <a:ea typeface="ＭＳ Ｐゴシック" pitchFamily="34" charset="-128"/>
              </a:rPr>
              <a:t>There must be a completed VAS. </a:t>
            </a:r>
          </a:p>
          <a:p>
            <a:pPr marL="228600" indent="-228600" eaLnBrk="1" hangingPunct="1">
              <a:buFont typeface="+mj-lt"/>
              <a:buAutoNum type="arabicPeriod"/>
            </a:pPr>
            <a:r>
              <a:rPr lang="en-US" sz="1200" b="0" baseline="0" dirty="0">
                <a:latin typeface="Arial" pitchFamily="34" charset="0"/>
                <a:ea typeface="ＭＳ Ｐゴシック" pitchFamily="34" charset="-128"/>
              </a:rPr>
              <a:t>The I</a:t>
            </a:r>
            <a:r>
              <a:rPr lang="en-US" sz="1200" b="0" dirty="0">
                <a:latin typeface="Arial" pitchFamily="34" charset="0"/>
                <a:ea typeface="ＭＳ Ｐゴシック" pitchFamily="34" charset="-128"/>
              </a:rPr>
              <a:t>ACUC review and approval </a:t>
            </a:r>
            <a:r>
              <a:rPr lang="en-US" sz="1200" b="0" u="none" dirty="0">
                <a:latin typeface="Arial" pitchFamily="34" charset="0"/>
                <a:ea typeface="ＭＳ Ｐゴシック" pitchFamily="34" charset="-128"/>
              </a:rPr>
              <a:t>must</a:t>
            </a:r>
            <a:r>
              <a:rPr lang="en-US" sz="1200" b="0" dirty="0">
                <a:latin typeface="Arial" pitchFamily="34" charset="0"/>
                <a:ea typeface="ＭＳ Ｐゴシック" pitchFamily="34" charset="-128"/>
              </a:rPr>
              <a:t> occur </a:t>
            </a:r>
            <a:r>
              <a:rPr lang="en-US" sz="1200" b="1" dirty="0">
                <a:latin typeface="Arial" pitchFamily="34" charset="0"/>
                <a:ea typeface="ＭＳ Ｐゴシック" pitchFamily="34" charset="-128"/>
              </a:rPr>
              <a:t>prior to the conduct of any (PHS supported) animal activity.</a:t>
            </a:r>
            <a:endParaRPr lang="en-US" sz="1200" b="0" dirty="0">
              <a:latin typeface="Arial" pitchFamily="34" charset="0"/>
              <a:ea typeface="ＭＳ Ｐゴシック" pitchFamily="34" charset="-128"/>
            </a:endParaRPr>
          </a:p>
          <a:p>
            <a:pPr marL="228600" indent="-228600" eaLnBrk="1" hangingPunct="1">
              <a:buFont typeface="+mj-lt"/>
              <a:buAutoNum type="arabicPeriod"/>
            </a:pPr>
            <a:r>
              <a:rPr lang="en-US" sz="1200" b="0" dirty="0">
                <a:solidFill>
                  <a:srgbClr val="0000FF"/>
                </a:solidFill>
                <a:latin typeface="Arial" pitchFamily="34" charset="0"/>
                <a:ea typeface="ＭＳ Ｐゴシック" pitchFamily="34" charset="-128"/>
              </a:rPr>
              <a:t>And, there must be a valid Animal Welfare Assurance.</a:t>
            </a:r>
          </a:p>
          <a:p>
            <a:pPr marL="171450" indent="-171450" eaLnBrk="1" hangingPunct="1">
              <a:buFont typeface="Arial" panose="020B0604020202020204" pitchFamily="34" charset="0"/>
              <a:buChar char="•"/>
            </a:pPr>
            <a:r>
              <a:rPr lang="en-US" sz="1200" b="0" dirty="0">
                <a:solidFill>
                  <a:srgbClr val="0000FF"/>
                </a:solidFill>
                <a:latin typeface="Arial" pitchFamily="34" charset="0"/>
                <a:ea typeface="ＭＳ Ｐゴシック" pitchFamily="34" charset="-128"/>
              </a:rPr>
              <a:t>We will talk more about all three of these requirements throughout the presentation.</a:t>
            </a:r>
          </a:p>
          <a:p>
            <a:endParaRPr lang="en-US" dirty="0"/>
          </a:p>
        </p:txBody>
      </p:sp>
      <p:sp>
        <p:nvSpPr>
          <p:cNvPr id="5" name="Slide Number Placeholder 4">
            <a:extLst>
              <a:ext uri="{FF2B5EF4-FFF2-40B4-BE49-F238E27FC236}">
                <a16:creationId xmlns:a16="http://schemas.microsoft.com/office/drawing/2014/main" id="{4AAF6317-4E63-4FA5-93BA-CBAFB755B0A2}"/>
              </a:ext>
            </a:extLst>
          </p:cNvPr>
          <p:cNvSpPr>
            <a:spLocks noGrp="1"/>
          </p:cNvSpPr>
          <p:nvPr>
            <p:ph type="sldNum" sz="quarter" idx="5"/>
          </p:nvPr>
        </p:nvSpPr>
        <p:spPr/>
        <p:txBody>
          <a:bodyPr/>
          <a:lstStyle/>
          <a:p>
            <a:fld id="{B5A18A62-A3D9-4B93-B655-B2668FB80C72}" type="slidenum">
              <a:rPr lang="en-US" smtClean="0"/>
              <a:t>7</a:t>
            </a:fld>
            <a:endParaRPr lang="en-US"/>
          </a:p>
        </p:txBody>
      </p:sp>
    </p:spTree>
    <p:extLst>
      <p:ext uri="{BB962C8B-B14F-4D97-AF65-F5344CB8AC3E}">
        <p14:creationId xmlns:p14="http://schemas.microsoft.com/office/powerpoint/2010/main" val="2592439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I’d like you to take a moment to look over this list and think about which federal agency or agencies you think require research institutions to comply with PHS Policy.</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BARDA = Biomedical</a:t>
            </a:r>
            <a:r>
              <a:rPr lang="en-US" sz="1200" dirty="0"/>
              <a:t> Advanced Research &amp; Development Authority </a:t>
            </a:r>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88327CAC-C8BE-403A-885E-A3CECB4BF5C9}"/>
              </a:ext>
            </a:extLst>
          </p:cNvPr>
          <p:cNvSpPr>
            <a:spLocks noGrp="1"/>
          </p:cNvSpPr>
          <p:nvPr>
            <p:ph type="sldNum" sz="quarter" idx="5"/>
          </p:nvPr>
        </p:nvSpPr>
        <p:spPr/>
        <p:txBody>
          <a:bodyPr/>
          <a:lstStyle/>
          <a:p>
            <a:fld id="{B5A18A62-A3D9-4B93-B655-B2668FB80C72}" type="slidenum">
              <a:rPr lang="en-US" smtClean="0"/>
              <a:t>8</a:t>
            </a:fld>
            <a:endParaRPr lang="en-US"/>
          </a:p>
        </p:txBody>
      </p:sp>
    </p:spTree>
    <p:extLst>
      <p:ext uri="{BB962C8B-B14F-4D97-AF65-F5344CB8AC3E}">
        <p14:creationId xmlns:p14="http://schemas.microsoft.com/office/powerpoint/2010/main" val="311140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rPr>
              <a:t>I hope you thought that all of these federal agencies are required to comply with PHS Policy. </a:t>
            </a:r>
          </a:p>
          <a:p>
            <a:pPr marL="171450" indent="-171450">
              <a:buFont typeface="Arial" panose="020B0604020202020204" pitchFamily="34" charset="0"/>
              <a:buChar char="•"/>
            </a:pPr>
            <a:r>
              <a:rPr lang="en-US" sz="1200" dirty="0">
                <a:effectLst/>
              </a:rPr>
              <a:t>OLAW assures and oversees PHS funded animal activities.</a:t>
            </a:r>
          </a:p>
          <a:p>
            <a:pPr marL="171450" indent="-171450">
              <a:buFont typeface="Arial" panose="020B0604020202020204" pitchFamily="34" charset="0"/>
              <a:buChar char="•"/>
            </a:pPr>
            <a:r>
              <a:rPr lang="en-US" sz="1200" dirty="0">
                <a:effectLst/>
              </a:rPr>
              <a:t>There are </a:t>
            </a:r>
            <a:r>
              <a:rPr lang="en-US" sz="1200" dirty="0">
                <a:latin typeface="Arial" panose="020B0604020202020204" pitchFamily="34" charset="0"/>
                <a:cs typeface="Arial" panose="020B0604020202020204" pitchFamily="34" charset="0"/>
              </a:rPr>
              <a:t>4 federal agencies account for most of the extramural funding for research involving animals – those are NIH, CDC, FDA and HHS BARDA.  </a:t>
            </a:r>
          </a:p>
          <a:p>
            <a:pPr marL="171450" indent="-171450">
              <a:buFont typeface="Arial" panose="020B0604020202020204" pitchFamily="34" charset="0"/>
              <a:buChar char="•"/>
            </a:pPr>
            <a:r>
              <a:rPr lang="en-US" sz="1200" dirty="0">
                <a:effectLst/>
              </a:rPr>
              <a:t>OLAW is also authorized to oversee animal activities and negotiate assurances on behalf of several funding components that have MOUs with OLAW.</a:t>
            </a:r>
          </a:p>
          <a:p>
            <a:pPr marL="171450" indent="-171450">
              <a:buFont typeface="Arial" panose="020B0604020202020204" pitchFamily="34" charset="0"/>
              <a:buChar char="•"/>
            </a:pPr>
            <a:r>
              <a:rPr lang="en-US" sz="1200" dirty="0">
                <a:effectLst/>
              </a:rPr>
              <a:t>OLAW does not oversee animal activities funded by DoD, USDA, </a:t>
            </a:r>
            <a:r>
              <a:rPr lang="en-US" sz="1200" u="none" dirty="0">
                <a:effectLst/>
              </a:rPr>
              <a:t>non-profit or for-profit organizations.</a:t>
            </a:r>
            <a:endParaRPr lang="en-US" u="none" dirty="0"/>
          </a:p>
          <a:p>
            <a:endParaRPr lang="en-US" dirty="0"/>
          </a:p>
        </p:txBody>
      </p:sp>
      <p:sp>
        <p:nvSpPr>
          <p:cNvPr id="5" name="Slide Number Placeholder 4">
            <a:extLst>
              <a:ext uri="{FF2B5EF4-FFF2-40B4-BE49-F238E27FC236}">
                <a16:creationId xmlns:a16="http://schemas.microsoft.com/office/drawing/2014/main" id="{B8EB3817-DC50-46C1-849F-EF4193EF4D88}"/>
              </a:ext>
            </a:extLst>
          </p:cNvPr>
          <p:cNvSpPr>
            <a:spLocks noGrp="1"/>
          </p:cNvSpPr>
          <p:nvPr>
            <p:ph type="sldNum" sz="quarter" idx="5"/>
          </p:nvPr>
        </p:nvSpPr>
        <p:spPr/>
        <p:txBody>
          <a:bodyPr/>
          <a:lstStyle/>
          <a:p>
            <a:fld id="{B5A18A62-A3D9-4B93-B655-B2668FB80C72}" type="slidenum">
              <a:rPr lang="en-US" smtClean="0"/>
              <a:t>9</a:t>
            </a:fld>
            <a:endParaRPr lang="en-US"/>
          </a:p>
        </p:txBody>
      </p:sp>
    </p:spTree>
    <p:extLst>
      <p:ext uri="{BB962C8B-B14F-4D97-AF65-F5344CB8AC3E}">
        <p14:creationId xmlns:p14="http://schemas.microsoft.com/office/powerpoint/2010/main" val="717315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National Institutes of Health Office of Extramural Research logo" descr="National Institutes of Health Office of Extramural Research logo">
            <a:extLst>
              <a:ext uri="{FF2B5EF4-FFF2-40B4-BE49-F238E27FC236}">
                <a16:creationId xmlns:a16="http://schemas.microsoft.com/office/drawing/2014/main" id="{716A99FF-AE70-4566-BE1C-1E98E5B95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2766" y="5602466"/>
            <a:ext cx="3298110" cy="511242"/>
          </a:xfrm>
          <a:prstGeom prst="rect">
            <a:avLst/>
          </a:prstGeom>
        </p:spPr>
      </p:pic>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39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1833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60479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193315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102099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Tree>
    <p:extLst>
      <p:ext uri="{BB962C8B-B14F-4D97-AF65-F5344CB8AC3E}">
        <p14:creationId xmlns:p14="http://schemas.microsoft.com/office/powerpoint/2010/main" val="156111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National Institutes of Health Office of Extramural Research logo" descr="National Institutes of Health Office of Extramural Research logo">
            <a:extLst>
              <a:ext uri="{FF2B5EF4-FFF2-40B4-BE49-F238E27FC236}">
                <a16:creationId xmlns:a16="http://schemas.microsoft.com/office/drawing/2014/main" id="{20BC02C9-12CE-409B-9E0F-3A2C61953A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4787" y="2835679"/>
            <a:ext cx="4320911" cy="669787"/>
          </a:xfrm>
          <a:prstGeom prst="rect">
            <a:avLst/>
          </a:prstGeom>
        </p:spPr>
      </p:pic>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379513" y="4301389"/>
            <a:ext cx="3136105"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grants.nih.gov/grants/oer.htm</a:t>
            </a:r>
          </a:p>
          <a:p>
            <a:endParaRPr lang="en-US" dirty="0"/>
          </a:p>
          <a:p>
            <a:r>
              <a:rPr lang="en-US" dirty="0"/>
              <a:t>grantsinfo@od.nih.gov</a:t>
            </a:r>
          </a:p>
          <a:p>
            <a:endParaRPr lang="en-US" dirty="0"/>
          </a:p>
          <a:p>
            <a:r>
              <a:rPr lang="en-US" dirty="0"/>
              <a:t>@</a:t>
            </a:r>
            <a:r>
              <a:rPr lang="en-US" dirty="0" err="1"/>
              <a:t>NIHGrants</a:t>
            </a:r>
            <a:endParaRPr lang="en-US" dirty="0"/>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1295393" y="4373892"/>
            <a:ext cx="1084120"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dirty="0"/>
              <a:t>WEBSITE </a:t>
            </a:r>
          </a:p>
          <a:p>
            <a:pPr algn="l"/>
            <a:endParaRPr lang="en-US" dirty="0"/>
          </a:p>
          <a:p>
            <a:pPr algn="l"/>
            <a:r>
              <a:rPr lang="en-US" dirty="0"/>
              <a:t>EMAIL </a:t>
            </a:r>
          </a:p>
          <a:p>
            <a:pPr algn="l"/>
            <a:endParaRPr lang="en-US" dirty="0"/>
          </a:p>
          <a:p>
            <a:pPr algn="l"/>
            <a:r>
              <a:rPr lang="en-US" dirty="0"/>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890277" y="2554857"/>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Contact Us</a:t>
            </a:r>
          </a:p>
        </p:txBody>
      </p:sp>
    </p:spTree>
    <p:extLst>
      <p:ext uri="{BB962C8B-B14F-4D97-AF65-F5344CB8AC3E}">
        <p14:creationId xmlns:p14="http://schemas.microsoft.com/office/powerpoint/2010/main" val="176837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NAL USE: For help visit rippleeffect.com">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Ripple Effect Communications, Inc. logo" descr="Ripple Effect Communications, Inc. logo">
            <a:extLst>
              <a:ext uri="{FF2B5EF4-FFF2-40B4-BE49-F238E27FC236}">
                <a16:creationId xmlns:a16="http://schemas.microsoft.com/office/drawing/2014/main" id="{716A99FF-AE70-4566-BE1C-1E98E5B95E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956" y="2797722"/>
            <a:ext cx="3604234" cy="669787"/>
          </a:xfrm>
          <a:prstGeom prst="rect">
            <a:avLst/>
          </a:prstGeom>
        </p:spPr>
      </p:pic>
      <p:grpSp>
        <p:nvGrpSpPr>
          <p:cNvPr id="9" name="Group">
            <a:extLst>
              <a:ext uri="{FF2B5EF4-FFF2-40B4-BE49-F238E27FC236}">
                <a16:creationId xmlns:a16="http://schemas.microsoft.com/office/drawing/2014/main" id="{06083B14-6B4F-479D-8B23-B1CE88FE19C0}"/>
              </a:ext>
            </a:extLst>
          </p:cNvPr>
          <p:cNvGrpSpPr/>
          <p:nvPr userDrawn="1"/>
        </p:nvGrpSpPr>
        <p:grpSpPr>
          <a:xfrm>
            <a:off x="965200" y="4579453"/>
            <a:ext cx="4268312" cy="1841853"/>
            <a:chOff x="7083777" y="4473575"/>
            <a:chExt cx="4268312" cy="1841853"/>
          </a:xfrm>
        </p:grpSpPr>
        <p:sp>
          <p:nvSpPr>
            <p:cNvPr id="11" name="Social Media Links">
              <a:extLst>
                <a:ext uri="{FF2B5EF4-FFF2-40B4-BE49-F238E27FC236}">
                  <a16:creationId xmlns:a16="http://schemas.microsoft.com/office/drawing/2014/main" id="{2EDF957F-C662-49F4-AB9F-00FEBDF22A24}"/>
                </a:ext>
              </a:extLst>
            </p:cNvPr>
            <p:cNvSpPr txBox="1">
              <a:spLocks/>
            </p:cNvSpPr>
            <p:nvPr/>
          </p:nvSpPr>
          <p:spPr>
            <a:xfrm>
              <a:off x="8215984" y="4473575"/>
              <a:ext cx="3136105"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rippleeffect.com</a:t>
              </a:r>
            </a:p>
            <a:p>
              <a:endParaRPr lang="en-US" dirty="0"/>
            </a:p>
            <a:p>
              <a:r>
                <a:rPr lang="en-US" dirty="0"/>
                <a:t>/</a:t>
              </a:r>
              <a:r>
                <a:rPr lang="en-US" dirty="0" err="1"/>
                <a:t>futurerippler</a:t>
              </a:r>
              <a:endParaRPr lang="en-US" dirty="0"/>
            </a:p>
            <a:p>
              <a:endParaRPr lang="en-US" dirty="0"/>
            </a:p>
            <a:p>
              <a:r>
                <a:rPr lang="en-US" dirty="0"/>
                <a:t>@</a:t>
              </a:r>
              <a:r>
                <a:rPr lang="en-US" dirty="0" err="1"/>
                <a:t>rippleeffectcom</a:t>
              </a:r>
              <a:endParaRPr lang="en-US" dirty="0"/>
            </a:p>
          </p:txBody>
        </p:sp>
        <p:sp>
          <p:nvSpPr>
            <p:cNvPr id="10" name="Social Media Outlets">
              <a:extLst>
                <a:ext uri="{FF2B5EF4-FFF2-40B4-BE49-F238E27FC236}">
                  <a16:creationId xmlns:a16="http://schemas.microsoft.com/office/drawing/2014/main" id="{24D0CE48-B1EE-47F4-9396-6B2667BD5315}"/>
                </a:ext>
              </a:extLst>
            </p:cNvPr>
            <p:cNvSpPr txBox="1">
              <a:spLocks/>
            </p:cNvSpPr>
            <p:nvPr/>
          </p:nvSpPr>
          <p:spPr>
            <a:xfrm>
              <a:off x="7083777" y="4546078"/>
              <a:ext cx="1132207"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dirty="0"/>
                <a:t>WEBSITE </a:t>
              </a:r>
            </a:p>
            <a:p>
              <a:pPr algn="l"/>
              <a:endParaRPr lang="en-US" dirty="0"/>
            </a:p>
            <a:p>
              <a:pPr algn="l"/>
              <a:r>
                <a:rPr lang="en-US" dirty="0"/>
                <a:t>FACEBOOK </a:t>
              </a:r>
            </a:p>
            <a:p>
              <a:pPr algn="l"/>
              <a:endParaRPr lang="en-US" dirty="0"/>
            </a:p>
            <a:p>
              <a:pPr algn="l"/>
              <a:r>
                <a:rPr lang="en-US" dirty="0"/>
                <a:t>TWITTER </a:t>
              </a:r>
            </a:p>
          </p:txBody>
        </p:sp>
      </p:grpSp>
      <p:sp>
        <p:nvSpPr>
          <p:cNvPr id="8" name="Title - For more information about this template:">
            <a:extLst>
              <a:ext uri="{FF2B5EF4-FFF2-40B4-BE49-F238E27FC236}">
                <a16:creationId xmlns:a16="http://schemas.microsoft.com/office/drawing/2014/main" id="{D1F73288-C3C5-4AB3-ABE6-23A6BA4058DA}"/>
              </a:ext>
            </a:extLst>
          </p:cNvPr>
          <p:cNvSpPr txBox="1">
            <a:spLocks/>
          </p:cNvSpPr>
          <p:nvPr userDrawn="1"/>
        </p:nvSpPr>
        <p:spPr>
          <a:xfrm>
            <a:off x="260838" y="2283142"/>
            <a:ext cx="5791200" cy="1698948"/>
          </a:xfrm>
          <a:prstGeom prst="rect">
            <a:avLst/>
          </a:prstGeom>
        </p:spPr>
        <p:txBody>
          <a:bodyPr anchor="b">
            <a:no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For more information about this template:</a:t>
            </a:r>
          </a:p>
        </p:txBody>
      </p:sp>
    </p:spTree>
    <p:extLst>
      <p:ext uri="{BB962C8B-B14F-4D97-AF65-F5344CB8AC3E}">
        <p14:creationId xmlns:p14="http://schemas.microsoft.com/office/powerpoint/2010/main" val="89205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or pull quote">
    <p:spTree>
      <p:nvGrpSpPr>
        <p:cNvPr id="1" name=""/>
        <p:cNvGrpSpPr/>
        <p:nvPr/>
      </p:nvGrpSpPr>
      <p:grpSpPr>
        <a:xfrm>
          <a:off x="0" y="0"/>
          <a:ext cx="0" cy="0"/>
          <a:chOff x="0" y="0"/>
          <a:chExt cx="0" cy="0"/>
        </a:xfrm>
      </p:grpSpPr>
      <p:pic>
        <p:nvPicPr>
          <p:cNvPr id="40" name="National Institutes of Health Office of Extramural Research logo" descr="National Institutes of Health Office of Extramural Research logo">
            <a:extLst>
              <a:ext uri="{FF2B5EF4-FFF2-40B4-BE49-F238E27FC236}">
                <a16:creationId xmlns:a16="http://schemas.microsoft.com/office/drawing/2014/main" id="{716A99FF-AE70-4566-BE1C-1E98E5B95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1955" y="6010604"/>
            <a:ext cx="3298110" cy="511242"/>
          </a:xfrm>
          <a:prstGeom prst="rect">
            <a:avLst/>
          </a:prstGeom>
        </p:spPr>
      </p:pic>
      <p:sp>
        <p:nvSpPr>
          <p:cNvPr id="5" name="Rectangle 2">
            <a:extLst>
              <a:ext uri="{FF2B5EF4-FFF2-40B4-BE49-F238E27FC236}">
                <a16:creationId xmlns:a16="http://schemas.microsoft.com/office/drawing/2014/main" id="{96D1DDBC-2885-45F4-A36C-93F35D0D15EC}"/>
              </a:ext>
            </a:extLst>
          </p:cNvPr>
          <p:cNvSpPr/>
          <p:nvPr userDrawn="1"/>
        </p:nvSpPr>
        <p:spPr>
          <a:xfrm>
            <a:off x="3777974" y="934648"/>
            <a:ext cx="4658627" cy="4316931"/>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4379701" y="1521346"/>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p:nvPr>
        </p:nvSpPr>
        <p:spPr>
          <a:xfrm>
            <a:off x="4379701" y="1933574"/>
            <a:ext cx="3424237" cy="2982913"/>
          </a:xfrm>
        </p:spPr>
        <p:txBody>
          <a:bodyPr anchor="t">
            <a:normAutofit/>
          </a:bodyPr>
          <a:lstStyle>
            <a:lvl1pPr>
              <a:lnSpc>
                <a:spcPts val="4200"/>
              </a:lnSpc>
              <a:defRPr sz="3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Tree>
    <p:extLst>
      <p:ext uri="{BB962C8B-B14F-4D97-AF65-F5344CB8AC3E}">
        <p14:creationId xmlns:p14="http://schemas.microsoft.com/office/powerpoint/2010/main" val="37029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405390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428852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979341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982529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23407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52553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55236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pic>
        <p:nvPicPr>
          <p:cNvPr id="5" name="National Institutes of Health Office of Extramural Research logo" descr="National Institutes of Health Office of Extramural Research logo">
            <a:extLst>
              <a:ext uri="{FF2B5EF4-FFF2-40B4-BE49-F238E27FC236}">
                <a16:creationId xmlns:a16="http://schemas.microsoft.com/office/drawing/2014/main" id="{4908E191-FA5C-4E38-8364-BE20F36D35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50731" y="6357383"/>
            <a:ext cx="1765636" cy="275715"/>
          </a:xfrm>
          <a:prstGeom prst="rect">
            <a:avLst/>
          </a:prstGeom>
        </p:spPr>
      </p:pic>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173039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hf hdr="0" ftr="0" dt="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3.xml"/><Relationship Id="rId7" Type="http://schemas.openxmlformats.org/officeDocument/2006/relationships/diagramColors" Target="../diagrams/colors4.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hyperlink" Target="https://olaw.nih.gov/vas-e-module/story.html"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5.xml"/><Relationship Id="rId7" Type="http://schemas.openxmlformats.org/officeDocument/2006/relationships/diagramColors" Target="../diagrams/colors5.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hyperlink" Target="https://grants.nih.gov/grants/olaw/references/phspol.htm#AnimalWelfareAssurance"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9.xml"/><Relationship Id="rId7" Type="http://schemas.openxmlformats.org/officeDocument/2006/relationships/diagramColors" Target="../diagrams/colors6.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hyperlink" Target="https://olaw.nih.gov/guidance/obtaining-an-assurance.htm"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8" Type="http://schemas.openxmlformats.org/officeDocument/2006/relationships/hyperlink" Target="http://grants.nih.gov/grants/olaw/educational_resources.htm" TargetMode="External"/><Relationship Id="rId3" Type="http://schemas.openxmlformats.org/officeDocument/2006/relationships/notesSlide" Target="../notesSlides/notesSlide31.xml"/><Relationship Id="rId7" Type="http://schemas.openxmlformats.org/officeDocument/2006/relationships/hyperlink" Target="http://grants.nih.gov/grants/olaw/e-seminars.htm" TargetMode="Externa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hyperlink" Target="https://grants.nih.gov/policy/olaw/workshop.htm" TargetMode="External"/><Relationship Id="rId5" Type="http://schemas.openxmlformats.org/officeDocument/2006/relationships/hyperlink" Target="http://grants.nih.gov/grants/olaw/faqs.htm" TargetMode="External"/><Relationship Id="rId4" Type="http://schemas.openxmlformats.org/officeDocument/2006/relationships/hyperlink" Target="https://olaw.nih.gov/education/icare-interagency" TargetMode="External"/><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hyperlink" Target="https://olaw.nih.gov/guidance/vertebrate-animal-section.htm" TargetMode="External"/><Relationship Id="rId4" Type="http://schemas.openxmlformats.org/officeDocument/2006/relationships/hyperlink" Target="https://olaw.nih.gov/vas-e-module/story.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olawdco@mail.nih.gov" TargetMode="External"/><Relationship Id="rId3" Type="http://schemas.openxmlformats.org/officeDocument/2006/relationships/notesSlide" Target="../notesSlides/notesSlide33.xml"/><Relationship Id="rId7" Type="http://schemas.openxmlformats.org/officeDocument/2006/relationships/hyperlink" Target="mailto:assurances.olaw@od.nih.gov" TargetMode="Externa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hyperlink" Target="mailto:olawdpe@mail.nih.gov" TargetMode="External"/><Relationship Id="rId5" Type="http://schemas.openxmlformats.org/officeDocument/2006/relationships/hyperlink" Target="mailto:olaw@od.nih.gov" TargetMode="External"/><Relationship Id="rId4" Type="http://schemas.openxmlformats.org/officeDocument/2006/relationships/hyperlink" Target="http://olaw.nih.gov/"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4235115"/>
            <a:ext cx="10515600" cy="1941847"/>
          </a:xfrm>
          <a:solidFill>
            <a:schemeClr val="bg1"/>
          </a:solidFill>
        </p:spPr>
        <p:txBody>
          <a:bodyPr/>
          <a:lstStyle/>
          <a:p>
            <a:pPr marL="0" lvl="0" indent="0" algn="ctr">
              <a:lnSpc>
                <a:spcPct val="100000"/>
              </a:lnSpc>
              <a:buClr>
                <a:srgbClr val="9BAFB5"/>
              </a:buClr>
              <a:buNone/>
            </a:pPr>
            <a:r>
              <a:rPr lang="en-US" b="1">
                <a:solidFill>
                  <a:srgbClr val="616265"/>
                </a:solidFill>
                <a:latin typeface="+mn-lt"/>
                <a:ea typeface="Open Sans" panose="020B0604020202020204" charset="0"/>
                <a:cs typeface="Open Sans" panose="020B0604020202020204" charset="0"/>
              </a:rPr>
              <a:t>NIH Virtual Seminar on Program Funding and Grants Administration</a:t>
            </a:r>
          </a:p>
          <a:p>
            <a:pPr marL="0" lvl="0" indent="0" algn="ctr" defTabSz="457200">
              <a:lnSpc>
                <a:spcPct val="100000"/>
              </a:lnSpc>
              <a:spcBef>
                <a:spcPts val="0"/>
              </a:spcBef>
              <a:buClrTx/>
              <a:buNone/>
            </a:pPr>
            <a:r>
              <a:rPr lang="en-US">
                <a:solidFill>
                  <a:srgbClr val="616265"/>
                </a:solidFill>
                <a:latin typeface="+mn-lt"/>
                <a:ea typeface="Open Sans" panose="020B0604020202020204" charset="0"/>
                <a:cs typeface="Open Sans" panose="020B0604020202020204" charset="0"/>
              </a:rPr>
              <a:t>Paula Knapp, Animal Welfare Policy Scientist</a:t>
            </a:r>
          </a:p>
          <a:p>
            <a:pPr marL="0" lvl="0" indent="0" algn="ctr" defTabSz="457200">
              <a:lnSpc>
                <a:spcPct val="100000"/>
              </a:lnSpc>
              <a:spcBef>
                <a:spcPts val="0"/>
              </a:spcBef>
              <a:buClrTx/>
              <a:buNone/>
            </a:pPr>
            <a:r>
              <a:rPr lang="en-US">
                <a:solidFill>
                  <a:srgbClr val="616265"/>
                </a:solidFill>
                <a:latin typeface="+mn-lt"/>
                <a:ea typeface="Open Sans" panose="020B0604020202020204" charset="0"/>
                <a:cs typeface="Open Sans" panose="020B0604020202020204" charset="0"/>
              </a:rPr>
              <a:t>Office of Laboratory Animal Welfare (OLAW)</a:t>
            </a:r>
          </a:p>
          <a:p>
            <a:pPr marL="0" lvl="0" indent="0" algn="ctr" defTabSz="457200">
              <a:lnSpc>
                <a:spcPct val="100000"/>
              </a:lnSpc>
              <a:spcBef>
                <a:spcPts val="0"/>
              </a:spcBef>
              <a:buClrTx/>
              <a:buNone/>
            </a:pPr>
            <a:r>
              <a:rPr lang="en-US">
                <a:solidFill>
                  <a:srgbClr val="616265"/>
                </a:solidFill>
                <a:latin typeface="+mn-lt"/>
                <a:ea typeface="Open Sans" panose="020B0604020202020204" charset="0"/>
                <a:cs typeface="Open Sans" panose="020B0604020202020204" charset="0"/>
              </a:rPr>
              <a:t>October 2020</a:t>
            </a:r>
          </a:p>
          <a:p>
            <a:pPr marL="0" indent="0">
              <a:spcBef>
                <a:spcPct val="40000"/>
              </a:spcBef>
              <a:spcAft>
                <a:spcPts val="600"/>
              </a:spcAft>
              <a:buClrTx/>
              <a:buNone/>
            </a:pPr>
            <a:endParaRPr lang="en-US" dirty="0">
              <a:latin typeface="Calibri" panose="020F0502020204030204" pitchFamily="34" charset="0"/>
              <a:cs typeface="Calibri" panose="020F0502020204030204" pitchFamily="3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568283"/>
            <a:ext cx="10515600" cy="1325563"/>
          </a:xfrm>
        </p:spPr>
        <p:txBody>
          <a:bodyPr>
            <a:noAutofit/>
          </a:bodyPr>
          <a:lstStyle/>
          <a:p>
            <a:pPr algn="ctr"/>
            <a:r>
              <a:rPr lang="en-US" sz="8000" b="1" dirty="0">
                <a:solidFill>
                  <a:srgbClr val="20558A"/>
                </a:solidFill>
                <a:latin typeface="+mn-lt"/>
              </a:rPr>
              <a:t>Research Involving Animals</a:t>
            </a:r>
          </a:p>
        </p:txBody>
      </p:sp>
      <p:sp>
        <p:nvSpPr>
          <p:cNvPr id="6" name="Slide Number Placeholder 5">
            <a:extLst>
              <a:ext uri="{FF2B5EF4-FFF2-40B4-BE49-F238E27FC236}">
                <a16:creationId xmlns:a16="http://schemas.microsoft.com/office/drawing/2014/main" id="{B77DE3CC-6C82-4786-9B30-256E4A1DC53A}"/>
              </a:ext>
            </a:extLst>
          </p:cNvPr>
          <p:cNvSpPr>
            <a:spLocks noGrp="1"/>
          </p:cNvSpPr>
          <p:nvPr>
            <p:ph type="sldNum" sz="quarter" idx="12"/>
          </p:nvPr>
        </p:nvSpPr>
        <p:spPr/>
        <p:txBody>
          <a:bodyPr/>
          <a:lstStyle/>
          <a:p>
            <a:fld id="{A7DDB576-49B3-42E2-89EA-6E35EA8EF806}" type="slidenum">
              <a:rPr lang="en-US" smtClean="0"/>
              <a:pPr/>
              <a:t>1</a:t>
            </a:fld>
            <a:endParaRPr lang="en-US" dirty="0"/>
          </a:p>
        </p:txBody>
      </p:sp>
    </p:spTree>
    <p:custDataLst>
      <p:tags r:id="rId1"/>
    </p:custDataLst>
    <p:extLst>
      <p:ext uri="{BB962C8B-B14F-4D97-AF65-F5344CB8AC3E}">
        <p14:creationId xmlns:p14="http://schemas.microsoft.com/office/powerpoint/2010/main" val="42162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5ACC37-FD72-437D-B0DB-EF20A6747A9A}"/>
              </a:ext>
            </a:extLst>
          </p:cNvPr>
          <p:cNvSpPr/>
          <p:nvPr/>
        </p:nvSpPr>
        <p:spPr>
          <a:xfrm>
            <a:off x="503434" y="509853"/>
            <a:ext cx="5688461" cy="4139595"/>
          </a:xfrm>
          <a:prstGeom prst="rect">
            <a:avLst/>
          </a:prstGeom>
        </p:spPr>
        <p:txBody>
          <a:bodyPr wrap="square">
            <a:spAutoFit/>
          </a:bodyPr>
          <a:lstStyle/>
          <a:p>
            <a:pPr>
              <a:spcBef>
                <a:spcPts val="1200"/>
              </a:spcBef>
              <a:spcAft>
                <a:spcPts val="600"/>
              </a:spcAft>
              <a:defRPr/>
            </a:pPr>
            <a:r>
              <a:rPr lang="en-US" sz="2800" b="1" dirty="0">
                <a:solidFill>
                  <a:srgbClr val="20558A"/>
                </a:solidFill>
                <a:latin typeface="Calibri" panose="020F0502020204030204" pitchFamily="34" charset="0"/>
                <a:cs typeface="Calibri" panose="020F0502020204030204" pitchFamily="34" charset="0"/>
              </a:rPr>
              <a:t> </a:t>
            </a:r>
            <a:r>
              <a:rPr lang="en-US" sz="4400" b="1" dirty="0">
                <a:solidFill>
                  <a:srgbClr val="20558A"/>
                </a:solidFill>
                <a:latin typeface="Calibri" panose="020F0502020204030204" pitchFamily="34" charset="0"/>
                <a:cs typeface="Calibri" panose="020F0502020204030204" pitchFamily="34" charset="0"/>
              </a:rPr>
              <a:t>“Animal” is defined by PHS Policy as: </a:t>
            </a:r>
          </a:p>
          <a:p>
            <a:pPr>
              <a:spcBef>
                <a:spcPts val="1200"/>
              </a:spcBef>
              <a:spcAft>
                <a:spcPts val="600"/>
              </a:spcAft>
              <a:defRPr/>
            </a:pPr>
            <a:r>
              <a:rPr lang="en-US" sz="3200" dirty="0">
                <a:latin typeface="Calibri" panose="020F0502020204030204" pitchFamily="34" charset="0"/>
                <a:cs typeface="Calibri" panose="020F0502020204030204" pitchFamily="34" charset="0"/>
              </a:rPr>
              <a:t>“</a:t>
            </a:r>
            <a:r>
              <a:rPr lang="en-US" sz="3200" i="1" dirty="0">
                <a:latin typeface="Calibri" panose="020F0502020204030204" pitchFamily="34" charset="0"/>
                <a:cs typeface="Calibri" panose="020F0502020204030204" pitchFamily="34" charset="0"/>
              </a:rPr>
              <a:t>any live vertebrate animal used or intended for use in research, research training, experimentation, or biological testing or for related purposes”.</a:t>
            </a:r>
            <a:r>
              <a:rPr lang="en-US" sz="3200" dirty="0">
                <a:latin typeface="Calibri" panose="020F0502020204030204" pitchFamily="34" charset="0"/>
                <a:cs typeface="Calibri" panose="020F0502020204030204" pitchFamily="34" charset="0"/>
              </a:rPr>
              <a:t> </a:t>
            </a:r>
          </a:p>
        </p:txBody>
      </p:sp>
      <p:pic>
        <p:nvPicPr>
          <p:cNvPr id="7" name="Picture 6" descr="close up of a mouse">
            <a:extLst>
              <a:ext uri="{FF2B5EF4-FFF2-40B4-BE49-F238E27FC236}">
                <a16:creationId xmlns:a16="http://schemas.microsoft.com/office/drawing/2014/main" id="{7F8552AA-1EB2-4A6C-8858-87667EB9D996}"/>
              </a:ext>
            </a:extLst>
          </p:cNvPr>
          <p:cNvPicPr>
            <a:picLocks noChangeAspect="1" noChangeArrowheads="1"/>
          </p:cNvPicPr>
          <p:nvPr/>
        </p:nvPicPr>
        <p:blipFill>
          <a:blip r:embed="rId4"/>
          <a:srcRect/>
          <a:stretch>
            <a:fillRect/>
          </a:stretch>
        </p:blipFill>
        <p:spPr bwMode="auto">
          <a:xfrm>
            <a:off x="6191895" y="1244781"/>
            <a:ext cx="4910801" cy="4910801"/>
          </a:xfrm>
          <a:prstGeom prst="rect">
            <a:avLst/>
          </a:prstGeom>
          <a:noFill/>
          <a:effectLst>
            <a:softEdge rad="127000"/>
          </a:effectLst>
        </p:spPr>
      </p:pic>
      <p:sp>
        <p:nvSpPr>
          <p:cNvPr id="2" name="Slide Number Placeholder 1">
            <a:extLst>
              <a:ext uri="{FF2B5EF4-FFF2-40B4-BE49-F238E27FC236}">
                <a16:creationId xmlns:a16="http://schemas.microsoft.com/office/drawing/2014/main" id="{89033711-55EC-419D-BF00-CAE513457D07}"/>
              </a:ext>
            </a:extLst>
          </p:cNvPr>
          <p:cNvSpPr>
            <a:spLocks noGrp="1"/>
          </p:cNvSpPr>
          <p:nvPr>
            <p:ph type="sldNum" sz="quarter" idx="12"/>
          </p:nvPr>
        </p:nvSpPr>
        <p:spPr/>
        <p:txBody>
          <a:bodyPr/>
          <a:lstStyle/>
          <a:p>
            <a:fld id="{A7DDB576-49B3-42E2-89EA-6E35EA8EF806}" type="slidenum">
              <a:rPr lang="en-US" smtClean="0"/>
              <a:pPr/>
              <a:t>10</a:t>
            </a:fld>
            <a:endParaRPr lang="en-US" dirty="0"/>
          </a:p>
        </p:txBody>
      </p:sp>
      <p:sp>
        <p:nvSpPr>
          <p:cNvPr id="3" name="Title 2">
            <a:extLst>
              <a:ext uri="{FF2B5EF4-FFF2-40B4-BE49-F238E27FC236}">
                <a16:creationId xmlns:a16="http://schemas.microsoft.com/office/drawing/2014/main" id="{77479AD7-4F1C-47FA-8B64-53EF321F9E61}"/>
              </a:ext>
            </a:extLst>
          </p:cNvPr>
          <p:cNvSpPr>
            <a:spLocks noGrp="1"/>
          </p:cNvSpPr>
          <p:nvPr>
            <p:ph type="title"/>
          </p:nvPr>
        </p:nvSpPr>
        <p:spPr>
          <a:xfrm>
            <a:off x="838200" y="-1016478"/>
            <a:ext cx="10515600" cy="1325563"/>
          </a:xfrm>
        </p:spPr>
        <p:txBody>
          <a:bodyPr/>
          <a:lstStyle/>
          <a:p>
            <a:r>
              <a:rPr lang="en-US" dirty="0"/>
              <a:t>PHS Policy Definition</a:t>
            </a:r>
            <a:r>
              <a:rPr lang="en-US" baseline="0" dirty="0"/>
              <a:t> of Animal</a:t>
            </a:r>
            <a:endParaRPr lang="en-US" dirty="0"/>
          </a:p>
        </p:txBody>
      </p:sp>
    </p:spTree>
    <p:custDataLst>
      <p:tags r:id="rId1"/>
    </p:custDataLst>
    <p:extLst>
      <p:ext uri="{BB962C8B-B14F-4D97-AF65-F5344CB8AC3E}">
        <p14:creationId xmlns:p14="http://schemas.microsoft.com/office/powerpoint/2010/main" val="232371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solidFill>
            <a:schemeClr val="bg1"/>
          </a:solidFill>
        </p:spPr>
        <p:txBody>
          <a:bodyPr>
            <a:noAutofit/>
          </a:bodyPr>
          <a:lstStyle/>
          <a:p>
            <a:r>
              <a:rPr lang="en-US" sz="4000" b="1" dirty="0">
                <a:solidFill>
                  <a:srgbClr val="20558A"/>
                </a:solidFill>
                <a:latin typeface="Calibri" panose="020F0502020204030204" pitchFamily="34" charset="0"/>
                <a:cs typeface="Calibri" panose="020F0502020204030204" pitchFamily="34" charset="0"/>
              </a:rPr>
              <a:t>Which studies should be considered </a:t>
            </a:r>
            <a:br>
              <a:rPr lang="en-US" sz="4000" b="1" dirty="0">
                <a:solidFill>
                  <a:srgbClr val="20558A"/>
                </a:solidFill>
                <a:latin typeface="Calibri" panose="020F0502020204030204" pitchFamily="34" charset="0"/>
                <a:cs typeface="Calibri" panose="020F0502020204030204" pitchFamily="34" charset="0"/>
              </a:rPr>
            </a:br>
            <a:r>
              <a:rPr lang="en-US" sz="4000" b="1" dirty="0">
                <a:solidFill>
                  <a:srgbClr val="20558A"/>
                </a:solidFill>
                <a:latin typeface="Calibri" panose="020F0502020204030204" pitchFamily="34" charset="0"/>
                <a:cs typeface="Calibri" panose="020F0502020204030204" pitchFamily="34" charset="0"/>
              </a:rPr>
              <a:t>vertebrate animal use?</a:t>
            </a:r>
            <a:endParaRPr lang="en-US" sz="4000" b="1" dirty="0">
              <a:solidFill>
                <a:srgbClr val="20558A"/>
              </a:solidFill>
              <a:latin typeface="+mn-lt"/>
              <a:ea typeface="Open Sans" panose="020B0604020202020204" charset="0"/>
              <a:cs typeface="Open Sans" panose="020B0604020202020204" charset="0"/>
            </a:endParaRPr>
          </a:p>
        </p:txBody>
      </p:sp>
      <p:graphicFrame>
        <p:nvGraphicFramePr>
          <p:cNvPr id="6" name="Diagram 5" descr="pictures with these captions:  zebrafish, tadpole, mosquito malaria study using rabbit host, octopus, cow spleen from slaughterhouse, pre-hatched embryos, goat antibodies, and chimp behavior study">
            <a:extLst>
              <a:ext uri="{FF2B5EF4-FFF2-40B4-BE49-F238E27FC236}">
                <a16:creationId xmlns:a16="http://schemas.microsoft.com/office/drawing/2014/main" id="{485FB10E-8663-4C38-948C-599EE307315A}"/>
              </a:ext>
            </a:extLst>
          </p:cNvPr>
          <p:cNvGraphicFramePr/>
          <p:nvPr>
            <p:extLst>
              <p:ext uri="{D42A27DB-BD31-4B8C-83A1-F6EECF244321}">
                <p14:modId xmlns:p14="http://schemas.microsoft.com/office/powerpoint/2010/main" val="1825081835"/>
              </p:ext>
            </p:extLst>
          </p:nvPr>
        </p:nvGraphicFramePr>
        <p:xfrm>
          <a:off x="1758921" y="1528461"/>
          <a:ext cx="7911742" cy="496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8C3074DC-0AA4-455F-A1D6-ACBD6C21D887}"/>
              </a:ext>
            </a:extLst>
          </p:cNvPr>
          <p:cNvSpPr>
            <a:spLocks noGrp="1"/>
          </p:cNvSpPr>
          <p:nvPr>
            <p:ph type="sldNum" sz="quarter" idx="12"/>
          </p:nvPr>
        </p:nvSpPr>
        <p:spPr/>
        <p:txBody>
          <a:bodyPr/>
          <a:lstStyle/>
          <a:p>
            <a:fld id="{A7DDB576-49B3-42E2-89EA-6E35EA8EF806}" type="slidenum">
              <a:rPr lang="en-US" smtClean="0"/>
              <a:pPr/>
              <a:t>11</a:t>
            </a:fld>
            <a:endParaRPr lang="en-US" dirty="0"/>
          </a:p>
        </p:txBody>
      </p:sp>
    </p:spTree>
    <p:custDataLst>
      <p:tags r:id="rId1"/>
    </p:custDataLst>
    <p:extLst>
      <p:ext uri="{BB962C8B-B14F-4D97-AF65-F5344CB8AC3E}">
        <p14:creationId xmlns:p14="http://schemas.microsoft.com/office/powerpoint/2010/main" val="2082624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solidFill>
            <a:schemeClr val="bg1"/>
          </a:solidFill>
        </p:spPr>
        <p:txBody>
          <a:bodyPr>
            <a:noAutofit/>
          </a:bodyPr>
          <a:lstStyle/>
          <a:p>
            <a:r>
              <a:rPr lang="en-US" sz="4000" b="1" dirty="0">
                <a:solidFill>
                  <a:srgbClr val="20558A"/>
                </a:solidFill>
                <a:latin typeface="Calibri" panose="020F0502020204030204" pitchFamily="34" charset="0"/>
                <a:cs typeface="Calibri" panose="020F0502020204030204" pitchFamily="34" charset="0"/>
              </a:rPr>
              <a:t>Which studies should be considered </a:t>
            </a:r>
            <a:br>
              <a:rPr lang="en-US" sz="4000" b="1" dirty="0">
                <a:solidFill>
                  <a:srgbClr val="20558A"/>
                </a:solidFill>
                <a:latin typeface="Calibri" panose="020F0502020204030204" pitchFamily="34" charset="0"/>
                <a:cs typeface="Calibri" panose="020F0502020204030204" pitchFamily="34" charset="0"/>
              </a:rPr>
            </a:br>
            <a:r>
              <a:rPr lang="en-US" sz="4000" b="1" dirty="0">
                <a:solidFill>
                  <a:srgbClr val="20558A"/>
                </a:solidFill>
                <a:latin typeface="Calibri" panose="020F0502020204030204" pitchFamily="34" charset="0"/>
                <a:cs typeface="Calibri" panose="020F0502020204030204" pitchFamily="34" charset="0"/>
              </a:rPr>
              <a:t>vertebrate animal use?</a:t>
            </a:r>
            <a:endParaRPr lang="en-US" sz="4000" b="1" dirty="0">
              <a:solidFill>
                <a:srgbClr val="20558A"/>
              </a:solidFill>
              <a:latin typeface="+mn-lt"/>
              <a:ea typeface="Open Sans" panose="020B0604020202020204" charset="0"/>
              <a:cs typeface="Open Sans" panose="020B0604020202020204" charset="0"/>
            </a:endParaRPr>
          </a:p>
        </p:txBody>
      </p:sp>
      <p:graphicFrame>
        <p:nvGraphicFramePr>
          <p:cNvPr id="7" name="Diagram 6" descr="zebrafish, tadpole and mosquito malaria study using rabbit host are considered vertebrate animal use">
            <a:extLst>
              <a:ext uri="{FF2B5EF4-FFF2-40B4-BE49-F238E27FC236}">
                <a16:creationId xmlns:a16="http://schemas.microsoft.com/office/drawing/2014/main" id="{5F38F1DB-A467-4E3F-9F72-870211E8786E}"/>
              </a:ext>
            </a:extLst>
          </p:cNvPr>
          <p:cNvGraphicFramePr/>
          <p:nvPr>
            <p:extLst>
              <p:ext uri="{D42A27DB-BD31-4B8C-83A1-F6EECF244321}">
                <p14:modId xmlns:p14="http://schemas.microsoft.com/office/powerpoint/2010/main" val="1133730185"/>
              </p:ext>
            </p:extLst>
          </p:nvPr>
        </p:nvGraphicFramePr>
        <p:xfrm>
          <a:off x="1502068" y="1528461"/>
          <a:ext cx="7911742" cy="496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FFCE696-6541-43B6-9B1F-392C2C0FE2AE}"/>
              </a:ext>
            </a:extLst>
          </p:cNvPr>
          <p:cNvSpPr>
            <a:spLocks noGrp="1"/>
          </p:cNvSpPr>
          <p:nvPr>
            <p:ph type="sldNum" sz="quarter" idx="12"/>
          </p:nvPr>
        </p:nvSpPr>
        <p:spPr/>
        <p:txBody>
          <a:bodyPr/>
          <a:lstStyle/>
          <a:p>
            <a:fld id="{A7DDB576-49B3-42E2-89EA-6E35EA8EF806}" type="slidenum">
              <a:rPr lang="en-US" smtClean="0"/>
              <a:pPr/>
              <a:t>12</a:t>
            </a:fld>
            <a:endParaRPr lang="en-US" dirty="0"/>
          </a:p>
        </p:txBody>
      </p:sp>
    </p:spTree>
    <p:custDataLst>
      <p:tags r:id="rId1"/>
    </p:custDataLst>
    <p:extLst>
      <p:ext uri="{BB962C8B-B14F-4D97-AF65-F5344CB8AC3E}">
        <p14:creationId xmlns:p14="http://schemas.microsoft.com/office/powerpoint/2010/main" val="118272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6525"/>
            <a:ext cx="10515600" cy="1325563"/>
          </a:xfrm>
          <a:solidFill>
            <a:schemeClr val="bg1"/>
          </a:solidFill>
        </p:spPr>
        <p:txBody>
          <a:bodyPr>
            <a:noAutofit/>
          </a:bodyPr>
          <a:lstStyle/>
          <a:p>
            <a:r>
              <a:rPr lang="en-US" sz="4000" b="1" dirty="0">
                <a:solidFill>
                  <a:srgbClr val="00589A"/>
                </a:solidFill>
                <a:latin typeface="Calibri" panose="020F0502020204030204" pitchFamily="34" charset="0"/>
                <a:cs typeface="Calibri" panose="020F0502020204030204" pitchFamily="34" charset="0"/>
              </a:rPr>
              <a:t>Vertebrate Animal Section (VAS)</a:t>
            </a:r>
            <a:endParaRPr lang="en-US" sz="4000" b="1" dirty="0">
              <a:solidFill>
                <a:srgbClr val="20558A"/>
              </a:solidFill>
              <a:latin typeface="+mn-lt"/>
              <a:ea typeface="Open Sans" panose="020B0604020202020204" charset="0"/>
              <a:cs typeface="Open Sans" panose="020B0604020202020204" charset="0"/>
            </a:endParaRPr>
          </a:p>
        </p:txBody>
      </p:sp>
      <p:graphicFrame>
        <p:nvGraphicFramePr>
          <p:cNvPr id="6" name="Diagram 5" descr="3 criteria that must be complete in VAS - description of animal procedures, justifications, and minimization of pain/distress">
            <a:extLst>
              <a:ext uri="{FF2B5EF4-FFF2-40B4-BE49-F238E27FC236}">
                <a16:creationId xmlns:a16="http://schemas.microsoft.com/office/drawing/2014/main" id="{3D580D3A-9A8E-4438-9DAE-93FAB1EE9832}"/>
              </a:ext>
            </a:extLst>
          </p:cNvPr>
          <p:cNvGraphicFramePr/>
          <p:nvPr>
            <p:extLst>
              <p:ext uri="{D42A27DB-BD31-4B8C-83A1-F6EECF244321}">
                <p14:modId xmlns:p14="http://schemas.microsoft.com/office/powerpoint/2010/main" val="712564650"/>
              </p:ext>
            </p:extLst>
          </p:nvPr>
        </p:nvGraphicFramePr>
        <p:xfrm>
          <a:off x="391787" y="1283442"/>
          <a:ext cx="11402945" cy="5072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012A3B6A-B52A-4C68-812C-20B1A0169ADC}"/>
              </a:ext>
            </a:extLst>
          </p:cNvPr>
          <p:cNvSpPr>
            <a:spLocks noGrp="1"/>
          </p:cNvSpPr>
          <p:nvPr>
            <p:ph type="sldNum" sz="quarter" idx="12"/>
          </p:nvPr>
        </p:nvSpPr>
        <p:spPr/>
        <p:txBody>
          <a:bodyPr/>
          <a:lstStyle/>
          <a:p>
            <a:fld id="{A7DDB576-49B3-42E2-89EA-6E35EA8EF806}" type="slidenum">
              <a:rPr lang="en-US" smtClean="0"/>
              <a:pPr/>
              <a:t>13</a:t>
            </a:fld>
            <a:endParaRPr lang="en-US" dirty="0"/>
          </a:p>
        </p:txBody>
      </p:sp>
    </p:spTree>
    <p:custDataLst>
      <p:tags r:id="rId1"/>
    </p:custDataLst>
    <p:extLst>
      <p:ext uri="{BB962C8B-B14F-4D97-AF65-F5344CB8AC3E}">
        <p14:creationId xmlns:p14="http://schemas.microsoft.com/office/powerpoint/2010/main" val="34497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73646" y="310416"/>
            <a:ext cx="10515600" cy="1325563"/>
          </a:xfrm>
          <a:solidFill>
            <a:schemeClr val="bg1"/>
          </a:solidFill>
        </p:spPr>
        <p:txBody>
          <a:bodyPr>
            <a:noAutofit/>
          </a:bodyPr>
          <a:lstStyle/>
          <a:p>
            <a:pPr algn="ctr"/>
            <a:r>
              <a:rPr lang="en-US" sz="4000" b="1" dirty="0">
                <a:solidFill>
                  <a:srgbClr val="00589A"/>
                </a:solidFill>
                <a:latin typeface="Calibri" panose="020F0502020204030204" pitchFamily="34" charset="0"/>
                <a:cs typeface="Calibri" panose="020F0502020204030204" pitchFamily="34" charset="0"/>
              </a:rPr>
              <a:t>VAS Online Training Module!</a:t>
            </a:r>
            <a:br>
              <a:rPr lang="en-US" sz="4000" b="1" dirty="0">
                <a:solidFill>
                  <a:srgbClr val="00589A"/>
                </a:solidFill>
                <a:latin typeface="Calibri" panose="020F0502020204030204" pitchFamily="34" charset="0"/>
                <a:cs typeface="Calibri" panose="020F0502020204030204" pitchFamily="34" charset="0"/>
              </a:rPr>
            </a:br>
            <a:endParaRPr lang="en-US" sz="4000" b="1" dirty="0">
              <a:solidFill>
                <a:srgbClr val="20558A"/>
              </a:solidFill>
              <a:latin typeface="+mn-lt"/>
              <a:ea typeface="Open Sans" panose="020B0604020202020204" charset="0"/>
              <a:cs typeface="Open Sans" panose="020B0604020202020204" charset="0"/>
            </a:endParaRPr>
          </a:p>
        </p:txBody>
      </p:sp>
      <p:sp>
        <p:nvSpPr>
          <p:cNvPr id="7" name="Rectangle 6">
            <a:extLst>
              <a:ext uri="{FF2B5EF4-FFF2-40B4-BE49-F238E27FC236}">
                <a16:creationId xmlns:a16="http://schemas.microsoft.com/office/drawing/2014/main" id="{D187D917-B3F0-42FF-9A06-4BCD30E2F04C}"/>
              </a:ext>
            </a:extLst>
          </p:cNvPr>
          <p:cNvSpPr/>
          <p:nvPr/>
        </p:nvSpPr>
        <p:spPr>
          <a:xfrm>
            <a:off x="1664413" y="1174314"/>
            <a:ext cx="8534400" cy="461665"/>
          </a:xfrm>
          <a:prstGeom prst="rect">
            <a:avLst/>
          </a:prstGeom>
        </p:spPr>
        <p:txBody>
          <a:bodyPr wrap="square">
            <a:spAutoFit/>
          </a:bodyPr>
          <a:lstStyle/>
          <a:p>
            <a:pPr algn="ctr"/>
            <a:r>
              <a:rPr lang="en-US" sz="2400"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https://olaw.nih.gov/vas-e-module/story.html</a:t>
            </a:r>
            <a:endParaRPr lang="en-US" sz="2400" dirty="0">
              <a:solidFill>
                <a:srgbClr val="0070C0"/>
              </a:solidFill>
              <a:latin typeface="Calibri" panose="020F0502020204030204" pitchFamily="34" charset="0"/>
              <a:cs typeface="Calibri" panose="020F0502020204030204" pitchFamily="34" charset="0"/>
            </a:endParaRPr>
          </a:p>
        </p:txBody>
      </p:sp>
      <p:pic>
        <p:nvPicPr>
          <p:cNvPr id="8" name="Picture 7" descr="Office of Laboratory Animal Welfare website">
            <a:extLst>
              <a:ext uri="{FF2B5EF4-FFF2-40B4-BE49-F238E27FC236}">
                <a16:creationId xmlns:a16="http://schemas.microsoft.com/office/drawing/2014/main" id="{77BF3EA4-B13E-4BB2-A8A6-E8ADE28FD3A8}"/>
              </a:ext>
            </a:extLst>
          </p:cNvPr>
          <p:cNvPicPr>
            <a:picLocks noChangeAspect="1"/>
          </p:cNvPicPr>
          <p:nvPr/>
        </p:nvPicPr>
        <p:blipFill>
          <a:blip r:embed="rId5"/>
          <a:stretch>
            <a:fillRect/>
          </a:stretch>
        </p:blipFill>
        <p:spPr>
          <a:xfrm>
            <a:off x="1554309" y="1725339"/>
            <a:ext cx="9154274" cy="4631011"/>
          </a:xfrm>
          <a:prstGeom prst="rect">
            <a:avLst/>
          </a:prstGeom>
        </p:spPr>
      </p:pic>
      <p:sp>
        <p:nvSpPr>
          <p:cNvPr id="3" name="Slide Number Placeholder 2">
            <a:extLst>
              <a:ext uri="{FF2B5EF4-FFF2-40B4-BE49-F238E27FC236}">
                <a16:creationId xmlns:a16="http://schemas.microsoft.com/office/drawing/2014/main" id="{5EB3EC7E-AB76-4EC7-9266-51822AB7D698}"/>
              </a:ext>
            </a:extLst>
          </p:cNvPr>
          <p:cNvSpPr>
            <a:spLocks noGrp="1"/>
          </p:cNvSpPr>
          <p:nvPr>
            <p:ph type="sldNum" sz="quarter" idx="12"/>
          </p:nvPr>
        </p:nvSpPr>
        <p:spPr/>
        <p:txBody>
          <a:bodyPr/>
          <a:lstStyle/>
          <a:p>
            <a:fld id="{A7DDB576-49B3-42E2-89EA-6E35EA8EF806}" type="slidenum">
              <a:rPr lang="en-US" smtClean="0"/>
              <a:pPr/>
              <a:t>14</a:t>
            </a:fld>
            <a:endParaRPr lang="en-US" dirty="0"/>
          </a:p>
        </p:txBody>
      </p:sp>
    </p:spTree>
    <p:custDataLst>
      <p:tags r:id="rId1"/>
    </p:custDataLst>
    <p:extLst>
      <p:ext uri="{BB962C8B-B14F-4D97-AF65-F5344CB8AC3E}">
        <p14:creationId xmlns:p14="http://schemas.microsoft.com/office/powerpoint/2010/main" val="4177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20558A"/>
                </a:solidFill>
                <a:latin typeface="Calibri" panose="020F0502020204030204" pitchFamily="34" charset="0"/>
                <a:cs typeface="Calibri" panose="020F0502020204030204" pitchFamily="34" charset="0"/>
              </a:rPr>
              <a:t>Verification of IACUC approval</a:t>
            </a:r>
            <a:endParaRPr lang="en-US" b="1" dirty="0">
              <a:solidFill>
                <a:srgbClr val="20558A"/>
              </a:solidFill>
              <a:latin typeface="+mn-lt"/>
              <a:ea typeface="Open Sans" panose="020B0604020202020204" charset="0"/>
              <a:cs typeface="Open Sans" panose="020B0604020202020204" charset="0"/>
            </a:endParaRPr>
          </a:p>
        </p:txBody>
      </p:sp>
      <p:graphicFrame>
        <p:nvGraphicFramePr>
          <p:cNvPr id="6" name="Content Placeholder" descr="reminders related to IACUC approval:&#10;no funds may be used for animal activity until verification of IACUC approval; no animal activity conducted without IACUC approval; approval within three years of the budget period start date; just-in-time-procedures; and institutional responsibility to ensure congruency">
            <a:extLst>
              <a:ext uri="{FF2B5EF4-FFF2-40B4-BE49-F238E27FC236}">
                <a16:creationId xmlns:a16="http://schemas.microsoft.com/office/drawing/2014/main" id="{F73E777A-F071-44DD-9A86-165D90D65A4C}"/>
              </a:ext>
            </a:extLst>
          </p:cNvPr>
          <p:cNvGraphicFramePr>
            <a:graphicFrameLocks noGrp="1"/>
          </p:cNvGraphicFramePr>
          <p:nvPr>
            <p:ph idx="1"/>
            <p:extLst>
              <p:ext uri="{D42A27DB-BD31-4B8C-83A1-F6EECF244321}">
                <p14:modId xmlns:p14="http://schemas.microsoft.com/office/powerpoint/2010/main" val="224427840"/>
              </p:ext>
            </p:extLst>
          </p:nvPr>
        </p:nvGraphicFramePr>
        <p:xfrm>
          <a:off x="719447" y="1528742"/>
          <a:ext cx="10515600" cy="3875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0256E1FD-E8DD-439F-A1A8-E40BDA91E83C}"/>
              </a:ext>
            </a:extLst>
          </p:cNvPr>
          <p:cNvSpPr>
            <a:spLocks noGrp="1"/>
          </p:cNvSpPr>
          <p:nvPr>
            <p:ph type="sldNum" sz="quarter" idx="12"/>
          </p:nvPr>
        </p:nvSpPr>
        <p:spPr/>
        <p:txBody>
          <a:bodyPr/>
          <a:lstStyle/>
          <a:p>
            <a:fld id="{A7DDB576-49B3-42E2-89EA-6E35EA8EF806}" type="slidenum">
              <a:rPr lang="en-US" smtClean="0"/>
              <a:pPr/>
              <a:t>15</a:t>
            </a:fld>
            <a:endParaRPr lang="en-US" dirty="0"/>
          </a:p>
        </p:txBody>
      </p:sp>
    </p:spTree>
    <p:custDataLst>
      <p:tags r:id="rId1"/>
    </p:custDataLst>
    <p:extLst>
      <p:ext uri="{BB962C8B-B14F-4D97-AF65-F5344CB8AC3E}">
        <p14:creationId xmlns:p14="http://schemas.microsoft.com/office/powerpoint/2010/main" val="175000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b="1" dirty="0">
                <a:solidFill>
                  <a:srgbClr val="20558A"/>
                </a:solidFill>
                <a:latin typeface="+mn-lt"/>
                <a:ea typeface="+mj-ea"/>
                <a:cs typeface="+mj-cs"/>
              </a:rPr>
              <a:t>Animal Welfare Assurance</a:t>
            </a:r>
          </a:p>
        </p:txBody>
      </p:sp>
      <p:pic>
        <p:nvPicPr>
          <p:cNvPr id="6" name="Content Placeholder 5" descr="a close of a hamster with its &quot;thumbs&quot; up">
            <a:extLst>
              <a:ext uri="{FF2B5EF4-FFF2-40B4-BE49-F238E27FC236}">
                <a16:creationId xmlns:a16="http://schemas.microsoft.com/office/drawing/2014/main" id="{414C8E3A-08F2-49E4-B394-046657A7115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8653" r="-1" b="12837"/>
          <a:stretch/>
        </p:blipFill>
        <p:spPr>
          <a:xfrm>
            <a:off x="1" y="10"/>
            <a:ext cx="6005512" cy="6857990"/>
          </a:xfrm>
          <a:prstGeom prst="rect">
            <a:avLst/>
          </a:prstGeom>
        </p:spPr>
      </p:pic>
      <p:sp>
        <p:nvSpPr>
          <p:cNvPr id="4" name="Slide Number Placeholder 3">
            <a:extLst>
              <a:ext uri="{FF2B5EF4-FFF2-40B4-BE49-F238E27FC236}">
                <a16:creationId xmlns:a16="http://schemas.microsoft.com/office/drawing/2014/main" id="{8CE0EDBE-466B-426C-91A1-A67C17A34697}"/>
              </a:ext>
            </a:extLst>
          </p:cNvPr>
          <p:cNvSpPr>
            <a:spLocks noGrp="1"/>
          </p:cNvSpPr>
          <p:nvPr>
            <p:ph type="sldNum" sz="quarter" idx="12"/>
          </p:nvPr>
        </p:nvSpPr>
        <p:spPr/>
        <p:txBody>
          <a:bodyPr/>
          <a:lstStyle/>
          <a:p>
            <a:fld id="{A7DDB576-49B3-42E2-89EA-6E35EA8EF806}" type="slidenum">
              <a:rPr lang="en-US" smtClean="0"/>
              <a:pPr/>
              <a:t>16</a:t>
            </a:fld>
            <a:endParaRPr lang="en-US" dirty="0"/>
          </a:p>
        </p:txBody>
      </p:sp>
    </p:spTree>
    <p:custDataLst>
      <p:tags r:id="rId1"/>
    </p:custDataLst>
    <p:extLst>
      <p:ext uri="{BB962C8B-B14F-4D97-AF65-F5344CB8AC3E}">
        <p14:creationId xmlns:p14="http://schemas.microsoft.com/office/powerpoint/2010/main" val="150956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marL="109537" indent="0">
              <a:buNone/>
            </a:pPr>
            <a:r>
              <a:rPr lang="en-US" dirty="0">
                <a:latin typeface="Calibri" panose="020F0502020204030204" pitchFamily="34" charset="0"/>
                <a:cs typeface="Calibri" panose="020F0502020204030204" pitchFamily="34" charset="0"/>
              </a:rPr>
              <a:t>The PHS Policy, </a:t>
            </a:r>
            <a:r>
              <a:rPr lang="en-US"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section IV.A.</a:t>
            </a:r>
            <a:r>
              <a:rPr lang="en-US" dirty="0">
                <a:solidFill>
                  <a:srgbClr val="0070C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requires that:</a:t>
            </a:r>
          </a:p>
          <a:p>
            <a:pPr marL="109537" indent="0">
              <a:buNone/>
            </a:pPr>
            <a:r>
              <a:rPr lang="en-US" i="1" dirty="0">
                <a:latin typeface="Calibri" panose="020F0502020204030204" pitchFamily="34" charset="0"/>
                <a:cs typeface="Calibri" panose="020F0502020204030204" pitchFamily="34" charset="0"/>
              </a:rPr>
              <a:t>“No activity involving animals may be conducted or supported by the PHS </a:t>
            </a:r>
            <a:r>
              <a:rPr lang="en-US" b="1" i="1" dirty="0">
                <a:latin typeface="Calibri" panose="020F0502020204030204" pitchFamily="34" charset="0"/>
                <a:cs typeface="Calibri" panose="020F0502020204030204" pitchFamily="34" charset="0"/>
              </a:rPr>
              <a:t>until the institution conducting the activity has provided a written Assurance </a:t>
            </a:r>
            <a:r>
              <a:rPr lang="en-US" i="1" dirty="0">
                <a:latin typeface="Calibri" panose="020F0502020204030204" pitchFamily="34" charset="0"/>
                <a:cs typeface="Calibri" panose="020F0502020204030204" pitchFamily="34" charset="0"/>
              </a:rPr>
              <a:t>acceptable to the PHS, setting forth compliance with the Policy.”</a:t>
            </a:r>
          </a:p>
          <a:p>
            <a:pPr marL="109537" indent="0">
              <a:buNone/>
            </a:pPr>
            <a:endParaRPr lang="en-US" i="1" dirty="0">
              <a:latin typeface="Calibri" panose="020F0502020204030204" pitchFamily="34" charset="0"/>
              <a:cs typeface="Calibri" panose="020F0502020204030204" pitchFamily="34" charset="0"/>
            </a:endParaRPr>
          </a:p>
          <a:p>
            <a:pPr>
              <a:lnSpc>
                <a:spcPts val="2000"/>
              </a:lnSpc>
              <a:spcBef>
                <a:spcPct val="40000"/>
              </a:spcBef>
              <a:spcAft>
                <a:spcPts val="600"/>
              </a:spcAft>
              <a:buClrTx/>
            </a:pPr>
            <a:r>
              <a:rPr lang="en-US" dirty="0">
                <a:latin typeface="Calibri" panose="020F0502020204030204" pitchFamily="34" charset="0"/>
                <a:cs typeface="Calibri" panose="020F0502020204030204" pitchFamily="34" charset="0"/>
              </a:rPr>
              <a:t>Agreement with federal government;</a:t>
            </a:r>
          </a:p>
          <a:p>
            <a:pPr>
              <a:lnSpc>
                <a:spcPts val="2000"/>
              </a:lnSpc>
              <a:spcBef>
                <a:spcPct val="40000"/>
              </a:spcBef>
              <a:spcAft>
                <a:spcPts val="600"/>
              </a:spcAft>
              <a:buClrTx/>
            </a:pPr>
            <a:r>
              <a:rPr lang="en-US" dirty="0">
                <a:latin typeface="Calibri" panose="020F0502020204030204" pitchFamily="34" charset="0"/>
                <a:cs typeface="Calibri" panose="020F0502020204030204" pitchFamily="34" charset="0"/>
              </a:rPr>
              <a:t>Commits organization to proper care and treatment of animals;</a:t>
            </a:r>
          </a:p>
          <a:p>
            <a:pPr>
              <a:lnSpc>
                <a:spcPts val="2000"/>
              </a:lnSpc>
              <a:spcBef>
                <a:spcPct val="40000"/>
              </a:spcBef>
              <a:spcAft>
                <a:spcPts val="600"/>
              </a:spcAft>
              <a:buClrTx/>
            </a:pPr>
            <a:r>
              <a:rPr lang="en-US" dirty="0">
                <a:latin typeface="Calibri" panose="020F0502020204030204" pitchFamily="34" charset="0"/>
                <a:cs typeface="Calibri" panose="020F0502020204030204" pitchFamily="34" charset="0"/>
              </a:rPr>
              <a:t>Required for PHS funded grants, contracts and cooperative agreements.</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00589A"/>
                </a:solidFill>
                <a:latin typeface="Calibri" panose="020F0502020204030204" pitchFamily="34" charset="0"/>
                <a:cs typeface="Calibri" panose="020F0502020204030204" pitchFamily="34" charset="0"/>
              </a:rPr>
              <a:t>Animal Welfare Assurance</a:t>
            </a:r>
            <a:endParaRPr lang="en-US" b="1" dirty="0">
              <a:solidFill>
                <a:srgbClr val="20558A"/>
              </a:solidFill>
              <a:latin typeface="+mn-lt"/>
              <a:ea typeface="Open Sans" panose="020B0604020202020204" charset="0"/>
              <a:cs typeface="Open Sans" panose="020B0604020202020204" charset="0"/>
            </a:endParaRPr>
          </a:p>
        </p:txBody>
      </p:sp>
      <p:sp>
        <p:nvSpPr>
          <p:cNvPr id="4" name="Slide Number Placeholder 3">
            <a:extLst>
              <a:ext uri="{FF2B5EF4-FFF2-40B4-BE49-F238E27FC236}">
                <a16:creationId xmlns:a16="http://schemas.microsoft.com/office/drawing/2014/main" id="{C45B1C2C-D4D0-4732-9CA5-52B97BDCD8B0}"/>
              </a:ext>
            </a:extLst>
          </p:cNvPr>
          <p:cNvSpPr>
            <a:spLocks noGrp="1"/>
          </p:cNvSpPr>
          <p:nvPr>
            <p:ph type="sldNum" sz="quarter" idx="12"/>
          </p:nvPr>
        </p:nvSpPr>
        <p:spPr/>
        <p:txBody>
          <a:bodyPr/>
          <a:lstStyle/>
          <a:p>
            <a:fld id="{A7DDB576-49B3-42E2-89EA-6E35EA8EF806}" type="slidenum">
              <a:rPr lang="en-US" smtClean="0"/>
              <a:pPr/>
              <a:t>17</a:t>
            </a:fld>
            <a:endParaRPr lang="en-US" dirty="0"/>
          </a:p>
        </p:txBody>
      </p:sp>
    </p:spTree>
    <p:custDataLst>
      <p:tags r:id="rId1"/>
    </p:custDataLst>
    <p:extLst>
      <p:ext uri="{BB962C8B-B14F-4D97-AF65-F5344CB8AC3E}">
        <p14:creationId xmlns:p14="http://schemas.microsoft.com/office/powerpoint/2010/main" val="88784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52FC20B-9DED-4066-8676-BE4F0C5D4AE3}"/>
              </a:ext>
            </a:extLst>
          </p:cNvPr>
          <p:cNvSpPr>
            <a:spLocks noGrp="1"/>
          </p:cNvSpPr>
          <p:nvPr>
            <p:ph type="title"/>
          </p:nvPr>
        </p:nvSpPr>
        <p:spPr>
          <a:xfrm>
            <a:off x="707011" y="4502330"/>
            <a:ext cx="10765410" cy="1207269"/>
          </a:xfrm>
        </p:spPr>
        <p:txBody>
          <a:bodyPr vert="horz" lIns="91440" tIns="45720" rIns="91440" bIns="45720" rtlCol="0" anchor="b" anchorCtr="1">
            <a:normAutofit/>
          </a:bodyPr>
          <a:lstStyle/>
          <a:p>
            <a:pPr algn="ctr"/>
            <a:r>
              <a:rPr lang="en-US" b="1" dirty="0">
                <a:solidFill>
                  <a:srgbClr val="20558A"/>
                </a:solidFill>
                <a:latin typeface="+mn-lt"/>
                <a:ea typeface="+mj-ea"/>
                <a:cs typeface="+mj-cs"/>
              </a:rPr>
              <a:t>PHS Policy Standards for Animal Care and Use</a:t>
            </a:r>
          </a:p>
        </p:txBody>
      </p:sp>
      <p:pic>
        <p:nvPicPr>
          <p:cNvPr id="12" name="Picture 11" descr="cover of book">
            <a:extLst>
              <a:ext uri="{FF2B5EF4-FFF2-40B4-BE49-F238E27FC236}">
                <a16:creationId xmlns:a16="http://schemas.microsoft.com/office/drawing/2014/main" id="{F8C4FBE4-8DCD-4147-B77F-835B3F7CDCEE}"/>
              </a:ext>
            </a:extLst>
          </p:cNvPr>
          <p:cNvPicPr>
            <a:picLocks noChangeAspect="1"/>
          </p:cNvPicPr>
          <p:nvPr/>
        </p:nvPicPr>
        <p:blipFill>
          <a:blip r:embed="rId4"/>
          <a:stretch>
            <a:fillRect/>
          </a:stretch>
        </p:blipFill>
        <p:spPr>
          <a:xfrm>
            <a:off x="9257667" y="561774"/>
            <a:ext cx="2647251" cy="3437989"/>
          </a:xfrm>
          <a:prstGeom prst="rect">
            <a:avLst/>
          </a:prstGeom>
          <a:ln>
            <a:solidFill>
              <a:schemeClr val="bg1"/>
            </a:solidFill>
          </a:ln>
        </p:spPr>
      </p:pic>
      <p:cxnSp>
        <p:nvCxnSpPr>
          <p:cNvPr id="35" name="Straight Connector 34">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8433" y="1182448"/>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7" descr="scroll of USGovtPrinciples">
            <a:extLst>
              <a:ext uri="{FF2B5EF4-FFF2-40B4-BE49-F238E27FC236}">
                <a16:creationId xmlns:a16="http://schemas.microsoft.com/office/drawing/2014/main" id="{C479B656-AF50-4727-8C59-9E2CD13C58C2}"/>
              </a:ext>
            </a:extLst>
          </p:cNvPr>
          <p:cNvPicPr>
            <a:picLocks noChangeAspect="1" noChangeArrowheads="1"/>
          </p:cNvPicPr>
          <p:nvPr/>
        </p:nvPicPr>
        <p:blipFill>
          <a:blip r:embed="rId5"/>
          <a:stretch>
            <a:fillRect/>
          </a:stretch>
        </p:blipFill>
        <p:spPr bwMode="auto">
          <a:xfrm>
            <a:off x="287082" y="321020"/>
            <a:ext cx="2654187" cy="3176177"/>
          </a:xfrm>
          <a:prstGeom prst="rect">
            <a:avLst/>
          </a:prstGeom>
          <a:noFill/>
        </p:spPr>
      </p:pic>
      <p:cxnSp>
        <p:nvCxnSpPr>
          <p:cNvPr id="37" name="Straight Connector 36">
            <a:extLst>
              <a:ext uri="{FF2B5EF4-FFF2-40B4-BE49-F238E27FC236}">
                <a16:creationId xmlns:a16="http://schemas.microsoft.com/office/drawing/2014/main" id="{BC68721A-3920-404F-817F-D207616A49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182448"/>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cover of book">
            <a:extLst>
              <a:ext uri="{FF2B5EF4-FFF2-40B4-BE49-F238E27FC236}">
                <a16:creationId xmlns:a16="http://schemas.microsoft.com/office/drawing/2014/main" id="{0895C6CF-592D-42F7-A6EB-DF5DBB668B0A}"/>
              </a:ext>
            </a:extLst>
          </p:cNvPr>
          <p:cNvPicPr>
            <a:picLocks noChangeAspect="1"/>
          </p:cNvPicPr>
          <p:nvPr/>
        </p:nvPicPr>
        <p:blipFill>
          <a:blip r:embed="rId6"/>
          <a:stretch>
            <a:fillRect/>
          </a:stretch>
        </p:blipFill>
        <p:spPr>
          <a:xfrm>
            <a:off x="6291913" y="321020"/>
            <a:ext cx="2569467" cy="3843756"/>
          </a:xfrm>
          <a:prstGeom prst="rect">
            <a:avLst/>
          </a:prstGeom>
        </p:spPr>
      </p:pic>
      <p:cxnSp>
        <p:nvCxnSpPr>
          <p:cNvPr id="39" name="Straight Connector 38">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3567" y="1182448"/>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cover of book">
            <a:extLst>
              <a:ext uri="{FF2B5EF4-FFF2-40B4-BE49-F238E27FC236}">
                <a16:creationId xmlns:a16="http://schemas.microsoft.com/office/drawing/2014/main" id="{5F9825CB-1132-4455-AAA9-0A3B78F4B5F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329310" y="358890"/>
            <a:ext cx="2575317" cy="38437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lide Number Placeholder 13">
            <a:extLst>
              <a:ext uri="{FF2B5EF4-FFF2-40B4-BE49-F238E27FC236}">
                <a16:creationId xmlns:a16="http://schemas.microsoft.com/office/drawing/2014/main" id="{55F8602A-4728-4787-9069-1A743FDFD504}"/>
              </a:ext>
            </a:extLst>
          </p:cNvPr>
          <p:cNvSpPr>
            <a:spLocks noGrp="1"/>
          </p:cNvSpPr>
          <p:nvPr>
            <p:ph type="sldNum" sz="quarter" idx="12"/>
          </p:nvPr>
        </p:nvSpPr>
        <p:spPr/>
        <p:txBody>
          <a:bodyPr/>
          <a:lstStyle/>
          <a:p>
            <a:fld id="{A7DDB576-49B3-42E2-89EA-6E35EA8EF806}" type="slidenum">
              <a:rPr lang="en-US" smtClean="0">
                <a:solidFill>
                  <a:schemeClr val="tx1"/>
                </a:solidFill>
              </a:rPr>
              <a:pPr/>
              <a:t>18</a:t>
            </a:fld>
            <a:endParaRPr lang="en-US" dirty="0">
              <a:solidFill>
                <a:schemeClr val="tx1"/>
              </a:solidFill>
            </a:endParaRPr>
          </a:p>
        </p:txBody>
      </p:sp>
    </p:spTree>
    <p:custDataLst>
      <p:tags r:id="rId1"/>
    </p:custDataLst>
    <p:extLst>
      <p:ext uri="{BB962C8B-B14F-4D97-AF65-F5344CB8AC3E}">
        <p14:creationId xmlns:p14="http://schemas.microsoft.com/office/powerpoint/2010/main" val="255727477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6525"/>
            <a:ext cx="10515600" cy="1325563"/>
          </a:xfrm>
          <a:solidFill>
            <a:schemeClr val="bg1"/>
          </a:solidFill>
        </p:spPr>
        <p:txBody>
          <a:bodyPr>
            <a:noAutofit/>
          </a:bodyPr>
          <a:lstStyle/>
          <a:p>
            <a:r>
              <a:rPr lang="en-US" sz="4000" b="1" dirty="0">
                <a:solidFill>
                  <a:srgbClr val="00589A"/>
                </a:solidFill>
                <a:latin typeface="Calibri" panose="020F0502020204030204" pitchFamily="34" charset="0"/>
                <a:cs typeface="Calibri" panose="020F0502020204030204" pitchFamily="34" charset="0"/>
              </a:rPr>
              <a:t>Animal Welfare Assurances</a:t>
            </a:r>
            <a:endParaRPr lang="en-US" sz="4000" b="1" dirty="0">
              <a:solidFill>
                <a:srgbClr val="20558A"/>
              </a:solidFill>
              <a:latin typeface="+mn-lt"/>
              <a:ea typeface="Open Sans" panose="020B0604020202020204" charset="0"/>
              <a:cs typeface="Open Sans" panose="020B0604020202020204" charset="0"/>
            </a:endParaRPr>
          </a:p>
        </p:txBody>
      </p:sp>
      <p:graphicFrame>
        <p:nvGraphicFramePr>
          <p:cNvPr id="7" name="Content Placeholder 3" descr="Animal Welfare Assurances - domestic assurance, foreign assurance, and interinstitutional assurance">
            <a:extLst>
              <a:ext uri="{FF2B5EF4-FFF2-40B4-BE49-F238E27FC236}">
                <a16:creationId xmlns:a16="http://schemas.microsoft.com/office/drawing/2014/main" id="{A1FA67D2-685B-498B-A52C-70585F4C40DA}"/>
              </a:ext>
            </a:extLst>
          </p:cNvPr>
          <p:cNvGraphicFramePr>
            <a:graphicFrameLocks noGrp="1"/>
          </p:cNvGraphicFramePr>
          <p:nvPr>
            <p:ph idx="1"/>
            <p:extLst>
              <p:ext uri="{D42A27DB-BD31-4B8C-83A1-F6EECF244321}">
                <p14:modId xmlns:p14="http://schemas.microsoft.com/office/powerpoint/2010/main" val="3321574099"/>
              </p:ext>
            </p:extLst>
          </p:nvPr>
        </p:nvGraphicFramePr>
        <p:xfrm>
          <a:off x="838200" y="1238729"/>
          <a:ext cx="10771598" cy="4904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3A5407B8-B9B9-457F-93EF-D924BD9F040C}"/>
              </a:ext>
            </a:extLst>
          </p:cNvPr>
          <p:cNvSpPr>
            <a:spLocks noGrp="1"/>
          </p:cNvSpPr>
          <p:nvPr>
            <p:ph type="sldNum" sz="quarter" idx="12"/>
          </p:nvPr>
        </p:nvSpPr>
        <p:spPr/>
        <p:txBody>
          <a:bodyPr/>
          <a:lstStyle/>
          <a:p>
            <a:fld id="{A7DDB576-49B3-42E2-89EA-6E35EA8EF806}" type="slidenum">
              <a:rPr lang="en-US" smtClean="0"/>
              <a:pPr/>
              <a:t>19</a:t>
            </a:fld>
            <a:endParaRPr lang="en-US" dirty="0"/>
          </a:p>
        </p:txBody>
      </p:sp>
    </p:spTree>
    <p:custDataLst>
      <p:tags r:id="rId1"/>
    </p:custDataLst>
    <p:extLst>
      <p:ext uri="{BB962C8B-B14F-4D97-AF65-F5344CB8AC3E}">
        <p14:creationId xmlns:p14="http://schemas.microsoft.com/office/powerpoint/2010/main" val="217311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amster editUntitled2" descr="hamster in wheel">
            <a:hlinkClick r:id="" action="ppaction://media"/>
            <a:extLst>
              <a:ext uri="{FF2B5EF4-FFF2-40B4-BE49-F238E27FC236}">
                <a16:creationId xmlns:a16="http://schemas.microsoft.com/office/drawing/2014/main" id="{E890FA3D-9A05-48B4-AA06-D5221AF43BC0}"/>
              </a:ext>
            </a:extLst>
          </p:cNvPr>
          <p:cNvPicPr>
            <a:picLocks noChangeAspect="1"/>
          </p:cNvPicPr>
          <p:nvPr>
            <a:videoFile r:link="rId2"/>
            <p:extLst>
              <p:ext uri="{DAA4B4D4-6D71-4841-9C94-3DE7FCFB9230}">
                <p14:media xmlns:p14="http://schemas.microsoft.com/office/powerpoint/2010/main" r:embed="rId3">
                  <p14:trim st="16326" end="6458"/>
                </p14:media>
              </p:ext>
            </p:extLst>
          </p:nvPr>
        </p:nvPicPr>
        <p:blipFill rotWithShape="1">
          <a:blip r:embed="rId6"/>
          <a:srcRect l="1250" t="21668" r="-1250" b="13335"/>
          <a:stretch>
            <a:fillRect/>
          </a:stretch>
        </p:blipFill>
        <p:spPr>
          <a:xfrm>
            <a:off x="643467" y="771012"/>
            <a:ext cx="10905066" cy="5315975"/>
          </a:xfrm>
          <a:prstGeom prst="rect">
            <a:avLst/>
          </a:prstGeom>
        </p:spPr>
      </p:pic>
      <p:sp>
        <p:nvSpPr>
          <p:cNvPr id="10" name="Slide Number Placeholder 9">
            <a:extLst>
              <a:ext uri="{FF2B5EF4-FFF2-40B4-BE49-F238E27FC236}">
                <a16:creationId xmlns:a16="http://schemas.microsoft.com/office/drawing/2014/main" id="{BC56DBDF-6A74-4534-BA05-92F292B14CB6}"/>
              </a:ext>
            </a:extLst>
          </p:cNvPr>
          <p:cNvSpPr>
            <a:spLocks noGrp="1"/>
          </p:cNvSpPr>
          <p:nvPr>
            <p:ph type="sldNum" sz="quarter" idx="12"/>
          </p:nvPr>
        </p:nvSpPr>
        <p:spPr/>
        <p:txBody>
          <a:bodyPr/>
          <a:lstStyle/>
          <a:p>
            <a:fld id="{A7DDB576-49B3-42E2-89EA-6E35EA8EF806}" type="slidenum">
              <a:rPr lang="en-US" smtClean="0"/>
              <a:pPr/>
              <a:t>2</a:t>
            </a:fld>
            <a:endParaRPr lang="en-US" dirty="0"/>
          </a:p>
        </p:txBody>
      </p:sp>
      <p:sp>
        <p:nvSpPr>
          <p:cNvPr id="2" name="Title 1">
            <a:extLst>
              <a:ext uri="{FF2B5EF4-FFF2-40B4-BE49-F238E27FC236}">
                <a16:creationId xmlns:a16="http://schemas.microsoft.com/office/drawing/2014/main" id="{C95A24D6-2E29-497E-A337-42E7AD6E9C34}"/>
              </a:ext>
            </a:extLst>
          </p:cNvPr>
          <p:cNvSpPr>
            <a:spLocks noGrp="1"/>
          </p:cNvSpPr>
          <p:nvPr>
            <p:ph type="title"/>
          </p:nvPr>
        </p:nvSpPr>
        <p:spPr>
          <a:xfrm>
            <a:off x="883920" y="-1362808"/>
            <a:ext cx="10515600" cy="1325563"/>
          </a:xfrm>
        </p:spPr>
        <p:txBody>
          <a:bodyPr/>
          <a:lstStyle/>
          <a:p>
            <a:r>
              <a:rPr lang="en-US" dirty="0"/>
              <a:t>Feel</a:t>
            </a:r>
            <a:r>
              <a:rPr lang="en-US" baseline="0" dirty="0"/>
              <a:t> like you are spinning in circles</a:t>
            </a:r>
            <a:endParaRPr lang="en-US" dirty="0"/>
          </a:p>
        </p:txBody>
      </p:sp>
    </p:spTree>
    <p:custDataLst>
      <p:tags r:id="rId1"/>
    </p:custDataLst>
    <p:extLst>
      <p:ext uri="{BB962C8B-B14F-4D97-AF65-F5344CB8AC3E}">
        <p14:creationId xmlns:p14="http://schemas.microsoft.com/office/powerpoint/2010/main" val="2530693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mute="1">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136525"/>
            <a:ext cx="10515600" cy="1325563"/>
          </a:xfrm>
          <a:solidFill>
            <a:schemeClr val="bg1"/>
          </a:solidFill>
        </p:spPr>
        <p:txBody>
          <a:bodyPr>
            <a:noAutofit/>
          </a:bodyPr>
          <a:lstStyle/>
          <a:p>
            <a:r>
              <a:rPr lang="en-US" sz="4000" b="1" dirty="0">
                <a:solidFill>
                  <a:srgbClr val="00589A"/>
                </a:solidFill>
                <a:latin typeface="Calibri" panose="020F0502020204030204" pitchFamily="34" charset="0"/>
                <a:cs typeface="Calibri" panose="020F0502020204030204" pitchFamily="34" charset="0"/>
              </a:rPr>
              <a:t>Interinstitutional Assurance Example</a:t>
            </a:r>
            <a:endParaRPr lang="en-US" sz="4000" b="1" dirty="0">
              <a:solidFill>
                <a:srgbClr val="20558A"/>
              </a:solidFill>
              <a:latin typeface="+mn-lt"/>
              <a:ea typeface="Open Sans" panose="020B0604020202020204" charset="0"/>
              <a:cs typeface="Open Sans" panose="020B0604020202020204" charset="0"/>
            </a:endParaRPr>
          </a:p>
        </p:txBody>
      </p:sp>
      <p:sp>
        <p:nvSpPr>
          <p:cNvPr id="6" name="TextBox 5">
            <a:extLst>
              <a:ext uri="{FF2B5EF4-FFF2-40B4-BE49-F238E27FC236}">
                <a16:creationId xmlns:a16="http://schemas.microsoft.com/office/drawing/2014/main" id="{E7DCF69E-DE49-43F5-87E2-2AC3A18CA5D5}"/>
              </a:ext>
            </a:extLst>
          </p:cNvPr>
          <p:cNvSpPr txBox="1"/>
          <p:nvPr/>
        </p:nvSpPr>
        <p:spPr>
          <a:xfrm>
            <a:off x="838200" y="1206084"/>
            <a:ext cx="8657438" cy="424731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Bob’s Biotech (BB) received a grant that involves animals. BB does not have an animal care and use program of their own </a:t>
            </a:r>
            <a:r>
              <a:rPr lang="en-US" sz="2800" dirty="0">
                <a:latin typeface="Calibri" panose="020F0502020204030204" pitchFamily="34" charset="0"/>
                <a:ea typeface="ＭＳ Ｐゴシック" charset="-128"/>
                <a:cs typeface="Calibri" panose="020F0502020204030204" pitchFamily="34" charset="0"/>
              </a:rPr>
              <a:t>so the animal activity will be performed at John’s Hopkins (JHU), an assured organization. The IC or Grants management will request an IA between BB, the performance site JHU and OLAW. </a:t>
            </a:r>
          </a:p>
          <a:p>
            <a:endParaRPr lang="en-US" sz="2800" dirty="0">
              <a:latin typeface="Calibri" panose="020F0502020204030204" pitchFamily="34" charset="0"/>
              <a:ea typeface="ＭＳ Ｐゴシック" charset="-128"/>
              <a:cs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ea typeface="ＭＳ Ｐゴシック" charset="-128"/>
                <a:cs typeface="Calibri" panose="020F0502020204030204" pitchFamily="34" charset="0"/>
              </a:rPr>
              <a:t>Signed by IO of BB and by the IO and IACUC Chair of JHU to verify approval</a:t>
            </a:r>
          </a:p>
          <a:p>
            <a:endParaRPr lang="en-US" dirty="0"/>
          </a:p>
        </p:txBody>
      </p:sp>
      <p:sp>
        <p:nvSpPr>
          <p:cNvPr id="4" name="Slide Number Placeholder 3">
            <a:extLst>
              <a:ext uri="{FF2B5EF4-FFF2-40B4-BE49-F238E27FC236}">
                <a16:creationId xmlns:a16="http://schemas.microsoft.com/office/drawing/2014/main" id="{7CB42627-1F49-4524-AA76-4C0242DF8732}"/>
              </a:ext>
            </a:extLst>
          </p:cNvPr>
          <p:cNvSpPr>
            <a:spLocks noGrp="1"/>
          </p:cNvSpPr>
          <p:nvPr>
            <p:ph type="sldNum" sz="quarter" idx="12"/>
          </p:nvPr>
        </p:nvSpPr>
        <p:spPr/>
        <p:txBody>
          <a:bodyPr/>
          <a:lstStyle/>
          <a:p>
            <a:fld id="{A7DDB576-49B3-42E2-89EA-6E35EA8EF806}" type="slidenum">
              <a:rPr lang="en-US" smtClean="0"/>
              <a:pPr/>
              <a:t>20</a:t>
            </a:fld>
            <a:endParaRPr lang="en-US" dirty="0"/>
          </a:p>
        </p:txBody>
      </p:sp>
    </p:spTree>
    <p:custDataLst>
      <p:tags r:id="rId1"/>
    </p:custDataLst>
    <p:extLst>
      <p:ext uri="{BB962C8B-B14F-4D97-AF65-F5344CB8AC3E}">
        <p14:creationId xmlns:p14="http://schemas.microsoft.com/office/powerpoint/2010/main" val="222497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253331"/>
            <a:ext cx="10515600" cy="4351338"/>
          </a:xfrm>
        </p:spPr>
        <p:txBody>
          <a:bodyPr/>
          <a:lstStyle/>
          <a:p>
            <a:pPr>
              <a:spcBef>
                <a:spcPct val="40000"/>
              </a:spcBef>
              <a:spcAft>
                <a:spcPts val="600"/>
              </a:spcAft>
              <a:buClrTx/>
            </a:pPr>
            <a:r>
              <a:rPr lang="en-US" dirty="0">
                <a:latin typeface="Calibri" panose="020F0502020204030204" pitchFamily="34" charset="0"/>
                <a:cs typeface="Calibri" panose="020F0502020204030204" pitchFamily="34" charset="0"/>
              </a:rPr>
              <a:t>Applies to all parties in collaboration (primary and subs) where animal research conducted </a:t>
            </a:r>
          </a:p>
          <a:p>
            <a:pPr>
              <a:spcBef>
                <a:spcPct val="40000"/>
              </a:spcBef>
              <a:spcAft>
                <a:spcPts val="600"/>
              </a:spcAft>
              <a:buClrTx/>
            </a:pPr>
            <a:r>
              <a:rPr lang="en-US" dirty="0">
                <a:latin typeface="Calibri" panose="020F0502020204030204" pitchFamily="34" charset="0"/>
                <a:cs typeface="Calibri" panose="020F0502020204030204" pitchFamily="34" charset="0"/>
              </a:rPr>
              <a:t>Dual IACUC approval is not required for the same animal activity;</a:t>
            </a:r>
          </a:p>
          <a:p>
            <a:pPr>
              <a:spcBef>
                <a:spcPct val="40000"/>
              </a:spcBef>
              <a:spcAft>
                <a:spcPts val="600"/>
              </a:spcAft>
              <a:buClrTx/>
            </a:pPr>
            <a:r>
              <a:rPr lang="en-US" dirty="0">
                <a:latin typeface="Calibri" panose="020F0502020204030204" pitchFamily="34" charset="0"/>
                <a:cs typeface="Calibri" panose="020F0502020204030204" pitchFamily="34" charset="0"/>
              </a:rPr>
              <a:t>But Animal Welfare Assurances and IACUC approvals must be in place (dated within 3 years).</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00589A"/>
                </a:solidFill>
                <a:latin typeface="Calibri" panose="020F0502020204030204" pitchFamily="34" charset="0"/>
                <a:cs typeface="Calibri" panose="020F0502020204030204" pitchFamily="34" charset="0"/>
              </a:rPr>
              <a:t>Consortium Agreements</a:t>
            </a:r>
            <a:br>
              <a:rPr lang="en-US" b="1" dirty="0">
                <a:solidFill>
                  <a:srgbClr val="00589A"/>
                </a:solidFill>
                <a:latin typeface="Calibri" panose="020F0502020204030204" pitchFamily="34" charset="0"/>
                <a:cs typeface="Calibri" panose="020F0502020204030204" pitchFamily="34" charset="0"/>
              </a:rPr>
            </a:br>
            <a:endParaRPr lang="en-US" b="1" dirty="0">
              <a:solidFill>
                <a:srgbClr val="20558A"/>
              </a:solidFill>
              <a:latin typeface="+mn-lt"/>
              <a:ea typeface="Open Sans" panose="020B0604020202020204" charset="0"/>
              <a:cs typeface="Open Sans" panose="020B0604020202020204" charset="0"/>
            </a:endParaRPr>
          </a:p>
        </p:txBody>
      </p:sp>
      <p:sp>
        <p:nvSpPr>
          <p:cNvPr id="6" name="Rectangle 5">
            <a:extLst>
              <a:ext uri="{FF2B5EF4-FFF2-40B4-BE49-F238E27FC236}">
                <a16:creationId xmlns:a16="http://schemas.microsoft.com/office/drawing/2014/main" id="{D950F29D-172F-4416-9342-D0D9A2F8C1C0}"/>
              </a:ext>
            </a:extLst>
          </p:cNvPr>
          <p:cNvSpPr/>
          <p:nvPr/>
        </p:nvSpPr>
        <p:spPr>
          <a:xfrm>
            <a:off x="887630" y="3790658"/>
            <a:ext cx="9140290" cy="892552"/>
          </a:xfrm>
          <a:prstGeom prst="rect">
            <a:avLst/>
          </a:prstGeom>
        </p:spPr>
        <p:txBody>
          <a:bodyPr wrap="square">
            <a:spAutoFit/>
          </a:bodyPr>
          <a:lstStyle/>
          <a:p>
            <a:r>
              <a:rPr lang="en-US" sz="2800" dirty="0">
                <a:hlinkClick r:id="rId4"/>
              </a:rPr>
              <a:t>https://olaw.nih.gov/guidance/obtaining-an-assurance.htm</a:t>
            </a:r>
            <a:endParaRPr lang="en-US" sz="2800" dirty="0"/>
          </a:p>
          <a:p>
            <a:endParaRPr lang="en-US" sz="2400" dirty="0"/>
          </a:p>
        </p:txBody>
      </p:sp>
      <p:sp>
        <p:nvSpPr>
          <p:cNvPr id="4" name="Slide Number Placeholder 3">
            <a:extLst>
              <a:ext uri="{FF2B5EF4-FFF2-40B4-BE49-F238E27FC236}">
                <a16:creationId xmlns:a16="http://schemas.microsoft.com/office/drawing/2014/main" id="{5ADCF843-172C-4F5C-B0C1-DFD593B0C418}"/>
              </a:ext>
            </a:extLst>
          </p:cNvPr>
          <p:cNvSpPr>
            <a:spLocks noGrp="1"/>
          </p:cNvSpPr>
          <p:nvPr>
            <p:ph type="sldNum" sz="quarter" idx="12"/>
          </p:nvPr>
        </p:nvSpPr>
        <p:spPr/>
        <p:txBody>
          <a:bodyPr/>
          <a:lstStyle/>
          <a:p>
            <a:fld id="{A7DDB576-49B3-42E2-89EA-6E35EA8EF806}" type="slidenum">
              <a:rPr lang="en-US" smtClean="0"/>
              <a:pPr/>
              <a:t>21</a:t>
            </a:fld>
            <a:endParaRPr lang="en-US" dirty="0"/>
          </a:p>
        </p:txBody>
      </p:sp>
    </p:spTree>
    <p:custDataLst>
      <p:tags r:id="rId1"/>
    </p:custDataLst>
    <p:extLst>
      <p:ext uri="{BB962C8B-B14F-4D97-AF65-F5344CB8AC3E}">
        <p14:creationId xmlns:p14="http://schemas.microsoft.com/office/powerpoint/2010/main" val="394980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199" y="2187574"/>
            <a:ext cx="10515600" cy="4351338"/>
          </a:xfrm>
        </p:spPr>
        <p:txBody>
          <a:bodyPr/>
          <a:lstStyle/>
          <a:p>
            <a:pPr marL="342900" indent="-342900">
              <a:spcBef>
                <a:spcPct val="40000"/>
              </a:spcBef>
              <a:spcAft>
                <a:spcPts val="600"/>
              </a:spcAft>
              <a:buClrTx/>
              <a:buFont typeface="+mj-lt"/>
              <a:buAutoNum type="alphaUcPeriod"/>
            </a:pPr>
            <a:r>
              <a:rPr lang="en-US" dirty="0">
                <a:latin typeface="Calibri" panose="020F0502020204030204" pitchFamily="34" charset="0"/>
                <a:cs typeface="Calibri" panose="020F0502020204030204" pitchFamily="34" charset="0"/>
              </a:rPr>
              <a:t>Completed VAS in the application</a:t>
            </a:r>
          </a:p>
          <a:p>
            <a:pPr marL="342900" indent="-342900">
              <a:spcBef>
                <a:spcPct val="40000"/>
              </a:spcBef>
              <a:spcAft>
                <a:spcPts val="600"/>
              </a:spcAft>
              <a:buClrTx/>
              <a:buFont typeface="+mj-lt"/>
              <a:buAutoNum type="alphaUcPeriod"/>
            </a:pPr>
            <a:r>
              <a:rPr lang="en-US" dirty="0">
                <a:latin typeface="Calibri" panose="020F0502020204030204" pitchFamily="34" charset="0"/>
                <a:cs typeface="Calibri" panose="020F0502020204030204" pitchFamily="34" charset="0"/>
              </a:rPr>
              <a:t>Verification that the IACUC has reviewed and approved those sections of the application that involve the use of vertebrate animals.</a:t>
            </a:r>
          </a:p>
          <a:p>
            <a:pPr marL="342900" indent="-342900">
              <a:spcBef>
                <a:spcPct val="40000"/>
              </a:spcBef>
              <a:spcAft>
                <a:spcPts val="600"/>
              </a:spcAft>
              <a:buClrTx/>
              <a:buFont typeface="+mj-lt"/>
              <a:buAutoNum type="alphaUcPeriod"/>
            </a:pPr>
            <a:r>
              <a:rPr lang="en-US" dirty="0">
                <a:latin typeface="Calibri" panose="020F0502020204030204" pitchFamily="34" charset="0"/>
                <a:cs typeface="Calibri" panose="020F0502020204030204" pitchFamily="34" charset="0"/>
              </a:rPr>
              <a:t>Assurance for the applicant organization and all performance sites</a:t>
            </a:r>
          </a:p>
          <a:p>
            <a:pPr marL="342900" indent="-342900">
              <a:spcBef>
                <a:spcPct val="40000"/>
              </a:spcBef>
              <a:spcAft>
                <a:spcPts val="600"/>
              </a:spcAft>
              <a:buClrTx/>
              <a:buFont typeface="+mj-lt"/>
              <a:buAutoNum type="alphaUcPeriod"/>
            </a:pPr>
            <a:r>
              <a:rPr lang="en-US" dirty="0">
                <a:latin typeface="Calibri" panose="020F0502020204030204" pitchFamily="34" charset="0"/>
                <a:cs typeface="Calibri" panose="020F0502020204030204" pitchFamily="34" charset="0"/>
              </a:rPr>
              <a:t>Assurance for only the applicant organization even though there are other performance sites </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199" y="770887"/>
            <a:ext cx="11110645" cy="1325563"/>
          </a:xfrm>
        </p:spPr>
        <p:txBody>
          <a:bodyPr>
            <a:normAutofit fontScale="90000"/>
          </a:bodyPr>
          <a:lstStyle/>
          <a:p>
            <a:r>
              <a:rPr lang="en-US" b="1" dirty="0">
                <a:solidFill>
                  <a:srgbClr val="00589A"/>
                </a:solidFill>
                <a:latin typeface="Calibri" panose="020F0502020204030204" pitchFamily="34" charset="0"/>
                <a:cs typeface="Calibri" panose="020F0502020204030204" pitchFamily="34" charset="0"/>
              </a:rPr>
              <a:t>What are the PHS Policy and NIH Grants </a:t>
            </a:r>
            <a:br>
              <a:rPr lang="en-US" b="1" dirty="0">
                <a:solidFill>
                  <a:srgbClr val="00589A"/>
                </a:solidFill>
                <a:latin typeface="Calibri" panose="020F0502020204030204" pitchFamily="34" charset="0"/>
                <a:cs typeface="Calibri" panose="020F0502020204030204" pitchFamily="34" charset="0"/>
              </a:rPr>
            </a:br>
            <a:r>
              <a:rPr lang="en-US" b="1" dirty="0">
                <a:solidFill>
                  <a:srgbClr val="00589A"/>
                </a:solidFill>
                <a:latin typeface="Calibri" panose="020F0502020204030204" pitchFamily="34" charset="0"/>
                <a:cs typeface="Calibri" panose="020F0502020204030204" pitchFamily="34" charset="0"/>
              </a:rPr>
              <a:t>Policy requirements when making </a:t>
            </a:r>
            <a:br>
              <a:rPr lang="en-US" b="1" dirty="0">
                <a:solidFill>
                  <a:srgbClr val="00589A"/>
                </a:solidFill>
                <a:latin typeface="Calibri" panose="020F0502020204030204" pitchFamily="34" charset="0"/>
                <a:cs typeface="Calibri" panose="020F0502020204030204" pitchFamily="34" charset="0"/>
              </a:rPr>
            </a:br>
            <a:r>
              <a:rPr lang="en-US" b="1" dirty="0">
                <a:solidFill>
                  <a:srgbClr val="00589A"/>
                </a:solidFill>
                <a:latin typeface="Calibri" panose="020F0502020204030204" pitchFamily="34" charset="0"/>
                <a:cs typeface="Calibri" panose="020F0502020204030204" pitchFamily="34" charset="0"/>
              </a:rPr>
              <a:t>an award involving animals?</a:t>
            </a:r>
            <a:br>
              <a:rPr lang="en-US" b="1" dirty="0">
                <a:solidFill>
                  <a:srgbClr val="00589A"/>
                </a:solidFill>
                <a:latin typeface="Calibri" panose="020F0502020204030204" pitchFamily="34" charset="0"/>
                <a:cs typeface="Calibri" panose="020F0502020204030204" pitchFamily="34" charset="0"/>
              </a:rPr>
            </a:br>
            <a:endParaRPr lang="en-US" b="1" dirty="0">
              <a:solidFill>
                <a:srgbClr val="20558A"/>
              </a:solidFill>
              <a:latin typeface="+mn-lt"/>
              <a:ea typeface="Open Sans" panose="020B0604020202020204" charset="0"/>
              <a:cs typeface="Open Sans" panose="020B0604020202020204" charset="0"/>
            </a:endParaRPr>
          </a:p>
        </p:txBody>
      </p:sp>
      <p:sp>
        <p:nvSpPr>
          <p:cNvPr id="4" name="Slide Number Placeholder 3">
            <a:extLst>
              <a:ext uri="{FF2B5EF4-FFF2-40B4-BE49-F238E27FC236}">
                <a16:creationId xmlns:a16="http://schemas.microsoft.com/office/drawing/2014/main" id="{9A506468-CBE1-4FEC-B6A3-2F609E8FC871}"/>
              </a:ext>
            </a:extLst>
          </p:cNvPr>
          <p:cNvSpPr>
            <a:spLocks noGrp="1"/>
          </p:cNvSpPr>
          <p:nvPr>
            <p:ph type="sldNum" sz="quarter" idx="12"/>
          </p:nvPr>
        </p:nvSpPr>
        <p:spPr/>
        <p:txBody>
          <a:bodyPr/>
          <a:lstStyle/>
          <a:p>
            <a:fld id="{A7DDB576-49B3-42E2-89EA-6E35EA8EF806}" type="slidenum">
              <a:rPr lang="en-US" smtClean="0"/>
              <a:pPr/>
              <a:t>22</a:t>
            </a:fld>
            <a:endParaRPr lang="en-US" dirty="0"/>
          </a:p>
        </p:txBody>
      </p:sp>
    </p:spTree>
    <p:custDataLst>
      <p:tags r:id="rId1"/>
    </p:custDataLst>
    <p:extLst>
      <p:ext uri="{BB962C8B-B14F-4D97-AF65-F5344CB8AC3E}">
        <p14:creationId xmlns:p14="http://schemas.microsoft.com/office/powerpoint/2010/main" val="1052810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199" y="2187574"/>
            <a:ext cx="10515600" cy="4351338"/>
          </a:xfrm>
        </p:spPr>
        <p:txBody>
          <a:bodyPr/>
          <a:lstStyle/>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Completed VAS in the application</a:t>
            </a:r>
          </a:p>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Verification that the IACUC has reviewed and approved those sections of the application that involve the use of vertebrate animals.</a:t>
            </a:r>
          </a:p>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Assurance for the applicant organization and all performance sites</a:t>
            </a:r>
          </a:p>
          <a:p>
            <a:pPr marL="228600" lvl="1" indent="0">
              <a:spcBef>
                <a:spcPct val="40000"/>
              </a:spcBef>
              <a:spcAft>
                <a:spcPts val="600"/>
              </a:spcAft>
              <a:buClrTx/>
              <a:buNone/>
            </a:pPr>
            <a:r>
              <a:rPr lang="en-US" sz="2400" dirty="0">
                <a:latin typeface="Calibri" panose="020F0502020204030204" pitchFamily="34" charset="0"/>
                <a:cs typeface="Calibri" panose="020F0502020204030204" pitchFamily="34" charset="0"/>
              </a:rPr>
              <a:t>Assurance for only the applicant organization even though there are other performance sites </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199" y="679448"/>
            <a:ext cx="11110645" cy="1325563"/>
          </a:xfrm>
        </p:spPr>
        <p:txBody>
          <a:bodyPr>
            <a:normAutofit fontScale="90000"/>
          </a:bodyPr>
          <a:lstStyle/>
          <a:p>
            <a:r>
              <a:rPr lang="en-US" b="1" dirty="0">
                <a:solidFill>
                  <a:srgbClr val="00589A"/>
                </a:solidFill>
                <a:latin typeface="Calibri" panose="020F0502020204030204" pitchFamily="34" charset="0"/>
                <a:cs typeface="Calibri" panose="020F0502020204030204" pitchFamily="34" charset="0"/>
              </a:rPr>
              <a:t>What are the PHS Policy and NIH Grants </a:t>
            </a:r>
            <a:br>
              <a:rPr lang="en-US" b="1" dirty="0">
                <a:solidFill>
                  <a:srgbClr val="00589A"/>
                </a:solidFill>
                <a:latin typeface="Calibri" panose="020F0502020204030204" pitchFamily="34" charset="0"/>
                <a:cs typeface="Calibri" panose="020F0502020204030204" pitchFamily="34" charset="0"/>
              </a:rPr>
            </a:br>
            <a:r>
              <a:rPr lang="en-US" b="1" dirty="0">
                <a:solidFill>
                  <a:srgbClr val="00589A"/>
                </a:solidFill>
                <a:latin typeface="Calibri" panose="020F0502020204030204" pitchFamily="34" charset="0"/>
                <a:cs typeface="Calibri" panose="020F0502020204030204" pitchFamily="34" charset="0"/>
              </a:rPr>
              <a:t>Policy requirements when making </a:t>
            </a:r>
            <a:br>
              <a:rPr lang="en-US" b="1" dirty="0">
                <a:solidFill>
                  <a:srgbClr val="00589A"/>
                </a:solidFill>
                <a:latin typeface="Calibri" panose="020F0502020204030204" pitchFamily="34" charset="0"/>
                <a:cs typeface="Calibri" panose="020F0502020204030204" pitchFamily="34" charset="0"/>
              </a:rPr>
            </a:br>
            <a:r>
              <a:rPr lang="en-US" b="1" dirty="0">
                <a:solidFill>
                  <a:srgbClr val="00589A"/>
                </a:solidFill>
                <a:latin typeface="Calibri" panose="020F0502020204030204" pitchFamily="34" charset="0"/>
                <a:cs typeface="Calibri" panose="020F0502020204030204" pitchFamily="34" charset="0"/>
              </a:rPr>
              <a:t>an award involving animals?</a:t>
            </a:r>
            <a:br>
              <a:rPr lang="en-US" b="1" dirty="0">
                <a:solidFill>
                  <a:srgbClr val="00589A"/>
                </a:solidFill>
                <a:latin typeface="Calibri" panose="020F0502020204030204" pitchFamily="34" charset="0"/>
                <a:cs typeface="Calibri" panose="020F0502020204030204" pitchFamily="34" charset="0"/>
              </a:rPr>
            </a:br>
            <a:endParaRPr lang="en-US" b="1" dirty="0">
              <a:solidFill>
                <a:srgbClr val="20558A"/>
              </a:solidFill>
              <a:latin typeface="+mn-lt"/>
              <a:ea typeface="Open Sans" panose="020B0604020202020204" charset="0"/>
              <a:cs typeface="Open Sans" panose="020B0604020202020204" charset="0"/>
            </a:endParaRPr>
          </a:p>
        </p:txBody>
      </p:sp>
      <p:cxnSp>
        <p:nvCxnSpPr>
          <p:cNvPr id="6" name="Straight Connector 5">
            <a:extLst>
              <a:ext uri="{FF2B5EF4-FFF2-40B4-BE49-F238E27FC236}">
                <a16:creationId xmlns:a16="http://schemas.microsoft.com/office/drawing/2014/main" id="{4B4578D7-7E7B-462E-B333-E16D3F388971}"/>
              </a:ext>
              <a:ext uri="{C183D7F6-B498-43B3-948B-1728B52AA6E4}">
                <adec:decorative xmlns:adec="http://schemas.microsoft.com/office/drawing/2017/decorative" val="1"/>
              </a:ext>
            </a:extLst>
          </p:cNvPr>
          <p:cNvCxnSpPr/>
          <p:nvPr/>
        </p:nvCxnSpPr>
        <p:spPr>
          <a:xfrm>
            <a:off x="881948" y="4270568"/>
            <a:ext cx="228600" cy="4572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589C1A0D-18A3-428D-9F3A-05DCFEFC4CFA}"/>
              </a:ext>
              <a:ext uri="{C183D7F6-B498-43B3-948B-1728B52AA6E4}">
                <adec:decorative xmlns:adec="http://schemas.microsoft.com/office/drawing/2017/decorative" val="1"/>
              </a:ext>
            </a:extLst>
          </p:cNvPr>
          <p:cNvCxnSpPr/>
          <p:nvPr/>
        </p:nvCxnSpPr>
        <p:spPr>
          <a:xfrm flipH="1">
            <a:off x="906778" y="4270568"/>
            <a:ext cx="228600" cy="4572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id="{69F70BBD-D2C0-45D0-A8FC-50E191934824}"/>
              </a:ext>
            </a:extLst>
          </p:cNvPr>
          <p:cNvSpPr>
            <a:spLocks noGrp="1"/>
          </p:cNvSpPr>
          <p:nvPr>
            <p:ph type="sldNum" sz="quarter" idx="12"/>
          </p:nvPr>
        </p:nvSpPr>
        <p:spPr/>
        <p:txBody>
          <a:bodyPr/>
          <a:lstStyle/>
          <a:p>
            <a:fld id="{A7DDB576-49B3-42E2-89EA-6E35EA8EF806}" type="slidenum">
              <a:rPr lang="en-US" smtClean="0"/>
              <a:pPr/>
              <a:t>23</a:t>
            </a:fld>
            <a:endParaRPr lang="en-US" dirty="0"/>
          </a:p>
        </p:txBody>
      </p:sp>
    </p:spTree>
    <p:custDataLst>
      <p:tags r:id="rId1"/>
    </p:custDataLst>
    <p:extLst>
      <p:ext uri="{BB962C8B-B14F-4D97-AF65-F5344CB8AC3E}">
        <p14:creationId xmlns:p14="http://schemas.microsoft.com/office/powerpoint/2010/main" val="2361016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655320" y="365125"/>
            <a:ext cx="5120114" cy="1692794"/>
          </a:xfrm>
        </p:spPr>
        <p:txBody>
          <a:bodyPr>
            <a:normAutofit/>
          </a:bodyPr>
          <a:lstStyle/>
          <a:p>
            <a:r>
              <a:rPr lang="en-US" b="1" dirty="0">
                <a:solidFill>
                  <a:srgbClr val="20558A"/>
                </a:solidFill>
                <a:latin typeface="Calibri" panose="020F0502020204030204" pitchFamily="34" charset="0"/>
                <a:cs typeface="Calibri" panose="020F0502020204030204" pitchFamily="34" charset="0"/>
              </a:rPr>
              <a:t>Grant Application</a:t>
            </a:r>
            <a:endParaRPr lang="en-US" b="1" dirty="0">
              <a:solidFill>
                <a:srgbClr val="20558A"/>
              </a:solidFill>
              <a:latin typeface="+mn-lt"/>
              <a:ea typeface="Open Sans" panose="020B0604020202020204" charset="0"/>
              <a:cs typeface="Open Sans" panose="020B0604020202020204" charset="0"/>
            </a:endParaRPr>
          </a:p>
        </p:txBody>
      </p:sp>
      <p:cxnSp>
        <p:nvCxnSpPr>
          <p:cNvPr id="30" name="Straight Arrow Connector 2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655321" y="2575034"/>
            <a:ext cx="5440679" cy="3462228"/>
          </a:xfrm>
        </p:spPr>
        <p:txBody>
          <a:bodyPr>
            <a:normAutofit/>
          </a:bodyPr>
          <a:lstStyle/>
          <a:p>
            <a:pPr marL="457200" indent="-457200"/>
            <a:r>
              <a:rPr lang="en-US" dirty="0">
                <a:latin typeface="Calibri" panose="020F0502020204030204" pitchFamily="34" charset="0"/>
                <a:cs typeface="Calibri" panose="020F0502020204030204" pitchFamily="34" charset="0"/>
              </a:rPr>
              <a:t>SF 424 Project Performance Site Locations</a:t>
            </a:r>
          </a:p>
          <a:p>
            <a:pPr marL="457200" indent="-457200"/>
            <a:r>
              <a:rPr lang="en-US" dirty="0">
                <a:latin typeface="Calibri" panose="020F0502020204030204" pitchFamily="34" charset="0"/>
                <a:cs typeface="Calibri" panose="020F0502020204030204" pitchFamily="34" charset="0"/>
              </a:rPr>
              <a:t>PHS 398: Other Research Plan and Cover Page Supplement </a:t>
            </a:r>
          </a:p>
          <a:p>
            <a:pPr>
              <a:spcBef>
                <a:spcPct val="40000"/>
              </a:spcBef>
              <a:spcAft>
                <a:spcPts val="600"/>
              </a:spcAft>
              <a:buClrTx/>
            </a:pPr>
            <a:endParaRPr lang="en-US" sz="1800" dirty="0">
              <a:latin typeface="+mn-lt"/>
              <a:ea typeface="Open Sans" panose="020B0604020202020204" charset="0"/>
              <a:cs typeface="Open Sans" panose="020B0604020202020204" charset="0"/>
            </a:endParaRPr>
          </a:p>
        </p:txBody>
      </p:sp>
      <p:pic>
        <p:nvPicPr>
          <p:cNvPr id="15" name="Content Placeholder 9" descr="A close up of a dog with reading glasses&#10;&#10;">
            <a:extLst>
              <a:ext uri="{FF2B5EF4-FFF2-40B4-BE49-F238E27FC236}">
                <a16:creationId xmlns:a16="http://schemas.microsoft.com/office/drawing/2014/main" id="{65E8CB43-1DF5-4DD6-B8AC-3C255A55480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877" r="706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Slide Number Placeholder 3">
            <a:extLst>
              <a:ext uri="{FF2B5EF4-FFF2-40B4-BE49-F238E27FC236}">
                <a16:creationId xmlns:a16="http://schemas.microsoft.com/office/drawing/2014/main" id="{A6BEDD19-7F67-4525-8C09-AA24AC9BFC18}"/>
              </a:ext>
            </a:extLst>
          </p:cNvPr>
          <p:cNvSpPr>
            <a:spLocks noGrp="1"/>
          </p:cNvSpPr>
          <p:nvPr>
            <p:ph type="sldNum" sz="quarter" idx="12"/>
          </p:nvPr>
        </p:nvSpPr>
        <p:spPr/>
        <p:txBody>
          <a:bodyPr/>
          <a:lstStyle/>
          <a:p>
            <a:fld id="{A7DDB576-49B3-42E2-89EA-6E35EA8EF806}" type="slidenum">
              <a:rPr lang="en-US" smtClean="0"/>
              <a:pPr/>
              <a:t>24</a:t>
            </a:fld>
            <a:endParaRPr lang="en-US" dirty="0"/>
          </a:p>
        </p:txBody>
      </p:sp>
    </p:spTree>
    <p:custDataLst>
      <p:tags r:id="rId1"/>
    </p:custDataLst>
    <p:extLst>
      <p:ext uri="{BB962C8B-B14F-4D97-AF65-F5344CB8AC3E}">
        <p14:creationId xmlns:p14="http://schemas.microsoft.com/office/powerpoint/2010/main" val="117465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558A"/>
        </a:solidFill>
        <a:effectLst/>
      </p:bgPr>
    </p:bg>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F6CD9812-EF8D-4FA3-9AB9-3C2149FA55EC}"/>
              </a:ext>
            </a:extLst>
          </p:cNvPr>
          <p:cNvSpPr txBox="1">
            <a:spLocks noChangeArrowheads="1"/>
          </p:cNvSpPr>
          <p:nvPr/>
        </p:nvSpPr>
        <p:spPr bwMode="auto">
          <a:xfrm>
            <a:off x="9172077" y="2938346"/>
            <a:ext cx="2728633" cy="861774"/>
          </a:xfrm>
          <a:prstGeom prst="rect">
            <a:avLst/>
          </a:prstGeom>
          <a:noFill/>
          <a:ln w="9525">
            <a:noFill/>
            <a:miter lim="800000"/>
            <a:headEnd/>
            <a:tailEnd/>
          </a:ln>
        </p:spPr>
        <p:txBody>
          <a:bodyPr wrap="square">
            <a:spAutoFit/>
          </a:bodyPr>
          <a:lstStyle/>
          <a:p>
            <a:pPr eaLnBrk="0" hangingPunct="0"/>
            <a:r>
              <a:rPr lang="en-US" sz="3600" b="1" dirty="0">
                <a:solidFill>
                  <a:schemeClr val="bg1"/>
                </a:solidFill>
                <a:latin typeface="Calibri" panose="020F0502020204030204" pitchFamily="34" charset="0"/>
                <a:cs typeface="Calibri" panose="020F0502020204030204" pitchFamily="34" charset="0"/>
              </a:rPr>
              <a:t>SF 424</a:t>
            </a:r>
          </a:p>
          <a:p>
            <a:pPr eaLnBrk="0" hangingPunct="0"/>
            <a:r>
              <a:rPr lang="en-US" sz="1400" b="1" dirty="0">
                <a:solidFill>
                  <a:srgbClr val="0000CC"/>
                </a:solidFill>
              </a:rPr>
              <a:t>   </a:t>
            </a:r>
          </a:p>
        </p:txBody>
      </p:sp>
      <p:pic>
        <p:nvPicPr>
          <p:cNvPr id="6" name="Picture 5" descr="A screenshot of SF 424&#10;&#10;">
            <a:extLst>
              <a:ext uri="{FF2B5EF4-FFF2-40B4-BE49-F238E27FC236}">
                <a16:creationId xmlns:a16="http://schemas.microsoft.com/office/drawing/2014/main" id="{EC664BAC-B796-4890-95D6-A10CEB389BC4}"/>
              </a:ext>
            </a:extLst>
          </p:cNvPr>
          <p:cNvPicPr>
            <a:picLocks noChangeAspect="1"/>
          </p:cNvPicPr>
          <p:nvPr/>
        </p:nvPicPr>
        <p:blipFill rotWithShape="1">
          <a:blip r:embed="rId4"/>
          <a:srcRect b="8673"/>
          <a:stretch/>
        </p:blipFill>
        <p:spPr>
          <a:xfrm>
            <a:off x="291290" y="315814"/>
            <a:ext cx="8267083" cy="5536506"/>
          </a:xfrm>
          <a:prstGeom prst="rect">
            <a:avLst/>
          </a:prstGeom>
          <a:effectLst/>
        </p:spPr>
      </p:pic>
      <p:sp>
        <p:nvSpPr>
          <p:cNvPr id="3" name="Slide Number Placeholder 2">
            <a:extLst>
              <a:ext uri="{FF2B5EF4-FFF2-40B4-BE49-F238E27FC236}">
                <a16:creationId xmlns:a16="http://schemas.microsoft.com/office/drawing/2014/main" id="{D11F2FB0-0AD9-4733-ABC2-48B9DC10E51C}"/>
              </a:ext>
            </a:extLst>
          </p:cNvPr>
          <p:cNvSpPr>
            <a:spLocks noGrp="1"/>
          </p:cNvSpPr>
          <p:nvPr>
            <p:ph type="sldNum" sz="quarter" idx="12"/>
          </p:nvPr>
        </p:nvSpPr>
        <p:spPr/>
        <p:txBody>
          <a:bodyPr/>
          <a:lstStyle/>
          <a:p>
            <a:fld id="{A7DDB576-49B3-42E2-89EA-6E35EA8EF806}" type="slidenum">
              <a:rPr lang="en-US" smtClean="0"/>
              <a:pPr/>
              <a:t>25</a:t>
            </a:fld>
            <a:endParaRPr lang="en-US" dirty="0"/>
          </a:p>
        </p:txBody>
      </p:sp>
      <p:sp>
        <p:nvSpPr>
          <p:cNvPr id="2" name="Title 1">
            <a:extLst>
              <a:ext uri="{FF2B5EF4-FFF2-40B4-BE49-F238E27FC236}">
                <a16:creationId xmlns:a16="http://schemas.microsoft.com/office/drawing/2014/main" id="{6D396583-1A4A-44D9-AD01-489A2A7DF5A4}"/>
              </a:ext>
            </a:extLst>
          </p:cNvPr>
          <p:cNvSpPr>
            <a:spLocks noGrp="1"/>
          </p:cNvSpPr>
          <p:nvPr>
            <p:ph type="title"/>
          </p:nvPr>
        </p:nvSpPr>
        <p:spPr>
          <a:xfrm>
            <a:off x="266114" y="-1189038"/>
            <a:ext cx="11133406" cy="1325563"/>
          </a:xfrm>
        </p:spPr>
        <p:txBody>
          <a:bodyPr/>
          <a:lstStyle/>
          <a:p>
            <a:r>
              <a:rPr lang="en-US" dirty="0"/>
              <a:t>Project/Performance</a:t>
            </a:r>
            <a:r>
              <a:rPr lang="en-US" baseline="0" dirty="0"/>
              <a:t> Site Location(s) Form</a:t>
            </a:r>
            <a:endParaRPr lang="en-US" dirty="0"/>
          </a:p>
        </p:txBody>
      </p:sp>
    </p:spTree>
    <p:custDataLst>
      <p:tags r:id="rId1"/>
    </p:custDataLst>
    <p:extLst>
      <p:ext uri="{BB962C8B-B14F-4D97-AF65-F5344CB8AC3E}">
        <p14:creationId xmlns:p14="http://schemas.microsoft.com/office/powerpoint/2010/main" val="455500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558A"/>
        </a:solidFill>
        <a:effectLst/>
      </p:bgPr>
    </p:bg>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F6CD9812-EF8D-4FA3-9AB9-3C2149FA55EC}"/>
              </a:ext>
            </a:extLst>
          </p:cNvPr>
          <p:cNvSpPr txBox="1">
            <a:spLocks noChangeArrowheads="1"/>
          </p:cNvSpPr>
          <p:nvPr/>
        </p:nvSpPr>
        <p:spPr bwMode="auto">
          <a:xfrm>
            <a:off x="9172077" y="2938346"/>
            <a:ext cx="2728633" cy="861774"/>
          </a:xfrm>
          <a:prstGeom prst="rect">
            <a:avLst/>
          </a:prstGeom>
          <a:noFill/>
          <a:ln w="9525">
            <a:noFill/>
            <a:miter lim="800000"/>
            <a:headEnd/>
            <a:tailEnd/>
          </a:ln>
        </p:spPr>
        <p:txBody>
          <a:bodyPr wrap="square">
            <a:spAutoFit/>
          </a:bodyPr>
          <a:lstStyle/>
          <a:p>
            <a:pPr eaLnBrk="0" hangingPunct="0"/>
            <a:r>
              <a:rPr lang="en-US" sz="3600" b="1" dirty="0">
                <a:solidFill>
                  <a:schemeClr val="bg1"/>
                </a:solidFill>
                <a:latin typeface="Calibri" panose="020F0502020204030204" pitchFamily="34" charset="0"/>
                <a:cs typeface="Calibri" panose="020F0502020204030204" pitchFamily="34" charset="0"/>
              </a:rPr>
              <a:t>SF 424</a:t>
            </a:r>
          </a:p>
          <a:p>
            <a:pPr eaLnBrk="0" hangingPunct="0"/>
            <a:r>
              <a:rPr lang="en-US" sz="1400" b="1" dirty="0">
                <a:solidFill>
                  <a:srgbClr val="0000CC"/>
                </a:solidFill>
              </a:rPr>
              <a:t>   </a:t>
            </a:r>
          </a:p>
        </p:txBody>
      </p:sp>
      <p:pic>
        <p:nvPicPr>
          <p:cNvPr id="2" name="Picture 1" descr="screenshot of SF424">
            <a:extLst>
              <a:ext uri="{FF2B5EF4-FFF2-40B4-BE49-F238E27FC236}">
                <a16:creationId xmlns:a16="http://schemas.microsoft.com/office/drawing/2014/main" id="{B9BE520B-2E59-4E48-8981-AE36F61F346C}"/>
              </a:ext>
            </a:extLst>
          </p:cNvPr>
          <p:cNvPicPr>
            <a:picLocks noChangeAspect="1"/>
          </p:cNvPicPr>
          <p:nvPr/>
        </p:nvPicPr>
        <p:blipFill>
          <a:blip r:embed="rId4"/>
          <a:stretch>
            <a:fillRect/>
          </a:stretch>
        </p:blipFill>
        <p:spPr>
          <a:xfrm>
            <a:off x="187163" y="248181"/>
            <a:ext cx="8632684" cy="5402606"/>
          </a:xfrm>
          <a:prstGeom prst="rect">
            <a:avLst/>
          </a:prstGeom>
        </p:spPr>
      </p:pic>
      <p:sp>
        <p:nvSpPr>
          <p:cNvPr id="7" name="Oval 6">
            <a:extLst>
              <a:ext uri="{FF2B5EF4-FFF2-40B4-BE49-F238E27FC236}">
                <a16:creationId xmlns:a16="http://schemas.microsoft.com/office/drawing/2014/main" id="{8958748D-40E7-4C45-940A-23F3BE32D8EE}"/>
              </a:ext>
              <a:ext uri="{C183D7F6-B498-43B3-948B-1728B52AA6E4}">
                <adec:decorative xmlns:adec="http://schemas.microsoft.com/office/drawing/2017/decorative" val="1"/>
              </a:ext>
            </a:extLst>
          </p:cNvPr>
          <p:cNvSpPr/>
          <p:nvPr/>
        </p:nvSpPr>
        <p:spPr>
          <a:xfrm>
            <a:off x="304800" y="3266720"/>
            <a:ext cx="5791200" cy="2116938"/>
          </a:xfrm>
          <a:prstGeom prst="ellipse">
            <a:avLst/>
          </a:prstGeom>
          <a:noFill/>
          <a:ln w="38100">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A9A0F9-030D-4A50-A052-A2CAA72BB425}"/>
              </a:ext>
            </a:extLst>
          </p:cNvPr>
          <p:cNvSpPr>
            <a:spLocks noGrp="1"/>
          </p:cNvSpPr>
          <p:nvPr>
            <p:ph type="sldNum" sz="quarter" idx="12"/>
          </p:nvPr>
        </p:nvSpPr>
        <p:spPr/>
        <p:txBody>
          <a:bodyPr/>
          <a:lstStyle/>
          <a:p>
            <a:fld id="{A7DDB576-49B3-42E2-89EA-6E35EA8EF806}" type="slidenum">
              <a:rPr lang="en-US" smtClean="0"/>
              <a:pPr/>
              <a:t>26</a:t>
            </a:fld>
            <a:endParaRPr lang="en-US" dirty="0"/>
          </a:p>
        </p:txBody>
      </p:sp>
      <p:sp>
        <p:nvSpPr>
          <p:cNvPr id="4" name="Title 3">
            <a:extLst>
              <a:ext uri="{FF2B5EF4-FFF2-40B4-BE49-F238E27FC236}">
                <a16:creationId xmlns:a16="http://schemas.microsoft.com/office/drawing/2014/main" id="{1BAC95E1-0BDA-40A2-B90B-DAEDCEA70160}"/>
              </a:ext>
            </a:extLst>
          </p:cNvPr>
          <p:cNvSpPr>
            <a:spLocks noGrp="1"/>
          </p:cNvSpPr>
          <p:nvPr>
            <p:ph type="title"/>
          </p:nvPr>
        </p:nvSpPr>
        <p:spPr>
          <a:xfrm>
            <a:off x="564745" y="-1077382"/>
            <a:ext cx="11062510" cy="1325563"/>
          </a:xfrm>
        </p:spPr>
        <p:txBody>
          <a:bodyPr/>
          <a:lstStyle/>
          <a:p>
            <a:r>
              <a:rPr lang="en-US" dirty="0"/>
              <a:t>Research &amp; Related Other Project Info Form</a:t>
            </a:r>
          </a:p>
        </p:txBody>
      </p:sp>
    </p:spTree>
    <p:custDataLst>
      <p:tags r:id="rId1"/>
    </p:custDataLst>
    <p:extLst>
      <p:ext uri="{BB962C8B-B14F-4D97-AF65-F5344CB8AC3E}">
        <p14:creationId xmlns:p14="http://schemas.microsoft.com/office/powerpoint/2010/main" val="307237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558A"/>
        </a:solidFill>
        <a:effectLst/>
      </p:bgPr>
    </p:bg>
    <p:spTree>
      <p:nvGrpSpPr>
        <p:cNvPr id="1" name=""/>
        <p:cNvGrpSpPr/>
        <p:nvPr/>
      </p:nvGrpSpPr>
      <p:grpSpPr>
        <a:xfrm>
          <a:off x="0" y="0"/>
          <a:ext cx="0" cy="0"/>
          <a:chOff x="0" y="0"/>
          <a:chExt cx="0" cy="0"/>
        </a:xfrm>
      </p:grpSpPr>
      <p:pic>
        <p:nvPicPr>
          <p:cNvPr id="8" name="Picture 7" descr="screenshot of PHS 398">
            <a:extLst>
              <a:ext uri="{FF2B5EF4-FFF2-40B4-BE49-F238E27FC236}">
                <a16:creationId xmlns:a16="http://schemas.microsoft.com/office/drawing/2014/main" id="{94AF626A-D85E-4F0F-B8A8-242F1F880BFF}"/>
              </a:ext>
            </a:extLst>
          </p:cNvPr>
          <p:cNvPicPr>
            <a:picLocks noChangeAspect="1"/>
          </p:cNvPicPr>
          <p:nvPr/>
        </p:nvPicPr>
        <p:blipFill rotWithShape="1">
          <a:blip r:embed="rId4"/>
          <a:srcRect l="5789" t="2815" r="5321" b="33950"/>
          <a:stretch/>
        </p:blipFill>
        <p:spPr>
          <a:xfrm>
            <a:off x="230324" y="403760"/>
            <a:ext cx="8112292" cy="5450445"/>
          </a:xfrm>
          <a:prstGeom prst="rect">
            <a:avLst/>
          </a:prstGeom>
        </p:spPr>
        <p:style>
          <a:lnRef idx="2">
            <a:schemeClr val="dk1"/>
          </a:lnRef>
          <a:fillRef idx="1">
            <a:schemeClr val="lt1"/>
          </a:fillRef>
          <a:effectRef idx="0">
            <a:schemeClr val="dk1"/>
          </a:effectRef>
          <a:fontRef idx="minor">
            <a:schemeClr val="dk1"/>
          </a:fontRef>
        </p:style>
      </p:pic>
      <p:sp>
        <p:nvSpPr>
          <p:cNvPr id="9" name="Oval 8">
            <a:extLst>
              <a:ext uri="{FF2B5EF4-FFF2-40B4-BE49-F238E27FC236}">
                <a16:creationId xmlns:a16="http://schemas.microsoft.com/office/drawing/2014/main" id="{2FABFDA7-13AA-43B7-B8EB-BCDAA422726C}"/>
              </a:ext>
              <a:ext uri="{C183D7F6-B498-43B3-948B-1728B52AA6E4}">
                <adec:decorative xmlns:adec="http://schemas.microsoft.com/office/drawing/2017/decorative" val="1"/>
              </a:ext>
            </a:extLst>
          </p:cNvPr>
          <p:cNvSpPr/>
          <p:nvPr/>
        </p:nvSpPr>
        <p:spPr>
          <a:xfrm>
            <a:off x="399754" y="2743531"/>
            <a:ext cx="5791200" cy="1066800"/>
          </a:xfrm>
          <a:prstGeom prst="ellipse">
            <a:avLst/>
          </a:prstGeom>
          <a:noFill/>
          <a:ln w="38100">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14">
            <a:extLst>
              <a:ext uri="{FF2B5EF4-FFF2-40B4-BE49-F238E27FC236}">
                <a16:creationId xmlns:a16="http://schemas.microsoft.com/office/drawing/2014/main" id="{F6CD9812-EF8D-4FA3-9AB9-3C2149FA55EC}"/>
              </a:ext>
            </a:extLst>
          </p:cNvPr>
          <p:cNvSpPr txBox="1">
            <a:spLocks noChangeArrowheads="1"/>
          </p:cNvSpPr>
          <p:nvPr/>
        </p:nvSpPr>
        <p:spPr bwMode="auto">
          <a:xfrm>
            <a:off x="9172077" y="2938346"/>
            <a:ext cx="2728633" cy="861774"/>
          </a:xfrm>
          <a:prstGeom prst="rect">
            <a:avLst/>
          </a:prstGeom>
          <a:noFill/>
          <a:ln w="9525">
            <a:noFill/>
            <a:miter lim="800000"/>
            <a:headEnd/>
            <a:tailEnd/>
          </a:ln>
        </p:spPr>
        <p:txBody>
          <a:bodyPr wrap="square">
            <a:spAutoFit/>
          </a:bodyPr>
          <a:lstStyle/>
          <a:p>
            <a:pPr eaLnBrk="0" hangingPunct="0"/>
            <a:r>
              <a:rPr lang="en-US" sz="3600" b="1" dirty="0">
                <a:solidFill>
                  <a:schemeClr val="bg1"/>
                </a:solidFill>
                <a:latin typeface="Calibri" panose="020F0502020204030204" pitchFamily="34" charset="0"/>
                <a:cs typeface="Calibri" panose="020F0502020204030204" pitchFamily="34" charset="0"/>
              </a:rPr>
              <a:t>PHS 398</a:t>
            </a:r>
          </a:p>
          <a:p>
            <a:pPr eaLnBrk="0" hangingPunct="0"/>
            <a:r>
              <a:rPr lang="en-US" sz="1400" b="1" dirty="0">
                <a:solidFill>
                  <a:srgbClr val="0000CC"/>
                </a:solidFill>
              </a:rPr>
              <a:t>   </a:t>
            </a:r>
          </a:p>
        </p:txBody>
      </p:sp>
      <p:sp>
        <p:nvSpPr>
          <p:cNvPr id="4" name="Slide Number Placeholder 3">
            <a:extLst>
              <a:ext uri="{FF2B5EF4-FFF2-40B4-BE49-F238E27FC236}">
                <a16:creationId xmlns:a16="http://schemas.microsoft.com/office/drawing/2014/main" id="{F30D9BB0-904C-43E3-8749-6A715A451A3C}"/>
              </a:ext>
            </a:extLst>
          </p:cNvPr>
          <p:cNvSpPr>
            <a:spLocks noGrp="1"/>
          </p:cNvSpPr>
          <p:nvPr>
            <p:ph type="sldNum" sz="quarter" idx="12"/>
          </p:nvPr>
        </p:nvSpPr>
        <p:spPr/>
        <p:txBody>
          <a:bodyPr/>
          <a:lstStyle/>
          <a:p>
            <a:fld id="{A7DDB576-49B3-42E2-89EA-6E35EA8EF806}" type="slidenum">
              <a:rPr lang="en-US" smtClean="0"/>
              <a:pPr/>
              <a:t>27</a:t>
            </a:fld>
            <a:endParaRPr lang="en-US" dirty="0"/>
          </a:p>
        </p:txBody>
      </p:sp>
      <p:sp>
        <p:nvSpPr>
          <p:cNvPr id="2" name="Title 1">
            <a:extLst>
              <a:ext uri="{FF2B5EF4-FFF2-40B4-BE49-F238E27FC236}">
                <a16:creationId xmlns:a16="http://schemas.microsoft.com/office/drawing/2014/main" id="{B56B0B32-5952-42D1-AA77-9EA1F94FBF87}"/>
              </a:ext>
            </a:extLst>
          </p:cNvPr>
          <p:cNvSpPr>
            <a:spLocks noGrp="1"/>
          </p:cNvSpPr>
          <p:nvPr>
            <p:ph type="title"/>
          </p:nvPr>
        </p:nvSpPr>
        <p:spPr>
          <a:xfrm>
            <a:off x="711591" y="-1138262"/>
            <a:ext cx="10515600" cy="1325563"/>
          </a:xfrm>
        </p:spPr>
        <p:txBody>
          <a:bodyPr/>
          <a:lstStyle/>
          <a:p>
            <a:r>
              <a:rPr lang="en-US" dirty="0"/>
              <a:t>PHS Research</a:t>
            </a:r>
            <a:r>
              <a:rPr lang="en-US" baseline="0" dirty="0"/>
              <a:t> Plan Form</a:t>
            </a:r>
            <a:endParaRPr lang="en-US" dirty="0"/>
          </a:p>
        </p:txBody>
      </p:sp>
    </p:spTree>
    <p:custDataLst>
      <p:tags r:id="rId1"/>
    </p:custDataLst>
    <p:extLst>
      <p:ext uri="{BB962C8B-B14F-4D97-AF65-F5344CB8AC3E}">
        <p14:creationId xmlns:p14="http://schemas.microsoft.com/office/powerpoint/2010/main" val="94549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558A"/>
        </a:solidFill>
        <a:effectLst/>
      </p:bgPr>
    </p:bg>
    <p:spTree>
      <p:nvGrpSpPr>
        <p:cNvPr id="1" name=""/>
        <p:cNvGrpSpPr/>
        <p:nvPr/>
      </p:nvGrpSpPr>
      <p:grpSpPr>
        <a:xfrm>
          <a:off x="0" y="0"/>
          <a:ext cx="0" cy="0"/>
          <a:chOff x="0" y="0"/>
          <a:chExt cx="0" cy="0"/>
        </a:xfrm>
      </p:grpSpPr>
      <p:sp>
        <p:nvSpPr>
          <p:cNvPr id="10" name="Text Box 14">
            <a:extLst>
              <a:ext uri="{FF2B5EF4-FFF2-40B4-BE49-F238E27FC236}">
                <a16:creationId xmlns:a16="http://schemas.microsoft.com/office/drawing/2014/main" id="{F6CD9812-EF8D-4FA3-9AB9-3C2149FA55EC}"/>
              </a:ext>
            </a:extLst>
          </p:cNvPr>
          <p:cNvSpPr txBox="1">
            <a:spLocks noChangeArrowheads="1"/>
          </p:cNvSpPr>
          <p:nvPr/>
        </p:nvSpPr>
        <p:spPr bwMode="auto">
          <a:xfrm>
            <a:off x="9872721" y="2415831"/>
            <a:ext cx="2728633" cy="861774"/>
          </a:xfrm>
          <a:prstGeom prst="rect">
            <a:avLst/>
          </a:prstGeom>
          <a:noFill/>
          <a:ln w="9525">
            <a:noFill/>
            <a:miter lim="800000"/>
            <a:headEnd/>
            <a:tailEnd/>
          </a:ln>
        </p:spPr>
        <p:txBody>
          <a:bodyPr wrap="square">
            <a:spAutoFit/>
          </a:bodyPr>
          <a:lstStyle/>
          <a:p>
            <a:pPr eaLnBrk="0" hangingPunct="0"/>
            <a:r>
              <a:rPr lang="en-US" sz="3600" b="1" dirty="0">
                <a:solidFill>
                  <a:schemeClr val="bg1"/>
                </a:solidFill>
                <a:latin typeface="Calibri" panose="020F0502020204030204" pitchFamily="34" charset="0"/>
                <a:cs typeface="Calibri" panose="020F0502020204030204" pitchFamily="34" charset="0"/>
              </a:rPr>
              <a:t>PHS 398</a:t>
            </a:r>
          </a:p>
          <a:p>
            <a:pPr eaLnBrk="0" hangingPunct="0"/>
            <a:r>
              <a:rPr lang="en-US" sz="1400" b="1" dirty="0">
                <a:solidFill>
                  <a:srgbClr val="0000CC"/>
                </a:solidFill>
              </a:rPr>
              <a:t>   </a:t>
            </a:r>
          </a:p>
        </p:txBody>
      </p:sp>
      <p:sp>
        <p:nvSpPr>
          <p:cNvPr id="11" name="Rectangle 10">
            <a:extLst>
              <a:ext uri="{FF2B5EF4-FFF2-40B4-BE49-F238E27FC236}">
                <a16:creationId xmlns:a16="http://schemas.microsoft.com/office/drawing/2014/main" id="{820F0153-8348-4215-B26F-205E84CE4917}"/>
              </a:ext>
            </a:extLst>
          </p:cNvPr>
          <p:cNvSpPr/>
          <p:nvPr/>
        </p:nvSpPr>
        <p:spPr>
          <a:xfrm>
            <a:off x="291290" y="3603801"/>
            <a:ext cx="8763000" cy="2336537"/>
          </a:xfrm>
          <a:prstGeom prst="rect">
            <a:avLst/>
          </a:prstGeom>
        </p:spPr>
        <p:txBody>
          <a:bodyPr wrap="square">
            <a:spAutoFit/>
          </a:bodyPr>
          <a:lstStyle/>
          <a:p>
            <a:pPr>
              <a:lnSpc>
                <a:spcPts val="3500"/>
              </a:lnSpc>
              <a:buSzPct val="100000"/>
            </a:pPr>
            <a:r>
              <a:rPr lang="en-US" sz="2000" dirty="0">
                <a:solidFill>
                  <a:schemeClr val="bg1"/>
                </a:solidFill>
                <a:latin typeface="Calibri" panose="020F0502020204030204" pitchFamily="34" charset="0"/>
                <a:cs typeface="Calibri" panose="020F0502020204030204" pitchFamily="34" charset="0"/>
              </a:rPr>
              <a:t>If the proposed method of euthanasia is </a:t>
            </a:r>
            <a:r>
              <a:rPr lang="en-US" sz="2000" b="1" u="sng" dirty="0">
                <a:solidFill>
                  <a:schemeClr val="bg1"/>
                </a:solidFill>
                <a:latin typeface="Calibri" panose="020F0502020204030204" pitchFamily="34" charset="0"/>
                <a:cs typeface="Calibri" panose="020F0502020204030204" pitchFamily="34" charset="0"/>
              </a:rPr>
              <a:t>inconsistent</a:t>
            </a:r>
            <a:r>
              <a:rPr lang="en-US" sz="2000" dirty="0">
                <a:solidFill>
                  <a:schemeClr val="bg1"/>
                </a:solidFill>
                <a:latin typeface="Calibri" panose="020F0502020204030204" pitchFamily="34" charset="0"/>
                <a:cs typeface="Calibri" panose="020F0502020204030204" pitchFamily="34" charset="0"/>
              </a:rPr>
              <a:t> with the recommendations of the American Veterinary Medical Association (AVMA) Guidelines for the Euthanasia of Animals: 2020 Edition (AVMA Guidelines)-</a:t>
            </a:r>
          </a:p>
          <a:p>
            <a:pPr marL="742950" lvl="1" indent="-285750">
              <a:lnSpc>
                <a:spcPts val="3500"/>
              </a:lnSpc>
              <a:buSzPct val="100000"/>
              <a:buFont typeface="Wingdings" panose="05000000000000000000" pitchFamily="2" charset="2"/>
              <a:buChar char="Ø"/>
            </a:pPr>
            <a:r>
              <a:rPr lang="en-US" sz="2000" dirty="0">
                <a:solidFill>
                  <a:schemeClr val="bg1"/>
                </a:solidFill>
                <a:latin typeface="Calibri" panose="020F0502020204030204" pitchFamily="34" charset="0"/>
                <a:cs typeface="Calibri" panose="020F0502020204030204" pitchFamily="34" charset="0"/>
              </a:rPr>
              <a:t>Euthanasia method must be described</a:t>
            </a:r>
          </a:p>
          <a:p>
            <a:pPr marL="742950" lvl="1" indent="-285750">
              <a:lnSpc>
                <a:spcPts val="3500"/>
              </a:lnSpc>
              <a:buSzPct val="100000"/>
              <a:buFont typeface="Wingdings" panose="05000000000000000000" pitchFamily="2" charset="2"/>
              <a:buChar char="Ø"/>
            </a:pPr>
            <a:r>
              <a:rPr lang="en-US" sz="2000" dirty="0">
                <a:solidFill>
                  <a:schemeClr val="bg1"/>
                </a:solidFill>
                <a:latin typeface="Calibri" panose="020F0502020204030204" pitchFamily="34" charset="0"/>
                <a:cs typeface="Calibri" panose="020F0502020204030204" pitchFamily="34" charset="0"/>
              </a:rPr>
              <a:t>Must provide a scientific justification</a:t>
            </a:r>
          </a:p>
        </p:txBody>
      </p:sp>
      <p:pic>
        <p:nvPicPr>
          <p:cNvPr id="12" name="Picture 11" descr="screenshot of PHS 398">
            <a:extLst>
              <a:ext uri="{FF2B5EF4-FFF2-40B4-BE49-F238E27FC236}">
                <a16:creationId xmlns:a16="http://schemas.microsoft.com/office/drawing/2014/main" id="{157E6E53-B76A-4107-A50B-C1230A7C53AE}"/>
              </a:ext>
            </a:extLst>
          </p:cNvPr>
          <p:cNvPicPr>
            <a:picLocks noChangeAspect="1"/>
          </p:cNvPicPr>
          <p:nvPr/>
        </p:nvPicPr>
        <p:blipFill>
          <a:blip r:embed="rId4"/>
          <a:stretch>
            <a:fillRect/>
          </a:stretch>
        </p:blipFill>
        <p:spPr>
          <a:xfrm>
            <a:off x="221827" y="301754"/>
            <a:ext cx="9311994" cy="3127245"/>
          </a:xfrm>
          <a:prstGeom prst="rect">
            <a:avLst/>
          </a:prstGeom>
          <a:ln>
            <a:solidFill>
              <a:srgbClr val="000000"/>
            </a:solidFill>
          </a:ln>
        </p:spPr>
      </p:pic>
      <p:sp>
        <p:nvSpPr>
          <p:cNvPr id="2" name="Slide Number Placeholder 1">
            <a:extLst>
              <a:ext uri="{FF2B5EF4-FFF2-40B4-BE49-F238E27FC236}">
                <a16:creationId xmlns:a16="http://schemas.microsoft.com/office/drawing/2014/main" id="{E1505F21-7B60-41B6-9C9A-4507C7F9BE82}"/>
              </a:ext>
            </a:extLst>
          </p:cNvPr>
          <p:cNvSpPr>
            <a:spLocks noGrp="1"/>
          </p:cNvSpPr>
          <p:nvPr>
            <p:ph type="sldNum" sz="quarter" idx="12"/>
          </p:nvPr>
        </p:nvSpPr>
        <p:spPr/>
        <p:txBody>
          <a:bodyPr/>
          <a:lstStyle/>
          <a:p>
            <a:fld id="{A7DDB576-49B3-42E2-89EA-6E35EA8EF806}" type="slidenum">
              <a:rPr lang="en-US" smtClean="0"/>
              <a:pPr/>
              <a:t>28</a:t>
            </a:fld>
            <a:endParaRPr lang="en-US" dirty="0"/>
          </a:p>
        </p:txBody>
      </p:sp>
      <p:sp>
        <p:nvSpPr>
          <p:cNvPr id="3" name="Title 2">
            <a:extLst>
              <a:ext uri="{FF2B5EF4-FFF2-40B4-BE49-F238E27FC236}">
                <a16:creationId xmlns:a16="http://schemas.microsoft.com/office/drawing/2014/main" id="{0D2DF363-0AA1-404F-92CD-8F48CA96D340}"/>
              </a:ext>
            </a:extLst>
          </p:cNvPr>
          <p:cNvSpPr>
            <a:spLocks noGrp="1"/>
          </p:cNvSpPr>
          <p:nvPr>
            <p:ph type="title"/>
          </p:nvPr>
        </p:nvSpPr>
        <p:spPr>
          <a:xfrm>
            <a:off x="838200" y="-1023809"/>
            <a:ext cx="10515600" cy="1325563"/>
          </a:xfrm>
        </p:spPr>
        <p:txBody>
          <a:bodyPr/>
          <a:lstStyle/>
          <a:p>
            <a:r>
              <a:rPr lang="en-US" dirty="0"/>
              <a:t>PHS Cover Page Supplement</a:t>
            </a:r>
            <a:r>
              <a:rPr lang="en-US" baseline="0" dirty="0"/>
              <a:t> Form</a:t>
            </a:r>
            <a:endParaRPr lang="en-US" dirty="0"/>
          </a:p>
        </p:txBody>
      </p:sp>
    </p:spTree>
    <p:custDataLst>
      <p:tags r:id="rId1"/>
    </p:custDataLst>
    <p:extLst>
      <p:ext uri="{BB962C8B-B14F-4D97-AF65-F5344CB8AC3E}">
        <p14:creationId xmlns:p14="http://schemas.microsoft.com/office/powerpoint/2010/main" val="261981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383835"/>
            <a:ext cx="10515600" cy="4972515"/>
          </a:xfrm>
        </p:spPr>
        <p:txBody>
          <a:bodyPr>
            <a:normAutofit fontScale="85000" lnSpcReduction="20000"/>
          </a:bodyPr>
          <a:lstStyle/>
          <a:p>
            <a:pPr>
              <a:spcBef>
                <a:spcPct val="40000"/>
              </a:spcBef>
              <a:spcAft>
                <a:spcPts val="600"/>
              </a:spcAft>
              <a:buClrTx/>
            </a:pPr>
            <a:r>
              <a:rPr lang="en-US" sz="3100" dirty="0">
                <a:latin typeface="+mn-lt"/>
                <a:ea typeface="Open Sans" panose="020B0604020202020204" charset="0"/>
                <a:cs typeface="Open Sans" panose="020B0604020202020204" charset="0"/>
              </a:rPr>
              <a:t>Prompt self reporting required by PHS Policy; </a:t>
            </a:r>
          </a:p>
          <a:p>
            <a:pPr>
              <a:spcBef>
                <a:spcPct val="40000"/>
              </a:spcBef>
              <a:spcAft>
                <a:spcPts val="600"/>
              </a:spcAft>
              <a:buClrTx/>
            </a:pPr>
            <a:r>
              <a:rPr lang="en-US" sz="3100" dirty="0">
                <a:latin typeface="+mn-lt"/>
                <a:ea typeface="Open Sans" panose="020B0604020202020204" charset="0"/>
                <a:cs typeface="Open Sans" panose="020B0604020202020204" charset="0"/>
              </a:rPr>
              <a:t>Institutions address and correct to improve animal welfare;</a:t>
            </a:r>
          </a:p>
          <a:p>
            <a:pPr>
              <a:spcBef>
                <a:spcPct val="40000"/>
              </a:spcBef>
              <a:spcAft>
                <a:spcPts val="600"/>
              </a:spcAft>
              <a:buClrTx/>
            </a:pPr>
            <a:r>
              <a:rPr lang="en-US" sz="3100" dirty="0">
                <a:latin typeface="+mn-lt"/>
                <a:ea typeface="Open Sans" panose="020B0604020202020204" charset="0"/>
                <a:cs typeface="Open Sans" panose="020B0604020202020204" charset="0"/>
              </a:rPr>
              <a:t>OLAW evaluates, assesses and monitors;</a:t>
            </a:r>
          </a:p>
          <a:p>
            <a:pPr>
              <a:spcBef>
                <a:spcPct val="40000"/>
              </a:spcBef>
              <a:spcAft>
                <a:spcPts val="600"/>
              </a:spcAft>
              <a:buClrTx/>
            </a:pPr>
            <a:r>
              <a:rPr lang="en-US" sz="3100" dirty="0">
                <a:latin typeface="+mn-lt"/>
                <a:ea typeface="Open Sans" panose="020B0604020202020204" charset="0"/>
                <a:cs typeface="Open Sans" panose="020B0604020202020204" charset="0"/>
              </a:rPr>
              <a:t>Implications:</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Special terms and conditions of awards</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Cost disallowance</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Suspension or termination of award</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Restriction or withdrawal of Assurance</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Enhanced reporting requirements</a:t>
            </a:r>
          </a:p>
          <a:p>
            <a:pPr lvl="1">
              <a:spcBef>
                <a:spcPct val="40000"/>
              </a:spcBef>
              <a:spcAft>
                <a:spcPts val="600"/>
              </a:spcAft>
              <a:buClrTx/>
              <a:buFont typeface="Wingdings" panose="05000000000000000000" pitchFamily="2" charset="2"/>
              <a:buChar char="Ø"/>
            </a:pPr>
            <a:r>
              <a:rPr lang="en-US" sz="2700" dirty="0">
                <a:latin typeface="+mn-lt"/>
                <a:ea typeface="Open Sans" panose="020B0604020202020204" charset="0"/>
                <a:cs typeface="Open Sans" panose="020B0604020202020204" charset="0"/>
              </a:rPr>
              <a:t>Criminal prosecution</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00589A"/>
                </a:solidFill>
                <a:latin typeface="Calibri" panose="020F0502020204030204" pitchFamily="34" charset="0"/>
                <a:cs typeface="Calibri" panose="020F0502020204030204" pitchFamily="34" charset="0"/>
              </a:rPr>
              <a:t>Reporting Noncompliance</a:t>
            </a:r>
            <a:br>
              <a:rPr lang="en-US" b="1" dirty="0">
                <a:solidFill>
                  <a:srgbClr val="00589A"/>
                </a:solidFill>
                <a:latin typeface="Calibri" panose="020F0502020204030204" pitchFamily="34" charset="0"/>
                <a:cs typeface="Calibri" panose="020F0502020204030204" pitchFamily="34" charset="0"/>
              </a:rPr>
            </a:br>
            <a:endParaRPr lang="en-US" b="1" dirty="0">
              <a:solidFill>
                <a:srgbClr val="20558A"/>
              </a:solidFill>
              <a:latin typeface="+mn-lt"/>
              <a:ea typeface="Open Sans" panose="020B0604020202020204" charset="0"/>
              <a:cs typeface="Open Sans" panose="020B0604020202020204" charset="0"/>
            </a:endParaRPr>
          </a:p>
        </p:txBody>
      </p:sp>
      <p:pic>
        <p:nvPicPr>
          <p:cNvPr id="4" name="Picture 3" descr="A close up of a dog looking guilty&#10;&#10;">
            <a:extLst>
              <a:ext uri="{FF2B5EF4-FFF2-40B4-BE49-F238E27FC236}">
                <a16:creationId xmlns:a16="http://schemas.microsoft.com/office/drawing/2014/main" id="{96D153ED-36B6-4F4B-8E9E-F844701ECC2A}"/>
              </a:ext>
            </a:extLst>
          </p:cNvPr>
          <p:cNvPicPr>
            <a:picLocks noChangeAspect="1"/>
          </p:cNvPicPr>
          <p:nvPr/>
        </p:nvPicPr>
        <p:blipFill>
          <a:blip r:embed="rId4"/>
          <a:stretch>
            <a:fillRect/>
          </a:stretch>
        </p:blipFill>
        <p:spPr>
          <a:xfrm>
            <a:off x="6173952" y="2385202"/>
            <a:ext cx="6018048" cy="3493084"/>
          </a:xfrm>
          <a:prstGeom prst="rect">
            <a:avLst/>
          </a:prstGeom>
        </p:spPr>
      </p:pic>
      <p:sp>
        <p:nvSpPr>
          <p:cNvPr id="6" name="Slide Number Placeholder 5">
            <a:extLst>
              <a:ext uri="{FF2B5EF4-FFF2-40B4-BE49-F238E27FC236}">
                <a16:creationId xmlns:a16="http://schemas.microsoft.com/office/drawing/2014/main" id="{02ED85B8-63A8-456D-9AE2-7FD9BA3AA152}"/>
              </a:ext>
            </a:extLst>
          </p:cNvPr>
          <p:cNvSpPr>
            <a:spLocks noGrp="1"/>
          </p:cNvSpPr>
          <p:nvPr>
            <p:ph type="sldNum" sz="quarter" idx="12"/>
          </p:nvPr>
        </p:nvSpPr>
        <p:spPr/>
        <p:txBody>
          <a:bodyPr/>
          <a:lstStyle/>
          <a:p>
            <a:fld id="{A7DDB576-49B3-42E2-89EA-6E35EA8EF806}" type="slidenum">
              <a:rPr lang="en-US" smtClean="0"/>
              <a:pPr/>
              <a:t>29</a:t>
            </a:fld>
            <a:endParaRPr lang="en-US" dirty="0"/>
          </a:p>
        </p:txBody>
      </p:sp>
    </p:spTree>
    <p:custDataLst>
      <p:tags r:id="rId1"/>
    </p:custDataLst>
    <p:extLst>
      <p:ext uri="{BB962C8B-B14F-4D97-AF65-F5344CB8AC3E}">
        <p14:creationId xmlns:p14="http://schemas.microsoft.com/office/powerpoint/2010/main" val="400716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a:spcBef>
                <a:spcPct val="40000"/>
              </a:spcBef>
              <a:spcAft>
                <a:spcPts val="600"/>
              </a:spcAft>
              <a:buClrTx/>
            </a:pPr>
            <a:r>
              <a:rPr lang="en-US" dirty="0">
                <a:latin typeface="+mn-lt"/>
                <a:ea typeface="Open Sans" panose="020B0604020202020204" charset="0"/>
                <a:cs typeface="Open Sans" panose="020B0604020202020204" charset="0"/>
              </a:rPr>
              <a:t>Define live vertebrate animal for PHS award purposes;</a:t>
            </a:r>
          </a:p>
          <a:p>
            <a:pPr>
              <a:spcBef>
                <a:spcPct val="40000"/>
              </a:spcBef>
              <a:spcAft>
                <a:spcPts val="600"/>
              </a:spcAft>
              <a:buClrTx/>
            </a:pPr>
            <a:r>
              <a:rPr lang="en-US" dirty="0">
                <a:latin typeface="+mn-lt"/>
                <a:ea typeface="Open Sans" panose="020B0604020202020204" charset="0"/>
                <a:cs typeface="Open Sans" panose="020B0604020202020204" charset="0"/>
              </a:rPr>
              <a:t>Describe requirements of the Vertebrate Animal Section (VAS);</a:t>
            </a:r>
          </a:p>
          <a:p>
            <a:pPr>
              <a:spcBef>
                <a:spcPct val="40000"/>
              </a:spcBef>
              <a:spcAft>
                <a:spcPts val="600"/>
              </a:spcAft>
              <a:buClrTx/>
            </a:pPr>
            <a:r>
              <a:rPr lang="en-US" dirty="0">
                <a:latin typeface="+mn-lt"/>
                <a:ea typeface="Open Sans" panose="020B0604020202020204" charset="0"/>
                <a:cs typeface="Open Sans" panose="020B0604020202020204" charset="0"/>
              </a:rPr>
              <a:t>Recognize significance of verifying Institutional Animal Care and Use Committee (IACUC) approval;</a:t>
            </a:r>
          </a:p>
          <a:p>
            <a:pPr>
              <a:spcBef>
                <a:spcPct val="40000"/>
              </a:spcBef>
              <a:spcAft>
                <a:spcPts val="600"/>
              </a:spcAft>
              <a:buClrTx/>
            </a:pPr>
            <a:r>
              <a:rPr lang="en-US" dirty="0">
                <a:latin typeface="+mn-lt"/>
                <a:ea typeface="Open Sans" panose="020B0604020202020204" charset="0"/>
                <a:cs typeface="Open Sans" panose="020B0604020202020204" charset="0"/>
              </a:rPr>
              <a:t>Identify three types of Animal Welfare Assurances;</a:t>
            </a:r>
          </a:p>
          <a:p>
            <a:pPr>
              <a:spcBef>
                <a:spcPct val="40000"/>
              </a:spcBef>
              <a:buClrTx/>
            </a:pPr>
            <a:r>
              <a:rPr lang="en-US" dirty="0">
                <a:latin typeface="+mn-lt"/>
                <a:ea typeface="Open Sans" panose="020B0604020202020204" charset="0"/>
                <a:cs typeface="Open Sans" panose="020B0604020202020204" charset="0"/>
              </a:rPr>
              <a:t>Describe non-compliance and understand its implications.</a:t>
            </a: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20558A"/>
                </a:solidFill>
                <a:latin typeface="+mn-lt"/>
                <a:ea typeface="Open Sans" panose="020B0604020202020204" charset="0"/>
                <a:cs typeface="Open Sans" panose="020B0604020202020204" charset="0"/>
              </a:rPr>
              <a:t>Learning Objectives</a:t>
            </a:r>
          </a:p>
        </p:txBody>
      </p:sp>
      <p:sp>
        <p:nvSpPr>
          <p:cNvPr id="4" name="Slide Number Placeholder 3">
            <a:extLst>
              <a:ext uri="{FF2B5EF4-FFF2-40B4-BE49-F238E27FC236}">
                <a16:creationId xmlns:a16="http://schemas.microsoft.com/office/drawing/2014/main" id="{73EBC9F7-5B88-4ED6-9650-61CB3CB95980}"/>
              </a:ext>
            </a:extLst>
          </p:cNvPr>
          <p:cNvSpPr>
            <a:spLocks noGrp="1"/>
          </p:cNvSpPr>
          <p:nvPr>
            <p:ph type="sldNum" sz="quarter" idx="12"/>
          </p:nvPr>
        </p:nvSpPr>
        <p:spPr/>
        <p:txBody>
          <a:bodyPr/>
          <a:lstStyle/>
          <a:p>
            <a:fld id="{A7DDB576-49B3-42E2-89EA-6E35EA8EF806}" type="slidenum">
              <a:rPr lang="en-US" smtClean="0"/>
              <a:pPr/>
              <a:t>3</a:t>
            </a:fld>
            <a:endParaRPr lang="en-US" dirty="0"/>
          </a:p>
        </p:txBody>
      </p:sp>
    </p:spTree>
    <p:custDataLst>
      <p:tags r:id="rId1"/>
    </p:custDataLst>
    <p:extLst>
      <p:ext uri="{BB962C8B-B14F-4D97-AF65-F5344CB8AC3E}">
        <p14:creationId xmlns:p14="http://schemas.microsoft.com/office/powerpoint/2010/main" val="1522872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Define live vertebrate animal for PHS award purposes;</a:t>
            </a:r>
          </a:p>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Describe requirements of the Vertebrate Animal Section (VAS);</a:t>
            </a:r>
          </a:p>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Recognize significance of verifying Institutional Animal Care and Use Committee (IACUC) approval;</a:t>
            </a:r>
          </a:p>
          <a:p>
            <a:pPr>
              <a:spcBef>
                <a:spcPct val="40000"/>
              </a:spcBef>
              <a:spcAft>
                <a:spcPts val="600"/>
              </a:spcAft>
              <a:buClrTx/>
              <a:buFont typeface="Wingdings" panose="05000000000000000000" pitchFamily="2" charset="2"/>
              <a:buChar char="ü"/>
            </a:pPr>
            <a:r>
              <a:rPr lang="en-US" dirty="0">
                <a:latin typeface="Calibri" panose="020F0502020204030204" pitchFamily="34" charset="0"/>
                <a:cs typeface="Calibri" panose="020F0502020204030204" pitchFamily="34" charset="0"/>
              </a:rPr>
              <a:t>Identify three types of Animal Welfare Assurances;</a:t>
            </a:r>
          </a:p>
          <a:p>
            <a:pPr>
              <a:spcBef>
                <a:spcPct val="40000"/>
              </a:spcBef>
              <a:buClrTx/>
              <a:buFont typeface="Wingdings" panose="05000000000000000000" pitchFamily="2" charset="2"/>
              <a:buChar char="ü"/>
            </a:pPr>
            <a:r>
              <a:rPr lang="en-US" dirty="0">
                <a:latin typeface="Calibri" panose="020F0502020204030204" pitchFamily="34" charset="0"/>
                <a:cs typeface="Calibri" panose="020F0502020204030204" pitchFamily="34" charset="0"/>
              </a:rPr>
              <a:t>Define noncompliance and understand its implications.</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20558A"/>
                </a:solidFill>
                <a:latin typeface="+mn-lt"/>
                <a:ea typeface="Open Sans" panose="020B0604020202020204" charset="0"/>
                <a:cs typeface="Open Sans" panose="020B0604020202020204" charset="0"/>
              </a:rPr>
              <a:t>Learning Objectives</a:t>
            </a:r>
          </a:p>
        </p:txBody>
      </p:sp>
      <p:sp>
        <p:nvSpPr>
          <p:cNvPr id="4" name="Slide Number Placeholder 3">
            <a:extLst>
              <a:ext uri="{FF2B5EF4-FFF2-40B4-BE49-F238E27FC236}">
                <a16:creationId xmlns:a16="http://schemas.microsoft.com/office/drawing/2014/main" id="{1EF72E28-A095-4517-9C19-B1CC044E3B0C}"/>
              </a:ext>
            </a:extLst>
          </p:cNvPr>
          <p:cNvSpPr>
            <a:spLocks noGrp="1"/>
          </p:cNvSpPr>
          <p:nvPr>
            <p:ph type="sldNum" sz="quarter" idx="12"/>
          </p:nvPr>
        </p:nvSpPr>
        <p:spPr/>
        <p:txBody>
          <a:bodyPr/>
          <a:lstStyle/>
          <a:p>
            <a:fld id="{A7DDB576-49B3-42E2-89EA-6E35EA8EF806}" type="slidenum">
              <a:rPr lang="en-US" smtClean="0"/>
              <a:pPr/>
              <a:t>30</a:t>
            </a:fld>
            <a:endParaRPr lang="en-US" dirty="0"/>
          </a:p>
        </p:txBody>
      </p:sp>
    </p:spTree>
    <p:custDataLst>
      <p:tags r:id="rId1"/>
    </p:custDataLst>
    <p:extLst>
      <p:ext uri="{BB962C8B-B14F-4D97-AF65-F5344CB8AC3E}">
        <p14:creationId xmlns:p14="http://schemas.microsoft.com/office/powerpoint/2010/main" val="115850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735458" y="1466030"/>
            <a:ext cx="10515600" cy="4351338"/>
          </a:xfrm>
        </p:spPr>
        <p:txBody>
          <a:bodyPr/>
          <a:lstStyle/>
          <a:p>
            <a:pPr>
              <a:lnSpc>
                <a:spcPts val="3200"/>
              </a:lnSpc>
              <a:defRPr/>
            </a:pPr>
            <a:r>
              <a:rPr lang="en-US" sz="2000" b="1" dirty="0">
                <a:latin typeface="Calibri" panose="020F0502020204030204" pitchFamily="34" charset="0"/>
                <a:cs typeface="Calibri" panose="020F0502020204030204" pitchFamily="34" charset="0"/>
              </a:rPr>
              <a:t>ICARE Dialogs: </a:t>
            </a:r>
            <a:r>
              <a:rPr lang="en-US" sz="2000" dirty="0">
                <a:latin typeface="Calibri" panose="020F0502020204030204" pitchFamily="34" charset="0"/>
                <a:cs typeface="Calibri" panose="020F0502020204030204" pitchFamily="34" charset="0"/>
                <a:hlinkClick r:id="rId4"/>
              </a:rPr>
              <a:t>https://olaw.nih.gov/education/icare-interagency</a:t>
            </a:r>
            <a:endParaRPr lang="en-US" sz="2000" b="1" dirty="0">
              <a:latin typeface="Calibri" panose="020F0502020204030204" pitchFamily="34" charset="0"/>
              <a:cs typeface="Calibri" panose="020F0502020204030204" pitchFamily="34" charset="0"/>
            </a:endParaRPr>
          </a:p>
          <a:p>
            <a:pPr>
              <a:lnSpc>
                <a:spcPts val="3200"/>
              </a:lnSpc>
              <a:defRPr/>
            </a:pPr>
            <a:r>
              <a:rPr lang="en-US" sz="2000" b="1" dirty="0">
                <a:latin typeface="Calibri" panose="020F0502020204030204" pitchFamily="34" charset="0"/>
                <a:cs typeface="Calibri" panose="020F0502020204030204" pitchFamily="34" charset="0"/>
              </a:rPr>
              <a:t>FAQs: </a:t>
            </a:r>
            <a:r>
              <a:rPr lang="en-US" sz="2000" dirty="0">
                <a:solidFill>
                  <a:srgbClr val="0000FF"/>
                </a:solidFill>
                <a:latin typeface="Calibri" panose="020F0502020204030204" pitchFamily="34" charset="0"/>
                <a:cs typeface="Calibri" panose="020F0502020204030204" pitchFamily="34" charset="0"/>
                <a:hlinkClick r:id="rId5"/>
              </a:rPr>
              <a:t>http://grants.nih.gov/grants/olaw/faqs.htm</a:t>
            </a:r>
            <a:endParaRPr lang="en-US" sz="2000" dirty="0">
              <a:solidFill>
                <a:srgbClr val="0000FF"/>
              </a:solidFill>
              <a:latin typeface="Calibri" panose="020F0502020204030204" pitchFamily="34" charset="0"/>
              <a:cs typeface="Calibri" panose="020F0502020204030204" pitchFamily="34" charset="0"/>
            </a:endParaRPr>
          </a:p>
          <a:p>
            <a:pPr>
              <a:lnSpc>
                <a:spcPts val="3200"/>
              </a:lnSpc>
              <a:spcBef>
                <a:spcPct val="20000"/>
              </a:spcBef>
              <a:buSzPct val="85000"/>
              <a:defRPr/>
            </a:pPr>
            <a:r>
              <a:rPr lang="da-DK" sz="2000" b="1" dirty="0">
                <a:latin typeface="Calibri" panose="020F0502020204030204" pitchFamily="34" charset="0"/>
                <a:cs typeface="Calibri" panose="020F0502020204030204" pitchFamily="34" charset="0"/>
              </a:rPr>
              <a:t>Upcoming Workshops and Conferences: </a:t>
            </a:r>
            <a:r>
              <a:rPr lang="da-DK" sz="2000" dirty="0">
                <a:solidFill>
                  <a:srgbClr val="0000FF"/>
                </a:solidFill>
                <a:latin typeface="Calibri" panose="020F0502020204030204" pitchFamily="34" charset="0"/>
                <a:cs typeface="Calibri" panose="020F0502020204030204" pitchFamily="34" charset="0"/>
                <a:hlinkClick r:id="rId6"/>
              </a:rPr>
              <a:t>https://grants.nih.gov/policy/olaw/workshop.htm</a:t>
            </a:r>
            <a:endParaRPr lang="da-DK" sz="2000" dirty="0">
              <a:solidFill>
                <a:srgbClr val="0000FF"/>
              </a:solidFill>
              <a:latin typeface="Calibri" panose="020F0502020204030204" pitchFamily="34" charset="0"/>
              <a:cs typeface="Calibri" panose="020F0502020204030204" pitchFamily="34" charset="0"/>
            </a:endParaRPr>
          </a:p>
          <a:p>
            <a:pPr>
              <a:lnSpc>
                <a:spcPts val="3200"/>
              </a:lnSpc>
              <a:spcBef>
                <a:spcPct val="20000"/>
              </a:spcBef>
              <a:buSzPct val="85000"/>
              <a:defRPr/>
            </a:pPr>
            <a:r>
              <a:rPr lang="en-US" sz="2000" b="1" dirty="0">
                <a:latin typeface="Calibri" panose="020F0502020204030204" pitchFamily="34" charset="0"/>
                <a:cs typeface="Calibri" panose="020F0502020204030204" pitchFamily="34" charset="0"/>
              </a:rPr>
              <a:t>OLAW online webinars series: </a:t>
            </a:r>
            <a:r>
              <a:rPr lang="en-US" sz="2000" dirty="0">
                <a:solidFill>
                  <a:srgbClr val="0000FF"/>
                </a:solidFill>
                <a:latin typeface="Calibri" panose="020F0502020204030204" pitchFamily="34" charset="0"/>
                <a:cs typeface="Calibri" panose="020F0502020204030204" pitchFamily="34" charset="0"/>
                <a:hlinkClick r:id="rId7"/>
              </a:rPr>
              <a:t>http://grants.nih.gov/grants/olaw/e-seminars.htm</a:t>
            </a:r>
            <a:endParaRPr lang="en-US" sz="2000" dirty="0">
              <a:solidFill>
                <a:srgbClr val="0000FF"/>
              </a:solidFill>
              <a:latin typeface="Calibri" panose="020F0502020204030204" pitchFamily="34" charset="0"/>
              <a:cs typeface="Calibri" panose="020F0502020204030204" pitchFamily="34" charset="0"/>
            </a:endParaRPr>
          </a:p>
          <a:p>
            <a:pPr>
              <a:lnSpc>
                <a:spcPts val="3200"/>
              </a:lnSpc>
              <a:spcBef>
                <a:spcPct val="20000"/>
              </a:spcBef>
              <a:buSzPct val="85000"/>
              <a:defRPr/>
            </a:pPr>
            <a:r>
              <a:rPr lang="en-US" sz="2000" b="1" dirty="0">
                <a:latin typeface="Calibri" panose="020F0502020204030204" pitchFamily="34" charset="0"/>
                <a:cs typeface="Calibri" panose="020F0502020204030204" pitchFamily="34" charset="0"/>
              </a:rPr>
              <a:t>Recordings of past webinars: </a:t>
            </a:r>
            <a:r>
              <a:rPr lang="en-US" sz="2000" dirty="0">
                <a:solidFill>
                  <a:srgbClr val="0000FF"/>
                </a:solidFill>
                <a:latin typeface="Calibri" panose="020F0502020204030204" pitchFamily="34" charset="0"/>
                <a:cs typeface="Calibri" panose="020F0502020204030204" pitchFamily="34" charset="0"/>
                <a:hlinkClick r:id="rId8"/>
              </a:rPr>
              <a:t>http://grants.nih.gov/grants/olaw/educational_resources.htm</a:t>
            </a:r>
            <a:endParaRPr lang="en-US" sz="2000" dirty="0">
              <a:solidFill>
                <a:srgbClr val="0000FF"/>
              </a:solidFill>
              <a:latin typeface="Calibri" panose="020F0502020204030204" pitchFamily="34" charset="0"/>
              <a:cs typeface="Calibri" panose="020F0502020204030204" pitchFamily="34" charset="0"/>
            </a:endParaRP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a:solidFill>
                  <a:srgbClr val="00589A"/>
                </a:solidFill>
                <a:latin typeface="Calibri" panose="020F0502020204030204" pitchFamily="34" charset="0"/>
                <a:cs typeface="Calibri" panose="020F0502020204030204" pitchFamily="34" charset="0"/>
              </a:rPr>
              <a:t>Outreach</a:t>
            </a:r>
            <a:endParaRPr lang="en-US" b="1" dirty="0">
              <a:solidFill>
                <a:srgbClr val="20558A"/>
              </a:solidFill>
              <a:latin typeface="+mn-lt"/>
              <a:ea typeface="Open Sans" panose="020B0604020202020204" charset="0"/>
              <a:cs typeface="Open Sans" panose="020B0604020202020204" charset="0"/>
            </a:endParaRPr>
          </a:p>
        </p:txBody>
      </p:sp>
      <p:pic>
        <p:nvPicPr>
          <p:cNvPr id="4" name="Picture 3" descr="a photo of two mice working together to hold a flower with a butterfly on it">
            <a:extLst>
              <a:ext uri="{FF2B5EF4-FFF2-40B4-BE49-F238E27FC236}">
                <a16:creationId xmlns:a16="http://schemas.microsoft.com/office/drawing/2014/main" id="{2BD8384A-AB0F-4A68-B8F8-A3B0AD189590}"/>
              </a:ext>
            </a:extLst>
          </p:cNvPr>
          <p:cNvPicPr>
            <a:picLocks noChangeAspect="1"/>
          </p:cNvPicPr>
          <p:nvPr/>
        </p:nvPicPr>
        <p:blipFill rotWithShape="1">
          <a:blip r:embed="rId9">
            <a:alphaModFix/>
          </a:blip>
          <a:srcRect/>
          <a:stretch/>
        </p:blipFill>
        <p:spPr>
          <a:xfrm>
            <a:off x="8202118" y="3926280"/>
            <a:ext cx="2635940" cy="2795195"/>
          </a:xfrm>
          <a:prstGeom prst="rect">
            <a:avLst/>
          </a:prstGeom>
        </p:spPr>
      </p:pic>
      <p:sp>
        <p:nvSpPr>
          <p:cNvPr id="8" name="Slide Number Placeholder 7">
            <a:extLst>
              <a:ext uri="{FF2B5EF4-FFF2-40B4-BE49-F238E27FC236}">
                <a16:creationId xmlns:a16="http://schemas.microsoft.com/office/drawing/2014/main" id="{7917C969-F6AC-4B3E-A726-35EE05A40967}"/>
              </a:ext>
            </a:extLst>
          </p:cNvPr>
          <p:cNvSpPr>
            <a:spLocks noGrp="1"/>
          </p:cNvSpPr>
          <p:nvPr>
            <p:ph type="sldNum" sz="quarter" idx="12"/>
          </p:nvPr>
        </p:nvSpPr>
        <p:spPr/>
        <p:txBody>
          <a:bodyPr/>
          <a:lstStyle/>
          <a:p>
            <a:fld id="{A7DDB576-49B3-42E2-89EA-6E35EA8EF806}" type="slidenum">
              <a:rPr lang="en-US" smtClean="0"/>
              <a:pPr/>
              <a:t>31</a:t>
            </a:fld>
            <a:endParaRPr lang="en-US" dirty="0"/>
          </a:p>
        </p:txBody>
      </p:sp>
    </p:spTree>
    <p:custDataLst>
      <p:tags r:id="rId1"/>
    </p:custDataLst>
    <p:extLst>
      <p:ext uri="{BB962C8B-B14F-4D97-AF65-F5344CB8AC3E}">
        <p14:creationId xmlns:p14="http://schemas.microsoft.com/office/powerpoint/2010/main" val="3300993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00589A"/>
                </a:solidFill>
                <a:latin typeface="Calibri" panose="020F0502020204030204" pitchFamily="34" charset="0"/>
                <a:cs typeface="Calibri" panose="020F0502020204030204" pitchFamily="34" charset="0"/>
              </a:rPr>
              <a:t>Resources</a:t>
            </a:r>
          </a:p>
        </p:txBody>
      </p:sp>
      <p:sp>
        <p:nvSpPr>
          <p:cNvPr id="7" name="Content Placeholder 6">
            <a:extLst>
              <a:ext uri="{FF2B5EF4-FFF2-40B4-BE49-F238E27FC236}">
                <a16:creationId xmlns:a16="http://schemas.microsoft.com/office/drawing/2014/main" id="{E5F9E783-A86B-4139-97FB-C1E5C8EF99EF}"/>
              </a:ext>
            </a:extLst>
          </p:cNvPr>
          <p:cNvSpPr>
            <a:spLocks noGrp="1"/>
          </p:cNvSpPr>
          <p:nvPr>
            <p:ph idx="1"/>
          </p:nvPr>
        </p:nvSpPr>
        <p:spPr>
          <a:xfrm>
            <a:off x="924674" y="1825625"/>
            <a:ext cx="11267326" cy="4351338"/>
          </a:xfrm>
        </p:spPr>
        <p:txBody>
          <a:bodyPr/>
          <a:lstStyle/>
          <a:p>
            <a:pPr>
              <a:lnSpc>
                <a:spcPct val="100000"/>
              </a:lnSpc>
              <a:spcBef>
                <a:spcPct val="20000"/>
              </a:spcBef>
              <a:spcAft>
                <a:spcPts val="1800"/>
              </a:spcAft>
              <a:buSzPct val="85000"/>
              <a:defRPr/>
            </a:pPr>
            <a:r>
              <a:rPr lang="en-US" b="1" dirty="0">
                <a:latin typeface="Calibri" panose="020F0502020204030204" pitchFamily="34" charset="0"/>
                <a:cs typeface="Calibri" panose="020F0502020204030204" pitchFamily="34" charset="0"/>
              </a:rPr>
              <a:t>VAS E-module:</a:t>
            </a:r>
            <a:r>
              <a:rPr lang="en-US" dirty="0">
                <a:solidFill>
                  <a:srgbClr val="0070C0"/>
                </a:solidFill>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https://olaw.nih.gov/vas-e-module/story.html</a:t>
            </a:r>
            <a:endParaRPr lang="en-US" dirty="0">
              <a:solidFill>
                <a:srgbClr val="0070C0"/>
              </a:solidFill>
              <a:latin typeface="Calibri" panose="020F0502020204030204" pitchFamily="34" charset="0"/>
              <a:cs typeface="Calibri" panose="020F0502020204030204" pitchFamily="34" charset="0"/>
            </a:endParaRPr>
          </a:p>
          <a:p>
            <a:pPr>
              <a:lnSpc>
                <a:spcPct val="100000"/>
              </a:lnSpc>
              <a:spcBef>
                <a:spcPct val="20000"/>
              </a:spcBef>
              <a:spcAft>
                <a:spcPts val="1800"/>
              </a:spcAft>
              <a:buSzPct val="85000"/>
              <a:defRPr/>
            </a:pPr>
            <a:r>
              <a:rPr lang="en-US" b="1" dirty="0">
                <a:latin typeface="Calibri" panose="020F0502020204030204" pitchFamily="34" charset="0"/>
                <a:cs typeface="Calibri" panose="020F0502020204030204" pitchFamily="34" charset="0"/>
              </a:rPr>
              <a:t>VAS What Investigators Need to Know: </a:t>
            </a:r>
            <a:r>
              <a:rPr lang="en-US" dirty="0">
                <a:latin typeface="Calibri" panose="020F0502020204030204" pitchFamily="34" charset="0"/>
                <a:cs typeface="Calibri" panose="020F0502020204030204" pitchFamily="34" charset="0"/>
                <a:hlinkClick r:id="rId5"/>
              </a:rPr>
              <a:t>https://olaw.nih.gov/guidance/vertebrate-animal-section.htm</a:t>
            </a:r>
            <a:endParaRPr lang="en-US" dirty="0">
              <a:latin typeface="Calibri" panose="020F0502020204030204" pitchFamily="34" charset="0"/>
              <a:cs typeface="Calibri" panose="020F0502020204030204" pitchFamily="34" charset="0"/>
            </a:endParaRPr>
          </a:p>
          <a:p>
            <a:pPr>
              <a:lnSpc>
                <a:spcPct val="100000"/>
              </a:lnSpc>
              <a:spcBef>
                <a:spcPct val="20000"/>
              </a:spcBef>
              <a:spcAft>
                <a:spcPts val="1800"/>
              </a:spcAft>
              <a:buSzPct val="85000"/>
              <a:defRPr/>
            </a:pPr>
            <a:r>
              <a:rPr lang="en-US" b="1" dirty="0">
                <a:latin typeface="Calibri" panose="020F0502020204030204" pitchFamily="34" charset="0"/>
                <a:cs typeface="Calibri" panose="020F0502020204030204" pitchFamily="34" charset="0"/>
              </a:rPr>
              <a:t>Obtaining an Assurance: </a:t>
            </a:r>
            <a:r>
              <a:rPr lang="en-US" dirty="0">
                <a:solidFill>
                  <a:srgbClr val="0070C0"/>
                </a:solidFill>
                <a:latin typeface="Calibri" panose="020F0502020204030204" pitchFamily="34" charset="0"/>
                <a:cs typeface="Calibri" panose="020F0502020204030204" pitchFamily="34" charset="0"/>
              </a:rPr>
              <a:t>https://olaw.nih.gov/guidance/obtaining-an-assurance.htm</a:t>
            </a:r>
          </a:p>
          <a:p>
            <a:r>
              <a:rPr lang="en-US" b="1" dirty="0">
                <a:latin typeface="+mn-lt"/>
              </a:rPr>
              <a:t>List of Assured institutions</a:t>
            </a:r>
            <a:r>
              <a:rPr lang="en-US" dirty="0"/>
              <a:t>: </a:t>
            </a:r>
            <a:r>
              <a:rPr lang="en-US" dirty="0">
                <a:latin typeface="+mn-lt"/>
              </a:rPr>
              <a:t>https://olaw.nih.gov/assured/app/index.html#DOMESTIC</a:t>
            </a:r>
          </a:p>
        </p:txBody>
      </p:sp>
      <p:sp>
        <p:nvSpPr>
          <p:cNvPr id="8" name="Slide Number Placeholder 7">
            <a:extLst>
              <a:ext uri="{FF2B5EF4-FFF2-40B4-BE49-F238E27FC236}">
                <a16:creationId xmlns:a16="http://schemas.microsoft.com/office/drawing/2014/main" id="{2EF4F5AA-5C70-4CBD-AFC1-A63D38EB0A12}"/>
              </a:ext>
            </a:extLst>
          </p:cNvPr>
          <p:cNvSpPr>
            <a:spLocks noGrp="1"/>
          </p:cNvSpPr>
          <p:nvPr>
            <p:ph type="sldNum" sz="quarter" idx="12"/>
          </p:nvPr>
        </p:nvSpPr>
        <p:spPr/>
        <p:txBody>
          <a:bodyPr/>
          <a:lstStyle/>
          <a:p>
            <a:fld id="{A7DDB576-49B3-42E2-89EA-6E35EA8EF806}" type="slidenum">
              <a:rPr lang="en-US" smtClean="0"/>
              <a:pPr/>
              <a:t>32</a:t>
            </a:fld>
            <a:endParaRPr lang="en-US" dirty="0"/>
          </a:p>
        </p:txBody>
      </p:sp>
    </p:spTree>
    <p:custDataLst>
      <p:tags r:id="rId1"/>
    </p:custDataLst>
    <p:extLst>
      <p:ext uri="{BB962C8B-B14F-4D97-AF65-F5344CB8AC3E}">
        <p14:creationId xmlns:p14="http://schemas.microsoft.com/office/powerpoint/2010/main" val="533809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00589A"/>
                </a:solidFill>
                <a:latin typeface="Calibri" panose="020F0502020204030204" pitchFamily="34" charset="0"/>
                <a:cs typeface="Calibri" panose="020F0502020204030204" pitchFamily="34" charset="0"/>
              </a:rPr>
              <a:t>Contact OLAW</a:t>
            </a:r>
            <a:br>
              <a:rPr lang="en-US" b="1" dirty="0">
                <a:solidFill>
                  <a:srgbClr val="00589A"/>
                </a:solidFill>
                <a:latin typeface="Calibri" panose="020F0502020204030204" pitchFamily="34" charset="0"/>
                <a:cs typeface="Calibri" panose="020F0502020204030204" pitchFamily="34" charset="0"/>
              </a:rPr>
            </a:br>
            <a:endParaRPr lang="en-US" b="1" dirty="0">
              <a:solidFill>
                <a:srgbClr val="00589A"/>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E5F9E783-A86B-4139-97FB-C1E5C8EF99EF}"/>
              </a:ext>
            </a:extLst>
          </p:cNvPr>
          <p:cNvSpPr>
            <a:spLocks noGrp="1"/>
          </p:cNvSpPr>
          <p:nvPr>
            <p:ph idx="1"/>
          </p:nvPr>
        </p:nvSpPr>
        <p:spPr>
          <a:xfrm>
            <a:off x="838200" y="1253331"/>
            <a:ext cx="11267326" cy="4351338"/>
          </a:xfrm>
        </p:spPr>
        <p:txBody>
          <a:bodyPr/>
          <a:lstStyle/>
          <a:p>
            <a:pPr>
              <a:spcBef>
                <a:spcPct val="40000"/>
              </a:spcBef>
              <a:spcAft>
                <a:spcPts val="600"/>
              </a:spcAft>
              <a:buClrTx/>
            </a:pPr>
            <a:r>
              <a:rPr lang="en-US" b="1" dirty="0">
                <a:latin typeface="Calibri" panose="020F0502020204030204" pitchFamily="34" charset="0"/>
                <a:ea typeface="ＭＳ Ｐゴシック" pitchFamily="28" charset="-128"/>
                <a:cs typeface="Calibri" panose="020F0502020204030204" pitchFamily="34" charset="0"/>
              </a:rPr>
              <a:t>OLAW website</a:t>
            </a:r>
            <a:r>
              <a:rPr lang="en-US" dirty="0">
                <a:latin typeface="Calibri" panose="020F0502020204030204" pitchFamily="34" charset="0"/>
                <a:ea typeface="ＭＳ Ｐゴシック" pitchFamily="28" charset="-128"/>
                <a:cs typeface="Calibri" panose="020F0502020204030204" pitchFamily="34" charset="0"/>
              </a:rPr>
              <a:t>: </a:t>
            </a:r>
            <a:r>
              <a:rPr lang="en-US" dirty="0">
                <a:latin typeface="Calibri" panose="020F0502020204030204" pitchFamily="34" charset="0"/>
                <a:ea typeface="ＭＳ Ｐゴシック" pitchFamily="28" charset="-128"/>
                <a:cs typeface="Calibri" panose="020F0502020204030204" pitchFamily="34" charset="0"/>
                <a:hlinkClick r:id="rId4"/>
              </a:rPr>
              <a:t>http://olaw.nih.gov</a:t>
            </a:r>
            <a:endParaRPr lang="en-US" b="1" dirty="0">
              <a:latin typeface="Calibri" panose="020F0502020204030204" pitchFamily="34" charset="0"/>
              <a:ea typeface="ＭＳ Ｐゴシック" pitchFamily="28" charset="-128"/>
              <a:cs typeface="Calibri" panose="020F0502020204030204" pitchFamily="34" charset="0"/>
            </a:endParaRPr>
          </a:p>
          <a:p>
            <a:pPr>
              <a:spcBef>
                <a:spcPct val="40000"/>
              </a:spcBef>
              <a:spcAft>
                <a:spcPts val="600"/>
              </a:spcAft>
              <a:buClrTx/>
            </a:pPr>
            <a:r>
              <a:rPr lang="en-US" b="1" dirty="0">
                <a:latin typeface="Calibri" panose="020F0502020204030204" pitchFamily="34" charset="0"/>
                <a:cs typeface="Calibri" panose="020F0502020204030204" pitchFamily="34" charset="0"/>
              </a:rPr>
              <a:t>OLAW main: </a:t>
            </a:r>
            <a:r>
              <a:rPr lang="en-US" dirty="0">
                <a:latin typeface="Calibri" panose="020F0502020204030204" pitchFamily="34" charset="0"/>
                <a:cs typeface="Calibri" panose="020F0502020204030204" pitchFamily="34" charset="0"/>
              </a:rPr>
              <a:t>301-496-7163: </a:t>
            </a:r>
            <a:r>
              <a:rPr lang="en-US" dirty="0">
                <a:latin typeface="Calibri" panose="020F0502020204030204" pitchFamily="34" charset="0"/>
                <a:cs typeface="Calibri" panose="020F0502020204030204" pitchFamily="34" charset="0"/>
                <a:hlinkClick r:id="rId5"/>
              </a:rPr>
              <a:t>olaw@od.nih.gov</a:t>
            </a:r>
            <a:endParaRPr lang="en-US" dirty="0">
              <a:latin typeface="Calibri" panose="020F0502020204030204" pitchFamily="34" charset="0"/>
              <a:cs typeface="Calibri" panose="020F0502020204030204" pitchFamily="34" charset="0"/>
            </a:endParaRPr>
          </a:p>
          <a:p>
            <a:pPr>
              <a:spcBef>
                <a:spcPct val="40000"/>
              </a:spcBef>
              <a:spcAft>
                <a:spcPts val="600"/>
              </a:spcAft>
              <a:buClrTx/>
            </a:pPr>
            <a:r>
              <a:rPr lang="en-US" b="1" dirty="0">
                <a:latin typeface="Calibri" panose="020F0502020204030204" pitchFamily="34" charset="0"/>
                <a:cs typeface="Calibri" panose="020F0502020204030204" pitchFamily="34" charset="0"/>
              </a:rPr>
              <a:t>Division of Policy and Education: </a:t>
            </a:r>
            <a:r>
              <a:rPr lang="en-US" dirty="0">
                <a:latin typeface="Calibri" panose="020F0502020204030204" pitchFamily="34" charset="0"/>
                <a:cs typeface="Calibri" panose="020F0502020204030204" pitchFamily="34" charset="0"/>
                <a:hlinkClick r:id="rId6"/>
              </a:rPr>
              <a:t>olawdpe@mail.nih.gov</a:t>
            </a:r>
            <a:endParaRPr lang="en-US" dirty="0">
              <a:latin typeface="Calibri" panose="020F0502020204030204" pitchFamily="34" charset="0"/>
              <a:cs typeface="Calibri" panose="020F0502020204030204" pitchFamily="34" charset="0"/>
            </a:endParaRPr>
          </a:p>
          <a:p>
            <a:pPr>
              <a:spcBef>
                <a:spcPct val="40000"/>
              </a:spcBef>
              <a:spcAft>
                <a:spcPts val="600"/>
              </a:spcAft>
              <a:buClrTx/>
            </a:pPr>
            <a:r>
              <a:rPr lang="en-US" b="1" dirty="0">
                <a:latin typeface="Calibri" panose="020F0502020204030204" pitchFamily="34" charset="0"/>
                <a:cs typeface="Calibri" panose="020F0502020204030204" pitchFamily="34" charset="0"/>
              </a:rPr>
              <a:t>Division of Assurances: </a:t>
            </a:r>
            <a:r>
              <a:rPr lang="en-US" dirty="0">
                <a:latin typeface="Calibri" panose="020F0502020204030204" pitchFamily="34" charset="0"/>
                <a:cs typeface="Calibri" panose="020F0502020204030204" pitchFamily="34" charset="0"/>
                <a:hlinkClick r:id="rId7"/>
              </a:rPr>
              <a:t>assurances.olaw@od.nih.gov</a:t>
            </a:r>
            <a:endParaRPr lang="en-US" dirty="0">
              <a:latin typeface="Calibri" panose="020F0502020204030204" pitchFamily="34" charset="0"/>
              <a:cs typeface="Calibri" panose="020F0502020204030204" pitchFamily="34" charset="0"/>
            </a:endParaRPr>
          </a:p>
          <a:p>
            <a:pPr>
              <a:spcBef>
                <a:spcPct val="40000"/>
              </a:spcBef>
              <a:spcAft>
                <a:spcPts val="600"/>
              </a:spcAft>
              <a:buClrTx/>
            </a:pPr>
            <a:r>
              <a:rPr lang="en-US" b="1" dirty="0">
                <a:latin typeface="Calibri" panose="020F0502020204030204" pitchFamily="34" charset="0"/>
                <a:cs typeface="Calibri" panose="020F0502020204030204" pitchFamily="34" charset="0"/>
              </a:rPr>
              <a:t>Division of Compliance Oversight: </a:t>
            </a:r>
            <a:r>
              <a:rPr lang="en-US" dirty="0">
                <a:latin typeface="Calibri" panose="020F0502020204030204" pitchFamily="34" charset="0"/>
                <a:cs typeface="Calibri" panose="020F0502020204030204" pitchFamily="34" charset="0"/>
                <a:hlinkClick r:id="rId8"/>
              </a:rPr>
              <a:t>olawdco@mail.nih.gov</a:t>
            </a:r>
            <a:endParaRPr lang="en-US" dirty="0">
              <a:latin typeface="Calibri" panose="020F0502020204030204" pitchFamily="34" charset="0"/>
              <a:cs typeface="Calibri" panose="020F0502020204030204" pitchFamily="34" charset="0"/>
            </a:endParaRPr>
          </a:p>
          <a:p>
            <a:pPr>
              <a:spcBef>
                <a:spcPct val="40000"/>
              </a:spcBef>
              <a:spcAft>
                <a:spcPts val="600"/>
              </a:spcAft>
              <a:buClrTx/>
            </a:pPr>
            <a:r>
              <a:rPr lang="en-US" b="1" dirty="0" err="1">
                <a:latin typeface="Calibri" panose="020F0502020204030204" pitchFamily="34" charset="0"/>
                <a:ea typeface="ＭＳ Ｐゴシック" pitchFamily="28" charset="-128"/>
                <a:cs typeface="Calibri" panose="020F0502020204030204" pitchFamily="34" charset="0"/>
              </a:rPr>
              <a:t>ListServ</a:t>
            </a:r>
            <a:r>
              <a:rPr lang="en-US" b="1" dirty="0">
                <a:latin typeface="Calibri" panose="020F0502020204030204" pitchFamily="34" charset="0"/>
                <a:ea typeface="ＭＳ Ｐゴシック" pitchFamily="28" charset="-128"/>
                <a:cs typeface="Calibri" panose="020F0502020204030204" pitchFamily="34" charset="0"/>
              </a:rPr>
              <a:t> or RSS Feed: </a:t>
            </a:r>
            <a:r>
              <a:rPr lang="en-US" dirty="0">
                <a:latin typeface="Calibri" panose="020F0502020204030204" pitchFamily="34" charset="0"/>
                <a:ea typeface="ＭＳ Ｐゴシック" pitchFamily="28" charset="-128"/>
                <a:cs typeface="Calibri" panose="020F0502020204030204" pitchFamily="34" charset="0"/>
              </a:rPr>
              <a:t>subscribe through the OLAW webpage for current announcements, notices, policy interpretations.</a:t>
            </a:r>
          </a:p>
          <a:p>
            <a:pPr>
              <a:spcBef>
                <a:spcPct val="40000"/>
              </a:spcBef>
              <a:spcAft>
                <a:spcPts val="600"/>
              </a:spcAft>
              <a:buClrTx/>
            </a:pPr>
            <a:endParaRPr lang="en-US" dirty="0">
              <a:latin typeface="Calibri" panose="020F0502020204030204" pitchFamily="34" charset="0"/>
              <a:cs typeface="Calibri" panose="020F0502020204030204" pitchFamily="34" charset="0"/>
            </a:endParaRPr>
          </a:p>
          <a:p>
            <a:endParaRPr lang="en-US" dirty="0"/>
          </a:p>
        </p:txBody>
      </p:sp>
      <p:sp>
        <p:nvSpPr>
          <p:cNvPr id="3" name="Slide Number Placeholder 2">
            <a:extLst>
              <a:ext uri="{FF2B5EF4-FFF2-40B4-BE49-F238E27FC236}">
                <a16:creationId xmlns:a16="http://schemas.microsoft.com/office/drawing/2014/main" id="{5B5A402E-7DFD-49FB-83CA-76DBB7FBAC0E}"/>
              </a:ext>
            </a:extLst>
          </p:cNvPr>
          <p:cNvSpPr>
            <a:spLocks noGrp="1"/>
          </p:cNvSpPr>
          <p:nvPr>
            <p:ph type="sldNum" sz="quarter" idx="12"/>
          </p:nvPr>
        </p:nvSpPr>
        <p:spPr/>
        <p:txBody>
          <a:bodyPr/>
          <a:lstStyle/>
          <a:p>
            <a:fld id="{A7DDB576-49B3-42E2-89EA-6E35EA8EF806}" type="slidenum">
              <a:rPr lang="en-US" smtClean="0"/>
              <a:pPr/>
              <a:t>33</a:t>
            </a:fld>
            <a:endParaRPr lang="en-US" dirty="0"/>
          </a:p>
        </p:txBody>
      </p:sp>
    </p:spTree>
    <p:custDataLst>
      <p:tags r:id="rId1"/>
    </p:custDataLst>
    <p:extLst>
      <p:ext uri="{BB962C8B-B14F-4D97-AF65-F5344CB8AC3E}">
        <p14:creationId xmlns:p14="http://schemas.microsoft.com/office/powerpoint/2010/main" val="1335547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838200" y="365125"/>
            <a:ext cx="3466514" cy="523954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b="1" kern="1200" dirty="0">
                <a:solidFill>
                  <a:srgbClr val="20558A"/>
                </a:solidFill>
                <a:effectLst/>
              </a:rPr>
              <a:t>Have a great day!</a:t>
            </a:r>
            <a:endParaRPr lang="en-US" dirty="0">
              <a:solidFill>
                <a:srgbClr val="20558A"/>
              </a:solidFill>
              <a:effectLst/>
            </a:endParaRPr>
          </a:p>
        </p:txBody>
      </p:sp>
      <p:sp>
        <p:nvSpPr>
          <p:cNvPr id="3" name="Slide Number Placeholder 2">
            <a:extLst>
              <a:ext uri="{FF2B5EF4-FFF2-40B4-BE49-F238E27FC236}">
                <a16:creationId xmlns:a16="http://schemas.microsoft.com/office/drawing/2014/main" id="{5B5A402E-7DFD-49FB-83CA-76DBB7FBAC0E}"/>
              </a:ext>
            </a:extLst>
          </p:cNvPr>
          <p:cNvSpPr>
            <a:spLocks noGrp="1"/>
          </p:cNvSpPr>
          <p:nvPr>
            <p:ph type="sldNum" sz="quarter" idx="12"/>
          </p:nvPr>
        </p:nvSpPr>
        <p:spPr/>
        <p:txBody>
          <a:bodyPr/>
          <a:lstStyle/>
          <a:p>
            <a:fld id="{A7DDB576-49B3-42E2-89EA-6E35EA8EF806}" type="slidenum">
              <a:rPr lang="en-US" smtClean="0"/>
              <a:pPr/>
              <a:t>34</a:t>
            </a:fld>
            <a:endParaRPr lang="en-US" dirty="0"/>
          </a:p>
        </p:txBody>
      </p:sp>
      <p:pic>
        <p:nvPicPr>
          <p:cNvPr id="4" name="Picture 3" descr="photo of a cat with what looks like a smile on its face">
            <a:extLst>
              <a:ext uri="{FF2B5EF4-FFF2-40B4-BE49-F238E27FC236}">
                <a16:creationId xmlns:a16="http://schemas.microsoft.com/office/drawing/2014/main" id="{F5B71578-C077-4CBD-9A97-48DF7A970DD2}"/>
              </a:ext>
            </a:extLst>
          </p:cNvPr>
          <p:cNvPicPr>
            <a:picLocks noChangeAspect="1"/>
          </p:cNvPicPr>
          <p:nvPr/>
        </p:nvPicPr>
        <p:blipFill>
          <a:blip r:embed="rId4"/>
          <a:stretch>
            <a:fillRect/>
          </a:stretch>
        </p:blipFill>
        <p:spPr>
          <a:xfrm>
            <a:off x="4485784" y="365125"/>
            <a:ext cx="4586296" cy="5930554"/>
          </a:xfrm>
          <a:prstGeom prst="rect">
            <a:avLst/>
          </a:prstGeom>
          <a:effectLst>
            <a:softEdge rad="317500"/>
          </a:effectLst>
        </p:spPr>
      </p:pic>
    </p:spTree>
    <p:custDataLst>
      <p:tags r:id="rId1"/>
    </p:custDataLst>
    <p:extLst>
      <p:ext uri="{BB962C8B-B14F-4D97-AF65-F5344CB8AC3E}">
        <p14:creationId xmlns:p14="http://schemas.microsoft.com/office/powerpoint/2010/main" val="2134079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xfrm>
            <a:off x="359616" y="23770"/>
            <a:ext cx="11832384" cy="1676603"/>
          </a:xfrm>
        </p:spPr>
        <p:txBody>
          <a:bodyPr>
            <a:normAutofit/>
          </a:bodyPr>
          <a:lstStyle/>
          <a:p>
            <a:r>
              <a:rPr lang="en-US" sz="4000" b="1" dirty="0">
                <a:solidFill>
                  <a:srgbClr val="20558A"/>
                </a:solidFill>
                <a:latin typeface="Calibri" panose="020F0502020204030204" pitchFamily="34" charset="0"/>
                <a:ea typeface="+mj-ea"/>
                <a:cs typeface="Calibri" panose="020F0502020204030204" pitchFamily="34" charset="0"/>
              </a:rPr>
              <a:t>Public Health Service Policy on Humane </a:t>
            </a:r>
            <a:br>
              <a:rPr lang="en-US" sz="4000" b="1" dirty="0">
                <a:solidFill>
                  <a:srgbClr val="20558A"/>
                </a:solidFill>
                <a:latin typeface="Calibri" panose="020F0502020204030204" pitchFamily="34" charset="0"/>
                <a:ea typeface="+mj-ea"/>
                <a:cs typeface="Calibri" panose="020F0502020204030204" pitchFamily="34" charset="0"/>
              </a:rPr>
            </a:br>
            <a:r>
              <a:rPr lang="en-US" sz="4000" b="1" dirty="0">
                <a:solidFill>
                  <a:srgbClr val="20558A"/>
                </a:solidFill>
                <a:latin typeface="Calibri" panose="020F0502020204030204" pitchFamily="34" charset="0"/>
                <a:ea typeface="+mj-ea"/>
                <a:cs typeface="Calibri" panose="020F0502020204030204" pitchFamily="34" charset="0"/>
              </a:rPr>
              <a:t>Care and Use of Laboratory Animals (PHS Policy)</a:t>
            </a:r>
            <a:endParaRPr lang="en-US" sz="4000" b="1" dirty="0">
              <a:solidFill>
                <a:srgbClr val="20558A"/>
              </a:solidFill>
            </a:endParaRPr>
          </a:p>
        </p:txBody>
      </p:sp>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2907586" y="1827872"/>
            <a:ext cx="9284413" cy="4418816"/>
          </a:xfrm>
        </p:spPr>
        <p:txBody>
          <a:bodyPr>
            <a:normAutofit/>
          </a:bodyPr>
          <a:lstStyle/>
          <a:p>
            <a:pPr>
              <a:spcBef>
                <a:spcPct val="40000"/>
              </a:spcBef>
              <a:spcAft>
                <a:spcPts val="600"/>
              </a:spcAft>
              <a:buClrTx/>
            </a:pPr>
            <a:r>
              <a:rPr lang="en-US" dirty="0">
                <a:latin typeface="Calibri" panose="020F0502020204030204" pitchFamily="34" charset="0"/>
                <a:cs typeface="Calibri" panose="020F0502020204030204" pitchFamily="34" charset="0"/>
              </a:rPr>
              <a:t>Implements Health Research Extension Act of 1985 (Public Law 99-148);</a:t>
            </a:r>
          </a:p>
          <a:p>
            <a:pPr>
              <a:spcBef>
                <a:spcPct val="40000"/>
              </a:spcBef>
              <a:spcAft>
                <a:spcPts val="600"/>
              </a:spcAft>
              <a:buClrTx/>
            </a:pPr>
            <a:r>
              <a:rPr lang="en-US" dirty="0">
                <a:latin typeface="Calibri" panose="020F0502020204030204" pitchFamily="34" charset="0"/>
                <a:cs typeface="Calibri" panose="020F0502020204030204" pitchFamily="34" charset="0"/>
              </a:rPr>
              <a:t>Applicable to Public Health Service (PHS) conducted or supported activities involving animals; </a:t>
            </a:r>
          </a:p>
          <a:p>
            <a:pPr>
              <a:spcBef>
                <a:spcPct val="40000"/>
              </a:spcBef>
              <a:spcAft>
                <a:spcPts val="600"/>
              </a:spcAft>
              <a:buClrTx/>
            </a:pPr>
            <a:r>
              <a:rPr lang="en-US" dirty="0">
                <a:latin typeface="Calibri" panose="020F0502020204030204" pitchFamily="34" charset="0"/>
                <a:cs typeface="Calibri" panose="020F0502020204030204" pitchFamily="34" charset="0"/>
              </a:rPr>
              <a:t>Base animal program on the </a:t>
            </a:r>
            <a:r>
              <a:rPr lang="en-US" i="1" dirty="0">
                <a:latin typeface="Calibri" panose="020F0502020204030204" pitchFamily="34" charset="0"/>
                <a:cs typeface="Calibri" panose="020F0502020204030204" pitchFamily="34" charset="0"/>
              </a:rPr>
              <a:t>Guide for the Care and Use of Laboratory Animals (Guide);</a:t>
            </a:r>
          </a:p>
          <a:p>
            <a:pPr>
              <a:spcBef>
                <a:spcPct val="40000"/>
              </a:spcBef>
              <a:spcAft>
                <a:spcPts val="600"/>
              </a:spcAft>
              <a:buClrTx/>
            </a:pPr>
            <a:r>
              <a:rPr lang="en-US" dirty="0">
                <a:latin typeface="Calibri" panose="020F0502020204030204" pitchFamily="34" charset="0"/>
                <a:cs typeface="Calibri" panose="020F0502020204030204" pitchFamily="34" charset="0"/>
              </a:rPr>
              <a:t>Must comply with all other Federal statutes and regulations;</a:t>
            </a:r>
          </a:p>
          <a:p>
            <a:pPr>
              <a:spcBef>
                <a:spcPct val="40000"/>
              </a:spcBef>
              <a:spcAft>
                <a:spcPts val="600"/>
              </a:spcAft>
              <a:buClrTx/>
            </a:pPr>
            <a:r>
              <a:rPr lang="en-US" dirty="0">
                <a:latin typeface="Calibri" panose="020F0502020204030204" pitchFamily="34" charset="0"/>
                <a:cs typeface="Calibri" panose="020F0502020204030204" pitchFamily="34" charset="0"/>
              </a:rPr>
              <a:t>OLAW administers and coordinates.</a:t>
            </a:r>
          </a:p>
          <a:p>
            <a:pPr>
              <a:spcBef>
                <a:spcPct val="40000"/>
              </a:spcBef>
              <a:spcAft>
                <a:spcPts val="600"/>
              </a:spcAft>
              <a:buClrTx/>
            </a:pPr>
            <a:endParaRPr lang="en-US" sz="2200" dirty="0">
              <a:latin typeface="Calibri" panose="020F0502020204030204" pitchFamily="34" charset="0"/>
              <a:cs typeface="Calibri" panose="020F0502020204030204" pitchFamily="34" charset="0"/>
            </a:endParaRPr>
          </a:p>
        </p:txBody>
      </p:sp>
      <p:pic>
        <p:nvPicPr>
          <p:cNvPr id="6" name="Picture 5" descr="cover of Public Health Service Policy on Humane Care and Use of Laboratory Animals document">
            <a:extLst>
              <a:ext uri="{FF2B5EF4-FFF2-40B4-BE49-F238E27FC236}">
                <a16:creationId xmlns:a16="http://schemas.microsoft.com/office/drawing/2014/main" id="{704F9C40-E106-4A2D-96C8-84F907594E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8" r="1" b="1"/>
          <a:stretch/>
        </p:blipFill>
        <p:spPr>
          <a:xfrm>
            <a:off x="359616" y="1827872"/>
            <a:ext cx="2465778" cy="3530419"/>
          </a:xfrm>
          <a:prstGeom prst="rect">
            <a:avLst/>
          </a:prstGeom>
          <a:effectLst/>
        </p:spPr>
      </p:pic>
      <p:sp>
        <p:nvSpPr>
          <p:cNvPr id="4" name="Slide Number Placeholder 3">
            <a:extLst>
              <a:ext uri="{FF2B5EF4-FFF2-40B4-BE49-F238E27FC236}">
                <a16:creationId xmlns:a16="http://schemas.microsoft.com/office/drawing/2014/main" id="{AF7B0F9F-BF6B-45B5-8A80-2C9B1A7138CE}"/>
              </a:ext>
            </a:extLst>
          </p:cNvPr>
          <p:cNvSpPr>
            <a:spLocks noGrp="1"/>
          </p:cNvSpPr>
          <p:nvPr>
            <p:ph type="sldNum" sz="quarter" idx="12"/>
          </p:nvPr>
        </p:nvSpPr>
        <p:spPr/>
        <p:txBody>
          <a:bodyPr/>
          <a:lstStyle/>
          <a:p>
            <a:fld id="{A7DDB576-49B3-42E2-89EA-6E35EA8EF806}" type="slidenum">
              <a:rPr lang="en-US" smtClean="0"/>
              <a:pPr/>
              <a:t>4</a:t>
            </a:fld>
            <a:endParaRPr lang="en-US" dirty="0"/>
          </a:p>
        </p:txBody>
      </p:sp>
    </p:spTree>
    <p:custDataLst>
      <p:tags r:id="rId1"/>
    </p:custDataLst>
    <p:extLst>
      <p:ext uri="{BB962C8B-B14F-4D97-AF65-F5344CB8AC3E}">
        <p14:creationId xmlns:p14="http://schemas.microsoft.com/office/powerpoint/2010/main" val="6319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517401"/>
            <a:ext cx="10515600" cy="4351338"/>
          </a:xfrm>
        </p:spPr>
        <p:txBody>
          <a:bodyPr/>
          <a:lstStyle/>
          <a:p>
            <a:pPr marL="0" lvl="0" indent="0">
              <a:spcBef>
                <a:spcPct val="40000"/>
              </a:spcBef>
              <a:spcAft>
                <a:spcPts val="600"/>
              </a:spcAft>
              <a:buClrTx/>
              <a:buNone/>
            </a:pPr>
            <a:r>
              <a:rPr lang="en-US" sz="3200" dirty="0">
                <a:solidFill>
                  <a:srgbClr val="000000">
                    <a:lumMod val="85000"/>
                    <a:lumOff val="15000"/>
                  </a:srgbClr>
                </a:solidFill>
                <a:latin typeface="Calibri" panose="020F0502020204030204" pitchFamily="34" charset="0"/>
                <a:ea typeface="+mn-ea"/>
                <a:cs typeface="Calibri" panose="020F0502020204030204" pitchFamily="34" charset="0"/>
              </a:rPr>
              <a:t>The Office of Laboratory Animal Welfare (OLAW) provides guidance and interpretation of the Public Health Service Policy on Humane Care and Use of Laboratory Animals (PHS Policy), supports educational programs, and monitors compliance with the Policy by Assured institutions and PHS funding components to </a:t>
            </a:r>
            <a:r>
              <a:rPr lang="en-US" sz="3200" b="1" i="1" u="sng" dirty="0">
                <a:solidFill>
                  <a:srgbClr val="000000">
                    <a:lumMod val="85000"/>
                    <a:lumOff val="15000"/>
                  </a:srgbClr>
                </a:solidFill>
                <a:latin typeface="Calibri" panose="020F0502020204030204" pitchFamily="34" charset="0"/>
                <a:ea typeface="+mn-ea"/>
                <a:cs typeface="Calibri" panose="020F0502020204030204" pitchFamily="34" charset="0"/>
              </a:rPr>
              <a:t>ensure the humane care and use of animals </a:t>
            </a:r>
            <a:r>
              <a:rPr lang="en-US" sz="3200" dirty="0">
                <a:solidFill>
                  <a:srgbClr val="000000">
                    <a:lumMod val="85000"/>
                    <a:lumOff val="15000"/>
                  </a:srgbClr>
                </a:solidFill>
                <a:latin typeface="Calibri" panose="020F0502020204030204" pitchFamily="34" charset="0"/>
                <a:ea typeface="+mn-ea"/>
                <a:cs typeface="Calibri" panose="020F0502020204030204" pitchFamily="34" charset="0"/>
              </a:rPr>
              <a:t>in PHS-supported research, testing, and training, thereby contributing to the quality of PHS-supported activities.</a:t>
            </a:r>
          </a:p>
          <a:p>
            <a:pPr marL="0" indent="0">
              <a:spcBef>
                <a:spcPct val="40000"/>
              </a:spcBef>
              <a:spcAft>
                <a:spcPts val="600"/>
              </a:spcAft>
              <a:buClrTx/>
              <a:buNone/>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dirty="0">
                <a:solidFill>
                  <a:srgbClr val="20558A"/>
                </a:solidFill>
                <a:latin typeface="+mn-lt"/>
                <a:ea typeface="Open Sans" panose="020B0604020202020204" charset="0"/>
                <a:cs typeface="Open Sans" panose="020B0604020202020204" charset="0"/>
              </a:rPr>
              <a:t>OLAW Mission</a:t>
            </a:r>
          </a:p>
        </p:txBody>
      </p:sp>
      <p:sp>
        <p:nvSpPr>
          <p:cNvPr id="4" name="Slide Number Placeholder 3">
            <a:extLst>
              <a:ext uri="{FF2B5EF4-FFF2-40B4-BE49-F238E27FC236}">
                <a16:creationId xmlns:a16="http://schemas.microsoft.com/office/drawing/2014/main" id="{9F13C7B5-406D-4A42-BADB-F00A8E883DA8}"/>
              </a:ext>
            </a:extLst>
          </p:cNvPr>
          <p:cNvSpPr>
            <a:spLocks noGrp="1"/>
          </p:cNvSpPr>
          <p:nvPr>
            <p:ph type="sldNum" sz="quarter" idx="12"/>
          </p:nvPr>
        </p:nvSpPr>
        <p:spPr/>
        <p:txBody>
          <a:bodyPr/>
          <a:lstStyle/>
          <a:p>
            <a:fld id="{A7DDB576-49B3-42E2-89EA-6E35EA8EF806}" type="slidenum">
              <a:rPr lang="en-US" smtClean="0"/>
              <a:pPr/>
              <a:t>5</a:t>
            </a:fld>
            <a:endParaRPr lang="en-US" dirty="0"/>
          </a:p>
        </p:txBody>
      </p:sp>
    </p:spTree>
    <p:custDataLst>
      <p:tags r:id="rId1"/>
    </p:custDataLst>
    <p:extLst>
      <p:ext uri="{BB962C8B-B14F-4D97-AF65-F5344CB8AC3E}">
        <p14:creationId xmlns:p14="http://schemas.microsoft.com/office/powerpoint/2010/main" val="89722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a:xfrm>
            <a:off x="838200" y="1609867"/>
            <a:ext cx="10515600" cy="4351338"/>
          </a:xfrm>
        </p:spPr>
        <p:txBody>
          <a:bodyPr/>
          <a:lstStyle/>
          <a:p>
            <a:pPr>
              <a:spcBef>
                <a:spcPct val="40000"/>
              </a:spcBef>
              <a:spcAft>
                <a:spcPts val="600"/>
              </a:spcAft>
              <a:buClrTx/>
            </a:pPr>
            <a:r>
              <a:rPr lang="en-US" dirty="0">
                <a:latin typeface="Calibri" panose="020F0502020204030204" pitchFamily="34" charset="0"/>
                <a:cs typeface="Calibri" panose="020F0502020204030204" pitchFamily="34" charset="0"/>
              </a:rPr>
              <a:t>Request, negotiate, withdraw Assurances;</a:t>
            </a:r>
          </a:p>
          <a:p>
            <a:pPr>
              <a:spcBef>
                <a:spcPct val="40000"/>
              </a:spcBef>
              <a:spcAft>
                <a:spcPts val="600"/>
              </a:spcAft>
              <a:buClrTx/>
            </a:pPr>
            <a:r>
              <a:rPr lang="en-US" dirty="0">
                <a:latin typeface="Calibri" panose="020F0502020204030204" pitchFamily="34" charset="0"/>
                <a:cs typeface="Calibri" panose="020F0502020204030204" pitchFamily="34" charset="0"/>
              </a:rPr>
              <a:t>Distribute list of institutions that have an approved Assurances;</a:t>
            </a:r>
          </a:p>
          <a:p>
            <a:pPr>
              <a:spcBef>
                <a:spcPct val="40000"/>
              </a:spcBef>
              <a:spcAft>
                <a:spcPts val="600"/>
              </a:spcAft>
              <a:buClrTx/>
            </a:pPr>
            <a:r>
              <a:rPr lang="en-US" dirty="0">
                <a:latin typeface="Calibri" panose="020F0502020204030204" pitchFamily="34" charset="0"/>
                <a:cs typeface="Calibri" panose="020F0502020204030204" pitchFamily="34" charset="0"/>
              </a:rPr>
              <a:t>Advise awarding units and awardee institutions concerning the implementation of the PHS Policy;</a:t>
            </a:r>
          </a:p>
          <a:p>
            <a:pPr>
              <a:spcBef>
                <a:spcPct val="40000"/>
              </a:spcBef>
              <a:spcAft>
                <a:spcPts val="600"/>
              </a:spcAft>
              <a:buClrTx/>
            </a:pPr>
            <a:r>
              <a:rPr lang="en-US" dirty="0">
                <a:latin typeface="Calibri" panose="020F0502020204030204" pitchFamily="34" charset="0"/>
                <a:cs typeface="Calibri" panose="020F0502020204030204" pitchFamily="34" charset="0"/>
              </a:rPr>
              <a:t>Support educational programs;</a:t>
            </a:r>
          </a:p>
          <a:p>
            <a:pPr>
              <a:spcBef>
                <a:spcPct val="40000"/>
              </a:spcBef>
              <a:spcAft>
                <a:spcPts val="600"/>
              </a:spcAft>
              <a:buClrTx/>
            </a:pPr>
            <a:r>
              <a:rPr lang="en-US" dirty="0">
                <a:latin typeface="Calibri" panose="020F0502020204030204" pitchFamily="34" charset="0"/>
                <a:cs typeface="Calibri" panose="020F0502020204030204" pitchFamily="34" charset="0"/>
              </a:rPr>
              <a:t>Authority to approve waivers to the PHS Policy; </a:t>
            </a:r>
          </a:p>
          <a:p>
            <a:pPr>
              <a:spcBef>
                <a:spcPct val="40000"/>
              </a:spcBef>
              <a:spcAft>
                <a:spcPts val="600"/>
              </a:spcAft>
              <a:buClrTx/>
            </a:pPr>
            <a:r>
              <a:rPr lang="en-US" dirty="0">
                <a:latin typeface="Calibri" panose="020F0502020204030204" pitchFamily="34" charset="0"/>
                <a:cs typeface="Calibri" panose="020F0502020204030204" pitchFamily="34" charset="0"/>
              </a:rPr>
              <a:t>Evaluate allegations of noncompliance with the PHS Policy; </a:t>
            </a:r>
          </a:p>
          <a:p>
            <a:pPr>
              <a:spcBef>
                <a:spcPct val="40000"/>
              </a:spcBef>
              <a:spcAft>
                <a:spcPts val="600"/>
              </a:spcAft>
              <a:buClrTx/>
            </a:pPr>
            <a:r>
              <a:rPr lang="en-US" dirty="0">
                <a:latin typeface="Calibri" panose="020F0502020204030204" pitchFamily="34" charset="0"/>
                <a:cs typeface="Calibri" panose="020F0502020204030204" pitchFamily="34" charset="0"/>
              </a:rPr>
              <a:t>Conduct site visits to selected institutions.</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a:solidFill>
                  <a:srgbClr val="20558A"/>
                </a:solidFill>
                <a:latin typeface="+mn-lt"/>
                <a:ea typeface="Open Sans" panose="020B0604020202020204" charset="0"/>
                <a:cs typeface="Open Sans" panose="020B0604020202020204" charset="0"/>
              </a:rPr>
              <a:t>OLAW Responsibilities</a:t>
            </a:r>
            <a:endParaRPr lang="en-US" b="1" dirty="0">
              <a:solidFill>
                <a:srgbClr val="20558A"/>
              </a:solidFill>
              <a:latin typeface="+mn-lt"/>
              <a:ea typeface="Open Sans" panose="020B0604020202020204" charset="0"/>
              <a:cs typeface="Open Sans" panose="020B0604020202020204" charset="0"/>
            </a:endParaRPr>
          </a:p>
        </p:txBody>
      </p:sp>
      <p:sp>
        <p:nvSpPr>
          <p:cNvPr id="4" name="Slide Number Placeholder 3">
            <a:extLst>
              <a:ext uri="{FF2B5EF4-FFF2-40B4-BE49-F238E27FC236}">
                <a16:creationId xmlns:a16="http://schemas.microsoft.com/office/drawing/2014/main" id="{A535974D-C206-440E-954A-A40C51D07C16}"/>
              </a:ext>
            </a:extLst>
          </p:cNvPr>
          <p:cNvSpPr>
            <a:spLocks noGrp="1"/>
          </p:cNvSpPr>
          <p:nvPr>
            <p:ph type="sldNum" sz="quarter" idx="12"/>
          </p:nvPr>
        </p:nvSpPr>
        <p:spPr/>
        <p:txBody>
          <a:bodyPr/>
          <a:lstStyle/>
          <a:p>
            <a:fld id="{A7DDB576-49B3-42E2-89EA-6E35EA8EF806}" type="slidenum">
              <a:rPr lang="en-US" smtClean="0"/>
              <a:pPr/>
              <a:t>6</a:t>
            </a:fld>
            <a:endParaRPr lang="en-US" dirty="0"/>
          </a:p>
        </p:txBody>
      </p:sp>
    </p:spTree>
    <p:custDataLst>
      <p:tags r:id="rId1"/>
    </p:custDataLst>
    <p:extLst>
      <p:ext uri="{BB962C8B-B14F-4D97-AF65-F5344CB8AC3E}">
        <p14:creationId xmlns:p14="http://schemas.microsoft.com/office/powerpoint/2010/main" val="31464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lvl="0">
              <a:spcBef>
                <a:spcPct val="40000"/>
              </a:spcBef>
              <a:spcAft>
                <a:spcPts val="600"/>
              </a:spcAft>
              <a:buClrTx/>
            </a:pPr>
            <a:r>
              <a:rPr lang="en-US" sz="2800">
                <a:solidFill>
                  <a:srgbClr val="000000"/>
                </a:solidFill>
                <a:latin typeface="Calibri" panose="020F0502020204030204" pitchFamily="34" charset="0"/>
                <a:ea typeface="+mn-ea"/>
                <a:cs typeface="Calibri" panose="020F0502020204030204" pitchFamily="34" charset="0"/>
              </a:rPr>
              <a:t>Complete Vertebrate Animal Section (VAS);</a:t>
            </a:r>
          </a:p>
          <a:p>
            <a:pPr lvl="0">
              <a:spcBef>
                <a:spcPct val="40000"/>
              </a:spcBef>
              <a:spcAft>
                <a:spcPts val="600"/>
              </a:spcAft>
              <a:buClrTx/>
            </a:pPr>
            <a:r>
              <a:rPr lang="en-US" sz="2800">
                <a:solidFill>
                  <a:srgbClr val="000000"/>
                </a:solidFill>
                <a:latin typeface="Calibri" panose="020F0502020204030204" pitchFamily="34" charset="0"/>
                <a:ea typeface="+mn-ea"/>
                <a:cs typeface="Calibri" panose="020F0502020204030204" pitchFamily="34" charset="0"/>
              </a:rPr>
              <a:t>Verification that IACUC reviewed and approved;</a:t>
            </a:r>
          </a:p>
          <a:p>
            <a:pPr lvl="0">
              <a:spcBef>
                <a:spcPct val="40000"/>
              </a:spcBef>
              <a:spcAft>
                <a:spcPts val="600"/>
              </a:spcAft>
              <a:buClrTx/>
            </a:pPr>
            <a:r>
              <a:rPr lang="en-US" sz="2800">
                <a:solidFill>
                  <a:srgbClr val="000000"/>
                </a:solidFill>
                <a:latin typeface="Calibri" panose="020F0502020204030204" pitchFamily="34" charset="0"/>
                <a:ea typeface="+mn-ea"/>
                <a:cs typeface="Calibri" panose="020F0502020204030204" pitchFamily="34" charset="0"/>
              </a:rPr>
              <a:t>Animal Welfare Assurance for applicate and all performance sites.</a:t>
            </a:r>
            <a:endParaRPr lang="en-US" sz="2800">
              <a:solidFill>
                <a:srgbClr val="000000">
                  <a:lumMod val="85000"/>
                  <a:lumOff val="15000"/>
                </a:srgbClr>
              </a:solidFill>
              <a:latin typeface="Gill Sans MT" panose="020B0502020104020203"/>
              <a:ea typeface="+mn-ea"/>
              <a:cs typeface="+mn-cs"/>
            </a:endParaRP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p:txBody>
          <a:bodyPr/>
          <a:lstStyle/>
          <a:p>
            <a:r>
              <a:rPr lang="en-US" b="1">
                <a:solidFill>
                  <a:srgbClr val="20558A"/>
                </a:solidFill>
                <a:latin typeface="+mn-lt"/>
                <a:ea typeface="Open Sans" panose="020B0604020202020204" charset="0"/>
                <a:cs typeface="Open Sans" panose="020B0604020202020204" charset="0"/>
              </a:rPr>
              <a:t>NIH Grants Policy Statement</a:t>
            </a:r>
            <a:endParaRPr lang="en-US" b="1" dirty="0">
              <a:solidFill>
                <a:srgbClr val="20558A"/>
              </a:solidFill>
              <a:latin typeface="+mn-lt"/>
              <a:ea typeface="Open Sans" panose="020B0604020202020204" charset="0"/>
              <a:cs typeface="Open Sans" panose="020B0604020202020204" charset="0"/>
            </a:endParaRPr>
          </a:p>
        </p:txBody>
      </p:sp>
      <p:sp>
        <p:nvSpPr>
          <p:cNvPr id="4" name="Slide Number Placeholder 3">
            <a:extLst>
              <a:ext uri="{FF2B5EF4-FFF2-40B4-BE49-F238E27FC236}">
                <a16:creationId xmlns:a16="http://schemas.microsoft.com/office/drawing/2014/main" id="{D1825734-CA98-44B7-A0D9-1C75FAACC0F9}"/>
              </a:ext>
            </a:extLst>
          </p:cNvPr>
          <p:cNvSpPr>
            <a:spLocks noGrp="1"/>
          </p:cNvSpPr>
          <p:nvPr>
            <p:ph type="sldNum" sz="quarter" idx="12"/>
          </p:nvPr>
        </p:nvSpPr>
        <p:spPr/>
        <p:txBody>
          <a:bodyPr/>
          <a:lstStyle/>
          <a:p>
            <a:fld id="{A7DDB576-49B3-42E2-89EA-6E35EA8EF806}" type="slidenum">
              <a:rPr lang="en-US" smtClean="0"/>
              <a:pPr/>
              <a:t>7</a:t>
            </a:fld>
            <a:endParaRPr lang="en-US" dirty="0"/>
          </a:p>
        </p:txBody>
      </p:sp>
    </p:spTree>
    <p:custDataLst>
      <p:tags r:id="rId1"/>
    </p:custDataLst>
    <p:extLst>
      <p:ext uri="{BB962C8B-B14F-4D97-AF65-F5344CB8AC3E}">
        <p14:creationId xmlns:p14="http://schemas.microsoft.com/office/powerpoint/2010/main" val="165042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a:extLst>
              <a:ext uri="{FF2B5EF4-FFF2-40B4-BE49-F238E27FC236}">
                <a16:creationId xmlns:a16="http://schemas.microsoft.com/office/drawing/2014/main" id="{582114F6-EE58-4FB8-AAE8-0DD30AA5C1B3}"/>
              </a:ext>
            </a:extLst>
          </p:cNvPr>
          <p:cNvSpPr>
            <a:spLocks noGrp="1"/>
          </p:cNvSpPr>
          <p:nvPr>
            <p:ph idx="1"/>
          </p:nvPr>
        </p:nvSpPr>
        <p:spPr/>
        <p:txBody>
          <a:bodyPr/>
          <a:lstStyle/>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NIH</a:t>
            </a:r>
          </a:p>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Department of Veterans Affairs (VA)</a:t>
            </a:r>
          </a:p>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National Science Foundation (NSF)</a:t>
            </a:r>
          </a:p>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National Aeronautics and Space Administration (NASA)</a:t>
            </a:r>
          </a:p>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HHS BARDA</a:t>
            </a:r>
          </a:p>
          <a:p>
            <a:pPr marL="342900" indent="-342900">
              <a:spcBef>
                <a:spcPct val="40000"/>
              </a:spcBef>
              <a:spcAft>
                <a:spcPts val="600"/>
              </a:spcAft>
              <a:buClrTx/>
              <a:buFont typeface="+mj-lt"/>
              <a:buAutoNum type="alphaUcPeriod"/>
            </a:pPr>
            <a:r>
              <a:rPr lang="en-US">
                <a:latin typeface="Calibri" panose="020F0502020204030204" pitchFamily="34" charset="0"/>
                <a:cs typeface="Calibri" panose="020F0502020204030204" pitchFamily="34" charset="0"/>
              </a:rPr>
              <a:t>All of the above</a:t>
            </a:r>
          </a:p>
          <a:p>
            <a:pPr>
              <a:spcBef>
                <a:spcPct val="40000"/>
              </a:spcBef>
              <a:spcAft>
                <a:spcPts val="600"/>
              </a:spcAft>
              <a:buClrTx/>
            </a:pPr>
            <a:endParaRPr lang="en-US" dirty="0">
              <a:latin typeface="+mn-lt"/>
              <a:ea typeface="Open Sans" panose="020B0604020202020204" charset="0"/>
              <a:cs typeface="Open Sans" panose="020B0604020202020204" charset="0"/>
            </a:endParaRPr>
          </a:p>
        </p:txBody>
      </p:sp>
      <p:sp>
        <p:nvSpPr>
          <p:cNvPr id="2" name="Title">
            <a:extLst>
              <a:ext uri="{FF2B5EF4-FFF2-40B4-BE49-F238E27FC236}">
                <a16:creationId xmlns:a16="http://schemas.microsoft.com/office/drawing/2014/main" id="{B8670CA6-84D3-4E1B-80ED-B086E7DB66BE}"/>
              </a:ext>
            </a:extLst>
          </p:cNvPr>
          <p:cNvSpPr>
            <a:spLocks noGrp="1"/>
          </p:cNvSpPr>
          <p:nvPr>
            <p:ph type="title"/>
          </p:nvPr>
        </p:nvSpPr>
        <p:spPr>
          <a:solidFill>
            <a:schemeClr val="bg1"/>
          </a:solidFill>
        </p:spPr>
        <p:txBody>
          <a:bodyPr>
            <a:noAutofit/>
          </a:bodyPr>
          <a:lstStyle/>
          <a:p>
            <a:r>
              <a:rPr lang="en-US" sz="4000" b="1">
                <a:solidFill>
                  <a:srgbClr val="00589A"/>
                </a:solidFill>
                <a:latin typeface="Calibri" panose="020F0502020204030204" pitchFamily="34" charset="0"/>
                <a:ea typeface="+mj-ea"/>
                <a:cs typeface="Calibri" panose="020F0502020204030204" pitchFamily="34" charset="0"/>
              </a:rPr>
              <a:t>Which federal agency or agencies require research institutions to comply with PHS Policy?</a:t>
            </a:r>
            <a:endParaRPr lang="en-US" sz="4000" b="1" dirty="0">
              <a:solidFill>
                <a:srgbClr val="20558A"/>
              </a:solidFill>
              <a:latin typeface="+mn-lt"/>
              <a:ea typeface="Open Sans" panose="020B0604020202020204" charset="0"/>
              <a:cs typeface="Open Sans" panose="020B0604020202020204" charset="0"/>
            </a:endParaRPr>
          </a:p>
        </p:txBody>
      </p:sp>
      <p:sp>
        <p:nvSpPr>
          <p:cNvPr id="4" name="Slide Number Placeholder 3">
            <a:extLst>
              <a:ext uri="{FF2B5EF4-FFF2-40B4-BE49-F238E27FC236}">
                <a16:creationId xmlns:a16="http://schemas.microsoft.com/office/drawing/2014/main" id="{AAFF2D09-785E-46CE-A22F-ED8399037705}"/>
              </a:ext>
            </a:extLst>
          </p:cNvPr>
          <p:cNvSpPr>
            <a:spLocks noGrp="1"/>
          </p:cNvSpPr>
          <p:nvPr>
            <p:ph type="sldNum" sz="quarter" idx="12"/>
          </p:nvPr>
        </p:nvSpPr>
        <p:spPr/>
        <p:txBody>
          <a:bodyPr/>
          <a:lstStyle/>
          <a:p>
            <a:fld id="{A7DDB576-49B3-42E2-89EA-6E35EA8EF806}" type="slidenum">
              <a:rPr lang="en-US" smtClean="0"/>
              <a:pPr/>
              <a:t>8</a:t>
            </a:fld>
            <a:endParaRPr lang="en-US" dirty="0"/>
          </a:p>
        </p:txBody>
      </p:sp>
    </p:spTree>
    <p:custDataLst>
      <p:tags r:id="rId1"/>
    </p:custDataLst>
    <p:extLst>
      <p:ext uri="{BB962C8B-B14F-4D97-AF65-F5344CB8AC3E}">
        <p14:creationId xmlns:p14="http://schemas.microsoft.com/office/powerpoint/2010/main" val="4103486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Diagram 8" descr="diagram of agencies that must comply with PHS policy - NIH, CDC, FDA, HHS BARDA, VA, NSF, NASA">
            <a:extLst>
              <a:ext uri="{FF2B5EF4-FFF2-40B4-BE49-F238E27FC236}">
                <a16:creationId xmlns:a16="http://schemas.microsoft.com/office/drawing/2014/main" id="{A2DB28A8-4842-4D99-AF47-FAFFCF53C3B1}"/>
              </a:ext>
            </a:extLst>
          </p:cNvPr>
          <p:cNvGraphicFramePr/>
          <p:nvPr>
            <p:extLst>
              <p:ext uri="{D42A27DB-BD31-4B8C-83A1-F6EECF244321}">
                <p14:modId xmlns:p14="http://schemas.microsoft.com/office/powerpoint/2010/main" val="3068207343"/>
              </p:ext>
            </p:extLst>
          </p:nvPr>
        </p:nvGraphicFramePr>
        <p:xfrm>
          <a:off x="1307565" y="364426"/>
          <a:ext cx="7551772" cy="54312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CD3BDECC-FCFE-4F7F-9AAF-BB0FF65366FE}"/>
              </a:ext>
            </a:extLst>
          </p:cNvPr>
          <p:cNvSpPr txBox="1"/>
          <p:nvPr/>
        </p:nvSpPr>
        <p:spPr>
          <a:xfrm>
            <a:off x="5698739" y="5158058"/>
            <a:ext cx="5601904" cy="461665"/>
          </a:xfrm>
          <a:prstGeom prst="rect">
            <a:avLst/>
          </a:prstGeom>
          <a:noFill/>
        </p:spPr>
        <p:txBody>
          <a:bodyPr wrap="square" rtlCol="0">
            <a:spAutoFit/>
          </a:bodyPr>
          <a:lstStyle/>
          <a:p>
            <a:pPr algn="ctr">
              <a:spcAft>
                <a:spcPts val="600"/>
              </a:spcAft>
            </a:pPr>
            <a:r>
              <a:rPr lang="en-US" sz="2400" b="1" dirty="0">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DOD, USDA, non-profit, for-profit</a:t>
            </a:r>
          </a:p>
        </p:txBody>
      </p:sp>
      <p:sp>
        <p:nvSpPr>
          <p:cNvPr id="11" name="Slide Number Placeholder 10">
            <a:extLst>
              <a:ext uri="{FF2B5EF4-FFF2-40B4-BE49-F238E27FC236}">
                <a16:creationId xmlns:a16="http://schemas.microsoft.com/office/drawing/2014/main" id="{8A41A258-7A00-41E2-9547-90D2DFA4D7E9}"/>
              </a:ext>
            </a:extLst>
          </p:cNvPr>
          <p:cNvSpPr>
            <a:spLocks noGrp="1"/>
          </p:cNvSpPr>
          <p:nvPr>
            <p:ph type="sldNum" sz="quarter" idx="12"/>
          </p:nvPr>
        </p:nvSpPr>
        <p:spPr/>
        <p:txBody>
          <a:bodyPr/>
          <a:lstStyle/>
          <a:p>
            <a:fld id="{A7DDB576-49B3-42E2-89EA-6E35EA8EF806}" type="slidenum">
              <a:rPr lang="en-US" smtClean="0"/>
              <a:pPr/>
              <a:t>9</a:t>
            </a:fld>
            <a:endParaRPr lang="en-US" dirty="0"/>
          </a:p>
        </p:txBody>
      </p:sp>
      <p:sp>
        <p:nvSpPr>
          <p:cNvPr id="2" name="Title 1">
            <a:extLst>
              <a:ext uri="{FF2B5EF4-FFF2-40B4-BE49-F238E27FC236}">
                <a16:creationId xmlns:a16="http://schemas.microsoft.com/office/drawing/2014/main" id="{604A6C18-9452-4E84-BF3D-10F7C01DF746}"/>
              </a:ext>
            </a:extLst>
          </p:cNvPr>
          <p:cNvSpPr>
            <a:spLocks noGrp="1"/>
          </p:cNvSpPr>
          <p:nvPr>
            <p:ph type="title"/>
          </p:nvPr>
        </p:nvSpPr>
        <p:spPr>
          <a:xfrm>
            <a:off x="838200" y="-1329451"/>
            <a:ext cx="10515600" cy="1325563"/>
          </a:xfrm>
        </p:spPr>
        <p:txBody>
          <a:bodyPr/>
          <a:lstStyle/>
          <a:p>
            <a:r>
              <a:rPr lang="en-US" dirty="0" err="1"/>
              <a:t>Fedaral</a:t>
            </a:r>
            <a:r>
              <a:rPr lang="en-US" dirty="0"/>
              <a:t> </a:t>
            </a:r>
            <a:r>
              <a:rPr lang="en-US" baseline="0" dirty="0"/>
              <a:t>Agencies Required to Comply with PHS Policy</a:t>
            </a:r>
            <a:endParaRPr lang="en-US" dirty="0"/>
          </a:p>
        </p:txBody>
      </p:sp>
    </p:spTree>
    <p:custDataLst>
      <p:tags r:id="rId1"/>
    </p:custDataLst>
    <p:extLst>
      <p:ext uri="{BB962C8B-B14F-4D97-AF65-F5344CB8AC3E}">
        <p14:creationId xmlns:p14="http://schemas.microsoft.com/office/powerpoint/2010/main" val="1341101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0F7FCD"/>
      </a:accent1>
      <a:accent2>
        <a:srgbClr val="59A80E"/>
      </a:accent2>
      <a:accent3>
        <a:srgbClr val="BFBFBF"/>
      </a:accent3>
      <a:accent4>
        <a:srgbClr val="015596"/>
      </a:accent4>
      <a:accent5>
        <a:srgbClr val="014273"/>
      </a:accent5>
      <a:accent6>
        <a:srgbClr val="3E780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4081</Words>
  <Application>Microsoft Office PowerPoint</Application>
  <PresentationFormat>Widescreen</PresentationFormat>
  <Paragraphs>377</Paragraphs>
  <Slides>34</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Courier New</vt:lpstr>
      <vt:lpstr>Gill Sans MT</vt:lpstr>
      <vt:lpstr>Open Sans</vt:lpstr>
      <vt:lpstr>Open Sans ExtraBold</vt:lpstr>
      <vt:lpstr>Open Sans Light</vt:lpstr>
      <vt:lpstr>Open Sans Light ITALIC</vt:lpstr>
      <vt:lpstr>Wingdings</vt:lpstr>
      <vt:lpstr>Office Theme</vt:lpstr>
      <vt:lpstr>Research Involving Animals</vt:lpstr>
      <vt:lpstr>Feel like you are spinning in circles</vt:lpstr>
      <vt:lpstr>Learning Objectives</vt:lpstr>
      <vt:lpstr>Public Health Service Policy on Humane  Care and Use of Laboratory Animals (PHS Policy)</vt:lpstr>
      <vt:lpstr>OLAW Mission</vt:lpstr>
      <vt:lpstr>OLAW Responsibilities</vt:lpstr>
      <vt:lpstr>NIH Grants Policy Statement</vt:lpstr>
      <vt:lpstr>Which federal agency or agencies require research institutions to comply with PHS Policy?</vt:lpstr>
      <vt:lpstr>Fedaral Agencies Required to Comply with PHS Policy</vt:lpstr>
      <vt:lpstr>PHS Policy Definition of Animal</vt:lpstr>
      <vt:lpstr>Which studies should be considered  vertebrate animal use?</vt:lpstr>
      <vt:lpstr>Which studies should be considered  vertebrate animal use?</vt:lpstr>
      <vt:lpstr>Vertebrate Animal Section (VAS)</vt:lpstr>
      <vt:lpstr>VAS Online Training Module! </vt:lpstr>
      <vt:lpstr>Verification of IACUC approval</vt:lpstr>
      <vt:lpstr>Animal Welfare Assurance</vt:lpstr>
      <vt:lpstr>Animal Welfare Assurance</vt:lpstr>
      <vt:lpstr>PHS Policy Standards for Animal Care and Use</vt:lpstr>
      <vt:lpstr>Animal Welfare Assurances</vt:lpstr>
      <vt:lpstr>Interinstitutional Assurance Example</vt:lpstr>
      <vt:lpstr>Consortium Agreements </vt:lpstr>
      <vt:lpstr>What are the PHS Policy and NIH Grants  Policy requirements when making  an award involving animals? </vt:lpstr>
      <vt:lpstr>What are the PHS Policy and NIH Grants  Policy requirements when making  an award involving animals? </vt:lpstr>
      <vt:lpstr>Grant Application</vt:lpstr>
      <vt:lpstr>Project/Performance Site Location(s) Form</vt:lpstr>
      <vt:lpstr>Research &amp; Related Other Project Info Form</vt:lpstr>
      <vt:lpstr>PHS Research Plan Form</vt:lpstr>
      <vt:lpstr>PHS Cover Page Supplement Form</vt:lpstr>
      <vt:lpstr>Reporting Noncompliance </vt:lpstr>
      <vt:lpstr>Learning Objectives</vt:lpstr>
      <vt:lpstr>Outreach</vt:lpstr>
      <vt:lpstr>Resources</vt:lpstr>
      <vt:lpstr>Contact OLAW </vt:lpstr>
      <vt:lpstr>Have a great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Involving Animals</dc:title>
  <dc:creator>Knapp, Paula (NIH/OD) [E]</dc:creator>
  <cp:lastModifiedBy>Cummins, Sheri (NIH/OD) [E]</cp:lastModifiedBy>
  <cp:revision>13</cp:revision>
  <dcterms:created xsi:type="dcterms:W3CDTF">2020-09-14T17:09:28Z</dcterms:created>
  <dcterms:modified xsi:type="dcterms:W3CDTF">2020-10-24T13:58:44Z</dcterms:modified>
</cp:coreProperties>
</file>