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708" r:id="rId5"/>
    <p:sldMasterId id="2147483720" r:id="rId6"/>
  </p:sldMasterIdLst>
  <p:notesMasterIdLst>
    <p:notesMasterId r:id="rId29"/>
  </p:notesMasterIdLst>
  <p:sldIdLst>
    <p:sldId id="276" r:id="rId7"/>
    <p:sldId id="1618" r:id="rId8"/>
    <p:sldId id="1640" r:id="rId9"/>
    <p:sldId id="1619" r:id="rId10"/>
    <p:sldId id="1622" r:id="rId11"/>
    <p:sldId id="1606" r:id="rId12"/>
    <p:sldId id="1623" r:id="rId13"/>
    <p:sldId id="969" r:id="rId14"/>
    <p:sldId id="1621" r:id="rId15"/>
    <p:sldId id="1626" r:id="rId16"/>
    <p:sldId id="597" r:id="rId17"/>
    <p:sldId id="609" r:id="rId18"/>
    <p:sldId id="1642" r:id="rId19"/>
    <p:sldId id="596" r:id="rId20"/>
    <p:sldId id="266" r:id="rId21"/>
    <p:sldId id="1638" r:id="rId22"/>
    <p:sldId id="1625" r:id="rId23"/>
    <p:sldId id="1629" r:id="rId24"/>
    <p:sldId id="1641" r:id="rId25"/>
    <p:sldId id="1635" r:id="rId26"/>
    <p:sldId id="1639" r:id="rId27"/>
    <p:sldId id="376" r:id="rId2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C5A8"/>
    <a:srgbClr val="E1D1B8"/>
    <a:srgbClr val="0094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07" autoAdjust="0"/>
    <p:restoredTop sz="94712" autoAdjust="0"/>
  </p:normalViewPr>
  <p:slideViewPr>
    <p:cSldViewPr snapToGrid="0">
      <p:cViewPr varScale="1">
        <p:scale>
          <a:sx n="98" d="100"/>
          <a:sy n="98" d="100"/>
        </p:scale>
        <p:origin x="78" y="834"/>
      </p:cViewPr>
      <p:guideLst/>
    </p:cSldViewPr>
  </p:slideViewPr>
  <p:outlineViewPr>
    <p:cViewPr>
      <p:scale>
        <a:sx n="33" d="100"/>
        <a:sy n="33" d="100"/>
      </p:scale>
      <p:origin x="0" y="-246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243787-62A0-4EBF-B6E1-95F944FEF75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81AA6BA-9394-470B-9DB3-6804CAD2DE29}">
      <dgm:prSet phldrT="[Text]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en-US"/>
            <a:t>Small Business Innovation</a:t>
          </a:r>
        </a:p>
      </dgm:t>
    </dgm:pt>
    <dgm:pt modelId="{02D7867A-F606-485C-AB94-18C06D15E85B}" type="parTrans" cxnId="{6E214E56-68BB-4888-B956-EF38AF4E7445}">
      <dgm:prSet/>
      <dgm:spPr/>
      <dgm:t>
        <a:bodyPr/>
        <a:lstStyle/>
        <a:p>
          <a:endParaRPr lang="en-US"/>
        </a:p>
      </dgm:t>
    </dgm:pt>
    <dgm:pt modelId="{69011051-F4F2-417B-9B66-D49C1B558597}" type="sibTrans" cxnId="{6E214E56-68BB-4888-B956-EF38AF4E7445}">
      <dgm:prSet/>
      <dgm:spPr/>
      <dgm:t>
        <a:bodyPr/>
        <a:lstStyle/>
        <a:p>
          <a:endParaRPr lang="en-US"/>
        </a:p>
      </dgm:t>
    </dgm:pt>
    <dgm:pt modelId="{F9F94BBC-4205-4211-870E-E901F738C7AF}">
      <dgm:prSet phldrT="[Text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en-US"/>
            <a:t>Innovator Support</a:t>
          </a:r>
        </a:p>
      </dgm:t>
    </dgm:pt>
    <dgm:pt modelId="{52B8E72B-64FA-4501-9CD4-C0A879CF89DF}" type="parTrans" cxnId="{929F0CD3-1D99-4DB9-9DB4-2132CB42FA76}">
      <dgm:prSet/>
      <dgm:spPr/>
      <dgm:t>
        <a:bodyPr/>
        <a:lstStyle/>
        <a:p>
          <a:endParaRPr lang="en-US"/>
        </a:p>
      </dgm:t>
    </dgm:pt>
    <dgm:pt modelId="{21F7F434-3DF7-4E32-94FB-C12F7549DA06}" type="sibTrans" cxnId="{929F0CD3-1D99-4DB9-9DB4-2132CB42FA76}">
      <dgm:prSet/>
      <dgm:spPr/>
      <dgm:t>
        <a:bodyPr/>
        <a:lstStyle/>
        <a:p>
          <a:endParaRPr lang="en-US"/>
        </a:p>
      </dgm:t>
    </dgm:pt>
    <dgm:pt modelId="{0F2DA3C4-2F8F-4FD7-80CE-F015D65D23AF}">
      <dgm:prSet phldrT="[Text]"/>
      <dgm:spPr/>
      <dgm:t>
        <a:bodyPr/>
        <a:lstStyle/>
        <a:p>
          <a:r>
            <a:rPr lang="en-US"/>
            <a:t>Academic Innovation</a:t>
          </a:r>
        </a:p>
      </dgm:t>
    </dgm:pt>
    <dgm:pt modelId="{D93D4128-EC11-41FA-ADC0-09EEA304C6B9}" type="parTrans" cxnId="{9417A5E2-F28E-454F-9FE1-A72D1C42F05E}">
      <dgm:prSet/>
      <dgm:spPr/>
      <dgm:t>
        <a:bodyPr/>
        <a:lstStyle/>
        <a:p>
          <a:endParaRPr lang="en-US"/>
        </a:p>
      </dgm:t>
    </dgm:pt>
    <dgm:pt modelId="{CAE1116D-64DD-459C-8920-14F4168706C4}" type="sibTrans" cxnId="{9417A5E2-F28E-454F-9FE1-A72D1C42F05E}">
      <dgm:prSet/>
      <dgm:spPr/>
      <dgm:t>
        <a:bodyPr/>
        <a:lstStyle/>
        <a:p>
          <a:endParaRPr lang="en-US"/>
        </a:p>
      </dgm:t>
    </dgm:pt>
    <dgm:pt modelId="{7A07097D-3EDE-4208-A9EE-AF5C524E5F05}" type="pres">
      <dgm:prSet presAssocID="{24243787-62A0-4EBF-B6E1-95F944FEF75D}" presName="compositeShape" presStyleCnt="0">
        <dgm:presLayoutVars>
          <dgm:chMax val="7"/>
          <dgm:dir/>
          <dgm:resizeHandles val="exact"/>
        </dgm:presLayoutVars>
      </dgm:prSet>
      <dgm:spPr/>
    </dgm:pt>
    <dgm:pt modelId="{51773F71-EF71-4AB7-8A62-8807E2319EBD}" type="pres">
      <dgm:prSet presAssocID="{C81AA6BA-9394-470B-9DB3-6804CAD2DE29}" presName="circ1" presStyleLbl="vennNode1" presStyleIdx="0" presStyleCnt="3"/>
      <dgm:spPr/>
    </dgm:pt>
    <dgm:pt modelId="{28FC65C7-DBB3-49BE-BD5D-444487E9EB08}" type="pres">
      <dgm:prSet presAssocID="{C81AA6BA-9394-470B-9DB3-6804CAD2DE2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DDE009B-A9FF-4916-B63B-F6DE52268AD2}" type="pres">
      <dgm:prSet presAssocID="{F9F94BBC-4205-4211-870E-E901F738C7AF}" presName="circ2" presStyleLbl="vennNode1" presStyleIdx="1" presStyleCnt="3"/>
      <dgm:spPr/>
    </dgm:pt>
    <dgm:pt modelId="{0D3D8C05-D06A-4C6A-8C2B-50641F94AD2C}" type="pres">
      <dgm:prSet presAssocID="{F9F94BBC-4205-4211-870E-E901F738C7A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EBBD42F-BA59-4DF1-9167-7C9E8E20F42E}" type="pres">
      <dgm:prSet presAssocID="{0F2DA3C4-2F8F-4FD7-80CE-F015D65D23AF}" presName="circ3" presStyleLbl="vennNode1" presStyleIdx="2" presStyleCnt="3"/>
      <dgm:spPr/>
    </dgm:pt>
    <dgm:pt modelId="{B6A83B18-7CCE-4BF4-A797-267E71CEB3C1}" type="pres">
      <dgm:prSet presAssocID="{0F2DA3C4-2F8F-4FD7-80CE-F015D65D23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E638708-EA69-4A00-8773-4885F5DC825F}" type="presOf" srcId="{0F2DA3C4-2F8F-4FD7-80CE-F015D65D23AF}" destId="{B6A83B18-7CCE-4BF4-A797-267E71CEB3C1}" srcOrd="1" destOrd="0" presId="urn:microsoft.com/office/officeart/2005/8/layout/venn1"/>
    <dgm:cxn modelId="{F27CA429-E07A-400C-9DBA-D8EDDCB0B51C}" type="presOf" srcId="{0F2DA3C4-2F8F-4FD7-80CE-F015D65D23AF}" destId="{EEBBD42F-BA59-4DF1-9167-7C9E8E20F42E}" srcOrd="0" destOrd="0" presId="urn:microsoft.com/office/officeart/2005/8/layout/venn1"/>
    <dgm:cxn modelId="{65E5CF55-9763-48C3-8AE6-71ABB9827F6E}" type="presOf" srcId="{C81AA6BA-9394-470B-9DB3-6804CAD2DE29}" destId="{51773F71-EF71-4AB7-8A62-8807E2319EBD}" srcOrd="0" destOrd="0" presId="urn:microsoft.com/office/officeart/2005/8/layout/venn1"/>
    <dgm:cxn modelId="{6E214E56-68BB-4888-B956-EF38AF4E7445}" srcId="{24243787-62A0-4EBF-B6E1-95F944FEF75D}" destId="{C81AA6BA-9394-470B-9DB3-6804CAD2DE29}" srcOrd="0" destOrd="0" parTransId="{02D7867A-F606-485C-AB94-18C06D15E85B}" sibTransId="{69011051-F4F2-417B-9B66-D49C1B558597}"/>
    <dgm:cxn modelId="{929F0CD3-1D99-4DB9-9DB4-2132CB42FA76}" srcId="{24243787-62A0-4EBF-B6E1-95F944FEF75D}" destId="{F9F94BBC-4205-4211-870E-E901F738C7AF}" srcOrd="1" destOrd="0" parTransId="{52B8E72B-64FA-4501-9CD4-C0A879CF89DF}" sibTransId="{21F7F434-3DF7-4E32-94FB-C12F7549DA06}"/>
    <dgm:cxn modelId="{231A6BD5-B61E-46F0-A569-F094869BCD7B}" type="presOf" srcId="{F9F94BBC-4205-4211-870E-E901F738C7AF}" destId="{0D3D8C05-D06A-4C6A-8C2B-50641F94AD2C}" srcOrd="1" destOrd="0" presId="urn:microsoft.com/office/officeart/2005/8/layout/venn1"/>
    <dgm:cxn modelId="{C265C2D7-319D-4686-B609-C73447C2DF92}" type="presOf" srcId="{24243787-62A0-4EBF-B6E1-95F944FEF75D}" destId="{7A07097D-3EDE-4208-A9EE-AF5C524E5F05}" srcOrd="0" destOrd="0" presId="urn:microsoft.com/office/officeart/2005/8/layout/venn1"/>
    <dgm:cxn modelId="{9417A5E2-F28E-454F-9FE1-A72D1C42F05E}" srcId="{24243787-62A0-4EBF-B6E1-95F944FEF75D}" destId="{0F2DA3C4-2F8F-4FD7-80CE-F015D65D23AF}" srcOrd="2" destOrd="0" parTransId="{D93D4128-EC11-41FA-ADC0-09EEA304C6B9}" sibTransId="{CAE1116D-64DD-459C-8920-14F4168706C4}"/>
    <dgm:cxn modelId="{A34F9CE3-D418-45B6-9EC6-5485B17E4EB1}" type="presOf" srcId="{F9F94BBC-4205-4211-870E-E901F738C7AF}" destId="{5DDE009B-A9FF-4916-B63B-F6DE52268AD2}" srcOrd="0" destOrd="0" presId="urn:microsoft.com/office/officeart/2005/8/layout/venn1"/>
    <dgm:cxn modelId="{0F3885E4-8A4D-49DE-9592-F6E07FE7777B}" type="presOf" srcId="{C81AA6BA-9394-470B-9DB3-6804CAD2DE29}" destId="{28FC65C7-DBB3-49BE-BD5D-444487E9EB08}" srcOrd="1" destOrd="0" presId="urn:microsoft.com/office/officeart/2005/8/layout/venn1"/>
    <dgm:cxn modelId="{944B3D5B-CDE6-4725-A5D5-B57775062E90}" type="presParOf" srcId="{7A07097D-3EDE-4208-A9EE-AF5C524E5F05}" destId="{51773F71-EF71-4AB7-8A62-8807E2319EBD}" srcOrd="0" destOrd="0" presId="urn:microsoft.com/office/officeart/2005/8/layout/venn1"/>
    <dgm:cxn modelId="{CED94CE9-6168-40DD-A7D4-86FE994F868A}" type="presParOf" srcId="{7A07097D-3EDE-4208-A9EE-AF5C524E5F05}" destId="{28FC65C7-DBB3-49BE-BD5D-444487E9EB08}" srcOrd="1" destOrd="0" presId="urn:microsoft.com/office/officeart/2005/8/layout/venn1"/>
    <dgm:cxn modelId="{93E58EFE-FD71-45BF-88D4-54C924DEFE96}" type="presParOf" srcId="{7A07097D-3EDE-4208-A9EE-AF5C524E5F05}" destId="{5DDE009B-A9FF-4916-B63B-F6DE52268AD2}" srcOrd="2" destOrd="0" presId="urn:microsoft.com/office/officeart/2005/8/layout/venn1"/>
    <dgm:cxn modelId="{5D4856B0-F59C-41DC-8B65-4DB0AB5FB3B2}" type="presParOf" srcId="{7A07097D-3EDE-4208-A9EE-AF5C524E5F05}" destId="{0D3D8C05-D06A-4C6A-8C2B-50641F94AD2C}" srcOrd="3" destOrd="0" presId="urn:microsoft.com/office/officeart/2005/8/layout/venn1"/>
    <dgm:cxn modelId="{856FC77B-2616-4922-B42E-585144C64F26}" type="presParOf" srcId="{7A07097D-3EDE-4208-A9EE-AF5C524E5F05}" destId="{EEBBD42F-BA59-4DF1-9167-7C9E8E20F42E}" srcOrd="4" destOrd="0" presId="urn:microsoft.com/office/officeart/2005/8/layout/venn1"/>
    <dgm:cxn modelId="{247F77EE-0620-477F-9A84-F3556BA8CBD4}" type="presParOf" srcId="{7A07097D-3EDE-4208-A9EE-AF5C524E5F05}" destId="{B6A83B18-7CCE-4BF4-A797-267E71CEB3C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243787-62A0-4EBF-B6E1-95F944FEF75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81AA6BA-9394-470B-9DB3-6804CAD2DE29}">
      <dgm:prSet phldrT="[Text]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en-US"/>
            <a:t>Small Business Innovation</a:t>
          </a:r>
        </a:p>
      </dgm:t>
    </dgm:pt>
    <dgm:pt modelId="{02D7867A-F606-485C-AB94-18C06D15E85B}" type="parTrans" cxnId="{6E214E56-68BB-4888-B956-EF38AF4E7445}">
      <dgm:prSet/>
      <dgm:spPr/>
      <dgm:t>
        <a:bodyPr/>
        <a:lstStyle/>
        <a:p>
          <a:endParaRPr lang="en-US"/>
        </a:p>
      </dgm:t>
    </dgm:pt>
    <dgm:pt modelId="{69011051-F4F2-417B-9B66-D49C1B558597}" type="sibTrans" cxnId="{6E214E56-68BB-4888-B956-EF38AF4E7445}">
      <dgm:prSet/>
      <dgm:spPr/>
      <dgm:t>
        <a:bodyPr/>
        <a:lstStyle/>
        <a:p>
          <a:endParaRPr lang="en-US"/>
        </a:p>
      </dgm:t>
    </dgm:pt>
    <dgm:pt modelId="{F9F94BBC-4205-4211-870E-E901F738C7AF}">
      <dgm:prSet phldrT="[Text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en-US"/>
            <a:t>Innovator Support</a:t>
          </a:r>
        </a:p>
      </dgm:t>
    </dgm:pt>
    <dgm:pt modelId="{52B8E72B-64FA-4501-9CD4-C0A879CF89DF}" type="parTrans" cxnId="{929F0CD3-1D99-4DB9-9DB4-2132CB42FA76}">
      <dgm:prSet/>
      <dgm:spPr/>
      <dgm:t>
        <a:bodyPr/>
        <a:lstStyle/>
        <a:p>
          <a:endParaRPr lang="en-US"/>
        </a:p>
      </dgm:t>
    </dgm:pt>
    <dgm:pt modelId="{21F7F434-3DF7-4E32-94FB-C12F7549DA06}" type="sibTrans" cxnId="{929F0CD3-1D99-4DB9-9DB4-2132CB42FA76}">
      <dgm:prSet/>
      <dgm:spPr/>
      <dgm:t>
        <a:bodyPr/>
        <a:lstStyle/>
        <a:p>
          <a:endParaRPr lang="en-US"/>
        </a:p>
      </dgm:t>
    </dgm:pt>
    <dgm:pt modelId="{0F2DA3C4-2F8F-4FD7-80CE-F015D65D23AF}">
      <dgm:prSet phldrT="[Text]"/>
      <dgm:spPr/>
      <dgm:t>
        <a:bodyPr/>
        <a:lstStyle/>
        <a:p>
          <a:r>
            <a:rPr lang="en-US"/>
            <a:t>Academic Innovation</a:t>
          </a:r>
        </a:p>
      </dgm:t>
    </dgm:pt>
    <dgm:pt modelId="{D93D4128-EC11-41FA-ADC0-09EEA304C6B9}" type="parTrans" cxnId="{9417A5E2-F28E-454F-9FE1-A72D1C42F05E}">
      <dgm:prSet/>
      <dgm:spPr/>
      <dgm:t>
        <a:bodyPr/>
        <a:lstStyle/>
        <a:p>
          <a:endParaRPr lang="en-US"/>
        </a:p>
      </dgm:t>
    </dgm:pt>
    <dgm:pt modelId="{CAE1116D-64DD-459C-8920-14F4168706C4}" type="sibTrans" cxnId="{9417A5E2-F28E-454F-9FE1-A72D1C42F05E}">
      <dgm:prSet/>
      <dgm:spPr/>
      <dgm:t>
        <a:bodyPr/>
        <a:lstStyle/>
        <a:p>
          <a:endParaRPr lang="en-US"/>
        </a:p>
      </dgm:t>
    </dgm:pt>
    <dgm:pt modelId="{7A07097D-3EDE-4208-A9EE-AF5C524E5F05}" type="pres">
      <dgm:prSet presAssocID="{24243787-62A0-4EBF-B6E1-95F944FEF75D}" presName="compositeShape" presStyleCnt="0">
        <dgm:presLayoutVars>
          <dgm:chMax val="7"/>
          <dgm:dir/>
          <dgm:resizeHandles val="exact"/>
        </dgm:presLayoutVars>
      </dgm:prSet>
      <dgm:spPr/>
    </dgm:pt>
    <dgm:pt modelId="{51773F71-EF71-4AB7-8A62-8807E2319EBD}" type="pres">
      <dgm:prSet presAssocID="{C81AA6BA-9394-470B-9DB3-6804CAD2DE29}" presName="circ1" presStyleLbl="vennNode1" presStyleIdx="0" presStyleCnt="3"/>
      <dgm:spPr/>
    </dgm:pt>
    <dgm:pt modelId="{28FC65C7-DBB3-49BE-BD5D-444487E9EB08}" type="pres">
      <dgm:prSet presAssocID="{C81AA6BA-9394-470B-9DB3-6804CAD2DE2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DDE009B-A9FF-4916-B63B-F6DE52268AD2}" type="pres">
      <dgm:prSet presAssocID="{F9F94BBC-4205-4211-870E-E901F738C7AF}" presName="circ2" presStyleLbl="vennNode1" presStyleIdx="1" presStyleCnt="3"/>
      <dgm:spPr/>
    </dgm:pt>
    <dgm:pt modelId="{0D3D8C05-D06A-4C6A-8C2B-50641F94AD2C}" type="pres">
      <dgm:prSet presAssocID="{F9F94BBC-4205-4211-870E-E901F738C7A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EBBD42F-BA59-4DF1-9167-7C9E8E20F42E}" type="pres">
      <dgm:prSet presAssocID="{0F2DA3C4-2F8F-4FD7-80CE-F015D65D23AF}" presName="circ3" presStyleLbl="vennNode1" presStyleIdx="2" presStyleCnt="3"/>
      <dgm:spPr/>
    </dgm:pt>
    <dgm:pt modelId="{B6A83B18-7CCE-4BF4-A797-267E71CEB3C1}" type="pres">
      <dgm:prSet presAssocID="{0F2DA3C4-2F8F-4FD7-80CE-F015D65D23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E638708-EA69-4A00-8773-4885F5DC825F}" type="presOf" srcId="{0F2DA3C4-2F8F-4FD7-80CE-F015D65D23AF}" destId="{B6A83B18-7CCE-4BF4-A797-267E71CEB3C1}" srcOrd="1" destOrd="0" presId="urn:microsoft.com/office/officeart/2005/8/layout/venn1"/>
    <dgm:cxn modelId="{F27CA429-E07A-400C-9DBA-D8EDDCB0B51C}" type="presOf" srcId="{0F2DA3C4-2F8F-4FD7-80CE-F015D65D23AF}" destId="{EEBBD42F-BA59-4DF1-9167-7C9E8E20F42E}" srcOrd="0" destOrd="0" presId="urn:microsoft.com/office/officeart/2005/8/layout/venn1"/>
    <dgm:cxn modelId="{65E5CF55-9763-48C3-8AE6-71ABB9827F6E}" type="presOf" srcId="{C81AA6BA-9394-470B-9DB3-6804CAD2DE29}" destId="{51773F71-EF71-4AB7-8A62-8807E2319EBD}" srcOrd="0" destOrd="0" presId="urn:microsoft.com/office/officeart/2005/8/layout/venn1"/>
    <dgm:cxn modelId="{6E214E56-68BB-4888-B956-EF38AF4E7445}" srcId="{24243787-62A0-4EBF-B6E1-95F944FEF75D}" destId="{C81AA6BA-9394-470B-9DB3-6804CAD2DE29}" srcOrd="0" destOrd="0" parTransId="{02D7867A-F606-485C-AB94-18C06D15E85B}" sibTransId="{69011051-F4F2-417B-9B66-D49C1B558597}"/>
    <dgm:cxn modelId="{929F0CD3-1D99-4DB9-9DB4-2132CB42FA76}" srcId="{24243787-62A0-4EBF-B6E1-95F944FEF75D}" destId="{F9F94BBC-4205-4211-870E-E901F738C7AF}" srcOrd="1" destOrd="0" parTransId="{52B8E72B-64FA-4501-9CD4-C0A879CF89DF}" sibTransId="{21F7F434-3DF7-4E32-94FB-C12F7549DA06}"/>
    <dgm:cxn modelId="{231A6BD5-B61E-46F0-A569-F094869BCD7B}" type="presOf" srcId="{F9F94BBC-4205-4211-870E-E901F738C7AF}" destId="{0D3D8C05-D06A-4C6A-8C2B-50641F94AD2C}" srcOrd="1" destOrd="0" presId="urn:microsoft.com/office/officeart/2005/8/layout/venn1"/>
    <dgm:cxn modelId="{C265C2D7-319D-4686-B609-C73447C2DF92}" type="presOf" srcId="{24243787-62A0-4EBF-B6E1-95F944FEF75D}" destId="{7A07097D-3EDE-4208-A9EE-AF5C524E5F05}" srcOrd="0" destOrd="0" presId="urn:microsoft.com/office/officeart/2005/8/layout/venn1"/>
    <dgm:cxn modelId="{9417A5E2-F28E-454F-9FE1-A72D1C42F05E}" srcId="{24243787-62A0-4EBF-B6E1-95F944FEF75D}" destId="{0F2DA3C4-2F8F-4FD7-80CE-F015D65D23AF}" srcOrd="2" destOrd="0" parTransId="{D93D4128-EC11-41FA-ADC0-09EEA304C6B9}" sibTransId="{CAE1116D-64DD-459C-8920-14F4168706C4}"/>
    <dgm:cxn modelId="{A34F9CE3-D418-45B6-9EC6-5485B17E4EB1}" type="presOf" srcId="{F9F94BBC-4205-4211-870E-E901F738C7AF}" destId="{5DDE009B-A9FF-4916-B63B-F6DE52268AD2}" srcOrd="0" destOrd="0" presId="urn:microsoft.com/office/officeart/2005/8/layout/venn1"/>
    <dgm:cxn modelId="{0F3885E4-8A4D-49DE-9592-F6E07FE7777B}" type="presOf" srcId="{C81AA6BA-9394-470B-9DB3-6804CAD2DE29}" destId="{28FC65C7-DBB3-49BE-BD5D-444487E9EB08}" srcOrd="1" destOrd="0" presId="urn:microsoft.com/office/officeart/2005/8/layout/venn1"/>
    <dgm:cxn modelId="{944B3D5B-CDE6-4725-A5D5-B57775062E90}" type="presParOf" srcId="{7A07097D-3EDE-4208-A9EE-AF5C524E5F05}" destId="{51773F71-EF71-4AB7-8A62-8807E2319EBD}" srcOrd="0" destOrd="0" presId="urn:microsoft.com/office/officeart/2005/8/layout/venn1"/>
    <dgm:cxn modelId="{CED94CE9-6168-40DD-A7D4-86FE994F868A}" type="presParOf" srcId="{7A07097D-3EDE-4208-A9EE-AF5C524E5F05}" destId="{28FC65C7-DBB3-49BE-BD5D-444487E9EB08}" srcOrd="1" destOrd="0" presId="urn:microsoft.com/office/officeart/2005/8/layout/venn1"/>
    <dgm:cxn modelId="{93E58EFE-FD71-45BF-88D4-54C924DEFE96}" type="presParOf" srcId="{7A07097D-3EDE-4208-A9EE-AF5C524E5F05}" destId="{5DDE009B-A9FF-4916-B63B-F6DE52268AD2}" srcOrd="2" destOrd="0" presId="urn:microsoft.com/office/officeart/2005/8/layout/venn1"/>
    <dgm:cxn modelId="{5D4856B0-F59C-41DC-8B65-4DB0AB5FB3B2}" type="presParOf" srcId="{7A07097D-3EDE-4208-A9EE-AF5C524E5F05}" destId="{0D3D8C05-D06A-4C6A-8C2B-50641F94AD2C}" srcOrd="3" destOrd="0" presId="urn:microsoft.com/office/officeart/2005/8/layout/venn1"/>
    <dgm:cxn modelId="{856FC77B-2616-4922-B42E-585144C64F26}" type="presParOf" srcId="{7A07097D-3EDE-4208-A9EE-AF5C524E5F05}" destId="{EEBBD42F-BA59-4DF1-9167-7C9E8E20F42E}" srcOrd="4" destOrd="0" presId="urn:microsoft.com/office/officeart/2005/8/layout/venn1"/>
    <dgm:cxn modelId="{247F77EE-0620-477F-9A84-F3556BA8CBD4}" type="presParOf" srcId="{7A07097D-3EDE-4208-A9EE-AF5C524E5F05}" destId="{B6A83B18-7CCE-4BF4-A797-267E71CEB3C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243787-62A0-4EBF-B6E1-95F944FEF75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81AA6BA-9394-470B-9DB3-6804CAD2DE29}">
      <dgm:prSet phldrT="[Text]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en-US"/>
            <a:t>Small Business Innovation</a:t>
          </a:r>
        </a:p>
      </dgm:t>
    </dgm:pt>
    <dgm:pt modelId="{02D7867A-F606-485C-AB94-18C06D15E85B}" type="parTrans" cxnId="{6E214E56-68BB-4888-B956-EF38AF4E7445}">
      <dgm:prSet/>
      <dgm:spPr/>
      <dgm:t>
        <a:bodyPr/>
        <a:lstStyle/>
        <a:p>
          <a:endParaRPr lang="en-US"/>
        </a:p>
      </dgm:t>
    </dgm:pt>
    <dgm:pt modelId="{69011051-F4F2-417B-9B66-D49C1B558597}" type="sibTrans" cxnId="{6E214E56-68BB-4888-B956-EF38AF4E7445}">
      <dgm:prSet/>
      <dgm:spPr/>
      <dgm:t>
        <a:bodyPr/>
        <a:lstStyle/>
        <a:p>
          <a:endParaRPr lang="en-US"/>
        </a:p>
      </dgm:t>
    </dgm:pt>
    <dgm:pt modelId="{F9F94BBC-4205-4211-870E-E901F738C7AF}">
      <dgm:prSet phldrT="[Text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en-US"/>
            <a:t>Innovator Support</a:t>
          </a:r>
        </a:p>
      </dgm:t>
    </dgm:pt>
    <dgm:pt modelId="{52B8E72B-64FA-4501-9CD4-C0A879CF89DF}" type="parTrans" cxnId="{929F0CD3-1D99-4DB9-9DB4-2132CB42FA76}">
      <dgm:prSet/>
      <dgm:spPr/>
      <dgm:t>
        <a:bodyPr/>
        <a:lstStyle/>
        <a:p>
          <a:endParaRPr lang="en-US"/>
        </a:p>
      </dgm:t>
    </dgm:pt>
    <dgm:pt modelId="{21F7F434-3DF7-4E32-94FB-C12F7549DA06}" type="sibTrans" cxnId="{929F0CD3-1D99-4DB9-9DB4-2132CB42FA76}">
      <dgm:prSet/>
      <dgm:spPr/>
      <dgm:t>
        <a:bodyPr/>
        <a:lstStyle/>
        <a:p>
          <a:endParaRPr lang="en-US"/>
        </a:p>
      </dgm:t>
    </dgm:pt>
    <dgm:pt modelId="{0F2DA3C4-2F8F-4FD7-80CE-F015D65D23AF}">
      <dgm:prSet phldrT="[Text]"/>
      <dgm:spPr/>
      <dgm:t>
        <a:bodyPr/>
        <a:lstStyle/>
        <a:p>
          <a:r>
            <a:rPr lang="en-US"/>
            <a:t>Academic Innovation</a:t>
          </a:r>
        </a:p>
      </dgm:t>
    </dgm:pt>
    <dgm:pt modelId="{D93D4128-EC11-41FA-ADC0-09EEA304C6B9}" type="parTrans" cxnId="{9417A5E2-F28E-454F-9FE1-A72D1C42F05E}">
      <dgm:prSet/>
      <dgm:spPr/>
      <dgm:t>
        <a:bodyPr/>
        <a:lstStyle/>
        <a:p>
          <a:endParaRPr lang="en-US"/>
        </a:p>
      </dgm:t>
    </dgm:pt>
    <dgm:pt modelId="{CAE1116D-64DD-459C-8920-14F4168706C4}" type="sibTrans" cxnId="{9417A5E2-F28E-454F-9FE1-A72D1C42F05E}">
      <dgm:prSet/>
      <dgm:spPr/>
      <dgm:t>
        <a:bodyPr/>
        <a:lstStyle/>
        <a:p>
          <a:endParaRPr lang="en-US"/>
        </a:p>
      </dgm:t>
    </dgm:pt>
    <dgm:pt modelId="{7A07097D-3EDE-4208-A9EE-AF5C524E5F05}" type="pres">
      <dgm:prSet presAssocID="{24243787-62A0-4EBF-B6E1-95F944FEF75D}" presName="compositeShape" presStyleCnt="0">
        <dgm:presLayoutVars>
          <dgm:chMax val="7"/>
          <dgm:dir/>
          <dgm:resizeHandles val="exact"/>
        </dgm:presLayoutVars>
      </dgm:prSet>
      <dgm:spPr/>
    </dgm:pt>
    <dgm:pt modelId="{51773F71-EF71-4AB7-8A62-8807E2319EBD}" type="pres">
      <dgm:prSet presAssocID="{C81AA6BA-9394-470B-9DB3-6804CAD2DE29}" presName="circ1" presStyleLbl="vennNode1" presStyleIdx="0" presStyleCnt="3"/>
      <dgm:spPr/>
    </dgm:pt>
    <dgm:pt modelId="{28FC65C7-DBB3-49BE-BD5D-444487E9EB08}" type="pres">
      <dgm:prSet presAssocID="{C81AA6BA-9394-470B-9DB3-6804CAD2DE2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DDE009B-A9FF-4916-B63B-F6DE52268AD2}" type="pres">
      <dgm:prSet presAssocID="{F9F94BBC-4205-4211-870E-E901F738C7AF}" presName="circ2" presStyleLbl="vennNode1" presStyleIdx="1" presStyleCnt="3"/>
      <dgm:spPr/>
    </dgm:pt>
    <dgm:pt modelId="{0D3D8C05-D06A-4C6A-8C2B-50641F94AD2C}" type="pres">
      <dgm:prSet presAssocID="{F9F94BBC-4205-4211-870E-E901F738C7A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EBBD42F-BA59-4DF1-9167-7C9E8E20F42E}" type="pres">
      <dgm:prSet presAssocID="{0F2DA3C4-2F8F-4FD7-80CE-F015D65D23AF}" presName="circ3" presStyleLbl="vennNode1" presStyleIdx="2" presStyleCnt="3"/>
      <dgm:spPr/>
    </dgm:pt>
    <dgm:pt modelId="{B6A83B18-7CCE-4BF4-A797-267E71CEB3C1}" type="pres">
      <dgm:prSet presAssocID="{0F2DA3C4-2F8F-4FD7-80CE-F015D65D23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E638708-EA69-4A00-8773-4885F5DC825F}" type="presOf" srcId="{0F2DA3C4-2F8F-4FD7-80CE-F015D65D23AF}" destId="{B6A83B18-7CCE-4BF4-A797-267E71CEB3C1}" srcOrd="1" destOrd="0" presId="urn:microsoft.com/office/officeart/2005/8/layout/venn1"/>
    <dgm:cxn modelId="{F27CA429-E07A-400C-9DBA-D8EDDCB0B51C}" type="presOf" srcId="{0F2DA3C4-2F8F-4FD7-80CE-F015D65D23AF}" destId="{EEBBD42F-BA59-4DF1-9167-7C9E8E20F42E}" srcOrd="0" destOrd="0" presId="urn:microsoft.com/office/officeart/2005/8/layout/venn1"/>
    <dgm:cxn modelId="{65E5CF55-9763-48C3-8AE6-71ABB9827F6E}" type="presOf" srcId="{C81AA6BA-9394-470B-9DB3-6804CAD2DE29}" destId="{51773F71-EF71-4AB7-8A62-8807E2319EBD}" srcOrd="0" destOrd="0" presId="urn:microsoft.com/office/officeart/2005/8/layout/venn1"/>
    <dgm:cxn modelId="{6E214E56-68BB-4888-B956-EF38AF4E7445}" srcId="{24243787-62A0-4EBF-B6E1-95F944FEF75D}" destId="{C81AA6BA-9394-470B-9DB3-6804CAD2DE29}" srcOrd="0" destOrd="0" parTransId="{02D7867A-F606-485C-AB94-18C06D15E85B}" sibTransId="{69011051-F4F2-417B-9B66-D49C1B558597}"/>
    <dgm:cxn modelId="{929F0CD3-1D99-4DB9-9DB4-2132CB42FA76}" srcId="{24243787-62A0-4EBF-B6E1-95F944FEF75D}" destId="{F9F94BBC-4205-4211-870E-E901F738C7AF}" srcOrd="1" destOrd="0" parTransId="{52B8E72B-64FA-4501-9CD4-C0A879CF89DF}" sibTransId="{21F7F434-3DF7-4E32-94FB-C12F7549DA06}"/>
    <dgm:cxn modelId="{231A6BD5-B61E-46F0-A569-F094869BCD7B}" type="presOf" srcId="{F9F94BBC-4205-4211-870E-E901F738C7AF}" destId="{0D3D8C05-D06A-4C6A-8C2B-50641F94AD2C}" srcOrd="1" destOrd="0" presId="urn:microsoft.com/office/officeart/2005/8/layout/venn1"/>
    <dgm:cxn modelId="{C265C2D7-319D-4686-B609-C73447C2DF92}" type="presOf" srcId="{24243787-62A0-4EBF-B6E1-95F944FEF75D}" destId="{7A07097D-3EDE-4208-A9EE-AF5C524E5F05}" srcOrd="0" destOrd="0" presId="urn:microsoft.com/office/officeart/2005/8/layout/venn1"/>
    <dgm:cxn modelId="{9417A5E2-F28E-454F-9FE1-A72D1C42F05E}" srcId="{24243787-62A0-4EBF-B6E1-95F944FEF75D}" destId="{0F2DA3C4-2F8F-4FD7-80CE-F015D65D23AF}" srcOrd="2" destOrd="0" parTransId="{D93D4128-EC11-41FA-ADC0-09EEA304C6B9}" sibTransId="{CAE1116D-64DD-459C-8920-14F4168706C4}"/>
    <dgm:cxn modelId="{A34F9CE3-D418-45B6-9EC6-5485B17E4EB1}" type="presOf" srcId="{F9F94BBC-4205-4211-870E-E901F738C7AF}" destId="{5DDE009B-A9FF-4916-B63B-F6DE52268AD2}" srcOrd="0" destOrd="0" presId="urn:microsoft.com/office/officeart/2005/8/layout/venn1"/>
    <dgm:cxn modelId="{0F3885E4-8A4D-49DE-9592-F6E07FE7777B}" type="presOf" srcId="{C81AA6BA-9394-470B-9DB3-6804CAD2DE29}" destId="{28FC65C7-DBB3-49BE-BD5D-444487E9EB08}" srcOrd="1" destOrd="0" presId="urn:microsoft.com/office/officeart/2005/8/layout/venn1"/>
    <dgm:cxn modelId="{944B3D5B-CDE6-4725-A5D5-B57775062E90}" type="presParOf" srcId="{7A07097D-3EDE-4208-A9EE-AF5C524E5F05}" destId="{51773F71-EF71-4AB7-8A62-8807E2319EBD}" srcOrd="0" destOrd="0" presId="urn:microsoft.com/office/officeart/2005/8/layout/venn1"/>
    <dgm:cxn modelId="{CED94CE9-6168-40DD-A7D4-86FE994F868A}" type="presParOf" srcId="{7A07097D-3EDE-4208-A9EE-AF5C524E5F05}" destId="{28FC65C7-DBB3-49BE-BD5D-444487E9EB08}" srcOrd="1" destOrd="0" presId="urn:microsoft.com/office/officeart/2005/8/layout/venn1"/>
    <dgm:cxn modelId="{93E58EFE-FD71-45BF-88D4-54C924DEFE96}" type="presParOf" srcId="{7A07097D-3EDE-4208-A9EE-AF5C524E5F05}" destId="{5DDE009B-A9FF-4916-B63B-F6DE52268AD2}" srcOrd="2" destOrd="0" presId="urn:microsoft.com/office/officeart/2005/8/layout/venn1"/>
    <dgm:cxn modelId="{5D4856B0-F59C-41DC-8B65-4DB0AB5FB3B2}" type="presParOf" srcId="{7A07097D-3EDE-4208-A9EE-AF5C524E5F05}" destId="{0D3D8C05-D06A-4C6A-8C2B-50641F94AD2C}" srcOrd="3" destOrd="0" presId="urn:microsoft.com/office/officeart/2005/8/layout/venn1"/>
    <dgm:cxn modelId="{856FC77B-2616-4922-B42E-585144C64F26}" type="presParOf" srcId="{7A07097D-3EDE-4208-A9EE-AF5C524E5F05}" destId="{EEBBD42F-BA59-4DF1-9167-7C9E8E20F42E}" srcOrd="4" destOrd="0" presId="urn:microsoft.com/office/officeart/2005/8/layout/venn1"/>
    <dgm:cxn modelId="{247F77EE-0620-477F-9A84-F3556BA8CBD4}" type="presParOf" srcId="{7A07097D-3EDE-4208-A9EE-AF5C524E5F05}" destId="{B6A83B18-7CCE-4BF4-A797-267E71CEB3C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73F71-EF71-4AB7-8A62-8807E2319EBD}">
      <dsp:nvSpPr>
        <dsp:cNvPr id="0" name=""/>
        <dsp:cNvSpPr/>
      </dsp:nvSpPr>
      <dsp:spPr>
        <a:xfrm>
          <a:off x="1541442" y="41183"/>
          <a:ext cx="1976795" cy="1976795"/>
        </a:xfrm>
        <a:prstGeom prst="ellipse">
          <a:avLst/>
        </a:prstGeom>
        <a:solidFill>
          <a:srgbClr val="0070C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Small Business Innovation</a:t>
          </a:r>
        </a:p>
      </dsp:txBody>
      <dsp:txXfrm>
        <a:off x="1805015" y="387122"/>
        <a:ext cx="1449649" cy="889557"/>
      </dsp:txXfrm>
    </dsp:sp>
    <dsp:sp modelId="{5DDE009B-A9FF-4916-B63B-F6DE52268AD2}">
      <dsp:nvSpPr>
        <dsp:cNvPr id="0" name=""/>
        <dsp:cNvSpPr/>
      </dsp:nvSpPr>
      <dsp:spPr>
        <a:xfrm>
          <a:off x="2254735" y="1276680"/>
          <a:ext cx="1976795" cy="1976795"/>
        </a:xfrm>
        <a:prstGeom prst="ellipse">
          <a:avLst/>
        </a:prstGeom>
        <a:solidFill>
          <a:schemeClr val="accent2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Innovator Support</a:t>
          </a:r>
        </a:p>
      </dsp:txBody>
      <dsp:txXfrm>
        <a:off x="2859305" y="1787352"/>
        <a:ext cx="1186077" cy="1087237"/>
      </dsp:txXfrm>
    </dsp:sp>
    <dsp:sp modelId="{EEBBD42F-BA59-4DF1-9167-7C9E8E20F42E}">
      <dsp:nvSpPr>
        <dsp:cNvPr id="0" name=""/>
        <dsp:cNvSpPr/>
      </dsp:nvSpPr>
      <dsp:spPr>
        <a:xfrm>
          <a:off x="828148" y="1276680"/>
          <a:ext cx="1976795" cy="19767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Academic Innovation</a:t>
          </a:r>
        </a:p>
      </dsp:txBody>
      <dsp:txXfrm>
        <a:off x="1014296" y="1787352"/>
        <a:ext cx="1186077" cy="10872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73F71-EF71-4AB7-8A62-8807E2319EBD}">
      <dsp:nvSpPr>
        <dsp:cNvPr id="0" name=""/>
        <dsp:cNvSpPr/>
      </dsp:nvSpPr>
      <dsp:spPr>
        <a:xfrm>
          <a:off x="1541442" y="41183"/>
          <a:ext cx="1976795" cy="1976795"/>
        </a:xfrm>
        <a:prstGeom prst="ellipse">
          <a:avLst/>
        </a:prstGeom>
        <a:solidFill>
          <a:srgbClr val="0070C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Small Business Innovation</a:t>
          </a:r>
        </a:p>
      </dsp:txBody>
      <dsp:txXfrm>
        <a:off x="1805015" y="387122"/>
        <a:ext cx="1449649" cy="889557"/>
      </dsp:txXfrm>
    </dsp:sp>
    <dsp:sp modelId="{5DDE009B-A9FF-4916-B63B-F6DE52268AD2}">
      <dsp:nvSpPr>
        <dsp:cNvPr id="0" name=""/>
        <dsp:cNvSpPr/>
      </dsp:nvSpPr>
      <dsp:spPr>
        <a:xfrm>
          <a:off x="2254735" y="1276680"/>
          <a:ext cx="1976795" cy="1976795"/>
        </a:xfrm>
        <a:prstGeom prst="ellipse">
          <a:avLst/>
        </a:prstGeom>
        <a:solidFill>
          <a:schemeClr val="accent2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Innovator Support</a:t>
          </a:r>
        </a:p>
      </dsp:txBody>
      <dsp:txXfrm>
        <a:off x="2859305" y="1787352"/>
        <a:ext cx="1186077" cy="1087237"/>
      </dsp:txXfrm>
    </dsp:sp>
    <dsp:sp modelId="{EEBBD42F-BA59-4DF1-9167-7C9E8E20F42E}">
      <dsp:nvSpPr>
        <dsp:cNvPr id="0" name=""/>
        <dsp:cNvSpPr/>
      </dsp:nvSpPr>
      <dsp:spPr>
        <a:xfrm>
          <a:off x="828148" y="1276680"/>
          <a:ext cx="1976795" cy="19767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Academic Innovation</a:t>
          </a:r>
        </a:p>
      </dsp:txBody>
      <dsp:txXfrm>
        <a:off x="1014296" y="1787352"/>
        <a:ext cx="1186077" cy="10872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73F71-EF71-4AB7-8A62-8807E2319EBD}">
      <dsp:nvSpPr>
        <dsp:cNvPr id="0" name=""/>
        <dsp:cNvSpPr/>
      </dsp:nvSpPr>
      <dsp:spPr>
        <a:xfrm>
          <a:off x="1541442" y="41183"/>
          <a:ext cx="1976795" cy="1976795"/>
        </a:xfrm>
        <a:prstGeom prst="ellipse">
          <a:avLst/>
        </a:prstGeom>
        <a:solidFill>
          <a:srgbClr val="0070C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Small Business Innovation</a:t>
          </a:r>
        </a:p>
      </dsp:txBody>
      <dsp:txXfrm>
        <a:off x="1805015" y="387122"/>
        <a:ext cx="1449649" cy="889557"/>
      </dsp:txXfrm>
    </dsp:sp>
    <dsp:sp modelId="{5DDE009B-A9FF-4916-B63B-F6DE52268AD2}">
      <dsp:nvSpPr>
        <dsp:cNvPr id="0" name=""/>
        <dsp:cNvSpPr/>
      </dsp:nvSpPr>
      <dsp:spPr>
        <a:xfrm>
          <a:off x="2254735" y="1276680"/>
          <a:ext cx="1976795" cy="1976795"/>
        </a:xfrm>
        <a:prstGeom prst="ellipse">
          <a:avLst/>
        </a:prstGeom>
        <a:solidFill>
          <a:schemeClr val="accent2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Innovator Support</a:t>
          </a:r>
        </a:p>
      </dsp:txBody>
      <dsp:txXfrm>
        <a:off x="2859305" y="1787352"/>
        <a:ext cx="1186077" cy="1087237"/>
      </dsp:txXfrm>
    </dsp:sp>
    <dsp:sp modelId="{EEBBD42F-BA59-4DF1-9167-7C9E8E20F42E}">
      <dsp:nvSpPr>
        <dsp:cNvPr id="0" name=""/>
        <dsp:cNvSpPr/>
      </dsp:nvSpPr>
      <dsp:spPr>
        <a:xfrm>
          <a:off x="828148" y="1276680"/>
          <a:ext cx="1976795" cy="19767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Academic Innovation</a:t>
          </a:r>
        </a:p>
      </dsp:txBody>
      <dsp:txXfrm>
        <a:off x="1014296" y="1787352"/>
        <a:ext cx="1186077" cy="1087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79737-A97B-4EF6-9A34-EF29DACFD05B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E321B-6D69-493E-A9E4-DD634A310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40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B1BEF-3F68-EE41-85E3-C1813BEF4FBA}" type="slidenum">
              <a:rPr lang="en-US"/>
              <a:pPr/>
              <a:t>1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8938" y="692150"/>
            <a:ext cx="6157912" cy="34639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C2782-541C-45FE-BF40-D467A864B2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84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C2782-541C-45FE-BF40-D467A864B2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47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E321B-6D69-493E-A9E4-DD634A3102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5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E321B-6D69-493E-A9E4-DD634A31028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95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More than just funding- supporting the entire community and encourage you to come to the sessions on day three focused on </a:t>
            </a:r>
            <a:r>
              <a:rPr lang="en-US" err="1"/>
              <a:t>SEEDing</a:t>
            </a:r>
            <a:r>
              <a:rPr lang="en-US"/>
              <a:t> the </a:t>
            </a:r>
            <a:r>
              <a:rPr lang="en-US" err="1"/>
              <a:t>Marketpace</a:t>
            </a:r>
            <a:r>
              <a:rPr lang="en-US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8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D98385-F1D5-B84A-ABBF-D8781C4363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248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723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More than just funding- supporting the entire community and encourage you to come to the sessions on day three focused on </a:t>
            </a:r>
            <a:r>
              <a:rPr lang="en-US" err="1"/>
              <a:t>SEEDing</a:t>
            </a:r>
            <a:r>
              <a:rPr lang="en-US"/>
              <a:t> the </a:t>
            </a:r>
            <a:r>
              <a:rPr lang="en-US" err="1"/>
              <a:t>Marketpace</a:t>
            </a:r>
            <a:r>
              <a:rPr lang="en-US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8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D98385-F1D5-B84A-ABBF-D8781C4363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248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650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7913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/>
              <a:t>Contact us!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8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D98385-F1D5-B84A-ABBF-D8781C4363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248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842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4365" indent="-171450" defTabSz="342900">
              <a:buClr>
                <a:srgbClr val="CC0066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A gap in funding between basic research discoveries and scientific proof of feasibility or validation studies required to define the product for early stage technology development</a:t>
            </a:r>
          </a:p>
          <a:p>
            <a:pPr marL="634365" indent="-171450" defTabSz="342900">
              <a:buClr>
                <a:srgbClr val="CC0066"/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  <a:p>
            <a:pPr marL="634365" indent="-171450" defTabSz="342900">
              <a:buClr>
                <a:srgbClr val="CC0066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A lack of knowledge and understanding by  academic innovators about how new technologies are brought to market</a:t>
            </a:r>
          </a:p>
          <a:p>
            <a:pPr marL="634365" indent="-171450" defTabSz="342900">
              <a:buClr>
                <a:srgbClr val="CC0066"/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  <a:p>
            <a:pPr marL="634365" indent="-171450" defTabSz="342900">
              <a:buClr>
                <a:srgbClr val="CC0066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A lack of access to sufficient technology development and commercialization resources that are required for early stage technology development and company formation</a:t>
            </a:r>
          </a:p>
          <a:p>
            <a:pPr marL="634365" indent="-171450" defTabSz="342900">
              <a:buClr>
                <a:srgbClr val="CC0066"/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  <a:p>
            <a:pPr marL="634365" indent="-171450" defTabSz="342900">
              <a:buClr>
                <a:srgbClr val="CC0066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Confused and frustrated innovators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E321B-6D69-493E-A9E4-DD634A3102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29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4365" indent="-171450" defTabSz="342900">
              <a:buClr>
                <a:srgbClr val="CC0066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A gap in funding between basic research discoveries and scientific proof of feasibility or validation studies required to define the product for early stage technology development</a:t>
            </a:r>
          </a:p>
          <a:p>
            <a:pPr marL="634365" indent="-171450" defTabSz="342900">
              <a:buClr>
                <a:srgbClr val="CC0066"/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  <a:p>
            <a:pPr marL="634365" indent="-171450" defTabSz="342900">
              <a:buClr>
                <a:srgbClr val="CC0066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A lack of knowledge and understanding by  academic innovators about how new technologies are brought to market</a:t>
            </a:r>
          </a:p>
          <a:p>
            <a:pPr marL="634365" indent="-171450" defTabSz="342900">
              <a:buClr>
                <a:srgbClr val="CC0066"/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  <a:p>
            <a:pPr marL="634365" indent="-171450" defTabSz="342900">
              <a:buClr>
                <a:srgbClr val="CC0066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A lack of access to sufficient technology development and commercialization resources that are required for early stage technology development and company formation</a:t>
            </a:r>
          </a:p>
          <a:p>
            <a:pPr marL="634365" indent="-171450" defTabSz="342900">
              <a:buClr>
                <a:srgbClr val="CC0066"/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  <a:p>
            <a:pPr marL="634365" indent="-171450" defTabSz="342900">
              <a:buClr>
                <a:srgbClr val="CC0066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Confused and frustrated innovators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E321B-6D69-493E-A9E4-DD634A3102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78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4365" indent="-171450" defTabSz="342900">
              <a:buClr>
                <a:srgbClr val="CC0066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A gap in funding between basic research discoveries and scientific proof of feasibility or validation studies required to define the product for early stage technology development</a:t>
            </a:r>
          </a:p>
          <a:p>
            <a:pPr marL="634365" indent="-171450" defTabSz="342900">
              <a:buClr>
                <a:srgbClr val="CC0066"/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  <a:p>
            <a:pPr marL="634365" indent="-171450" defTabSz="342900">
              <a:buClr>
                <a:srgbClr val="CC0066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A lack of knowledge and understanding by  academic innovators about how new technologies are brought to market</a:t>
            </a:r>
          </a:p>
          <a:p>
            <a:pPr marL="634365" indent="-171450" defTabSz="342900">
              <a:buClr>
                <a:srgbClr val="CC0066"/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  <a:p>
            <a:pPr marL="634365" indent="-171450" defTabSz="342900">
              <a:buClr>
                <a:srgbClr val="CC0066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A lack of access to sufficient technology development and commercialization resources that are required for early stage technology development and company formation</a:t>
            </a:r>
          </a:p>
          <a:p>
            <a:pPr marL="634365" indent="-171450" defTabSz="342900">
              <a:buClr>
                <a:srgbClr val="CC0066"/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  <a:p>
            <a:pPr marL="634365" indent="-171450" defTabSz="342900">
              <a:buClr>
                <a:srgbClr val="CC0066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Confused and frustrated innovators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E321B-6D69-493E-A9E4-DD634A3102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89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More than just funding- supporting the entire community and encourage you to come to the sessions on day three focused on </a:t>
            </a:r>
            <a:r>
              <a:rPr lang="en-US" err="1"/>
              <a:t>SEEDing</a:t>
            </a:r>
            <a:r>
              <a:rPr lang="en-US"/>
              <a:t> the </a:t>
            </a:r>
            <a:r>
              <a:rPr lang="en-US" err="1"/>
              <a:t>Marketpace</a:t>
            </a:r>
            <a:r>
              <a:rPr lang="en-US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8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D98385-F1D5-B84A-ABBF-D8781C4363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2484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642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</p:spTree>
    <p:extLst>
      <p:ext uri="{BB962C8B-B14F-4D97-AF65-F5344CB8AC3E}">
        <p14:creationId xmlns:p14="http://schemas.microsoft.com/office/powerpoint/2010/main" val="115120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8500"/>
            <a:ext cx="6203950" cy="34909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F18E2-8273-4CCB-B23B-AB93B246AD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E527E5C-E14D-4B02-A79C-CAEA5CF686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86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8500"/>
            <a:ext cx="6203950" cy="34909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F18E2-8273-4CCB-B23B-AB93B246AD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E527E5C-E14D-4B02-A79C-CAEA5CF686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25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7913" cy="34655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D98385-F1D5-B84A-ABBF-D8781C4363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EBD01BD-39E8-2245-8067-BB98CCBD52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3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9"/>
            <a:ext cx="6858000" cy="124142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D010-81E4-C64E-A17F-E9EB6904CB49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E2E6-BC61-A642-8C7C-7ABDDBFE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2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D010-81E4-C64E-A17F-E9EB6904CB49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E2E6-BC61-A642-8C7C-7ABDDBFE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0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614253"/>
            <a:ext cx="1971675" cy="40180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614253"/>
            <a:ext cx="5762625" cy="40180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D010-81E4-C64E-A17F-E9EB6904CB49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E2E6-BC61-A642-8C7C-7ABDDBFE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09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30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90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57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57250"/>
            <a:ext cx="4038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50"/>
            <a:ext cx="4038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86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03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19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91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42951"/>
            <a:ext cx="3008313" cy="764693"/>
          </a:xfrm>
        </p:spPr>
        <p:txBody>
          <a:bodyPr anchor="b"/>
          <a:lstStyle>
            <a:lvl1pPr algn="l">
              <a:defRPr sz="15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42951"/>
            <a:ext cx="5111750" cy="385167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07643"/>
            <a:ext cx="3008313" cy="308697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0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D010-81E4-C64E-A17F-E9EB6904CB49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E2E6-BC61-A642-8C7C-7ABDDBFE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7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00101"/>
            <a:ext cx="5486400" cy="274558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06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25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914400"/>
            <a:ext cx="2076450" cy="3543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76950" cy="3543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01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51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81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664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57250"/>
            <a:ext cx="4038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50"/>
            <a:ext cx="4038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52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6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49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85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282700"/>
            <a:ext cx="7886700" cy="21399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3441700"/>
            <a:ext cx="7886700" cy="112553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D010-81E4-C64E-A17F-E9EB6904CB49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E2E6-BC61-A642-8C7C-7ABDDBFE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302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42951"/>
            <a:ext cx="3008313" cy="764693"/>
          </a:xfrm>
        </p:spPr>
        <p:txBody>
          <a:bodyPr anchor="b"/>
          <a:lstStyle>
            <a:lvl1pPr algn="l">
              <a:defRPr sz="15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42951"/>
            <a:ext cx="5111750" cy="385167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07643"/>
            <a:ext cx="3008313" cy="308697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79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00101"/>
            <a:ext cx="5486400" cy="274558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152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210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914400"/>
            <a:ext cx="2076450" cy="3543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76950" cy="3543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0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12929"/>
            <a:ext cx="3867151" cy="2819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819905"/>
            <a:ext cx="3867151" cy="2819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D010-81E4-C64E-A17F-E9EB6904CB49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E2E6-BC61-A642-8C7C-7ABDDBFE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56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553845"/>
            <a:ext cx="7886700" cy="835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1" y="1539685"/>
            <a:ext cx="3868737" cy="619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1" y="2200686"/>
            <a:ext cx="3868737" cy="2517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539685"/>
            <a:ext cx="3887788" cy="619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200686"/>
            <a:ext cx="3887788" cy="2517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D010-81E4-C64E-A17F-E9EB6904CB49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E2E6-BC61-A642-8C7C-7ABDDBFE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2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D010-81E4-C64E-A17F-E9EB6904CB49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E2E6-BC61-A642-8C7C-7ABDDBFE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D010-81E4-C64E-A17F-E9EB6904CB49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E2E6-BC61-A642-8C7C-7ABDDBFE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741366"/>
            <a:ext cx="2949575" cy="80168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90" y="741367"/>
            <a:ext cx="4629151" cy="36544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1543050"/>
            <a:ext cx="2949575" cy="28590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D010-81E4-C64E-A17F-E9EB6904CB49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E2E6-BC61-A642-8C7C-7ABDDBFE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30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90" y="741367"/>
            <a:ext cx="4629151" cy="36544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1543050"/>
            <a:ext cx="2949575" cy="28590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D010-81E4-C64E-A17F-E9EB6904CB49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E2E6-BC61-A642-8C7C-7ABDDBFE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3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684217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779588"/>
            <a:ext cx="7886700" cy="2806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7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DD010-81E4-C64E-A17F-E9EB6904CB49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7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7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2E2E6-BC61-A642-8C7C-7ABDDBFE015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02EA13-D44C-F049-9F35-B72497685A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/>
          <a:stretch/>
        </p:blipFill>
        <p:spPr>
          <a:xfrm>
            <a:off x="0" y="3941908"/>
            <a:ext cx="9144000" cy="5609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B7B781-AFA0-3442-9DAB-11E70B372E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1596"/>
            <a:ext cx="9144000" cy="56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6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op_header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71451"/>
            <a:ext cx="7620000" cy="4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enter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8100" y="4913709"/>
            <a:ext cx="1371600" cy="11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 b="1">
                <a:solidFill>
                  <a:srgbClr val="000000"/>
                </a:solidFill>
              </a:defRPr>
            </a:lvl1pPr>
          </a:lstStyle>
          <a:p>
            <a:fld id="{EFB2E2E6-BC61-A642-8C7C-7ABDDBFE0150}" type="slidenum">
              <a:rPr lang="en-US" smtClean="0"/>
              <a:t>‹#›</a:t>
            </a:fld>
            <a:endParaRPr lang="en-US"/>
          </a:p>
        </p:txBody>
      </p:sp>
      <p:pic>
        <p:nvPicPr>
          <p:cNvPr id="1032" name="Picture 8" descr="logo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9" y="4652710"/>
            <a:ext cx="342900" cy="34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00100"/>
            <a:ext cx="82296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 descr="OER_Master_Logo_2blue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686301"/>
            <a:ext cx="1600200" cy="3097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6240A7-0F2C-47DC-A60D-5AE00D90AA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25214"/>
            <a:ext cx="9144000" cy="56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4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342900"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685800"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028700"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371600"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rgbClr val="003366"/>
          </a:solidFill>
          <a:latin typeface="+mn-lt"/>
          <a:ea typeface="Arial" charset="0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Arial" charset="0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Arial" charset="0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op_header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71451"/>
            <a:ext cx="7620000" cy="4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enter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8100" y="4913709"/>
            <a:ext cx="1371600" cy="11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 b="1">
                <a:solidFill>
                  <a:srgbClr val="000000"/>
                </a:solidFill>
              </a:defRPr>
            </a:lvl1pPr>
          </a:lstStyle>
          <a:p>
            <a:fld id="{EFB2E2E6-BC61-A642-8C7C-7ABDDBFE0150}" type="slidenum">
              <a:rPr lang="en-US" smtClean="0"/>
              <a:t>‹#›</a:t>
            </a:fld>
            <a:endParaRPr lang="en-US"/>
          </a:p>
        </p:txBody>
      </p:sp>
      <p:pic>
        <p:nvPicPr>
          <p:cNvPr id="1032" name="Picture 8" descr="logo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9" y="4652710"/>
            <a:ext cx="342900" cy="34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00100"/>
            <a:ext cx="82296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 descr="OER_Master_Logo_2blue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686301"/>
            <a:ext cx="1600200" cy="30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4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342900"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685800"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028700"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371600"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rgbClr val="003366"/>
          </a:solidFill>
          <a:latin typeface="+mn-lt"/>
          <a:ea typeface="Arial" charset="0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Arial" charset="0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Arial" charset="0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gi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en.wikipedia.org/wiki/Ventricular_assist_device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://fermentationwineblog.com/2013/02/changing-the-wine-drinking-calculation-one-pill-at-a-time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en.wikipedia.org/wiki/Ventricular_assist_device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://fermentationwineblog.com/2013/02/changing-the-wine-drinking-calculation-one-pill-at-a-tim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sbir.nih.gov/engage" TargetMode="External"/><Relationship Id="rId3" Type="http://schemas.openxmlformats.org/officeDocument/2006/relationships/image" Target="../media/image23.png"/><Relationship Id="rId7" Type="http://schemas.openxmlformats.org/officeDocument/2006/relationships/hyperlink" Target="https://sbir.nih.gov/statistics/success-storie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grants.nih.gov/grants/guide/listserv.htm" TargetMode="External"/><Relationship Id="rId11" Type="http://schemas.openxmlformats.org/officeDocument/2006/relationships/hyperlink" Target="https://ncai.nhlbi.nih.gov/ncai/" TargetMode="External"/><Relationship Id="rId5" Type="http://schemas.openxmlformats.org/officeDocument/2006/relationships/hyperlink" Target="https://twitter.com/nihsbir" TargetMode="External"/><Relationship Id="rId10" Type="http://schemas.openxmlformats.org/officeDocument/2006/relationships/hyperlink" Target="https://grants.nih.gov/aboutoer/oer_offices/seed.htm" TargetMode="External"/><Relationship Id="rId4" Type="http://schemas.openxmlformats.org/officeDocument/2006/relationships/hyperlink" Target="https://list.nih.gov/cgi-bin/wa.exe?SUBED1=sbir-sttr&amp;A=1" TargetMode="External"/><Relationship Id="rId9" Type="http://schemas.openxmlformats.org/officeDocument/2006/relationships/hyperlink" Target="mailto:sbir@od.nih.g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tif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tif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1122629"/>
            <a:ext cx="9144000" cy="685800"/>
          </a:xfrm>
        </p:spPr>
        <p:txBody>
          <a:bodyPr/>
          <a:lstStyle/>
          <a:p>
            <a:pPr algn="ctr"/>
            <a:r>
              <a:rPr lang="en-US" sz="3600" b="0" dirty="0">
                <a:solidFill>
                  <a:schemeClr val="tx1"/>
                </a:solidFill>
              </a:rPr>
              <a:t>Helping Academics Address Unmet Medical Needs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2327306"/>
            <a:ext cx="9144000" cy="841761"/>
          </a:xfrm>
          <a:noFill/>
          <a:ln/>
        </p:spPr>
        <p:txBody>
          <a:bodyPr/>
          <a:lstStyle/>
          <a:p>
            <a:r>
              <a:rPr lang="en-US" sz="1600" dirty="0" err="1">
                <a:solidFill>
                  <a:srgbClr val="003399"/>
                </a:solidFill>
              </a:rPr>
              <a:t>Ashim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Subedee</a:t>
            </a:r>
            <a:r>
              <a:rPr lang="en-US" sz="1600" dirty="0">
                <a:solidFill>
                  <a:srgbClr val="003399"/>
                </a:solidFill>
              </a:rPr>
              <a:t>, PhD</a:t>
            </a:r>
          </a:p>
          <a:p>
            <a:r>
              <a:rPr lang="en-US" sz="1600" dirty="0">
                <a:solidFill>
                  <a:srgbClr val="003399"/>
                </a:solidFill>
              </a:rPr>
              <a:t>Matt McMahon, PhD</a:t>
            </a:r>
          </a:p>
          <a:p>
            <a:r>
              <a:rPr lang="en-US" sz="1600" dirty="0">
                <a:solidFill>
                  <a:srgbClr val="003399"/>
                </a:solidFill>
              </a:rPr>
              <a:t>SEED (Small business Education and Entrepreneurial Development) </a:t>
            </a:r>
          </a:p>
          <a:p>
            <a:r>
              <a:rPr lang="en-US" sz="1600" dirty="0">
                <a:solidFill>
                  <a:srgbClr val="003399"/>
                </a:solidFill>
              </a:rPr>
              <a:t>Office of Extramural Research, NIH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41B8C6-E8DD-6042-974B-10BE7BF3A8E3}"/>
              </a:ext>
            </a:extLst>
          </p:cNvPr>
          <p:cNvSpPr txBox="1"/>
          <p:nvPr/>
        </p:nvSpPr>
        <p:spPr>
          <a:xfrm>
            <a:off x="3077603" y="4020871"/>
            <a:ext cx="2796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2020 NIH Virtual Seminar</a:t>
            </a:r>
          </a:p>
          <a:p>
            <a:pPr algn="ctr"/>
            <a:r>
              <a:rPr lang="en-US" sz="1800" dirty="0"/>
              <a:t>October 30,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DAE06-4716-AE4A-84E5-B0A61A16A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you applied to and/or received funding or other support from NIH Proof of Concept Network</a:t>
            </a:r>
            <a:r>
              <a:rPr lang="en-US" dirty="0">
                <a:solidFill>
                  <a:srgbClr val="000000"/>
                </a:solidFill>
              </a:rPr>
              <a:t>?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Yes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634030-F4C0-4242-81B0-A8EA682ED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1451"/>
            <a:ext cx="7620000" cy="422672"/>
          </a:xfrm>
        </p:spPr>
        <p:txBody>
          <a:bodyPr/>
          <a:lstStyle/>
          <a:p>
            <a:r>
              <a:rPr lang="en-US" dirty="0"/>
              <a:t>Poll Question 5</a:t>
            </a:r>
          </a:p>
        </p:txBody>
      </p:sp>
    </p:spTree>
    <p:extLst>
      <p:ext uri="{BB962C8B-B14F-4D97-AF65-F5344CB8AC3E}">
        <p14:creationId xmlns:p14="http://schemas.microsoft.com/office/powerpoint/2010/main" val="3253658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8DA332-3AF1-466E-96A2-5076CB6C5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37831"/>
            <a:ext cx="7620000" cy="422672"/>
          </a:xfrm>
        </p:spPr>
        <p:txBody>
          <a:bodyPr/>
          <a:lstStyle/>
          <a:p>
            <a:r>
              <a:rPr lang="en-US" dirty="0"/>
              <a:t>NIH Proof-of-Concept Network:</a:t>
            </a:r>
            <a:br>
              <a:rPr lang="en-US" dirty="0"/>
            </a:br>
            <a:r>
              <a:rPr lang="en-US" dirty="0"/>
              <a:t>Supporting Product Development in Academia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78006" y="3047029"/>
            <a:ext cx="3061200" cy="771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68" indent="-257168" defTabSz="685783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942952" algn="l"/>
                <a:tab pos="2143072" algn="l"/>
              </a:tabLst>
            </a:pPr>
            <a:r>
              <a:rPr lang="en-US" sz="13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Business development</a:t>
            </a:r>
          </a:p>
          <a:p>
            <a:pPr marL="257168" indent="-257168" defTabSz="685783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942952" algn="l"/>
                <a:tab pos="2143072" algn="l"/>
              </a:tabLst>
            </a:pPr>
            <a:r>
              <a:rPr lang="en-US" sz="13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Regulatory planning</a:t>
            </a:r>
          </a:p>
          <a:p>
            <a:pPr marL="257168" indent="-257168" defTabSz="685783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942952" algn="l"/>
                <a:tab pos="2143072" algn="l"/>
              </a:tabLst>
            </a:pPr>
            <a:r>
              <a:rPr lang="en-US" sz="13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Financing and partnerships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78006" y="2823047"/>
            <a:ext cx="22408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spcAft>
                <a:spcPts val="750"/>
              </a:spcAft>
            </a:pPr>
            <a:r>
              <a:rPr lang="en-US" sz="1400" b="1">
                <a:solidFill>
                  <a:srgbClr val="1370C0"/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Training and Resources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0297444-27A7-42BA-A1EE-C715FD1BD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812611" y="2731175"/>
            <a:ext cx="548640" cy="548640"/>
            <a:chOff x="6716713" y="4183698"/>
            <a:chExt cx="522288" cy="522288"/>
          </a:xfrm>
          <a:solidFill>
            <a:srgbClr val="0070C0"/>
          </a:solidFill>
        </p:grpSpPr>
        <p:sp>
          <p:nvSpPr>
            <p:cNvPr id="36" name="Freeform 73">
              <a:extLst>
                <a:ext uri="{FF2B5EF4-FFF2-40B4-BE49-F238E27FC236}">
                  <a16:creationId xmlns:a16="http://schemas.microsoft.com/office/drawing/2014/main" id="{84E428E4-84EE-4697-A42F-875C28F7BA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6713" y="4183698"/>
              <a:ext cx="522288" cy="522288"/>
            </a:xfrm>
            <a:custGeom>
              <a:avLst/>
              <a:gdLst>
                <a:gd name="T0" fmla="*/ 312 w 657"/>
                <a:gd name="T1" fmla="*/ 657 h 657"/>
                <a:gd name="T2" fmla="*/ 262 w 657"/>
                <a:gd name="T3" fmla="*/ 650 h 657"/>
                <a:gd name="T4" fmla="*/ 200 w 657"/>
                <a:gd name="T5" fmla="*/ 632 h 657"/>
                <a:gd name="T6" fmla="*/ 120 w 657"/>
                <a:gd name="T7" fmla="*/ 582 h 657"/>
                <a:gd name="T8" fmla="*/ 57 w 657"/>
                <a:gd name="T9" fmla="*/ 512 h 657"/>
                <a:gd name="T10" fmla="*/ 15 w 657"/>
                <a:gd name="T11" fmla="*/ 426 h 657"/>
                <a:gd name="T12" fmla="*/ 4 w 657"/>
                <a:gd name="T13" fmla="*/ 379 h 657"/>
                <a:gd name="T14" fmla="*/ 0 w 657"/>
                <a:gd name="T15" fmla="*/ 328 h 657"/>
                <a:gd name="T16" fmla="*/ 2 w 657"/>
                <a:gd name="T17" fmla="*/ 294 h 657"/>
                <a:gd name="T18" fmla="*/ 10 w 657"/>
                <a:gd name="T19" fmla="*/ 246 h 657"/>
                <a:gd name="T20" fmla="*/ 39 w 657"/>
                <a:gd name="T21" fmla="*/ 172 h 657"/>
                <a:gd name="T22" fmla="*/ 96 w 657"/>
                <a:gd name="T23" fmla="*/ 95 h 657"/>
                <a:gd name="T24" fmla="*/ 172 w 657"/>
                <a:gd name="T25" fmla="*/ 39 h 657"/>
                <a:gd name="T26" fmla="*/ 246 w 657"/>
                <a:gd name="T27" fmla="*/ 9 h 657"/>
                <a:gd name="T28" fmla="*/ 295 w 657"/>
                <a:gd name="T29" fmla="*/ 1 h 657"/>
                <a:gd name="T30" fmla="*/ 328 w 657"/>
                <a:gd name="T31" fmla="*/ 0 h 657"/>
                <a:gd name="T32" fmla="*/ 379 w 657"/>
                <a:gd name="T33" fmla="*/ 4 h 657"/>
                <a:gd name="T34" fmla="*/ 426 w 657"/>
                <a:gd name="T35" fmla="*/ 15 h 657"/>
                <a:gd name="T36" fmla="*/ 512 w 657"/>
                <a:gd name="T37" fmla="*/ 56 h 657"/>
                <a:gd name="T38" fmla="*/ 582 w 657"/>
                <a:gd name="T39" fmla="*/ 119 h 657"/>
                <a:gd name="T40" fmla="*/ 632 w 657"/>
                <a:gd name="T41" fmla="*/ 200 h 657"/>
                <a:gd name="T42" fmla="*/ 651 w 657"/>
                <a:gd name="T43" fmla="*/ 262 h 657"/>
                <a:gd name="T44" fmla="*/ 657 w 657"/>
                <a:gd name="T45" fmla="*/ 312 h 657"/>
                <a:gd name="T46" fmla="*/ 657 w 657"/>
                <a:gd name="T47" fmla="*/ 345 h 657"/>
                <a:gd name="T48" fmla="*/ 651 w 657"/>
                <a:gd name="T49" fmla="*/ 395 h 657"/>
                <a:gd name="T50" fmla="*/ 632 w 657"/>
                <a:gd name="T51" fmla="*/ 457 h 657"/>
                <a:gd name="T52" fmla="*/ 582 w 657"/>
                <a:gd name="T53" fmla="*/ 537 h 657"/>
                <a:gd name="T54" fmla="*/ 512 w 657"/>
                <a:gd name="T55" fmla="*/ 601 h 657"/>
                <a:gd name="T56" fmla="*/ 426 w 657"/>
                <a:gd name="T57" fmla="*/ 642 h 657"/>
                <a:gd name="T58" fmla="*/ 379 w 657"/>
                <a:gd name="T59" fmla="*/ 653 h 657"/>
                <a:gd name="T60" fmla="*/ 328 w 657"/>
                <a:gd name="T61" fmla="*/ 657 h 657"/>
                <a:gd name="T62" fmla="*/ 328 w 657"/>
                <a:gd name="T63" fmla="*/ 37 h 657"/>
                <a:gd name="T64" fmla="*/ 242 w 657"/>
                <a:gd name="T65" fmla="*/ 50 h 657"/>
                <a:gd name="T66" fmla="*/ 166 w 657"/>
                <a:gd name="T67" fmla="*/ 87 h 657"/>
                <a:gd name="T68" fmla="*/ 104 w 657"/>
                <a:gd name="T69" fmla="*/ 144 h 657"/>
                <a:gd name="T70" fmla="*/ 61 w 657"/>
                <a:gd name="T71" fmla="*/ 215 h 657"/>
                <a:gd name="T72" fmla="*/ 39 w 657"/>
                <a:gd name="T73" fmla="*/ 298 h 657"/>
                <a:gd name="T74" fmla="*/ 39 w 657"/>
                <a:gd name="T75" fmla="*/ 359 h 657"/>
                <a:gd name="T76" fmla="*/ 61 w 657"/>
                <a:gd name="T77" fmla="*/ 442 h 657"/>
                <a:gd name="T78" fmla="*/ 104 w 657"/>
                <a:gd name="T79" fmla="*/ 513 h 657"/>
                <a:gd name="T80" fmla="*/ 166 w 657"/>
                <a:gd name="T81" fmla="*/ 570 h 657"/>
                <a:gd name="T82" fmla="*/ 242 w 657"/>
                <a:gd name="T83" fmla="*/ 606 h 657"/>
                <a:gd name="T84" fmla="*/ 328 w 657"/>
                <a:gd name="T85" fmla="*/ 619 h 657"/>
                <a:gd name="T86" fmla="*/ 387 w 657"/>
                <a:gd name="T87" fmla="*/ 614 h 657"/>
                <a:gd name="T88" fmla="*/ 468 w 657"/>
                <a:gd name="T89" fmla="*/ 585 h 657"/>
                <a:gd name="T90" fmla="*/ 535 w 657"/>
                <a:gd name="T91" fmla="*/ 535 h 657"/>
                <a:gd name="T92" fmla="*/ 585 w 657"/>
                <a:gd name="T93" fmla="*/ 468 h 657"/>
                <a:gd name="T94" fmla="*/ 614 w 657"/>
                <a:gd name="T95" fmla="*/ 387 h 657"/>
                <a:gd name="T96" fmla="*/ 620 w 657"/>
                <a:gd name="T97" fmla="*/ 328 h 657"/>
                <a:gd name="T98" fmla="*/ 606 w 657"/>
                <a:gd name="T99" fmla="*/ 242 h 657"/>
                <a:gd name="T100" fmla="*/ 570 w 657"/>
                <a:gd name="T101" fmla="*/ 165 h 657"/>
                <a:gd name="T102" fmla="*/ 514 w 657"/>
                <a:gd name="T103" fmla="*/ 103 h 657"/>
                <a:gd name="T104" fmla="*/ 442 w 657"/>
                <a:gd name="T105" fmla="*/ 60 h 657"/>
                <a:gd name="T106" fmla="*/ 359 w 657"/>
                <a:gd name="T107" fmla="*/ 39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7" h="657">
                  <a:moveTo>
                    <a:pt x="328" y="657"/>
                  </a:moveTo>
                  <a:lnTo>
                    <a:pt x="328" y="657"/>
                  </a:lnTo>
                  <a:lnTo>
                    <a:pt x="312" y="657"/>
                  </a:lnTo>
                  <a:lnTo>
                    <a:pt x="295" y="656"/>
                  </a:lnTo>
                  <a:lnTo>
                    <a:pt x="278" y="653"/>
                  </a:lnTo>
                  <a:lnTo>
                    <a:pt x="262" y="650"/>
                  </a:lnTo>
                  <a:lnTo>
                    <a:pt x="246" y="646"/>
                  </a:lnTo>
                  <a:lnTo>
                    <a:pt x="231" y="642"/>
                  </a:lnTo>
                  <a:lnTo>
                    <a:pt x="200" y="632"/>
                  </a:lnTo>
                  <a:lnTo>
                    <a:pt x="172" y="618"/>
                  </a:lnTo>
                  <a:lnTo>
                    <a:pt x="145" y="601"/>
                  </a:lnTo>
                  <a:lnTo>
                    <a:pt x="120" y="582"/>
                  </a:lnTo>
                  <a:lnTo>
                    <a:pt x="96" y="560"/>
                  </a:lnTo>
                  <a:lnTo>
                    <a:pt x="75" y="537"/>
                  </a:lnTo>
                  <a:lnTo>
                    <a:pt x="57" y="512"/>
                  </a:lnTo>
                  <a:lnTo>
                    <a:pt x="39" y="485"/>
                  </a:lnTo>
                  <a:lnTo>
                    <a:pt x="26" y="457"/>
                  </a:lnTo>
                  <a:lnTo>
                    <a:pt x="15" y="426"/>
                  </a:lnTo>
                  <a:lnTo>
                    <a:pt x="10" y="411"/>
                  </a:lnTo>
                  <a:lnTo>
                    <a:pt x="7" y="395"/>
                  </a:lnTo>
                  <a:lnTo>
                    <a:pt x="4" y="379"/>
                  </a:lnTo>
                  <a:lnTo>
                    <a:pt x="2" y="361"/>
                  </a:lnTo>
                  <a:lnTo>
                    <a:pt x="0" y="345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0" y="312"/>
                  </a:lnTo>
                  <a:lnTo>
                    <a:pt x="2" y="294"/>
                  </a:lnTo>
                  <a:lnTo>
                    <a:pt x="4" y="278"/>
                  </a:lnTo>
                  <a:lnTo>
                    <a:pt x="7" y="262"/>
                  </a:lnTo>
                  <a:lnTo>
                    <a:pt x="10" y="246"/>
                  </a:lnTo>
                  <a:lnTo>
                    <a:pt x="15" y="231"/>
                  </a:lnTo>
                  <a:lnTo>
                    <a:pt x="26" y="200"/>
                  </a:lnTo>
                  <a:lnTo>
                    <a:pt x="39" y="172"/>
                  </a:lnTo>
                  <a:lnTo>
                    <a:pt x="57" y="145"/>
                  </a:lnTo>
                  <a:lnTo>
                    <a:pt x="75" y="119"/>
                  </a:lnTo>
                  <a:lnTo>
                    <a:pt x="96" y="95"/>
                  </a:lnTo>
                  <a:lnTo>
                    <a:pt x="120" y="75"/>
                  </a:lnTo>
                  <a:lnTo>
                    <a:pt x="145" y="56"/>
                  </a:lnTo>
                  <a:lnTo>
                    <a:pt x="172" y="39"/>
                  </a:lnTo>
                  <a:lnTo>
                    <a:pt x="200" y="25"/>
                  </a:lnTo>
                  <a:lnTo>
                    <a:pt x="231" y="15"/>
                  </a:lnTo>
                  <a:lnTo>
                    <a:pt x="246" y="9"/>
                  </a:lnTo>
                  <a:lnTo>
                    <a:pt x="262" y="7"/>
                  </a:lnTo>
                  <a:lnTo>
                    <a:pt x="278" y="4"/>
                  </a:lnTo>
                  <a:lnTo>
                    <a:pt x="295" y="1"/>
                  </a:lnTo>
                  <a:lnTo>
                    <a:pt x="312" y="0"/>
                  </a:lnTo>
                  <a:lnTo>
                    <a:pt x="328" y="0"/>
                  </a:lnTo>
                  <a:lnTo>
                    <a:pt x="328" y="0"/>
                  </a:lnTo>
                  <a:lnTo>
                    <a:pt x="346" y="0"/>
                  </a:lnTo>
                  <a:lnTo>
                    <a:pt x="362" y="1"/>
                  </a:lnTo>
                  <a:lnTo>
                    <a:pt x="379" y="4"/>
                  </a:lnTo>
                  <a:lnTo>
                    <a:pt x="395" y="7"/>
                  </a:lnTo>
                  <a:lnTo>
                    <a:pt x="411" y="9"/>
                  </a:lnTo>
                  <a:lnTo>
                    <a:pt x="426" y="15"/>
                  </a:lnTo>
                  <a:lnTo>
                    <a:pt x="457" y="25"/>
                  </a:lnTo>
                  <a:lnTo>
                    <a:pt x="485" y="39"/>
                  </a:lnTo>
                  <a:lnTo>
                    <a:pt x="512" y="56"/>
                  </a:lnTo>
                  <a:lnTo>
                    <a:pt x="538" y="75"/>
                  </a:lnTo>
                  <a:lnTo>
                    <a:pt x="561" y="95"/>
                  </a:lnTo>
                  <a:lnTo>
                    <a:pt x="582" y="119"/>
                  </a:lnTo>
                  <a:lnTo>
                    <a:pt x="601" y="145"/>
                  </a:lnTo>
                  <a:lnTo>
                    <a:pt x="618" y="172"/>
                  </a:lnTo>
                  <a:lnTo>
                    <a:pt x="632" y="200"/>
                  </a:lnTo>
                  <a:lnTo>
                    <a:pt x="643" y="231"/>
                  </a:lnTo>
                  <a:lnTo>
                    <a:pt x="648" y="246"/>
                  </a:lnTo>
                  <a:lnTo>
                    <a:pt x="651" y="262"/>
                  </a:lnTo>
                  <a:lnTo>
                    <a:pt x="653" y="278"/>
                  </a:lnTo>
                  <a:lnTo>
                    <a:pt x="656" y="294"/>
                  </a:lnTo>
                  <a:lnTo>
                    <a:pt x="657" y="312"/>
                  </a:lnTo>
                  <a:lnTo>
                    <a:pt x="657" y="328"/>
                  </a:lnTo>
                  <a:lnTo>
                    <a:pt x="657" y="328"/>
                  </a:lnTo>
                  <a:lnTo>
                    <a:pt x="657" y="345"/>
                  </a:lnTo>
                  <a:lnTo>
                    <a:pt x="656" y="361"/>
                  </a:lnTo>
                  <a:lnTo>
                    <a:pt x="653" y="379"/>
                  </a:lnTo>
                  <a:lnTo>
                    <a:pt x="651" y="395"/>
                  </a:lnTo>
                  <a:lnTo>
                    <a:pt x="648" y="411"/>
                  </a:lnTo>
                  <a:lnTo>
                    <a:pt x="643" y="426"/>
                  </a:lnTo>
                  <a:lnTo>
                    <a:pt x="632" y="457"/>
                  </a:lnTo>
                  <a:lnTo>
                    <a:pt x="618" y="485"/>
                  </a:lnTo>
                  <a:lnTo>
                    <a:pt x="601" y="512"/>
                  </a:lnTo>
                  <a:lnTo>
                    <a:pt x="582" y="537"/>
                  </a:lnTo>
                  <a:lnTo>
                    <a:pt x="561" y="560"/>
                  </a:lnTo>
                  <a:lnTo>
                    <a:pt x="538" y="582"/>
                  </a:lnTo>
                  <a:lnTo>
                    <a:pt x="512" y="601"/>
                  </a:lnTo>
                  <a:lnTo>
                    <a:pt x="485" y="618"/>
                  </a:lnTo>
                  <a:lnTo>
                    <a:pt x="457" y="632"/>
                  </a:lnTo>
                  <a:lnTo>
                    <a:pt x="426" y="642"/>
                  </a:lnTo>
                  <a:lnTo>
                    <a:pt x="411" y="646"/>
                  </a:lnTo>
                  <a:lnTo>
                    <a:pt x="395" y="650"/>
                  </a:lnTo>
                  <a:lnTo>
                    <a:pt x="379" y="653"/>
                  </a:lnTo>
                  <a:lnTo>
                    <a:pt x="362" y="656"/>
                  </a:lnTo>
                  <a:lnTo>
                    <a:pt x="346" y="657"/>
                  </a:lnTo>
                  <a:lnTo>
                    <a:pt x="328" y="657"/>
                  </a:lnTo>
                  <a:lnTo>
                    <a:pt x="328" y="657"/>
                  </a:lnTo>
                  <a:close/>
                  <a:moveTo>
                    <a:pt x="328" y="37"/>
                  </a:moveTo>
                  <a:lnTo>
                    <a:pt x="328" y="37"/>
                  </a:lnTo>
                  <a:lnTo>
                    <a:pt x="299" y="39"/>
                  </a:lnTo>
                  <a:lnTo>
                    <a:pt x="270" y="43"/>
                  </a:lnTo>
                  <a:lnTo>
                    <a:pt x="242" y="50"/>
                  </a:lnTo>
                  <a:lnTo>
                    <a:pt x="215" y="60"/>
                  </a:lnTo>
                  <a:lnTo>
                    <a:pt x="190" y="72"/>
                  </a:lnTo>
                  <a:lnTo>
                    <a:pt x="166" y="87"/>
                  </a:lnTo>
                  <a:lnTo>
                    <a:pt x="144" y="103"/>
                  </a:lnTo>
                  <a:lnTo>
                    <a:pt x="123" y="122"/>
                  </a:lnTo>
                  <a:lnTo>
                    <a:pt x="104" y="144"/>
                  </a:lnTo>
                  <a:lnTo>
                    <a:pt x="88" y="165"/>
                  </a:lnTo>
                  <a:lnTo>
                    <a:pt x="73" y="189"/>
                  </a:lnTo>
                  <a:lnTo>
                    <a:pt x="61" y="215"/>
                  </a:lnTo>
                  <a:lnTo>
                    <a:pt x="50" y="242"/>
                  </a:lnTo>
                  <a:lnTo>
                    <a:pt x="43" y="270"/>
                  </a:lnTo>
                  <a:lnTo>
                    <a:pt x="39" y="298"/>
                  </a:lnTo>
                  <a:lnTo>
                    <a:pt x="38" y="328"/>
                  </a:lnTo>
                  <a:lnTo>
                    <a:pt x="38" y="328"/>
                  </a:lnTo>
                  <a:lnTo>
                    <a:pt x="39" y="359"/>
                  </a:lnTo>
                  <a:lnTo>
                    <a:pt x="43" y="387"/>
                  </a:lnTo>
                  <a:lnTo>
                    <a:pt x="50" y="415"/>
                  </a:lnTo>
                  <a:lnTo>
                    <a:pt x="61" y="442"/>
                  </a:lnTo>
                  <a:lnTo>
                    <a:pt x="73" y="468"/>
                  </a:lnTo>
                  <a:lnTo>
                    <a:pt x="88" y="492"/>
                  </a:lnTo>
                  <a:lnTo>
                    <a:pt x="104" y="513"/>
                  </a:lnTo>
                  <a:lnTo>
                    <a:pt x="123" y="535"/>
                  </a:lnTo>
                  <a:lnTo>
                    <a:pt x="144" y="554"/>
                  </a:lnTo>
                  <a:lnTo>
                    <a:pt x="166" y="570"/>
                  </a:lnTo>
                  <a:lnTo>
                    <a:pt x="190" y="585"/>
                  </a:lnTo>
                  <a:lnTo>
                    <a:pt x="215" y="597"/>
                  </a:lnTo>
                  <a:lnTo>
                    <a:pt x="242" y="606"/>
                  </a:lnTo>
                  <a:lnTo>
                    <a:pt x="270" y="614"/>
                  </a:lnTo>
                  <a:lnTo>
                    <a:pt x="299" y="618"/>
                  </a:lnTo>
                  <a:lnTo>
                    <a:pt x="328" y="619"/>
                  </a:lnTo>
                  <a:lnTo>
                    <a:pt x="328" y="619"/>
                  </a:lnTo>
                  <a:lnTo>
                    <a:pt x="359" y="618"/>
                  </a:lnTo>
                  <a:lnTo>
                    <a:pt x="387" y="614"/>
                  </a:lnTo>
                  <a:lnTo>
                    <a:pt x="415" y="606"/>
                  </a:lnTo>
                  <a:lnTo>
                    <a:pt x="442" y="597"/>
                  </a:lnTo>
                  <a:lnTo>
                    <a:pt x="468" y="585"/>
                  </a:lnTo>
                  <a:lnTo>
                    <a:pt x="492" y="570"/>
                  </a:lnTo>
                  <a:lnTo>
                    <a:pt x="514" y="554"/>
                  </a:lnTo>
                  <a:lnTo>
                    <a:pt x="535" y="535"/>
                  </a:lnTo>
                  <a:lnTo>
                    <a:pt x="554" y="513"/>
                  </a:lnTo>
                  <a:lnTo>
                    <a:pt x="570" y="492"/>
                  </a:lnTo>
                  <a:lnTo>
                    <a:pt x="585" y="468"/>
                  </a:lnTo>
                  <a:lnTo>
                    <a:pt x="597" y="442"/>
                  </a:lnTo>
                  <a:lnTo>
                    <a:pt x="606" y="415"/>
                  </a:lnTo>
                  <a:lnTo>
                    <a:pt x="614" y="387"/>
                  </a:lnTo>
                  <a:lnTo>
                    <a:pt x="618" y="359"/>
                  </a:lnTo>
                  <a:lnTo>
                    <a:pt x="620" y="328"/>
                  </a:lnTo>
                  <a:lnTo>
                    <a:pt x="620" y="328"/>
                  </a:lnTo>
                  <a:lnTo>
                    <a:pt x="618" y="298"/>
                  </a:lnTo>
                  <a:lnTo>
                    <a:pt x="614" y="270"/>
                  </a:lnTo>
                  <a:lnTo>
                    <a:pt x="606" y="242"/>
                  </a:lnTo>
                  <a:lnTo>
                    <a:pt x="597" y="215"/>
                  </a:lnTo>
                  <a:lnTo>
                    <a:pt x="585" y="189"/>
                  </a:lnTo>
                  <a:lnTo>
                    <a:pt x="570" y="165"/>
                  </a:lnTo>
                  <a:lnTo>
                    <a:pt x="554" y="144"/>
                  </a:lnTo>
                  <a:lnTo>
                    <a:pt x="535" y="122"/>
                  </a:lnTo>
                  <a:lnTo>
                    <a:pt x="514" y="103"/>
                  </a:lnTo>
                  <a:lnTo>
                    <a:pt x="492" y="87"/>
                  </a:lnTo>
                  <a:lnTo>
                    <a:pt x="468" y="72"/>
                  </a:lnTo>
                  <a:lnTo>
                    <a:pt x="442" y="60"/>
                  </a:lnTo>
                  <a:lnTo>
                    <a:pt x="415" y="50"/>
                  </a:lnTo>
                  <a:lnTo>
                    <a:pt x="387" y="43"/>
                  </a:lnTo>
                  <a:lnTo>
                    <a:pt x="359" y="39"/>
                  </a:lnTo>
                  <a:lnTo>
                    <a:pt x="328" y="37"/>
                  </a:lnTo>
                  <a:lnTo>
                    <a:pt x="328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200">
                <a:solidFill>
                  <a:srgbClr val="1370C0"/>
                </a:solidFill>
                <a:latin typeface="Helvetica Light" panose="020B0403020202020204" pitchFamily="34" charset="0"/>
                <a:ea typeface="ＭＳ Ｐゴシック"/>
                <a:cs typeface="Arial"/>
              </a:endParaRPr>
            </a:p>
          </p:txBody>
        </p:sp>
        <p:sp>
          <p:nvSpPr>
            <p:cNvPr id="37" name="Freeform 216">
              <a:extLst>
                <a:ext uri="{FF2B5EF4-FFF2-40B4-BE49-F238E27FC236}">
                  <a16:creationId xmlns:a16="http://schemas.microsoft.com/office/drawing/2014/main" id="{DDE82BAB-5140-4653-8D8E-2DA6AF953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31013" y="4294823"/>
              <a:ext cx="296863" cy="298450"/>
            </a:xfrm>
            <a:custGeom>
              <a:avLst/>
              <a:gdLst>
                <a:gd name="T0" fmla="*/ 321 w 374"/>
                <a:gd name="T1" fmla="*/ 151 h 375"/>
                <a:gd name="T2" fmla="*/ 336 w 374"/>
                <a:gd name="T3" fmla="*/ 81 h 375"/>
                <a:gd name="T4" fmla="*/ 336 w 374"/>
                <a:gd name="T5" fmla="*/ 73 h 375"/>
                <a:gd name="T6" fmla="*/ 298 w 374"/>
                <a:gd name="T7" fmla="*/ 36 h 375"/>
                <a:gd name="T8" fmla="*/ 255 w 374"/>
                <a:gd name="T9" fmla="*/ 67 h 375"/>
                <a:gd name="T10" fmla="*/ 216 w 374"/>
                <a:gd name="T11" fmla="*/ 5 h 375"/>
                <a:gd name="T12" fmla="*/ 211 w 374"/>
                <a:gd name="T13" fmla="*/ 0 h 375"/>
                <a:gd name="T14" fmla="*/ 159 w 374"/>
                <a:gd name="T15" fmla="*/ 1 h 375"/>
                <a:gd name="T16" fmla="*/ 151 w 374"/>
                <a:gd name="T17" fmla="*/ 54 h 375"/>
                <a:gd name="T18" fmla="*/ 79 w 374"/>
                <a:gd name="T19" fmla="*/ 38 h 375"/>
                <a:gd name="T20" fmla="*/ 71 w 374"/>
                <a:gd name="T21" fmla="*/ 38 h 375"/>
                <a:gd name="T22" fmla="*/ 35 w 374"/>
                <a:gd name="T23" fmla="*/ 77 h 375"/>
                <a:gd name="T24" fmla="*/ 66 w 374"/>
                <a:gd name="T25" fmla="*/ 118 h 375"/>
                <a:gd name="T26" fmla="*/ 5 w 374"/>
                <a:gd name="T27" fmla="*/ 157 h 375"/>
                <a:gd name="T28" fmla="*/ 0 w 374"/>
                <a:gd name="T29" fmla="*/ 163 h 375"/>
                <a:gd name="T30" fmla="*/ 1 w 374"/>
                <a:gd name="T31" fmla="*/ 215 h 375"/>
                <a:gd name="T32" fmla="*/ 52 w 374"/>
                <a:gd name="T33" fmla="*/ 224 h 375"/>
                <a:gd name="T34" fmla="*/ 36 w 374"/>
                <a:gd name="T35" fmla="*/ 294 h 375"/>
                <a:gd name="T36" fmla="*/ 38 w 374"/>
                <a:gd name="T37" fmla="*/ 302 h 375"/>
                <a:gd name="T38" fmla="*/ 74 w 374"/>
                <a:gd name="T39" fmla="*/ 339 h 375"/>
                <a:gd name="T40" fmla="*/ 79 w 374"/>
                <a:gd name="T41" fmla="*/ 337 h 375"/>
                <a:gd name="T42" fmla="*/ 133 w 374"/>
                <a:gd name="T43" fmla="*/ 316 h 375"/>
                <a:gd name="T44" fmla="*/ 156 w 374"/>
                <a:gd name="T45" fmla="*/ 370 h 375"/>
                <a:gd name="T46" fmla="*/ 211 w 374"/>
                <a:gd name="T47" fmla="*/ 375 h 375"/>
                <a:gd name="T48" fmla="*/ 216 w 374"/>
                <a:gd name="T49" fmla="*/ 370 h 375"/>
                <a:gd name="T50" fmla="*/ 239 w 374"/>
                <a:gd name="T51" fmla="*/ 316 h 375"/>
                <a:gd name="T52" fmla="*/ 294 w 374"/>
                <a:gd name="T53" fmla="*/ 337 h 375"/>
                <a:gd name="T54" fmla="*/ 300 w 374"/>
                <a:gd name="T55" fmla="*/ 339 h 375"/>
                <a:gd name="T56" fmla="*/ 336 w 374"/>
                <a:gd name="T57" fmla="*/ 302 h 375"/>
                <a:gd name="T58" fmla="*/ 308 w 374"/>
                <a:gd name="T59" fmla="*/ 257 h 375"/>
                <a:gd name="T60" fmla="*/ 321 w 374"/>
                <a:gd name="T61" fmla="*/ 224 h 375"/>
                <a:gd name="T62" fmla="*/ 372 w 374"/>
                <a:gd name="T63" fmla="*/ 215 h 375"/>
                <a:gd name="T64" fmla="*/ 374 w 374"/>
                <a:gd name="T65" fmla="*/ 163 h 375"/>
                <a:gd name="T66" fmla="*/ 368 w 374"/>
                <a:gd name="T67" fmla="*/ 157 h 375"/>
                <a:gd name="T68" fmla="*/ 179 w 374"/>
                <a:gd name="T69" fmla="*/ 266 h 375"/>
                <a:gd name="T70" fmla="*/ 142 w 374"/>
                <a:gd name="T71" fmla="*/ 254 h 375"/>
                <a:gd name="T72" fmla="*/ 113 w 374"/>
                <a:gd name="T73" fmla="*/ 219 h 375"/>
                <a:gd name="T74" fmla="*/ 108 w 374"/>
                <a:gd name="T75" fmla="*/ 187 h 375"/>
                <a:gd name="T76" fmla="*/ 109 w 374"/>
                <a:gd name="T77" fmla="*/ 171 h 375"/>
                <a:gd name="T78" fmla="*/ 130 w 374"/>
                <a:gd name="T79" fmla="*/ 132 h 375"/>
                <a:gd name="T80" fmla="*/ 171 w 374"/>
                <a:gd name="T81" fmla="*/ 109 h 375"/>
                <a:gd name="T82" fmla="*/ 187 w 374"/>
                <a:gd name="T83" fmla="*/ 108 h 375"/>
                <a:gd name="T84" fmla="*/ 218 w 374"/>
                <a:gd name="T85" fmla="*/ 114 h 375"/>
                <a:gd name="T86" fmla="*/ 253 w 374"/>
                <a:gd name="T87" fmla="*/ 142 h 375"/>
                <a:gd name="T88" fmla="*/ 266 w 374"/>
                <a:gd name="T89" fmla="*/ 179 h 375"/>
                <a:gd name="T90" fmla="*/ 266 w 374"/>
                <a:gd name="T91" fmla="*/ 196 h 375"/>
                <a:gd name="T92" fmla="*/ 253 w 374"/>
                <a:gd name="T93" fmla="*/ 233 h 375"/>
                <a:gd name="T94" fmla="*/ 218 w 374"/>
                <a:gd name="T95" fmla="*/ 261 h 375"/>
                <a:gd name="T96" fmla="*/ 187 w 374"/>
                <a:gd name="T97" fmla="*/ 267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4" h="375">
                  <a:moveTo>
                    <a:pt x="368" y="157"/>
                  </a:moveTo>
                  <a:lnTo>
                    <a:pt x="321" y="151"/>
                  </a:lnTo>
                  <a:lnTo>
                    <a:pt x="321" y="151"/>
                  </a:lnTo>
                  <a:lnTo>
                    <a:pt x="314" y="134"/>
                  </a:lnTo>
                  <a:lnTo>
                    <a:pt x="308" y="118"/>
                  </a:lnTo>
                  <a:lnTo>
                    <a:pt x="336" y="81"/>
                  </a:lnTo>
                  <a:lnTo>
                    <a:pt x="336" y="81"/>
                  </a:lnTo>
                  <a:lnTo>
                    <a:pt x="337" y="77"/>
                  </a:lnTo>
                  <a:lnTo>
                    <a:pt x="336" y="73"/>
                  </a:lnTo>
                  <a:lnTo>
                    <a:pt x="302" y="38"/>
                  </a:lnTo>
                  <a:lnTo>
                    <a:pt x="302" y="38"/>
                  </a:lnTo>
                  <a:lnTo>
                    <a:pt x="298" y="36"/>
                  </a:lnTo>
                  <a:lnTo>
                    <a:pt x="294" y="38"/>
                  </a:lnTo>
                  <a:lnTo>
                    <a:pt x="255" y="67"/>
                  </a:lnTo>
                  <a:lnTo>
                    <a:pt x="255" y="67"/>
                  </a:lnTo>
                  <a:lnTo>
                    <a:pt x="239" y="59"/>
                  </a:lnTo>
                  <a:lnTo>
                    <a:pt x="223" y="54"/>
                  </a:lnTo>
                  <a:lnTo>
                    <a:pt x="216" y="5"/>
                  </a:lnTo>
                  <a:lnTo>
                    <a:pt x="216" y="5"/>
                  </a:lnTo>
                  <a:lnTo>
                    <a:pt x="215" y="1"/>
                  </a:lnTo>
                  <a:lnTo>
                    <a:pt x="211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59" y="1"/>
                  </a:lnTo>
                  <a:lnTo>
                    <a:pt x="156" y="5"/>
                  </a:lnTo>
                  <a:lnTo>
                    <a:pt x="151" y="54"/>
                  </a:lnTo>
                  <a:lnTo>
                    <a:pt x="151" y="54"/>
                  </a:lnTo>
                  <a:lnTo>
                    <a:pt x="133" y="59"/>
                  </a:lnTo>
                  <a:lnTo>
                    <a:pt x="118" y="67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75" y="36"/>
                  </a:lnTo>
                  <a:lnTo>
                    <a:pt x="71" y="38"/>
                  </a:lnTo>
                  <a:lnTo>
                    <a:pt x="38" y="73"/>
                  </a:lnTo>
                  <a:lnTo>
                    <a:pt x="38" y="73"/>
                  </a:lnTo>
                  <a:lnTo>
                    <a:pt x="35" y="77"/>
                  </a:lnTo>
                  <a:lnTo>
                    <a:pt x="36" y="81"/>
                  </a:lnTo>
                  <a:lnTo>
                    <a:pt x="66" y="118"/>
                  </a:lnTo>
                  <a:lnTo>
                    <a:pt x="66" y="118"/>
                  </a:lnTo>
                  <a:lnTo>
                    <a:pt x="58" y="134"/>
                  </a:lnTo>
                  <a:lnTo>
                    <a:pt x="52" y="151"/>
                  </a:lnTo>
                  <a:lnTo>
                    <a:pt x="5" y="157"/>
                  </a:lnTo>
                  <a:lnTo>
                    <a:pt x="5" y="157"/>
                  </a:lnTo>
                  <a:lnTo>
                    <a:pt x="1" y="160"/>
                  </a:lnTo>
                  <a:lnTo>
                    <a:pt x="0" y="163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" y="215"/>
                  </a:lnTo>
                  <a:lnTo>
                    <a:pt x="5" y="218"/>
                  </a:lnTo>
                  <a:lnTo>
                    <a:pt x="52" y="224"/>
                  </a:lnTo>
                  <a:lnTo>
                    <a:pt x="52" y="224"/>
                  </a:lnTo>
                  <a:lnTo>
                    <a:pt x="58" y="241"/>
                  </a:lnTo>
                  <a:lnTo>
                    <a:pt x="66" y="257"/>
                  </a:lnTo>
                  <a:lnTo>
                    <a:pt x="36" y="294"/>
                  </a:lnTo>
                  <a:lnTo>
                    <a:pt x="36" y="294"/>
                  </a:lnTo>
                  <a:lnTo>
                    <a:pt x="35" y="298"/>
                  </a:lnTo>
                  <a:lnTo>
                    <a:pt x="38" y="302"/>
                  </a:lnTo>
                  <a:lnTo>
                    <a:pt x="71" y="337"/>
                  </a:lnTo>
                  <a:lnTo>
                    <a:pt x="71" y="337"/>
                  </a:lnTo>
                  <a:lnTo>
                    <a:pt x="74" y="339"/>
                  </a:lnTo>
                  <a:lnTo>
                    <a:pt x="75" y="339"/>
                  </a:lnTo>
                  <a:lnTo>
                    <a:pt x="75" y="339"/>
                  </a:lnTo>
                  <a:lnTo>
                    <a:pt x="79" y="337"/>
                  </a:lnTo>
                  <a:lnTo>
                    <a:pt x="118" y="308"/>
                  </a:lnTo>
                  <a:lnTo>
                    <a:pt x="118" y="308"/>
                  </a:lnTo>
                  <a:lnTo>
                    <a:pt x="133" y="316"/>
                  </a:lnTo>
                  <a:lnTo>
                    <a:pt x="151" y="321"/>
                  </a:lnTo>
                  <a:lnTo>
                    <a:pt x="156" y="370"/>
                  </a:lnTo>
                  <a:lnTo>
                    <a:pt x="156" y="370"/>
                  </a:lnTo>
                  <a:lnTo>
                    <a:pt x="159" y="374"/>
                  </a:lnTo>
                  <a:lnTo>
                    <a:pt x="163" y="375"/>
                  </a:lnTo>
                  <a:lnTo>
                    <a:pt x="211" y="375"/>
                  </a:lnTo>
                  <a:lnTo>
                    <a:pt x="211" y="375"/>
                  </a:lnTo>
                  <a:lnTo>
                    <a:pt x="215" y="374"/>
                  </a:lnTo>
                  <a:lnTo>
                    <a:pt x="216" y="370"/>
                  </a:lnTo>
                  <a:lnTo>
                    <a:pt x="223" y="321"/>
                  </a:lnTo>
                  <a:lnTo>
                    <a:pt x="223" y="321"/>
                  </a:lnTo>
                  <a:lnTo>
                    <a:pt x="239" y="316"/>
                  </a:lnTo>
                  <a:lnTo>
                    <a:pt x="255" y="308"/>
                  </a:lnTo>
                  <a:lnTo>
                    <a:pt x="294" y="337"/>
                  </a:lnTo>
                  <a:lnTo>
                    <a:pt x="294" y="337"/>
                  </a:lnTo>
                  <a:lnTo>
                    <a:pt x="297" y="339"/>
                  </a:lnTo>
                  <a:lnTo>
                    <a:pt x="297" y="339"/>
                  </a:lnTo>
                  <a:lnTo>
                    <a:pt x="300" y="339"/>
                  </a:lnTo>
                  <a:lnTo>
                    <a:pt x="302" y="337"/>
                  </a:lnTo>
                  <a:lnTo>
                    <a:pt x="336" y="302"/>
                  </a:lnTo>
                  <a:lnTo>
                    <a:pt x="336" y="302"/>
                  </a:lnTo>
                  <a:lnTo>
                    <a:pt x="337" y="298"/>
                  </a:lnTo>
                  <a:lnTo>
                    <a:pt x="336" y="294"/>
                  </a:lnTo>
                  <a:lnTo>
                    <a:pt x="308" y="257"/>
                  </a:lnTo>
                  <a:lnTo>
                    <a:pt x="308" y="257"/>
                  </a:lnTo>
                  <a:lnTo>
                    <a:pt x="314" y="241"/>
                  </a:lnTo>
                  <a:lnTo>
                    <a:pt x="321" y="224"/>
                  </a:lnTo>
                  <a:lnTo>
                    <a:pt x="368" y="218"/>
                  </a:lnTo>
                  <a:lnTo>
                    <a:pt x="368" y="218"/>
                  </a:lnTo>
                  <a:lnTo>
                    <a:pt x="372" y="215"/>
                  </a:lnTo>
                  <a:lnTo>
                    <a:pt x="374" y="211"/>
                  </a:lnTo>
                  <a:lnTo>
                    <a:pt x="374" y="163"/>
                  </a:lnTo>
                  <a:lnTo>
                    <a:pt x="374" y="163"/>
                  </a:lnTo>
                  <a:lnTo>
                    <a:pt x="372" y="160"/>
                  </a:lnTo>
                  <a:lnTo>
                    <a:pt x="368" y="157"/>
                  </a:lnTo>
                  <a:lnTo>
                    <a:pt x="368" y="157"/>
                  </a:lnTo>
                  <a:close/>
                  <a:moveTo>
                    <a:pt x="187" y="267"/>
                  </a:moveTo>
                  <a:lnTo>
                    <a:pt x="187" y="267"/>
                  </a:lnTo>
                  <a:lnTo>
                    <a:pt x="179" y="266"/>
                  </a:lnTo>
                  <a:lnTo>
                    <a:pt x="171" y="266"/>
                  </a:lnTo>
                  <a:lnTo>
                    <a:pt x="156" y="261"/>
                  </a:lnTo>
                  <a:lnTo>
                    <a:pt x="142" y="254"/>
                  </a:lnTo>
                  <a:lnTo>
                    <a:pt x="130" y="243"/>
                  </a:lnTo>
                  <a:lnTo>
                    <a:pt x="121" y="233"/>
                  </a:lnTo>
                  <a:lnTo>
                    <a:pt x="113" y="219"/>
                  </a:lnTo>
                  <a:lnTo>
                    <a:pt x="109" y="203"/>
                  </a:lnTo>
                  <a:lnTo>
                    <a:pt x="108" y="196"/>
                  </a:lnTo>
                  <a:lnTo>
                    <a:pt x="108" y="187"/>
                  </a:lnTo>
                  <a:lnTo>
                    <a:pt x="108" y="187"/>
                  </a:lnTo>
                  <a:lnTo>
                    <a:pt x="108" y="179"/>
                  </a:lnTo>
                  <a:lnTo>
                    <a:pt x="109" y="171"/>
                  </a:lnTo>
                  <a:lnTo>
                    <a:pt x="113" y="156"/>
                  </a:lnTo>
                  <a:lnTo>
                    <a:pt x="121" y="142"/>
                  </a:lnTo>
                  <a:lnTo>
                    <a:pt x="130" y="132"/>
                  </a:lnTo>
                  <a:lnTo>
                    <a:pt x="142" y="121"/>
                  </a:lnTo>
                  <a:lnTo>
                    <a:pt x="156" y="114"/>
                  </a:lnTo>
                  <a:lnTo>
                    <a:pt x="171" y="109"/>
                  </a:lnTo>
                  <a:lnTo>
                    <a:pt x="179" y="108"/>
                  </a:lnTo>
                  <a:lnTo>
                    <a:pt x="187" y="108"/>
                  </a:lnTo>
                  <a:lnTo>
                    <a:pt x="187" y="108"/>
                  </a:lnTo>
                  <a:lnTo>
                    <a:pt x="195" y="108"/>
                  </a:lnTo>
                  <a:lnTo>
                    <a:pt x="203" y="109"/>
                  </a:lnTo>
                  <a:lnTo>
                    <a:pt x="218" y="114"/>
                  </a:lnTo>
                  <a:lnTo>
                    <a:pt x="231" y="121"/>
                  </a:lnTo>
                  <a:lnTo>
                    <a:pt x="243" y="132"/>
                  </a:lnTo>
                  <a:lnTo>
                    <a:pt x="253" y="142"/>
                  </a:lnTo>
                  <a:lnTo>
                    <a:pt x="259" y="156"/>
                  </a:lnTo>
                  <a:lnTo>
                    <a:pt x="265" y="171"/>
                  </a:lnTo>
                  <a:lnTo>
                    <a:pt x="266" y="179"/>
                  </a:lnTo>
                  <a:lnTo>
                    <a:pt x="266" y="187"/>
                  </a:lnTo>
                  <a:lnTo>
                    <a:pt x="266" y="187"/>
                  </a:lnTo>
                  <a:lnTo>
                    <a:pt x="266" y="196"/>
                  </a:lnTo>
                  <a:lnTo>
                    <a:pt x="265" y="203"/>
                  </a:lnTo>
                  <a:lnTo>
                    <a:pt x="259" y="219"/>
                  </a:lnTo>
                  <a:lnTo>
                    <a:pt x="253" y="233"/>
                  </a:lnTo>
                  <a:lnTo>
                    <a:pt x="243" y="243"/>
                  </a:lnTo>
                  <a:lnTo>
                    <a:pt x="231" y="254"/>
                  </a:lnTo>
                  <a:lnTo>
                    <a:pt x="218" y="261"/>
                  </a:lnTo>
                  <a:lnTo>
                    <a:pt x="203" y="266"/>
                  </a:lnTo>
                  <a:lnTo>
                    <a:pt x="195" y="266"/>
                  </a:lnTo>
                  <a:lnTo>
                    <a:pt x="187" y="267"/>
                  </a:lnTo>
                  <a:lnTo>
                    <a:pt x="187" y="2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200">
                <a:solidFill>
                  <a:srgbClr val="1370C0"/>
                </a:solidFill>
                <a:latin typeface="Helvetica Light" panose="020B0403020202020204" pitchFamily="34" charset="0"/>
                <a:ea typeface="ＭＳ Ｐゴシック"/>
                <a:cs typeface="Arial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491523" y="3997829"/>
            <a:ext cx="3061200" cy="771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68" indent="-257168" defTabSz="685783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942952" algn="l"/>
                <a:tab pos="2143072" algn="l"/>
              </a:tabLst>
            </a:pPr>
            <a:r>
              <a:rPr lang="en-US" sz="13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Life science industry experts</a:t>
            </a:r>
          </a:p>
          <a:p>
            <a:pPr marL="257168" indent="-257168" defTabSz="685783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942952" algn="l"/>
                <a:tab pos="2143072" algn="l"/>
              </a:tabLst>
            </a:pPr>
            <a:r>
              <a:rPr lang="en-US" sz="13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FDA, CMS, NSF, USPTO </a:t>
            </a:r>
          </a:p>
          <a:p>
            <a:pPr marL="257168" indent="-257168" defTabSz="685783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942952" algn="l"/>
                <a:tab pos="2143072" algn="l"/>
              </a:tabLst>
            </a:pPr>
            <a:r>
              <a:rPr lang="en-US" sz="13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Kaiser Permanente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78006" y="3764360"/>
            <a:ext cx="2423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spcAft>
                <a:spcPts val="750"/>
              </a:spcAft>
            </a:pPr>
            <a:r>
              <a:rPr lang="en-US" sz="1400" b="1" dirty="0">
                <a:solidFill>
                  <a:srgbClr val="1370C0"/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Personalized feedback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3E52A81-04CC-4951-8EEA-99E39FDA7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826128" y="3814431"/>
            <a:ext cx="548640" cy="548640"/>
            <a:chOff x="9356726" y="5013960"/>
            <a:chExt cx="522288" cy="522288"/>
          </a:xfrm>
          <a:solidFill>
            <a:srgbClr val="0070C0"/>
          </a:solidFill>
        </p:grpSpPr>
        <p:sp>
          <p:nvSpPr>
            <p:cNvPr id="39" name="Freeform 87">
              <a:extLst>
                <a:ext uri="{FF2B5EF4-FFF2-40B4-BE49-F238E27FC236}">
                  <a16:creationId xmlns:a16="http://schemas.microsoft.com/office/drawing/2014/main" id="{EC25D2F1-98D0-4EB8-A794-A892203E38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56726" y="5013960"/>
              <a:ext cx="522288" cy="522288"/>
            </a:xfrm>
            <a:custGeom>
              <a:avLst/>
              <a:gdLst>
                <a:gd name="T0" fmla="*/ 311 w 657"/>
                <a:gd name="T1" fmla="*/ 657 h 658"/>
                <a:gd name="T2" fmla="*/ 262 w 657"/>
                <a:gd name="T3" fmla="*/ 651 h 658"/>
                <a:gd name="T4" fmla="*/ 200 w 657"/>
                <a:gd name="T5" fmla="*/ 631 h 658"/>
                <a:gd name="T6" fmla="*/ 119 w 657"/>
                <a:gd name="T7" fmla="*/ 583 h 658"/>
                <a:gd name="T8" fmla="*/ 56 w 657"/>
                <a:gd name="T9" fmla="*/ 513 h 658"/>
                <a:gd name="T10" fmla="*/ 14 w 657"/>
                <a:gd name="T11" fmla="*/ 427 h 658"/>
                <a:gd name="T12" fmla="*/ 4 w 657"/>
                <a:gd name="T13" fmla="*/ 379 h 658"/>
                <a:gd name="T14" fmla="*/ 0 w 657"/>
                <a:gd name="T15" fmla="*/ 329 h 658"/>
                <a:gd name="T16" fmla="*/ 1 w 657"/>
                <a:gd name="T17" fmla="*/ 295 h 658"/>
                <a:gd name="T18" fmla="*/ 10 w 657"/>
                <a:gd name="T19" fmla="*/ 247 h 658"/>
                <a:gd name="T20" fmla="*/ 39 w 657"/>
                <a:gd name="T21" fmla="*/ 172 h 658"/>
                <a:gd name="T22" fmla="*/ 96 w 657"/>
                <a:gd name="T23" fmla="*/ 96 h 658"/>
                <a:gd name="T24" fmla="*/ 172 w 657"/>
                <a:gd name="T25" fmla="*/ 40 h 658"/>
                <a:gd name="T26" fmla="*/ 247 w 657"/>
                <a:gd name="T27" fmla="*/ 10 h 658"/>
                <a:gd name="T28" fmla="*/ 295 w 657"/>
                <a:gd name="T29" fmla="*/ 1 h 658"/>
                <a:gd name="T30" fmla="*/ 329 w 657"/>
                <a:gd name="T31" fmla="*/ 0 h 658"/>
                <a:gd name="T32" fmla="*/ 379 w 657"/>
                <a:gd name="T33" fmla="*/ 4 h 658"/>
                <a:gd name="T34" fmla="*/ 426 w 657"/>
                <a:gd name="T35" fmla="*/ 14 h 658"/>
                <a:gd name="T36" fmla="*/ 512 w 657"/>
                <a:gd name="T37" fmla="*/ 56 h 658"/>
                <a:gd name="T38" fmla="*/ 582 w 657"/>
                <a:gd name="T39" fmla="*/ 119 h 658"/>
                <a:gd name="T40" fmla="*/ 631 w 657"/>
                <a:gd name="T41" fmla="*/ 201 h 658"/>
                <a:gd name="T42" fmla="*/ 650 w 657"/>
                <a:gd name="T43" fmla="*/ 263 h 658"/>
                <a:gd name="T44" fmla="*/ 657 w 657"/>
                <a:gd name="T45" fmla="*/ 311 h 658"/>
                <a:gd name="T46" fmla="*/ 657 w 657"/>
                <a:gd name="T47" fmla="*/ 345 h 658"/>
                <a:gd name="T48" fmla="*/ 650 w 657"/>
                <a:gd name="T49" fmla="*/ 395 h 658"/>
                <a:gd name="T50" fmla="*/ 631 w 657"/>
                <a:gd name="T51" fmla="*/ 457 h 658"/>
                <a:gd name="T52" fmla="*/ 582 w 657"/>
                <a:gd name="T53" fmla="*/ 539 h 658"/>
                <a:gd name="T54" fmla="*/ 512 w 657"/>
                <a:gd name="T55" fmla="*/ 602 h 658"/>
                <a:gd name="T56" fmla="*/ 426 w 657"/>
                <a:gd name="T57" fmla="*/ 643 h 658"/>
                <a:gd name="T58" fmla="*/ 379 w 657"/>
                <a:gd name="T59" fmla="*/ 654 h 658"/>
                <a:gd name="T60" fmla="*/ 329 w 657"/>
                <a:gd name="T61" fmla="*/ 658 h 658"/>
                <a:gd name="T62" fmla="*/ 329 w 657"/>
                <a:gd name="T63" fmla="*/ 37 h 658"/>
                <a:gd name="T64" fmla="*/ 241 w 657"/>
                <a:gd name="T65" fmla="*/ 51 h 658"/>
                <a:gd name="T66" fmla="*/ 166 w 657"/>
                <a:gd name="T67" fmla="*/ 87 h 658"/>
                <a:gd name="T68" fmla="*/ 103 w 657"/>
                <a:gd name="T69" fmla="*/ 143 h 658"/>
                <a:gd name="T70" fmla="*/ 60 w 657"/>
                <a:gd name="T71" fmla="*/ 216 h 658"/>
                <a:gd name="T72" fmla="*/ 39 w 657"/>
                <a:gd name="T73" fmla="*/ 299 h 658"/>
                <a:gd name="T74" fmla="*/ 39 w 657"/>
                <a:gd name="T75" fmla="*/ 358 h 658"/>
                <a:gd name="T76" fmla="*/ 60 w 657"/>
                <a:gd name="T77" fmla="*/ 442 h 658"/>
                <a:gd name="T78" fmla="*/ 103 w 657"/>
                <a:gd name="T79" fmla="*/ 514 h 658"/>
                <a:gd name="T80" fmla="*/ 166 w 657"/>
                <a:gd name="T81" fmla="*/ 571 h 658"/>
                <a:gd name="T82" fmla="*/ 241 w 657"/>
                <a:gd name="T83" fmla="*/ 607 h 658"/>
                <a:gd name="T84" fmla="*/ 329 w 657"/>
                <a:gd name="T85" fmla="*/ 621 h 658"/>
                <a:gd name="T86" fmla="*/ 387 w 657"/>
                <a:gd name="T87" fmla="*/ 614 h 658"/>
                <a:gd name="T88" fmla="*/ 467 w 657"/>
                <a:gd name="T89" fmla="*/ 584 h 658"/>
                <a:gd name="T90" fmla="*/ 534 w 657"/>
                <a:gd name="T91" fmla="*/ 534 h 658"/>
                <a:gd name="T92" fmla="*/ 584 w 657"/>
                <a:gd name="T93" fmla="*/ 467 h 658"/>
                <a:gd name="T94" fmla="*/ 614 w 657"/>
                <a:gd name="T95" fmla="*/ 388 h 658"/>
                <a:gd name="T96" fmla="*/ 619 w 657"/>
                <a:gd name="T97" fmla="*/ 329 h 658"/>
                <a:gd name="T98" fmla="*/ 607 w 657"/>
                <a:gd name="T99" fmla="*/ 243 h 658"/>
                <a:gd name="T100" fmla="*/ 569 w 657"/>
                <a:gd name="T101" fmla="*/ 166 h 658"/>
                <a:gd name="T102" fmla="*/ 513 w 657"/>
                <a:gd name="T103" fmla="*/ 104 h 658"/>
                <a:gd name="T104" fmla="*/ 442 w 657"/>
                <a:gd name="T105" fmla="*/ 60 h 658"/>
                <a:gd name="T106" fmla="*/ 358 w 657"/>
                <a:gd name="T107" fmla="*/ 39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7" h="658">
                  <a:moveTo>
                    <a:pt x="329" y="658"/>
                  </a:moveTo>
                  <a:lnTo>
                    <a:pt x="329" y="658"/>
                  </a:lnTo>
                  <a:lnTo>
                    <a:pt x="311" y="657"/>
                  </a:lnTo>
                  <a:lnTo>
                    <a:pt x="295" y="655"/>
                  </a:lnTo>
                  <a:lnTo>
                    <a:pt x="278" y="654"/>
                  </a:lnTo>
                  <a:lnTo>
                    <a:pt x="262" y="651"/>
                  </a:lnTo>
                  <a:lnTo>
                    <a:pt x="247" y="647"/>
                  </a:lnTo>
                  <a:lnTo>
                    <a:pt x="231" y="643"/>
                  </a:lnTo>
                  <a:lnTo>
                    <a:pt x="200" y="631"/>
                  </a:lnTo>
                  <a:lnTo>
                    <a:pt x="172" y="618"/>
                  </a:lnTo>
                  <a:lnTo>
                    <a:pt x="145" y="602"/>
                  </a:lnTo>
                  <a:lnTo>
                    <a:pt x="119" y="583"/>
                  </a:lnTo>
                  <a:lnTo>
                    <a:pt x="96" y="561"/>
                  </a:lnTo>
                  <a:lnTo>
                    <a:pt x="75" y="539"/>
                  </a:lnTo>
                  <a:lnTo>
                    <a:pt x="56" y="513"/>
                  </a:lnTo>
                  <a:lnTo>
                    <a:pt x="39" y="485"/>
                  </a:lnTo>
                  <a:lnTo>
                    <a:pt x="25" y="457"/>
                  </a:lnTo>
                  <a:lnTo>
                    <a:pt x="14" y="427"/>
                  </a:lnTo>
                  <a:lnTo>
                    <a:pt x="10" y="411"/>
                  </a:lnTo>
                  <a:lnTo>
                    <a:pt x="6" y="395"/>
                  </a:lnTo>
                  <a:lnTo>
                    <a:pt x="4" y="379"/>
                  </a:lnTo>
                  <a:lnTo>
                    <a:pt x="1" y="362"/>
                  </a:lnTo>
                  <a:lnTo>
                    <a:pt x="0" y="345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0" y="311"/>
                  </a:lnTo>
                  <a:lnTo>
                    <a:pt x="1" y="295"/>
                  </a:lnTo>
                  <a:lnTo>
                    <a:pt x="4" y="279"/>
                  </a:lnTo>
                  <a:lnTo>
                    <a:pt x="6" y="263"/>
                  </a:lnTo>
                  <a:lnTo>
                    <a:pt x="10" y="247"/>
                  </a:lnTo>
                  <a:lnTo>
                    <a:pt x="14" y="231"/>
                  </a:lnTo>
                  <a:lnTo>
                    <a:pt x="25" y="201"/>
                  </a:lnTo>
                  <a:lnTo>
                    <a:pt x="39" y="172"/>
                  </a:lnTo>
                  <a:lnTo>
                    <a:pt x="56" y="145"/>
                  </a:lnTo>
                  <a:lnTo>
                    <a:pt x="75" y="119"/>
                  </a:lnTo>
                  <a:lnTo>
                    <a:pt x="96" y="96"/>
                  </a:lnTo>
                  <a:lnTo>
                    <a:pt x="119" y="75"/>
                  </a:lnTo>
                  <a:lnTo>
                    <a:pt x="145" y="56"/>
                  </a:lnTo>
                  <a:lnTo>
                    <a:pt x="172" y="40"/>
                  </a:lnTo>
                  <a:lnTo>
                    <a:pt x="200" y="25"/>
                  </a:lnTo>
                  <a:lnTo>
                    <a:pt x="231" y="14"/>
                  </a:lnTo>
                  <a:lnTo>
                    <a:pt x="247" y="10"/>
                  </a:lnTo>
                  <a:lnTo>
                    <a:pt x="262" y="6"/>
                  </a:lnTo>
                  <a:lnTo>
                    <a:pt x="278" y="4"/>
                  </a:lnTo>
                  <a:lnTo>
                    <a:pt x="295" y="1"/>
                  </a:lnTo>
                  <a:lnTo>
                    <a:pt x="311" y="0"/>
                  </a:lnTo>
                  <a:lnTo>
                    <a:pt x="329" y="0"/>
                  </a:lnTo>
                  <a:lnTo>
                    <a:pt x="329" y="0"/>
                  </a:lnTo>
                  <a:lnTo>
                    <a:pt x="345" y="0"/>
                  </a:lnTo>
                  <a:lnTo>
                    <a:pt x="362" y="1"/>
                  </a:lnTo>
                  <a:lnTo>
                    <a:pt x="379" y="4"/>
                  </a:lnTo>
                  <a:lnTo>
                    <a:pt x="395" y="6"/>
                  </a:lnTo>
                  <a:lnTo>
                    <a:pt x="411" y="10"/>
                  </a:lnTo>
                  <a:lnTo>
                    <a:pt x="426" y="14"/>
                  </a:lnTo>
                  <a:lnTo>
                    <a:pt x="457" y="25"/>
                  </a:lnTo>
                  <a:lnTo>
                    <a:pt x="485" y="40"/>
                  </a:lnTo>
                  <a:lnTo>
                    <a:pt x="512" y="56"/>
                  </a:lnTo>
                  <a:lnTo>
                    <a:pt x="537" y="75"/>
                  </a:lnTo>
                  <a:lnTo>
                    <a:pt x="561" y="96"/>
                  </a:lnTo>
                  <a:lnTo>
                    <a:pt x="582" y="119"/>
                  </a:lnTo>
                  <a:lnTo>
                    <a:pt x="602" y="145"/>
                  </a:lnTo>
                  <a:lnTo>
                    <a:pt x="618" y="172"/>
                  </a:lnTo>
                  <a:lnTo>
                    <a:pt x="631" y="201"/>
                  </a:lnTo>
                  <a:lnTo>
                    <a:pt x="642" y="231"/>
                  </a:lnTo>
                  <a:lnTo>
                    <a:pt x="647" y="247"/>
                  </a:lnTo>
                  <a:lnTo>
                    <a:pt x="650" y="263"/>
                  </a:lnTo>
                  <a:lnTo>
                    <a:pt x="654" y="279"/>
                  </a:lnTo>
                  <a:lnTo>
                    <a:pt x="655" y="295"/>
                  </a:lnTo>
                  <a:lnTo>
                    <a:pt x="657" y="311"/>
                  </a:lnTo>
                  <a:lnTo>
                    <a:pt x="657" y="329"/>
                  </a:lnTo>
                  <a:lnTo>
                    <a:pt x="657" y="329"/>
                  </a:lnTo>
                  <a:lnTo>
                    <a:pt x="657" y="345"/>
                  </a:lnTo>
                  <a:lnTo>
                    <a:pt x="655" y="362"/>
                  </a:lnTo>
                  <a:lnTo>
                    <a:pt x="654" y="379"/>
                  </a:lnTo>
                  <a:lnTo>
                    <a:pt x="650" y="395"/>
                  </a:lnTo>
                  <a:lnTo>
                    <a:pt x="647" y="411"/>
                  </a:lnTo>
                  <a:lnTo>
                    <a:pt x="642" y="427"/>
                  </a:lnTo>
                  <a:lnTo>
                    <a:pt x="631" y="457"/>
                  </a:lnTo>
                  <a:lnTo>
                    <a:pt x="618" y="485"/>
                  </a:lnTo>
                  <a:lnTo>
                    <a:pt x="602" y="513"/>
                  </a:lnTo>
                  <a:lnTo>
                    <a:pt x="582" y="539"/>
                  </a:lnTo>
                  <a:lnTo>
                    <a:pt x="561" y="561"/>
                  </a:lnTo>
                  <a:lnTo>
                    <a:pt x="537" y="583"/>
                  </a:lnTo>
                  <a:lnTo>
                    <a:pt x="512" y="602"/>
                  </a:lnTo>
                  <a:lnTo>
                    <a:pt x="485" y="618"/>
                  </a:lnTo>
                  <a:lnTo>
                    <a:pt x="457" y="631"/>
                  </a:lnTo>
                  <a:lnTo>
                    <a:pt x="426" y="643"/>
                  </a:lnTo>
                  <a:lnTo>
                    <a:pt x="411" y="647"/>
                  </a:lnTo>
                  <a:lnTo>
                    <a:pt x="395" y="651"/>
                  </a:lnTo>
                  <a:lnTo>
                    <a:pt x="379" y="654"/>
                  </a:lnTo>
                  <a:lnTo>
                    <a:pt x="362" y="655"/>
                  </a:lnTo>
                  <a:lnTo>
                    <a:pt x="345" y="657"/>
                  </a:lnTo>
                  <a:lnTo>
                    <a:pt x="329" y="658"/>
                  </a:lnTo>
                  <a:lnTo>
                    <a:pt x="329" y="658"/>
                  </a:lnTo>
                  <a:close/>
                  <a:moveTo>
                    <a:pt x="329" y="37"/>
                  </a:moveTo>
                  <a:lnTo>
                    <a:pt x="329" y="37"/>
                  </a:lnTo>
                  <a:lnTo>
                    <a:pt x="299" y="39"/>
                  </a:lnTo>
                  <a:lnTo>
                    <a:pt x="270" y="44"/>
                  </a:lnTo>
                  <a:lnTo>
                    <a:pt x="241" y="51"/>
                  </a:lnTo>
                  <a:lnTo>
                    <a:pt x="215" y="60"/>
                  </a:lnTo>
                  <a:lnTo>
                    <a:pt x="189" y="72"/>
                  </a:lnTo>
                  <a:lnTo>
                    <a:pt x="166" y="87"/>
                  </a:lnTo>
                  <a:lnTo>
                    <a:pt x="143" y="104"/>
                  </a:lnTo>
                  <a:lnTo>
                    <a:pt x="122" y="123"/>
                  </a:lnTo>
                  <a:lnTo>
                    <a:pt x="103" y="143"/>
                  </a:lnTo>
                  <a:lnTo>
                    <a:pt x="87" y="166"/>
                  </a:lnTo>
                  <a:lnTo>
                    <a:pt x="72" y="190"/>
                  </a:lnTo>
                  <a:lnTo>
                    <a:pt x="60" y="216"/>
                  </a:lnTo>
                  <a:lnTo>
                    <a:pt x="51" y="243"/>
                  </a:lnTo>
                  <a:lnTo>
                    <a:pt x="43" y="270"/>
                  </a:lnTo>
                  <a:lnTo>
                    <a:pt x="39" y="299"/>
                  </a:lnTo>
                  <a:lnTo>
                    <a:pt x="37" y="329"/>
                  </a:lnTo>
                  <a:lnTo>
                    <a:pt x="37" y="329"/>
                  </a:lnTo>
                  <a:lnTo>
                    <a:pt x="39" y="358"/>
                  </a:lnTo>
                  <a:lnTo>
                    <a:pt x="43" y="388"/>
                  </a:lnTo>
                  <a:lnTo>
                    <a:pt x="51" y="415"/>
                  </a:lnTo>
                  <a:lnTo>
                    <a:pt x="60" y="442"/>
                  </a:lnTo>
                  <a:lnTo>
                    <a:pt x="72" y="467"/>
                  </a:lnTo>
                  <a:lnTo>
                    <a:pt x="87" y="491"/>
                  </a:lnTo>
                  <a:lnTo>
                    <a:pt x="103" y="514"/>
                  </a:lnTo>
                  <a:lnTo>
                    <a:pt x="122" y="534"/>
                  </a:lnTo>
                  <a:lnTo>
                    <a:pt x="143" y="553"/>
                  </a:lnTo>
                  <a:lnTo>
                    <a:pt x="166" y="571"/>
                  </a:lnTo>
                  <a:lnTo>
                    <a:pt x="189" y="584"/>
                  </a:lnTo>
                  <a:lnTo>
                    <a:pt x="215" y="598"/>
                  </a:lnTo>
                  <a:lnTo>
                    <a:pt x="241" y="607"/>
                  </a:lnTo>
                  <a:lnTo>
                    <a:pt x="270" y="614"/>
                  </a:lnTo>
                  <a:lnTo>
                    <a:pt x="299" y="619"/>
                  </a:lnTo>
                  <a:lnTo>
                    <a:pt x="329" y="621"/>
                  </a:lnTo>
                  <a:lnTo>
                    <a:pt x="329" y="621"/>
                  </a:lnTo>
                  <a:lnTo>
                    <a:pt x="358" y="619"/>
                  </a:lnTo>
                  <a:lnTo>
                    <a:pt x="387" y="614"/>
                  </a:lnTo>
                  <a:lnTo>
                    <a:pt x="415" y="607"/>
                  </a:lnTo>
                  <a:lnTo>
                    <a:pt x="442" y="598"/>
                  </a:lnTo>
                  <a:lnTo>
                    <a:pt x="467" y="584"/>
                  </a:lnTo>
                  <a:lnTo>
                    <a:pt x="491" y="571"/>
                  </a:lnTo>
                  <a:lnTo>
                    <a:pt x="513" y="553"/>
                  </a:lnTo>
                  <a:lnTo>
                    <a:pt x="534" y="534"/>
                  </a:lnTo>
                  <a:lnTo>
                    <a:pt x="553" y="514"/>
                  </a:lnTo>
                  <a:lnTo>
                    <a:pt x="569" y="491"/>
                  </a:lnTo>
                  <a:lnTo>
                    <a:pt x="584" y="467"/>
                  </a:lnTo>
                  <a:lnTo>
                    <a:pt x="596" y="442"/>
                  </a:lnTo>
                  <a:lnTo>
                    <a:pt x="607" y="415"/>
                  </a:lnTo>
                  <a:lnTo>
                    <a:pt x="614" y="388"/>
                  </a:lnTo>
                  <a:lnTo>
                    <a:pt x="618" y="358"/>
                  </a:lnTo>
                  <a:lnTo>
                    <a:pt x="619" y="329"/>
                  </a:lnTo>
                  <a:lnTo>
                    <a:pt x="619" y="329"/>
                  </a:lnTo>
                  <a:lnTo>
                    <a:pt x="618" y="299"/>
                  </a:lnTo>
                  <a:lnTo>
                    <a:pt x="614" y="270"/>
                  </a:lnTo>
                  <a:lnTo>
                    <a:pt x="607" y="243"/>
                  </a:lnTo>
                  <a:lnTo>
                    <a:pt x="596" y="216"/>
                  </a:lnTo>
                  <a:lnTo>
                    <a:pt x="584" y="190"/>
                  </a:lnTo>
                  <a:lnTo>
                    <a:pt x="569" y="166"/>
                  </a:lnTo>
                  <a:lnTo>
                    <a:pt x="553" y="143"/>
                  </a:lnTo>
                  <a:lnTo>
                    <a:pt x="534" y="123"/>
                  </a:lnTo>
                  <a:lnTo>
                    <a:pt x="513" y="104"/>
                  </a:lnTo>
                  <a:lnTo>
                    <a:pt x="491" y="87"/>
                  </a:lnTo>
                  <a:lnTo>
                    <a:pt x="467" y="72"/>
                  </a:lnTo>
                  <a:lnTo>
                    <a:pt x="442" y="60"/>
                  </a:lnTo>
                  <a:lnTo>
                    <a:pt x="415" y="51"/>
                  </a:lnTo>
                  <a:lnTo>
                    <a:pt x="387" y="44"/>
                  </a:lnTo>
                  <a:lnTo>
                    <a:pt x="358" y="39"/>
                  </a:lnTo>
                  <a:lnTo>
                    <a:pt x="329" y="37"/>
                  </a:lnTo>
                  <a:lnTo>
                    <a:pt x="329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200">
                <a:solidFill>
                  <a:srgbClr val="1370C0"/>
                </a:solidFill>
                <a:latin typeface="Helvetica Light" panose="020B0403020202020204" pitchFamily="34" charset="0"/>
                <a:ea typeface="ＭＳ Ｐゴシック"/>
                <a:cs typeface="Arial"/>
              </a:endParaRPr>
            </a:p>
          </p:txBody>
        </p:sp>
        <p:sp>
          <p:nvSpPr>
            <p:cNvPr id="40" name="Freeform 279">
              <a:extLst>
                <a:ext uri="{FF2B5EF4-FFF2-40B4-BE49-F238E27FC236}">
                  <a16:creationId xmlns:a16="http://schemas.microsoft.com/office/drawing/2014/main" id="{1E7747FE-3BD7-4C03-B168-B5AED7D4A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1038" y="5223510"/>
              <a:ext cx="182563" cy="177800"/>
            </a:xfrm>
            <a:custGeom>
              <a:avLst/>
              <a:gdLst>
                <a:gd name="T0" fmla="*/ 219 w 230"/>
                <a:gd name="T1" fmla="*/ 0 h 225"/>
                <a:gd name="T2" fmla="*/ 178 w 230"/>
                <a:gd name="T3" fmla="*/ 0 h 225"/>
                <a:gd name="T4" fmla="*/ 178 w 230"/>
                <a:gd name="T5" fmla="*/ 117 h 225"/>
                <a:gd name="T6" fmla="*/ 178 w 230"/>
                <a:gd name="T7" fmla="*/ 117 h 225"/>
                <a:gd name="T8" fmla="*/ 176 w 230"/>
                <a:gd name="T9" fmla="*/ 123 h 225"/>
                <a:gd name="T10" fmla="*/ 174 w 230"/>
                <a:gd name="T11" fmla="*/ 125 h 225"/>
                <a:gd name="T12" fmla="*/ 171 w 230"/>
                <a:gd name="T13" fmla="*/ 128 h 225"/>
                <a:gd name="T14" fmla="*/ 167 w 230"/>
                <a:gd name="T15" fmla="*/ 128 h 225"/>
                <a:gd name="T16" fmla="*/ 50 w 230"/>
                <a:gd name="T17" fmla="*/ 128 h 225"/>
                <a:gd name="T18" fmla="*/ 0 w 230"/>
                <a:gd name="T19" fmla="*/ 171 h 225"/>
                <a:gd name="T20" fmla="*/ 107 w 230"/>
                <a:gd name="T21" fmla="*/ 171 h 225"/>
                <a:gd name="T22" fmla="*/ 179 w 230"/>
                <a:gd name="T23" fmla="*/ 223 h 225"/>
                <a:gd name="T24" fmla="*/ 179 w 230"/>
                <a:gd name="T25" fmla="*/ 223 h 225"/>
                <a:gd name="T26" fmla="*/ 183 w 230"/>
                <a:gd name="T27" fmla="*/ 225 h 225"/>
                <a:gd name="T28" fmla="*/ 183 w 230"/>
                <a:gd name="T29" fmla="*/ 225 h 225"/>
                <a:gd name="T30" fmla="*/ 184 w 230"/>
                <a:gd name="T31" fmla="*/ 225 h 225"/>
                <a:gd name="T32" fmla="*/ 184 w 230"/>
                <a:gd name="T33" fmla="*/ 225 h 225"/>
                <a:gd name="T34" fmla="*/ 187 w 230"/>
                <a:gd name="T35" fmla="*/ 222 h 225"/>
                <a:gd name="T36" fmla="*/ 187 w 230"/>
                <a:gd name="T37" fmla="*/ 219 h 225"/>
                <a:gd name="T38" fmla="*/ 187 w 230"/>
                <a:gd name="T39" fmla="*/ 171 h 225"/>
                <a:gd name="T40" fmla="*/ 219 w 230"/>
                <a:gd name="T41" fmla="*/ 171 h 225"/>
                <a:gd name="T42" fmla="*/ 219 w 230"/>
                <a:gd name="T43" fmla="*/ 171 h 225"/>
                <a:gd name="T44" fmla="*/ 223 w 230"/>
                <a:gd name="T45" fmla="*/ 171 h 225"/>
                <a:gd name="T46" fmla="*/ 227 w 230"/>
                <a:gd name="T47" fmla="*/ 168 h 225"/>
                <a:gd name="T48" fmla="*/ 230 w 230"/>
                <a:gd name="T49" fmla="*/ 164 h 225"/>
                <a:gd name="T50" fmla="*/ 230 w 230"/>
                <a:gd name="T51" fmla="*/ 160 h 225"/>
                <a:gd name="T52" fmla="*/ 230 w 230"/>
                <a:gd name="T53" fmla="*/ 11 h 225"/>
                <a:gd name="T54" fmla="*/ 230 w 230"/>
                <a:gd name="T55" fmla="*/ 11 h 225"/>
                <a:gd name="T56" fmla="*/ 230 w 230"/>
                <a:gd name="T57" fmla="*/ 7 h 225"/>
                <a:gd name="T58" fmla="*/ 227 w 230"/>
                <a:gd name="T59" fmla="*/ 3 h 225"/>
                <a:gd name="T60" fmla="*/ 223 w 230"/>
                <a:gd name="T61" fmla="*/ 2 h 225"/>
                <a:gd name="T62" fmla="*/ 219 w 230"/>
                <a:gd name="T63" fmla="*/ 0 h 225"/>
                <a:gd name="T64" fmla="*/ 219 w 230"/>
                <a:gd name="T6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0" h="225">
                  <a:moveTo>
                    <a:pt x="219" y="0"/>
                  </a:moveTo>
                  <a:lnTo>
                    <a:pt x="178" y="0"/>
                  </a:lnTo>
                  <a:lnTo>
                    <a:pt x="178" y="117"/>
                  </a:lnTo>
                  <a:lnTo>
                    <a:pt x="178" y="117"/>
                  </a:lnTo>
                  <a:lnTo>
                    <a:pt x="176" y="123"/>
                  </a:lnTo>
                  <a:lnTo>
                    <a:pt x="174" y="125"/>
                  </a:lnTo>
                  <a:lnTo>
                    <a:pt x="171" y="128"/>
                  </a:lnTo>
                  <a:lnTo>
                    <a:pt x="167" y="128"/>
                  </a:lnTo>
                  <a:lnTo>
                    <a:pt x="50" y="128"/>
                  </a:lnTo>
                  <a:lnTo>
                    <a:pt x="0" y="171"/>
                  </a:lnTo>
                  <a:lnTo>
                    <a:pt x="107" y="171"/>
                  </a:lnTo>
                  <a:lnTo>
                    <a:pt x="179" y="223"/>
                  </a:lnTo>
                  <a:lnTo>
                    <a:pt x="179" y="223"/>
                  </a:lnTo>
                  <a:lnTo>
                    <a:pt x="183" y="225"/>
                  </a:lnTo>
                  <a:lnTo>
                    <a:pt x="183" y="225"/>
                  </a:lnTo>
                  <a:lnTo>
                    <a:pt x="184" y="225"/>
                  </a:lnTo>
                  <a:lnTo>
                    <a:pt x="184" y="225"/>
                  </a:lnTo>
                  <a:lnTo>
                    <a:pt x="187" y="222"/>
                  </a:lnTo>
                  <a:lnTo>
                    <a:pt x="187" y="219"/>
                  </a:lnTo>
                  <a:lnTo>
                    <a:pt x="187" y="171"/>
                  </a:lnTo>
                  <a:lnTo>
                    <a:pt x="219" y="171"/>
                  </a:lnTo>
                  <a:lnTo>
                    <a:pt x="219" y="171"/>
                  </a:lnTo>
                  <a:lnTo>
                    <a:pt x="223" y="171"/>
                  </a:lnTo>
                  <a:lnTo>
                    <a:pt x="227" y="168"/>
                  </a:lnTo>
                  <a:lnTo>
                    <a:pt x="230" y="164"/>
                  </a:lnTo>
                  <a:lnTo>
                    <a:pt x="230" y="160"/>
                  </a:lnTo>
                  <a:lnTo>
                    <a:pt x="230" y="11"/>
                  </a:lnTo>
                  <a:lnTo>
                    <a:pt x="230" y="11"/>
                  </a:lnTo>
                  <a:lnTo>
                    <a:pt x="230" y="7"/>
                  </a:lnTo>
                  <a:lnTo>
                    <a:pt x="227" y="3"/>
                  </a:lnTo>
                  <a:lnTo>
                    <a:pt x="223" y="2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200">
                <a:solidFill>
                  <a:srgbClr val="1370C0"/>
                </a:solidFill>
                <a:latin typeface="Helvetica Light" panose="020B0403020202020204" pitchFamily="34" charset="0"/>
                <a:ea typeface="ＭＳ Ｐゴシック"/>
                <a:cs typeface="Arial"/>
              </a:endParaRPr>
            </a:p>
          </p:txBody>
        </p:sp>
        <p:sp>
          <p:nvSpPr>
            <p:cNvPr id="41" name="Freeform 280">
              <a:extLst>
                <a:ext uri="{FF2B5EF4-FFF2-40B4-BE49-F238E27FC236}">
                  <a16:creationId xmlns:a16="http://schemas.microsoft.com/office/drawing/2014/main" id="{BECF6692-0ABA-4BD6-AC1A-E85BF3504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3726" y="5160010"/>
              <a:ext cx="211138" cy="212725"/>
            </a:xfrm>
            <a:custGeom>
              <a:avLst/>
              <a:gdLst>
                <a:gd name="T0" fmla="*/ 257 w 268"/>
                <a:gd name="T1" fmla="*/ 192 h 267"/>
                <a:gd name="T2" fmla="*/ 257 w 268"/>
                <a:gd name="T3" fmla="*/ 192 h 267"/>
                <a:gd name="T4" fmla="*/ 261 w 268"/>
                <a:gd name="T5" fmla="*/ 191 h 267"/>
                <a:gd name="T6" fmla="*/ 264 w 268"/>
                <a:gd name="T7" fmla="*/ 189 h 267"/>
                <a:gd name="T8" fmla="*/ 266 w 268"/>
                <a:gd name="T9" fmla="*/ 185 h 267"/>
                <a:gd name="T10" fmla="*/ 268 w 268"/>
                <a:gd name="T11" fmla="*/ 181 h 267"/>
                <a:gd name="T12" fmla="*/ 268 w 268"/>
                <a:gd name="T13" fmla="*/ 10 h 267"/>
                <a:gd name="T14" fmla="*/ 268 w 268"/>
                <a:gd name="T15" fmla="*/ 10 h 267"/>
                <a:gd name="T16" fmla="*/ 266 w 268"/>
                <a:gd name="T17" fmla="*/ 6 h 267"/>
                <a:gd name="T18" fmla="*/ 264 w 268"/>
                <a:gd name="T19" fmla="*/ 2 h 267"/>
                <a:gd name="T20" fmla="*/ 261 w 268"/>
                <a:gd name="T21" fmla="*/ 1 h 267"/>
                <a:gd name="T22" fmla="*/ 257 w 268"/>
                <a:gd name="T23" fmla="*/ 0 h 267"/>
                <a:gd name="T24" fmla="*/ 11 w 268"/>
                <a:gd name="T25" fmla="*/ 0 h 267"/>
                <a:gd name="T26" fmla="*/ 11 w 268"/>
                <a:gd name="T27" fmla="*/ 0 h 267"/>
                <a:gd name="T28" fmla="*/ 7 w 268"/>
                <a:gd name="T29" fmla="*/ 1 h 267"/>
                <a:gd name="T30" fmla="*/ 3 w 268"/>
                <a:gd name="T31" fmla="*/ 2 h 267"/>
                <a:gd name="T32" fmla="*/ 1 w 268"/>
                <a:gd name="T33" fmla="*/ 6 h 267"/>
                <a:gd name="T34" fmla="*/ 0 w 268"/>
                <a:gd name="T35" fmla="*/ 10 h 267"/>
                <a:gd name="T36" fmla="*/ 0 w 268"/>
                <a:gd name="T37" fmla="*/ 181 h 267"/>
                <a:gd name="T38" fmla="*/ 0 w 268"/>
                <a:gd name="T39" fmla="*/ 181 h 267"/>
                <a:gd name="T40" fmla="*/ 1 w 268"/>
                <a:gd name="T41" fmla="*/ 185 h 267"/>
                <a:gd name="T42" fmla="*/ 3 w 268"/>
                <a:gd name="T43" fmla="*/ 189 h 267"/>
                <a:gd name="T44" fmla="*/ 7 w 268"/>
                <a:gd name="T45" fmla="*/ 191 h 267"/>
                <a:gd name="T46" fmla="*/ 11 w 268"/>
                <a:gd name="T47" fmla="*/ 192 h 267"/>
                <a:gd name="T48" fmla="*/ 54 w 268"/>
                <a:gd name="T49" fmla="*/ 192 h 267"/>
                <a:gd name="T50" fmla="*/ 54 w 268"/>
                <a:gd name="T51" fmla="*/ 262 h 267"/>
                <a:gd name="T52" fmla="*/ 54 w 268"/>
                <a:gd name="T53" fmla="*/ 262 h 267"/>
                <a:gd name="T54" fmla="*/ 54 w 268"/>
                <a:gd name="T55" fmla="*/ 264 h 267"/>
                <a:gd name="T56" fmla="*/ 57 w 268"/>
                <a:gd name="T57" fmla="*/ 266 h 267"/>
                <a:gd name="T58" fmla="*/ 57 w 268"/>
                <a:gd name="T59" fmla="*/ 266 h 267"/>
                <a:gd name="T60" fmla="*/ 59 w 268"/>
                <a:gd name="T61" fmla="*/ 267 h 267"/>
                <a:gd name="T62" fmla="*/ 59 w 268"/>
                <a:gd name="T63" fmla="*/ 267 h 267"/>
                <a:gd name="T64" fmla="*/ 62 w 268"/>
                <a:gd name="T65" fmla="*/ 266 h 267"/>
                <a:gd name="T66" fmla="*/ 147 w 268"/>
                <a:gd name="T67" fmla="*/ 192 h 267"/>
                <a:gd name="T68" fmla="*/ 257 w 268"/>
                <a:gd name="T69" fmla="*/ 19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8" h="267">
                  <a:moveTo>
                    <a:pt x="257" y="192"/>
                  </a:moveTo>
                  <a:lnTo>
                    <a:pt x="257" y="192"/>
                  </a:lnTo>
                  <a:lnTo>
                    <a:pt x="261" y="191"/>
                  </a:lnTo>
                  <a:lnTo>
                    <a:pt x="264" y="189"/>
                  </a:lnTo>
                  <a:lnTo>
                    <a:pt x="266" y="185"/>
                  </a:lnTo>
                  <a:lnTo>
                    <a:pt x="268" y="181"/>
                  </a:lnTo>
                  <a:lnTo>
                    <a:pt x="268" y="10"/>
                  </a:lnTo>
                  <a:lnTo>
                    <a:pt x="268" y="10"/>
                  </a:lnTo>
                  <a:lnTo>
                    <a:pt x="266" y="6"/>
                  </a:lnTo>
                  <a:lnTo>
                    <a:pt x="264" y="2"/>
                  </a:lnTo>
                  <a:lnTo>
                    <a:pt x="261" y="1"/>
                  </a:lnTo>
                  <a:lnTo>
                    <a:pt x="25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1" y="185"/>
                  </a:lnTo>
                  <a:lnTo>
                    <a:pt x="3" y="189"/>
                  </a:lnTo>
                  <a:lnTo>
                    <a:pt x="7" y="191"/>
                  </a:lnTo>
                  <a:lnTo>
                    <a:pt x="11" y="192"/>
                  </a:lnTo>
                  <a:lnTo>
                    <a:pt x="54" y="192"/>
                  </a:lnTo>
                  <a:lnTo>
                    <a:pt x="54" y="262"/>
                  </a:lnTo>
                  <a:lnTo>
                    <a:pt x="54" y="262"/>
                  </a:lnTo>
                  <a:lnTo>
                    <a:pt x="54" y="264"/>
                  </a:lnTo>
                  <a:lnTo>
                    <a:pt x="57" y="266"/>
                  </a:lnTo>
                  <a:lnTo>
                    <a:pt x="57" y="266"/>
                  </a:lnTo>
                  <a:lnTo>
                    <a:pt x="59" y="267"/>
                  </a:lnTo>
                  <a:lnTo>
                    <a:pt x="59" y="267"/>
                  </a:lnTo>
                  <a:lnTo>
                    <a:pt x="62" y="266"/>
                  </a:lnTo>
                  <a:lnTo>
                    <a:pt x="147" y="192"/>
                  </a:lnTo>
                  <a:lnTo>
                    <a:pt x="257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200">
                <a:solidFill>
                  <a:srgbClr val="1370C0"/>
                </a:solidFill>
                <a:latin typeface="Helvetica Light" panose="020B0403020202020204" pitchFamily="34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8D1C64-D9C6-4941-8636-EAA0EA120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51156" y="2748548"/>
            <a:ext cx="548640" cy="548640"/>
            <a:chOff x="503773" y="2277170"/>
            <a:chExt cx="731520" cy="731520"/>
          </a:xfrm>
        </p:grpSpPr>
        <p:sp>
          <p:nvSpPr>
            <p:cNvPr id="30" name="Freeform 62">
              <a:extLst>
                <a:ext uri="{FF2B5EF4-FFF2-40B4-BE49-F238E27FC236}">
                  <a16:creationId xmlns:a16="http://schemas.microsoft.com/office/drawing/2014/main" id="{D25F9778-0A9D-4969-9004-5B930659EA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773" y="2277170"/>
              <a:ext cx="731520" cy="731520"/>
            </a:xfrm>
            <a:custGeom>
              <a:avLst/>
              <a:gdLst>
                <a:gd name="T0" fmla="*/ 312 w 657"/>
                <a:gd name="T1" fmla="*/ 657 h 657"/>
                <a:gd name="T2" fmla="*/ 262 w 657"/>
                <a:gd name="T3" fmla="*/ 650 h 657"/>
                <a:gd name="T4" fmla="*/ 200 w 657"/>
                <a:gd name="T5" fmla="*/ 631 h 657"/>
                <a:gd name="T6" fmla="*/ 120 w 657"/>
                <a:gd name="T7" fmla="*/ 582 h 657"/>
                <a:gd name="T8" fmla="*/ 56 w 657"/>
                <a:gd name="T9" fmla="*/ 512 h 657"/>
                <a:gd name="T10" fmla="*/ 15 w 657"/>
                <a:gd name="T11" fmla="*/ 426 h 657"/>
                <a:gd name="T12" fmla="*/ 4 w 657"/>
                <a:gd name="T13" fmla="*/ 379 h 657"/>
                <a:gd name="T14" fmla="*/ 0 w 657"/>
                <a:gd name="T15" fmla="*/ 328 h 657"/>
                <a:gd name="T16" fmla="*/ 1 w 657"/>
                <a:gd name="T17" fmla="*/ 294 h 657"/>
                <a:gd name="T18" fmla="*/ 11 w 657"/>
                <a:gd name="T19" fmla="*/ 246 h 657"/>
                <a:gd name="T20" fmla="*/ 39 w 657"/>
                <a:gd name="T21" fmla="*/ 172 h 657"/>
                <a:gd name="T22" fmla="*/ 97 w 657"/>
                <a:gd name="T23" fmla="*/ 95 h 657"/>
                <a:gd name="T24" fmla="*/ 172 w 657"/>
                <a:gd name="T25" fmla="*/ 39 h 657"/>
                <a:gd name="T26" fmla="*/ 247 w 657"/>
                <a:gd name="T27" fmla="*/ 9 h 657"/>
                <a:gd name="T28" fmla="*/ 296 w 657"/>
                <a:gd name="T29" fmla="*/ 1 h 657"/>
                <a:gd name="T30" fmla="*/ 329 w 657"/>
                <a:gd name="T31" fmla="*/ 0 h 657"/>
                <a:gd name="T32" fmla="*/ 379 w 657"/>
                <a:gd name="T33" fmla="*/ 3 h 657"/>
                <a:gd name="T34" fmla="*/ 426 w 657"/>
                <a:gd name="T35" fmla="*/ 15 h 657"/>
                <a:gd name="T36" fmla="*/ 512 w 657"/>
                <a:gd name="T37" fmla="*/ 55 h 657"/>
                <a:gd name="T38" fmla="*/ 582 w 657"/>
                <a:gd name="T39" fmla="*/ 120 h 657"/>
                <a:gd name="T40" fmla="*/ 631 w 657"/>
                <a:gd name="T41" fmla="*/ 200 h 657"/>
                <a:gd name="T42" fmla="*/ 650 w 657"/>
                <a:gd name="T43" fmla="*/ 262 h 657"/>
                <a:gd name="T44" fmla="*/ 657 w 657"/>
                <a:gd name="T45" fmla="*/ 312 h 657"/>
                <a:gd name="T46" fmla="*/ 657 w 657"/>
                <a:gd name="T47" fmla="*/ 345 h 657"/>
                <a:gd name="T48" fmla="*/ 650 w 657"/>
                <a:gd name="T49" fmla="*/ 395 h 657"/>
                <a:gd name="T50" fmla="*/ 631 w 657"/>
                <a:gd name="T51" fmla="*/ 455 h 657"/>
                <a:gd name="T52" fmla="*/ 582 w 657"/>
                <a:gd name="T53" fmla="*/ 537 h 657"/>
                <a:gd name="T54" fmla="*/ 512 w 657"/>
                <a:gd name="T55" fmla="*/ 600 h 657"/>
                <a:gd name="T56" fmla="*/ 426 w 657"/>
                <a:gd name="T57" fmla="*/ 642 h 657"/>
                <a:gd name="T58" fmla="*/ 379 w 657"/>
                <a:gd name="T59" fmla="*/ 653 h 657"/>
                <a:gd name="T60" fmla="*/ 329 w 657"/>
                <a:gd name="T61" fmla="*/ 657 h 657"/>
                <a:gd name="T62" fmla="*/ 329 w 657"/>
                <a:gd name="T63" fmla="*/ 38 h 657"/>
                <a:gd name="T64" fmla="*/ 242 w 657"/>
                <a:gd name="T65" fmla="*/ 50 h 657"/>
                <a:gd name="T66" fmla="*/ 167 w 657"/>
                <a:gd name="T67" fmla="*/ 87 h 657"/>
                <a:gd name="T68" fmla="*/ 103 w 657"/>
                <a:gd name="T69" fmla="*/ 144 h 657"/>
                <a:gd name="T70" fmla="*/ 60 w 657"/>
                <a:gd name="T71" fmla="*/ 215 h 657"/>
                <a:gd name="T72" fmla="*/ 39 w 657"/>
                <a:gd name="T73" fmla="*/ 298 h 657"/>
                <a:gd name="T74" fmla="*/ 39 w 657"/>
                <a:gd name="T75" fmla="*/ 357 h 657"/>
                <a:gd name="T76" fmla="*/ 60 w 657"/>
                <a:gd name="T77" fmla="*/ 442 h 657"/>
                <a:gd name="T78" fmla="*/ 103 w 657"/>
                <a:gd name="T79" fmla="*/ 513 h 657"/>
                <a:gd name="T80" fmla="*/ 167 w 657"/>
                <a:gd name="T81" fmla="*/ 570 h 657"/>
                <a:gd name="T82" fmla="*/ 242 w 657"/>
                <a:gd name="T83" fmla="*/ 606 h 657"/>
                <a:gd name="T84" fmla="*/ 329 w 657"/>
                <a:gd name="T85" fmla="*/ 619 h 657"/>
                <a:gd name="T86" fmla="*/ 387 w 657"/>
                <a:gd name="T87" fmla="*/ 614 h 657"/>
                <a:gd name="T88" fmla="*/ 467 w 657"/>
                <a:gd name="T89" fmla="*/ 584 h 657"/>
                <a:gd name="T90" fmla="*/ 535 w 657"/>
                <a:gd name="T91" fmla="*/ 535 h 657"/>
                <a:gd name="T92" fmla="*/ 584 w 657"/>
                <a:gd name="T93" fmla="*/ 467 h 657"/>
                <a:gd name="T94" fmla="*/ 614 w 657"/>
                <a:gd name="T95" fmla="*/ 387 h 657"/>
                <a:gd name="T96" fmla="*/ 619 w 657"/>
                <a:gd name="T97" fmla="*/ 328 h 657"/>
                <a:gd name="T98" fmla="*/ 607 w 657"/>
                <a:gd name="T99" fmla="*/ 242 h 657"/>
                <a:gd name="T100" fmla="*/ 570 w 657"/>
                <a:gd name="T101" fmla="*/ 165 h 657"/>
                <a:gd name="T102" fmla="*/ 513 w 657"/>
                <a:gd name="T103" fmla="*/ 103 h 657"/>
                <a:gd name="T104" fmla="*/ 442 w 657"/>
                <a:gd name="T105" fmla="*/ 60 h 657"/>
                <a:gd name="T106" fmla="*/ 359 w 657"/>
                <a:gd name="T107" fmla="*/ 39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7" h="657">
                  <a:moveTo>
                    <a:pt x="329" y="657"/>
                  </a:moveTo>
                  <a:lnTo>
                    <a:pt x="329" y="657"/>
                  </a:lnTo>
                  <a:lnTo>
                    <a:pt x="312" y="657"/>
                  </a:lnTo>
                  <a:lnTo>
                    <a:pt x="296" y="655"/>
                  </a:lnTo>
                  <a:lnTo>
                    <a:pt x="278" y="653"/>
                  </a:lnTo>
                  <a:lnTo>
                    <a:pt x="262" y="650"/>
                  </a:lnTo>
                  <a:lnTo>
                    <a:pt x="247" y="646"/>
                  </a:lnTo>
                  <a:lnTo>
                    <a:pt x="231" y="642"/>
                  </a:lnTo>
                  <a:lnTo>
                    <a:pt x="200" y="631"/>
                  </a:lnTo>
                  <a:lnTo>
                    <a:pt x="172" y="617"/>
                  </a:lnTo>
                  <a:lnTo>
                    <a:pt x="145" y="600"/>
                  </a:lnTo>
                  <a:lnTo>
                    <a:pt x="120" y="582"/>
                  </a:lnTo>
                  <a:lnTo>
                    <a:pt x="97" y="560"/>
                  </a:lnTo>
                  <a:lnTo>
                    <a:pt x="75" y="537"/>
                  </a:lnTo>
                  <a:lnTo>
                    <a:pt x="56" y="512"/>
                  </a:lnTo>
                  <a:lnTo>
                    <a:pt x="39" y="485"/>
                  </a:lnTo>
                  <a:lnTo>
                    <a:pt x="26" y="455"/>
                  </a:lnTo>
                  <a:lnTo>
                    <a:pt x="15" y="426"/>
                  </a:lnTo>
                  <a:lnTo>
                    <a:pt x="11" y="410"/>
                  </a:lnTo>
                  <a:lnTo>
                    <a:pt x="7" y="395"/>
                  </a:lnTo>
                  <a:lnTo>
                    <a:pt x="4" y="379"/>
                  </a:lnTo>
                  <a:lnTo>
                    <a:pt x="1" y="361"/>
                  </a:lnTo>
                  <a:lnTo>
                    <a:pt x="0" y="345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0" y="312"/>
                  </a:lnTo>
                  <a:lnTo>
                    <a:pt x="1" y="294"/>
                  </a:lnTo>
                  <a:lnTo>
                    <a:pt x="4" y="278"/>
                  </a:lnTo>
                  <a:lnTo>
                    <a:pt x="7" y="262"/>
                  </a:lnTo>
                  <a:lnTo>
                    <a:pt x="11" y="246"/>
                  </a:lnTo>
                  <a:lnTo>
                    <a:pt x="15" y="231"/>
                  </a:lnTo>
                  <a:lnTo>
                    <a:pt x="26" y="200"/>
                  </a:lnTo>
                  <a:lnTo>
                    <a:pt x="39" y="172"/>
                  </a:lnTo>
                  <a:lnTo>
                    <a:pt x="56" y="145"/>
                  </a:lnTo>
                  <a:lnTo>
                    <a:pt x="75" y="120"/>
                  </a:lnTo>
                  <a:lnTo>
                    <a:pt x="97" y="95"/>
                  </a:lnTo>
                  <a:lnTo>
                    <a:pt x="120" y="75"/>
                  </a:lnTo>
                  <a:lnTo>
                    <a:pt x="145" y="55"/>
                  </a:lnTo>
                  <a:lnTo>
                    <a:pt x="172" y="39"/>
                  </a:lnTo>
                  <a:lnTo>
                    <a:pt x="200" y="26"/>
                  </a:lnTo>
                  <a:lnTo>
                    <a:pt x="231" y="15"/>
                  </a:lnTo>
                  <a:lnTo>
                    <a:pt x="247" y="9"/>
                  </a:lnTo>
                  <a:lnTo>
                    <a:pt x="262" y="7"/>
                  </a:lnTo>
                  <a:lnTo>
                    <a:pt x="278" y="3"/>
                  </a:lnTo>
                  <a:lnTo>
                    <a:pt x="296" y="1"/>
                  </a:lnTo>
                  <a:lnTo>
                    <a:pt x="312" y="0"/>
                  </a:lnTo>
                  <a:lnTo>
                    <a:pt x="329" y="0"/>
                  </a:lnTo>
                  <a:lnTo>
                    <a:pt x="329" y="0"/>
                  </a:lnTo>
                  <a:lnTo>
                    <a:pt x="345" y="0"/>
                  </a:lnTo>
                  <a:lnTo>
                    <a:pt x="363" y="1"/>
                  </a:lnTo>
                  <a:lnTo>
                    <a:pt x="379" y="3"/>
                  </a:lnTo>
                  <a:lnTo>
                    <a:pt x="395" y="7"/>
                  </a:lnTo>
                  <a:lnTo>
                    <a:pt x="411" y="9"/>
                  </a:lnTo>
                  <a:lnTo>
                    <a:pt x="426" y="15"/>
                  </a:lnTo>
                  <a:lnTo>
                    <a:pt x="457" y="26"/>
                  </a:lnTo>
                  <a:lnTo>
                    <a:pt x="485" y="39"/>
                  </a:lnTo>
                  <a:lnTo>
                    <a:pt x="512" y="55"/>
                  </a:lnTo>
                  <a:lnTo>
                    <a:pt x="537" y="75"/>
                  </a:lnTo>
                  <a:lnTo>
                    <a:pt x="561" y="95"/>
                  </a:lnTo>
                  <a:lnTo>
                    <a:pt x="582" y="120"/>
                  </a:lnTo>
                  <a:lnTo>
                    <a:pt x="602" y="145"/>
                  </a:lnTo>
                  <a:lnTo>
                    <a:pt x="618" y="172"/>
                  </a:lnTo>
                  <a:lnTo>
                    <a:pt x="631" y="200"/>
                  </a:lnTo>
                  <a:lnTo>
                    <a:pt x="642" y="231"/>
                  </a:lnTo>
                  <a:lnTo>
                    <a:pt x="647" y="246"/>
                  </a:lnTo>
                  <a:lnTo>
                    <a:pt x="650" y="262"/>
                  </a:lnTo>
                  <a:lnTo>
                    <a:pt x="654" y="278"/>
                  </a:lnTo>
                  <a:lnTo>
                    <a:pt x="656" y="294"/>
                  </a:lnTo>
                  <a:lnTo>
                    <a:pt x="657" y="312"/>
                  </a:lnTo>
                  <a:lnTo>
                    <a:pt x="657" y="328"/>
                  </a:lnTo>
                  <a:lnTo>
                    <a:pt x="657" y="328"/>
                  </a:lnTo>
                  <a:lnTo>
                    <a:pt x="657" y="345"/>
                  </a:lnTo>
                  <a:lnTo>
                    <a:pt x="656" y="361"/>
                  </a:lnTo>
                  <a:lnTo>
                    <a:pt x="654" y="379"/>
                  </a:lnTo>
                  <a:lnTo>
                    <a:pt x="650" y="395"/>
                  </a:lnTo>
                  <a:lnTo>
                    <a:pt x="647" y="410"/>
                  </a:lnTo>
                  <a:lnTo>
                    <a:pt x="642" y="426"/>
                  </a:lnTo>
                  <a:lnTo>
                    <a:pt x="631" y="455"/>
                  </a:lnTo>
                  <a:lnTo>
                    <a:pt x="618" y="485"/>
                  </a:lnTo>
                  <a:lnTo>
                    <a:pt x="602" y="512"/>
                  </a:lnTo>
                  <a:lnTo>
                    <a:pt x="582" y="537"/>
                  </a:lnTo>
                  <a:lnTo>
                    <a:pt x="561" y="560"/>
                  </a:lnTo>
                  <a:lnTo>
                    <a:pt x="537" y="582"/>
                  </a:lnTo>
                  <a:lnTo>
                    <a:pt x="512" y="600"/>
                  </a:lnTo>
                  <a:lnTo>
                    <a:pt x="485" y="617"/>
                  </a:lnTo>
                  <a:lnTo>
                    <a:pt x="457" y="631"/>
                  </a:lnTo>
                  <a:lnTo>
                    <a:pt x="426" y="642"/>
                  </a:lnTo>
                  <a:lnTo>
                    <a:pt x="411" y="646"/>
                  </a:lnTo>
                  <a:lnTo>
                    <a:pt x="395" y="650"/>
                  </a:lnTo>
                  <a:lnTo>
                    <a:pt x="379" y="653"/>
                  </a:lnTo>
                  <a:lnTo>
                    <a:pt x="363" y="655"/>
                  </a:lnTo>
                  <a:lnTo>
                    <a:pt x="345" y="657"/>
                  </a:lnTo>
                  <a:lnTo>
                    <a:pt x="329" y="657"/>
                  </a:lnTo>
                  <a:lnTo>
                    <a:pt x="329" y="657"/>
                  </a:lnTo>
                  <a:close/>
                  <a:moveTo>
                    <a:pt x="329" y="38"/>
                  </a:moveTo>
                  <a:lnTo>
                    <a:pt x="329" y="38"/>
                  </a:lnTo>
                  <a:lnTo>
                    <a:pt x="300" y="39"/>
                  </a:lnTo>
                  <a:lnTo>
                    <a:pt x="270" y="43"/>
                  </a:lnTo>
                  <a:lnTo>
                    <a:pt x="242" y="50"/>
                  </a:lnTo>
                  <a:lnTo>
                    <a:pt x="215" y="60"/>
                  </a:lnTo>
                  <a:lnTo>
                    <a:pt x="189" y="73"/>
                  </a:lnTo>
                  <a:lnTo>
                    <a:pt x="167" y="87"/>
                  </a:lnTo>
                  <a:lnTo>
                    <a:pt x="144" y="103"/>
                  </a:lnTo>
                  <a:lnTo>
                    <a:pt x="122" y="122"/>
                  </a:lnTo>
                  <a:lnTo>
                    <a:pt x="103" y="144"/>
                  </a:lnTo>
                  <a:lnTo>
                    <a:pt x="87" y="165"/>
                  </a:lnTo>
                  <a:lnTo>
                    <a:pt x="73" y="189"/>
                  </a:lnTo>
                  <a:lnTo>
                    <a:pt x="60" y="215"/>
                  </a:lnTo>
                  <a:lnTo>
                    <a:pt x="51" y="242"/>
                  </a:lnTo>
                  <a:lnTo>
                    <a:pt x="43" y="270"/>
                  </a:lnTo>
                  <a:lnTo>
                    <a:pt x="39" y="298"/>
                  </a:lnTo>
                  <a:lnTo>
                    <a:pt x="38" y="328"/>
                  </a:lnTo>
                  <a:lnTo>
                    <a:pt x="38" y="328"/>
                  </a:lnTo>
                  <a:lnTo>
                    <a:pt x="39" y="357"/>
                  </a:lnTo>
                  <a:lnTo>
                    <a:pt x="43" y="387"/>
                  </a:lnTo>
                  <a:lnTo>
                    <a:pt x="51" y="415"/>
                  </a:lnTo>
                  <a:lnTo>
                    <a:pt x="60" y="442"/>
                  </a:lnTo>
                  <a:lnTo>
                    <a:pt x="73" y="467"/>
                  </a:lnTo>
                  <a:lnTo>
                    <a:pt x="87" y="490"/>
                  </a:lnTo>
                  <a:lnTo>
                    <a:pt x="103" y="513"/>
                  </a:lnTo>
                  <a:lnTo>
                    <a:pt x="122" y="535"/>
                  </a:lnTo>
                  <a:lnTo>
                    <a:pt x="144" y="553"/>
                  </a:lnTo>
                  <a:lnTo>
                    <a:pt x="167" y="570"/>
                  </a:lnTo>
                  <a:lnTo>
                    <a:pt x="189" y="584"/>
                  </a:lnTo>
                  <a:lnTo>
                    <a:pt x="215" y="596"/>
                  </a:lnTo>
                  <a:lnTo>
                    <a:pt x="242" y="606"/>
                  </a:lnTo>
                  <a:lnTo>
                    <a:pt x="270" y="614"/>
                  </a:lnTo>
                  <a:lnTo>
                    <a:pt x="300" y="618"/>
                  </a:lnTo>
                  <a:lnTo>
                    <a:pt x="329" y="619"/>
                  </a:lnTo>
                  <a:lnTo>
                    <a:pt x="329" y="619"/>
                  </a:lnTo>
                  <a:lnTo>
                    <a:pt x="359" y="618"/>
                  </a:lnTo>
                  <a:lnTo>
                    <a:pt x="387" y="614"/>
                  </a:lnTo>
                  <a:lnTo>
                    <a:pt x="415" y="606"/>
                  </a:lnTo>
                  <a:lnTo>
                    <a:pt x="442" y="596"/>
                  </a:lnTo>
                  <a:lnTo>
                    <a:pt x="467" y="584"/>
                  </a:lnTo>
                  <a:lnTo>
                    <a:pt x="492" y="570"/>
                  </a:lnTo>
                  <a:lnTo>
                    <a:pt x="513" y="553"/>
                  </a:lnTo>
                  <a:lnTo>
                    <a:pt x="535" y="535"/>
                  </a:lnTo>
                  <a:lnTo>
                    <a:pt x="553" y="513"/>
                  </a:lnTo>
                  <a:lnTo>
                    <a:pt x="570" y="490"/>
                  </a:lnTo>
                  <a:lnTo>
                    <a:pt x="584" y="467"/>
                  </a:lnTo>
                  <a:lnTo>
                    <a:pt x="596" y="442"/>
                  </a:lnTo>
                  <a:lnTo>
                    <a:pt x="607" y="415"/>
                  </a:lnTo>
                  <a:lnTo>
                    <a:pt x="614" y="387"/>
                  </a:lnTo>
                  <a:lnTo>
                    <a:pt x="618" y="357"/>
                  </a:lnTo>
                  <a:lnTo>
                    <a:pt x="619" y="328"/>
                  </a:lnTo>
                  <a:lnTo>
                    <a:pt x="619" y="328"/>
                  </a:lnTo>
                  <a:lnTo>
                    <a:pt x="618" y="298"/>
                  </a:lnTo>
                  <a:lnTo>
                    <a:pt x="614" y="270"/>
                  </a:lnTo>
                  <a:lnTo>
                    <a:pt x="607" y="242"/>
                  </a:lnTo>
                  <a:lnTo>
                    <a:pt x="596" y="215"/>
                  </a:lnTo>
                  <a:lnTo>
                    <a:pt x="584" y="189"/>
                  </a:lnTo>
                  <a:lnTo>
                    <a:pt x="570" y="165"/>
                  </a:lnTo>
                  <a:lnTo>
                    <a:pt x="553" y="144"/>
                  </a:lnTo>
                  <a:lnTo>
                    <a:pt x="535" y="122"/>
                  </a:lnTo>
                  <a:lnTo>
                    <a:pt x="513" y="103"/>
                  </a:lnTo>
                  <a:lnTo>
                    <a:pt x="492" y="87"/>
                  </a:lnTo>
                  <a:lnTo>
                    <a:pt x="467" y="73"/>
                  </a:lnTo>
                  <a:lnTo>
                    <a:pt x="442" y="60"/>
                  </a:lnTo>
                  <a:lnTo>
                    <a:pt x="415" y="50"/>
                  </a:lnTo>
                  <a:lnTo>
                    <a:pt x="387" y="43"/>
                  </a:lnTo>
                  <a:lnTo>
                    <a:pt x="359" y="39"/>
                  </a:lnTo>
                  <a:lnTo>
                    <a:pt x="329" y="38"/>
                  </a:lnTo>
                  <a:lnTo>
                    <a:pt x="329" y="3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200">
                <a:solidFill>
                  <a:srgbClr val="1370C0"/>
                </a:solidFill>
                <a:latin typeface="Helvetica Light" panose="020B0403020202020204" pitchFamily="34" charset="0"/>
                <a:ea typeface="ＭＳ Ｐゴシック"/>
                <a:cs typeface="Arial"/>
              </a:endParaRPr>
            </a:p>
          </p:txBody>
        </p:sp>
        <p:sp>
          <p:nvSpPr>
            <p:cNvPr id="31" name="Freeform 307">
              <a:extLst>
                <a:ext uri="{FF2B5EF4-FFF2-40B4-BE49-F238E27FC236}">
                  <a16:creationId xmlns:a16="http://schemas.microsoft.com/office/drawing/2014/main" id="{4122C8EC-01D0-4474-A9D4-E4A4C4E1D8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3633" y="2444439"/>
              <a:ext cx="191801" cy="392523"/>
            </a:xfrm>
            <a:custGeom>
              <a:avLst/>
              <a:gdLst>
                <a:gd name="T0" fmla="*/ 145 w 172"/>
                <a:gd name="T1" fmla="*/ 120 h 353"/>
                <a:gd name="T2" fmla="*/ 158 w 172"/>
                <a:gd name="T3" fmla="*/ 128 h 353"/>
                <a:gd name="T4" fmla="*/ 168 w 172"/>
                <a:gd name="T5" fmla="*/ 124 h 353"/>
                <a:gd name="T6" fmla="*/ 172 w 172"/>
                <a:gd name="T7" fmla="*/ 114 h 353"/>
                <a:gd name="T8" fmla="*/ 160 w 172"/>
                <a:gd name="T9" fmla="*/ 71 h 353"/>
                <a:gd name="T10" fmla="*/ 129 w 172"/>
                <a:gd name="T11" fmla="*/ 43 h 353"/>
                <a:gd name="T12" fmla="*/ 101 w 172"/>
                <a:gd name="T13" fmla="*/ 15 h 353"/>
                <a:gd name="T14" fmla="*/ 97 w 172"/>
                <a:gd name="T15" fmla="*/ 4 h 353"/>
                <a:gd name="T16" fmla="*/ 86 w 172"/>
                <a:gd name="T17" fmla="*/ 0 h 353"/>
                <a:gd name="T18" fmla="*/ 72 w 172"/>
                <a:gd name="T19" fmla="*/ 10 h 353"/>
                <a:gd name="T20" fmla="*/ 71 w 172"/>
                <a:gd name="T21" fmla="*/ 36 h 353"/>
                <a:gd name="T22" fmla="*/ 31 w 172"/>
                <a:gd name="T23" fmla="*/ 51 h 353"/>
                <a:gd name="T24" fmla="*/ 5 w 172"/>
                <a:gd name="T25" fmla="*/ 85 h 353"/>
                <a:gd name="T26" fmla="*/ 0 w 172"/>
                <a:gd name="T27" fmla="*/ 114 h 353"/>
                <a:gd name="T28" fmla="*/ 4 w 172"/>
                <a:gd name="T29" fmla="*/ 140 h 353"/>
                <a:gd name="T30" fmla="*/ 15 w 172"/>
                <a:gd name="T31" fmla="*/ 159 h 353"/>
                <a:gd name="T32" fmla="*/ 48 w 172"/>
                <a:gd name="T33" fmla="*/ 181 h 353"/>
                <a:gd name="T34" fmla="*/ 71 w 172"/>
                <a:gd name="T35" fmla="*/ 289 h 353"/>
                <a:gd name="T36" fmla="*/ 55 w 172"/>
                <a:gd name="T37" fmla="*/ 284 h 353"/>
                <a:gd name="T38" fmla="*/ 36 w 172"/>
                <a:gd name="T39" fmla="*/ 266 h 353"/>
                <a:gd name="T40" fmla="*/ 28 w 172"/>
                <a:gd name="T41" fmla="*/ 239 h 353"/>
                <a:gd name="T42" fmla="*/ 24 w 172"/>
                <a:gd name="T43" fmla="*/ 230 h 353"/>
                <a:gd name="T44" fmla="*/ 13 w 172"/>
                <a:gd name="T45" fmla="*/ 226 h 353"/>
                <a:gd name="T46" fmla="*/ 1 w 172"/>
                <a:gd name="T47" fmla="*/ 234 h 353"/>
                <a:gd name="T48" fmla="*/ 1 w 172"/>
                <a:gd name="T49" fmla="*/ 255 h 353"/>
                <a:gd name="T50" fmla="*/ 20 w 172"/>
                <a:gd name="T51" fmla="*/ 293 h 353"/>
                <a:gd name="T52" fmla="*/ 56 w 172"/>
                <a:gd name="T53" fmla="*/ 314 h 353"/>
                <a:gd name="T54" fmla="*/ 71 w 172"/>
                <a:gd name="T55" fmla="*/ 339 h 353"/>
                <a:gd name="T56" fmla="*/ 80 w 172"/>
                <a:gd name="T57" fmla="*/ 352 h 353"/>
                <a:gd name="T58" fmla="*/ 91 w 172"/>
                <a:gd name="T59" fmla="*/ 352 h 353"/>
                <a:gd name="T60" fmla="*/ 101 w 172"/>
                <a:gd name="T61" fmla="*/ 339 h 353"/>
                <a:gd name="T62" fmla="*/ 115 w 172"/>
                <a:gd name="T63" fmla="*/ 314 h 353"/>
                <a:gd name="T64" fmla="*/ 152 w 172"/>
                <a:gd name="T65" fmla="*/ 293 h 353"/>
                <a:gd name="T66" fmla="*/ 170 w 172"/>
                <a:gd name="T67" fmla="*/ 255 h 353"/>
                <a:gd name="T68" fmla="*/ 172 w 172"/>
                <a:gd name="T69" fmla="*/ 231 h 353"/>
                <a:gd name="T70" fmla="*/ 165 w 172"/>
                <a:gd name="T71" fmla="*/ 207 h 353"/>
                <a:gd name="T72" fmla="*/ 148 w 172"/>
                <a:gd name="T73" fmla="*/ 187 h 353"/>
                <a:gd name="T74" fmla="*/ 111 w 172"/>
                <a:gd name="T75" fmla="*/ 169 h 353"/>
                <a:gd name="T76" fmla="*/ 101 w 172"/>
                <a:gd name="T77" fmla="*/ 66 h 353"/>
                <a:gd name="T78" fmla="*/ 125 w 172"/>
                <a:gd name="T79" fmla="*/ 74 h 353"/>
                <a:gd name="T80" fmla="*/ 140 w 172"/>
                <a:gd name="T81" fmla="*/ 95 h 353"/>
                <a:gd name="T82" fmla="*/ 144 w 172"/>
                <a:gd name="T83" fmla="*/ 114 h 353"/>
                <a:gd name="T84" fmla="*/ 101 w 172"/>
                <a:gd name="T85" fmla="*/ 196 h 353"/>
                <a:gd name="T86" fmla="*/ 133 w 172"/>
                <a:gd name="T87" fmla="*/ 212 h 353"/>
                <a:gd name="T88" fmla="*/ 142 w 172"/>
                <a:gd name="T89" fmla="*/ 231 h 353"/>
                <a:gd name="T90" fmla="*/ 142 w 172"/>
                <a:gd name="T91" fmla="*/ 249 h 353"/>
                <a:gd name="T92" fmla="*/ 130 w 172"/>
                <a:gd name="T93" fmla="*/ 273 h 353"/>
                <a:gd name="T94" fmla="*/ 109 w 172"/>
                <a:gd name="T95" fmla="*/ 286 h 353"/>
                <a:gd name="T96" fmla="*/ 28 w 172"/>
                <a:gd name="T97" fmla="*/ 114 h 353"/>
                <a:gd name="T98" fmla="*/ 32 w 172"/>
                <a:gd name="T99" fmla="*/ 95 h 353"/>
                <a:gd name="T100" fmla="*/ 47 w 172"/>
                <a:gd name="T101" fmla="*/ 74 h 353"/>
                <a:gd name="T102" fmla="*/ 71 w 172"/>
                <a:gd name="T103" fmla="*/ 66 h 353"/>
                <a:gd name="T104" fmla="*/ 52 w 172"/>
                <a:gd name="T105" fmla="*/ 151 h 353"/>
                <a:gd name="T106" fmla="*/ 33 w 172"/>
                <a:gd name="T107" fmla="*/ 137 h 353"/>
                <a:gd name="T108" fmla="*/ 28 w 172"/>
                <a:gd name="T109" fmla="*/ 1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2" h="353">
                  <a:moveTo>
                    <a:pt x="144" y="114"/>
                  </a:moveTo>
                  <a:lnTo>
                    <a:pt x="144" y="114"/>
                  </a:lnTo>
                  <a:lnTo>
                    <a:pt x="145" y="120"/>
                  </a:lnTo>
                  <a:lnTo>
                    <a:pt x="148" y="124"/>
                  </a:lnTo>
                  <a:lnTo>
                    <a:pt x="152" y="128"/>
                  </a:lnTo>
                  <a:lnTo>
                    <a:pt x="158" y="128"/>
                  </a:lnTo>
                  <a:lnTo>
                    <a:pt x="158" y="128"/>
                  </a:lnTo>
                  <a:lnTo>
                    <a:pt x="164" y="128"/>
                  </a:lnTo>
                  <a:lnTo>
                    <a:pt x="168" y="124"/>
                  </a:lnTo>
                  <a:lnTo>
                    <a:pt x="170" y="120"/>
                  </a:lnTo>
                  <a:lnTo>
                    <a:pt x="172" y="114"/>
                  </a:lnTo>
                  <a:lnTo>
                    <a:pt x="172" y="114"/>
                  </a:lnTo>
                  <a:lnTo>
                    <a:pt x="170" y="98"/>
                  </a:lnTo>
                  <a:lnTo>
                    <a:pt x="166" y="85"/>
                  </a:lnTo>
                  <a:lnTo>
                    <a:pt x="160" y="71"/>
                  </a:lnTo>
                  <a:lnTo>
                    <a:pt x="152" y="61"/>
                  </a:lnTo>
                  <a:lnTo>
                    <a:pt x="141" y="51"/>
                  </a:lnTo>
                  <a:lnTo>
                    <a:pt x="129" y="43"/>
                  </a:lnTo>
                  <a:lnTo>
                    <a:pt x="115" y="39"/>
                  </a:lnTo>
                  <a:lnTo>
                    <a:pt x="101" y="36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99" y="10"/>
                  </a:lnTo>
                  <a:lnTo>
                    <a:pt x="97" y="4"/>
                  </a:lnTo>
                  <a:lnTo>
                    <a:pt x="91" y="1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0" y="1"/>
                  </a:lnTo>
                  <a:lnTo>
                    <a:pt x="75" y="4"/>
                  </a:lnTo>
                  <a:lnTo>
                    <a:pt x="72" y="10"/>
                  </a:lnTo>
                  <a:lnTo>
                    <a:pt x="71" y="15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56" y="39"/>
                  </a:lnTo>
                  <a:lnTo>
                    <a:pt x="43" y="43"/>
                  </a:lnTo>
                  <a:lnTo>
                    <a:pt x="31" y="51"/>
                  </a:lnTo>
                  <a:lnTo>
                    <a:pt x="20" y="61"/>
                  </a:lnTo>
                  <a:lnTo>
                    <a:pt x="12" y="71"/>
                  </a:lnTo>
                  <a:lnTo>
                    <a:pt x="5" y="85"/>
                  </a:lnTo>
                  <a:lnTo>
                    <a:pt x="1" y="9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24"/>
                  </a:lnTo>
                  <a:lnTo>
                    <a:pt x="1" y="132"/>
                  </a:lnTo>
                  <a:lnTo>
                    <a:pt x="4" y="140"/>
                  </a:lnTo>
                  <a:lnTo>
                    <a:pt x="7" y="147"/>
                  </a:lnTo>
                  <a:lnTo>
                    <a:pt x="11" y="153"/>
                  </a:lnTo>
                  <a:lnTo>
                    <a:pt x="15" y="159"/>
                  </a:lnTo>
                  <a:lnTo>
                    <a:pt x="25" y="168"/>
                  </a:lnTo>
                  <a:lnTo>
                    <a:pt x="36" y="176"/>
                  </a:lnTo>
                  <a:lnTo>
                    <a:pt x="48" y="181"/>
                  </a:lnTo>
                  <a:lnTo>
                    <a:pt x="60" y="185"/>
                  </a:lnTo>
                  <a:lnTo>
                    <a:pt x="71" y="188"/>
                  </a:lnTo>
                  <a:lnTo>
                    <a:pt x="71" y="289"/>
                  </a:lnTo>
                  <a:lnTo>
                    <a:pt x="71" y="289"/>
                  </a:lnTo>
                  <a:lnTo>
                    <a:pt x="63" y="286"/>
                  </a:lnTo>
                  <a:lnTo>
                    <a:pt x="55" y="284"/>
                  </a:lnTo>
                  <a:lnTo>
                    <a:pt x="47" y="279"/>
                  </a:lnTo>
                  <a:lnTo>
                    <a:pt x="41" y="273"/>
                  </a:lnTo>
                  <a:lnTo>
                    <a:pt x="36" y="266"/>
                  </a:lnTo>
                  <a:lnTo>
                    <a:pt x="32" y="258"/>
                  </a:lnTo>
                  <a:lnTo>
                    <a:pt x="29" y="249"/>
                  </a:lnTo>
                  <a:lnTo>
                    <a:pt x="28" y="239"/>
                  </a:lnTo>
                  <a:lnTo>
                    <a:pt x="28" y="239"/>
                  </a:lnTo>
                  <a:lnTo>
                    <a:pt x="27" y="234"/>
                  </a:lnTo>
                  <a:lnTo>
                    <a:pt x="24" y="230"/>
                  </a:lnTo>
                  <a:lnTo>
                    <a:pt x="20" y="227"/>
                  </a:lnTo>
                  <a:lnTo>
                    <a:pt x="13" y="226"/>
                  </a:lnTo>
                  <a:lnTo>
                    <a:pt x="13" y="226"/>
                  </a:lnTo>
                  <a:lnTo>
                    <a:pt x="8" y="227"/>
                  </a:lnTo>
                  <a:lnTo>
                    <a:pt x="4" y="230"/>
                  </a:lnTo>
                  <a:lnTo>
                    <a:pt x="1" y="234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1" y="255"/>
                  </a:lnTo>
                  <a:lnTo>
                    <a:pt x="5" y="269"/>
                  </a:lnTo>
                  <a:lnTo>
                    <a:pt x="12" y="282"/>
                  </a:lnTo>
                  <a:lnTo>
                    <a:pt x="20" y="293"/>
                  </a:lnTo>
                  <a:lnTo>
                    <a:pt x="31" y="302"/>
                  </a:lnTo>
                  <a:lnTo>
                    <a:pt x="43" y="310"/>
                  </a:lnTo>
                  <a:lnTo>
                    <a:pt x="56" y="314"/>
                  </a:lnTo>
                  <a:lnTo>
                    <a:pt x="71" y="317"/>
                  </a:lnTo>
                  <a:lnTo>
                    <a:pt x="71" y="339"/>
                  </a:lnTo>
                  <a:lnTo>
                    <a:pt x="71" y="339"/>
                  </a:lnTo>
                  <a:lnTo>
                    <a:pt x="72" y="344"/>
                  </a:lnTo>
                  <a:lnTo>
                    <a:pt x="75" y="349"/>
                  </a:lnTo>
                  <a:lnTo>
                    <a:pt x="80" y="352"/>
                  </a:lnTo>
                  <a:lnTo>
                    <a:pt x="86" y="353"/>
                  </a:lnTo>
                  <a:lnTo>
                    <a:pt x="86" y="353"/>
                  </a:lnTo>
                  <a:lnTo>
                    <a:pt x="91" y="352"/>
                  </a:lnTo>
                  <a:lnTo>
                    <a:pt x="97" y="349"/>
                  </a:lnTo>
                  <a:lnTo>
                    <a:pt x="99" y="344"/>
                  </a:lnTo>
                  <a:lnTo>
                    <a:pt x="101" y="339"/>
                  </a:lnTo>
                  <a:lnTo>
                    <a:pt x="101" y="317"/>
                  </a:lnTo>
                  <a:lnTo>
                    <a:pt x="101" y="317"/>
                  </a:lnTo>
                  <a:lnTo>
                    <a:pt x="115" y="314"/>
                  </a:lnTo>
                  <a:lnTo>
                    <a:pt x="129" y="310"/>
                  </a:lnTo>
                  <a:lnTo>
                    <a:pt x="141" y="302"/>
                  </a:lnTo>
                  <a:lnTo>
                    <a:pt x="152" y="293"/>
                  </a:lnTo>
                  <a:lnTo>
                    <a:pt x="160" y="282"/>
                  </a:lnTo>
                  <a:lnTo>
                    <a:pt x="166" y="269"/>
                  </a:lnTo>
                  <a:lnTo>
                    <a:pt x="170" y="255"/>
                  </a:lnTo>
                  <a:lnTo>
                    <a:pt x="172" y="239"/>
                  </a:lnTo>
                  <a:lnTo>
                    <a:pt x="172" y="239"/>
                  </a:lnTo>
                  <a:lnTo>
                    <a:pt x="172" y="231"/>
                  </a:lnTo>
                  <a:lnTo>
                    <a:pt x="170" y="222"/>
                  </a:lnTo>
                  <a:lnTo>
                    <a:pt x="168" y="215"/>
                  </a:lnTo>
                  <a:lnTo>
                    <a:pt x="165" y="207"/>
                  </a:lnTo>
                  <a:lnTo>
                    <a:pt x="161" y="202"/>
                  </a:lnTo>
                  <a:lnTo>
                    <a:pt x="157" y="196"/>
                  </a:lnTo>
                  <a:lnTo>
                    <a:pt x="148" y="187"/>
                  </a:lnTo>
                  <a:lnTo>
                    <a:pt x="135" y="179"/>
                  </a:lnTo>
                  <a:lnTo>
                    <a:pt x="123" y="173"/>
                  </a:lnTo>
                  <a:lnTo>
                    <a:pt x="111" y="169"/>
                  </a:lnTo>
                  <a:lnTo>
                    <a:pt x="101" y="165"/>
                  </a:lnTo>
                  <a:lnTo>
                    <a:pt x="101" y="66"/>
                  </a:lnTo>
                  <a:lnTo>
                    <a:pt x="101" y="66"/>
                  </a:lnTo>
                  <a:lnTo>
                    <a:pt x="109" y="67"/>
                  </a:lnTo>
                  <a:lnTo>
                    <a:pt x="117" y="70"/>
                  </a:lnTo>
                  <a:lnTo>
                    <a:pt x="125" y="74"/>
                  </a:lnTo>
                  <a:lnTo>
                    <a:pt x="130" y="81"/>
                  </a:lnTo>
                  <a:lnTo>
                    <a:pt x="135" y="87"/>
                  </a:lnTo>
                  <a:lnTo>
                    <a:pt x="140" y="95"/>
                  </a:lnTo>
                  <a:lnTo>
                    <a:pt x="142" y="105"/>
                  </a:lnTo>
                  <a:lnTo>
                    <a:pt x="144" y="114"/>
                  </a:lnTo>
                  <a:lnTo>
                    <a:pt x="144" y="114"/>
                  </a:lnTo>
                  <a:close/>
                  <a:moveTo>
                    <a:pt x="101" y="289"/>
                  </a:moveTo>
                  <a:lnTo>
                    <a:pt x="101" y="196"/>
                  </a:lnTo>
                  <a:lnTo>
                    <a:pt x="101" y="196"/>
                  </a:lnTo>
                  <a:lnTo>
                    <a:pt x="119" y="203"/>
                  </a:lnTo>
                  <a:lnTo>
                    <a:pt x="127" y="207"/>
                  </a:lnTo>
                  <a:lnTo>
                    <a:pt x="133" y="212"/>
                  </a:lnTo>
                  <a:lnTo>
                    <a:pt x="138" y="218"/>
                  </a:lnTo>
                  <a:lnTo>
                    <a:pt x="141" y="223"/>
                  </a:lnTo>
                  <a:lnTo>
                    <a:pt x="142" y="231"/>
                  </a:lnTo>
                  <a:lnTo>
                    <a:pt x="144" y="239"/>
                  </a:lnTo>
                  <a:lnTo>
                    <a:pt x="144" y="239"/>
                  </a:lnTo>
                  <a:lnTo>
                    <a:pt x="142" y="249"/>
                  </a:lnTo>
                  <a:lnTo>
                    <a:pt x="140" y="258"/>
                  </a:lnTo>
                  <a:lnTo>
                    <a:pt x="135" y="266"/>
                  </a:lnTo>
                  <a:lnTo>
                    <a:pt x="130" y="273"/>
                  </a:lnTo>
                  <a:lnTo>
                    <a:pt x="125" y="279"/>
                  </a:lnTo>
                  <a:lnTo>
                    <a:pt x="117" y="284"/>
                  </a:lnTo>
                  <a:lnTo>
                    <a:pt x="109" y="286"/>
                  </a:lnTo>
                  <a:lnTo>
                    <a:pt x="101" y="289"/>
                  </a:lnTo>
                  <a:lnTo>
                    <a:pt x="101" y="289"/>
                  </a:lnTo>
                  <a:close/>
                  <a:moveTo>
                    <a:pt x="28" y="114"/>
                  </a:moveTo>
                  <a:lnTo>
                    <a:pt x="28" y="114"/>
                  </a:lnTo>
                  <a:lnTo>
                    <a:pt x="29" y="105"/>
                  </a:lnTo>
                  <a:lnTo>
                    <a:pt x="32" y="95"/>
                  </a:lnTo>
                  <a:lnTo>
                    <a:pt x="36" y="87"/>
                  </a:lnTo>
                  <a:lnTo>
                    <a:pt x="41" y="81"/>
                  </a:lnTo>
                  <a:lnTo>
                    <a:pt x="47" y="74"/>
                  </a:lnTo>
                  <a:lnTo>
                    <a:pt x="55" y="70"/>
                  </a:lnTo>
                  <a:lnTo>
                    <a:pt x="63" y="67"/>
                  </a:lnTo>
                  <a:lnTo>
                    <a:pt x="71" y="66"/>
                  </a:lnTo>
                  <a:lnTo>
                    <a:pt x="71" y="159"/>
                  </a:lnTo>
                  <a:lnTo>
                    <a:pt x="71" y="159"/>
                  </a:lnTo>
                  <a:lnTo>
                    <a:pt x="52" y="151"/>
                  </a:lnTo>
                  <a:lnTo>
                    <a:pt x="44" y="147"/>
                  </a:lnTo>
                  <a:lnTo>
                    <a:pt x="39" y="142"/>
                  </a:lnTo>
                  <a:lnTo>
                    <a:pt x="33" y="137"/>
                  </a:lnTo>
                  <a:lnTo>
                    <a:pt x="31" y="130"/>
                  </a:lnTo>
                  <a:lnTo>
                    <a:pt x="29" y="122"/>
                  </a:lnTo>
                  <a:lnTo>
                    <a:pt x="28" y="114"/>
                  </a:lnTo>
                  <a:lnTo>
                    <a:pt x="28" y="11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200">
                <a:solidFill>
                  <a:srgbClr val="1370C0"/>
                </a:solidFill>
                <a:latin typeface="Helvetica Light" panose="020B0403020202020204" pitchFamily="34" charset="0"/>
                <a:ea typeface="ＭＳ Ｐゴシック"/>
                <a:cs typeface="Arial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728208" y="3047028"/>
            <a:ext cx="3098171" cy="76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 defTabSz="685783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13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Up to $200K in project funding</a:t>
            </a:r>
          </a:p>
          <a:p>
            <a:pPr marL="214308" indent="-214308" defTabSz="685783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13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Product definition/development </a:t>
            </a:r>
          </a:p>
          <a:p>
            <a:pPr marL="214308" indent="-214308" defTabSz="685783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13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1:1 non-federal match required</a:t>
            </a:r>
            <a:endParaRPr lang="en-US" sz="1300" dirty="0">
              <a:latin typeface="Helvetica" panose="020B0604020202020204" pitchFamily="34" charset="0"/>
              <a:ea typeface="ＭＳ Ｐゴシック"/>
              <a:cs typeface="Helvetica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15864D5-6CB2-4891-92D6-8769DDF7824E}"/>
              </a:ext>
            </a:extLst>
          </p:cNvPr>
          <p:cNvSpPr/>
          <p:nvPr/>
        </p:nvSpPr>
        <p:spPr>
          <a:xfrm>
            <a:off x="1728208" y="2823047"/>
            <a:ext cx="22408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spcAft>
                <a:spcPts val="750"/>
              </a:spcAft>
            </a:pPr>
            <a:r>
              <a:rPr lang="en-US" sz="1400" b="1" dirty="0">
                <a:solidFill>
                  <a:srgbClr val="1370C0"/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Project Funding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15968D4-B39E-4543-B196-D1A1E300D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51156" y="3814431"/>
            <a:ext cx="548640" cy="546972"/>
            <a:chOff x="1433513" y="822325"/>
            <a:chExt cx="522288" cy="520700"/>
          </a:xfrm>
          <a:solidFill>
            <a:srgbClr val="0070C0"/>
          </a:solidFill>
        </p:grpSpPr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8FF779F6-F86E-423E-8363-C7D1ED5B36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3513" y="822325"/>
              <a:ext cx="522288" cy="520700"/>
            </a:xfrm>
            <a:custGeom>
              <a:avLst/>
              <a:gdLst>
                <a:gd name="T0" fmla="*/ 313 w 658"/>
                <a:gd name="T1" fmla="*/ 657 h 657"/>
                <a:gd name="T2" fmla="*/ 263 w 658"/>
                <a:gd name="T3" fmla="*/ 650 h 657"/>
                <a:gd name="T4" fmla="*/ 202 w 658"/>
                <a:gd name="T5" fmla="*/ 631 h 657"/>
                <a:gd name="T6" fmla="*/ 121 w 658"/>
                <a:gd name="T7" fmla="*/ 582 h 657"/>
                <a:gd name="T8" fmla="*/ 57 w 658"/>
                <a:gd name="T9" fmla="*/ 512 h 657"/>
                <a:gd name="T10" fmla="*/ 15 w 658"/>
                <a:gd name="T11" fmla="*/ 426 h 657"/>
                <a:gd name="T12" fmla="*/ 4 w 658"/>
                <a:gd name="T13" fmla="*/ 379 h 657"/>
                <a:gd name="T14" fmla="*/ 0 w 658"/>
                <a:gd name="T15" fmla="*/ 329 h 657"/>
                <a:gd name="T16" fmla="*/ 3 w 658"/>
                <a:gd name="T17" fmla="*/ 295 h 657"/>
                <a:gd name="T18" fmla="*/ 11 w 658"/>
                <a:gd name="T19" fmla="*/ 246 h 657"/>
                <a:gd name="T20" fmla="*/ 40 w 658"/>
                <a:gd name="T21" fmla="*/ 172 h 657"/>
                <a:gd name="T22" fmla="*/ 97 w 658"/>
                <a:gd name="T23" fmla="*/ 97 h 657"/>
                <a:gd name="T24" fmla="*/ 173 w 658"/>
                <a:gd name="T25" fmla="*/ 39 h 657"/>
                <a:gd name="T26" fmla="*/ 247 w 658"/>
                <a:gd name="T27" fmla="*/ 9 h 657"/>
                <a:gd name="T28" fmla="*/ 296 w 658"/>
                <a:gd name="T29" fmla="*/ 1 h 657"/>
                <a:gd name="T30" fmla="*/ 329 w 658"/>
                <a:gd name="T31" fmla="*/ 0 h 657"/>
                <a:gd name="T32" fmla="*/ 379 w 658"/>
                <a:gd name="T33" fmla="*/ 4 h 657"/>
                <a:gd name="T34" fmla="*/ 427 w 658"/>
                <a:gd name="T35" fmla="*/ 15 h 657"/>
                <a:gd name="T36" fmla="*/ 513 w 658"/>
                <a:gd name="T37" fmla="*/ 56 h 657"/>
                <a:gd name="T38" fmla="*/ 583 w 658"/>
                <a:gd name="T39" fmla="*/ 120 h 657"/>
                <a:gd name="T40" fmla="*/ 633 w 658"/>
                <a:gd name="T41" fmla="*/ 200 h 657"/>
                <a:gd name="T42" fmla="*/ 652 w 658"/>
                <a:gd name="T43" fmla="*/ 262 h 657"/>
                <a:gd name="T44" fmla="*/ 658 w 658"/>
                <a:gd name="T45" fmla="*/ 312 h 657"/>
                <a:gd name="T46" fmla="*/ 658 w 658"/>
                <a:gd name="T47" fmla="*/ 345 h 657"/>
                <a:gd name="T48" fmla="*/ 652 w 658"/>
                <a:gd name="T49" fmla="*/ 395 h 657"/>
                <a:gd name="T50" fmla="*/ 633 w 658"/>
                <a:gd name="T51" fmla="*/ 457 h 657"/>
                <a:gd name="T52" fmla="*/ 583 w 658"/>
                <a:gd name="T53" fmla="*/ 537 h 657"/>
                <a:gd name="T54" fmla="*/ 513 w 658"/>
                <a:gd name="T55" fmla="*/ 600 h 657"/>
                <a:gd name="T56" fmla="*/ 427 w 658"/>
                <a:gd name="T57" fmla="*/ 642 h 657"/>
                <a:gd name="T58" fmla="*/ 379 w 658"/>
                <a:gd name="T59" fmla="*/ 653 h 657"/>
                <a:gd name="T60" fmla="*/ 329 w 658"/>
                <a:gd name="T61" fmla="*/ 657 h 657"/>
                <a:gd name="T62" fmla="*/ 329 w 658"/>
                <a:gd name="T63" fmla="*/ 38 h 657"/>
                <a:gd name="T64" fmla="*/ 243 w 658"/>
                <a:gd name="T65" fmla="*/ 51 h 657"/>
                <a:gd name="T66" fmla="*/ 167 w 658"/>
                <a:gd name="T67" fmla="*/ 87 h 657"/>
                <a:gd name="T68" fmla="*/ 105 w 658"/>
                <a:gd name="T69" fmla="*/ 144 h 657"/>
                <a:gd name="T70" fmla="*/ 62 w 658"/>
                <a:gd name="T71" fmla="*/ 215 h 657"/>
                <a:gd name="T72" fmla="*/ 40 w 658"/>
                <a:gd name="T73" fmla="*/ 298 h 657"/>
                <a:gd name="T74" fmla="*/ 40 w 658"/>
                <a:gd name="T75" fmla="*/ 359 h 657"/>
                <a:gd name="T76" fmla="*/ 62 w 658"/>
                <a:gd name="T77" fmla="*/ 442 h 657"/>
                <a:gd name="T78" fmla="*/ 105 w 658"/>
                <a:gd name="T79" fmla="*/ 513 h 657"/>
                <a:gd name="T80" fmla="*/ 167 w 658"/>
                <a:gd name="T81" fmla="*/ 570 h 657"/>
                <a:gd name="T82" fmla="*/ 243 w 658"/>
                <a:gd name="T83" fmla="*/ 607 h 657"/>
                <a:gd name="T84" fmla="*/ 329 w 658"/>
                <a:gd name="T85" fmla="*/ 619 h 657"/>
                <a:gd name="T86" fmla="*/ 388 w 658"/>
                <a:gd name="T87" fmla="*/ 614 h 657"/>
                <a:gd name="T88" fmla="*/ 468 w 658"/>
                <a:gd name="T89" fmla="*/ 584 h 657"/>
                <a:gd name="T90" fmla="*/ 535 w 658"/>
                <a:gd name="T91" fmla="*/ 535 h 657"/>
                <a:gd name="T92" fmla="*/ 586 w 658"/>
                <a:gd name="T93" fmla="*/ 467 h 657"/>
                <a:gd name="T94" fmla="*/ 615 w 658"/>
                <a:gd name="T95" fmla="*/ 387 h 657"/>
                <a:gd name="T96" fmla="*/ 621 w 658"/>
                <a:gd name="T97" fmla="*/ 329 h 657"/>
                <a:gd name="T98" fmla="*/ 607 w 658"/>
                <a:gd name="T99" fmla="*/ 242 h 657"/>
                <a:gd name="T100" fmla="*/ 571 w 658"/>
                <a:gd name="T101" fmla="*/ 165 h 657"/>
                <a:gd name="T102" fmla="*/ 515 w 658"/>
                <a:gd name="T103" fmla="*/ 103 h 657"/>
                <a:gd name="T104" fmla="*/ 443 w 658"/>
                <a:gd name="T105" fmla="*/ 60 h 657"/>
                <a:gd name="T106" fmla="*/ 359 w 658"/>
                <a:gd name="T107" fmla="*/ 39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8" h="657">
                  <a:moveTo>
                    <a:pt x="329" y="657"/>
                  </a:moveTo>
                  <a:lnTo>
                    <a:pt x="329" y="657"/>
                  </a:lnTo>
                  <a:lnTo>
                    <a:pt x="313" y="657"/>
                  </a:lnTo>
                  <a:lnTo>
                    <a:pt x="296" y="655"/>
                  </a:lnTo>
                  <a:lnTo>
                    <a:pt x="280" y="653"/>
                  </a:lnTo>
                  <a:lnTo>
                    <a:pt x="263" y="650"/>
                  </a:lnTo>
                  <a:lnTo>
                    <a:pt x="247" y="647"/>
                  </a:lnTo>
                  <a:lnTo>
                    <a:pt x="233" y="642"/>
                  </a:lnTo>
                  <a:lnTo>
                    <a:pt x="202" y="631"/>
                  </a:lnTo>
                  <a:lnTo>
                    <a:pt x="173" y="618"/>
                  </a:lnTo>
                  <a:lnTo>
                    <a:pt x="145" y="600"/>
                  </a:lnTo>
                  <a:lnTo>
                    <a:pt x="121" y="582"/>
                  </a:lnTo>
                  <a:lnTo>
                    <a:pt x="97" y="561"/>
                  </a:lnTo>
                  <a:lnTo>
                    <a:pt x="75" y="537"/>
                  </a:lnTo>
                  <a:lnTo>
                    <a:pt x="57" y="512"/>
                  </a:lnTo>
                  <a:lnTo>
                    <a:pt x="40" y="485"/>
                  </a:lnTo>
                  <a:lnTo>
                    <a:pt x="27" y="457"/>
                  </a:lnTo>
                  <a:lnTo>
                    <a:pt x="15" y="426"/>
                  </a:lnTo>
                  <a:lnTo>
                    <a:pt x="11" y="411"/>
                  </a:lnTo>
                  <a:lnTo>
                    <a:pt x="7" y="395"/>
                  </a:lnTo>
                  <a:lnTo>
                    <a:pt x="4" y="379"/>
                  </a:lnTo>
                  <a:lnTo>
                    <a:pt x="3" y="363"/>
                  </a:lnTo>
                  <a:lnTo>
                    <a:pt x="1" y="345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1" y="312"/>
                  </a:lnTo>
                  <a:lnTo>
                    <a:pt x="3" y="295"/>
                  </a:lnTo>
                  <a:lnTo>
                    <a:pt x="4" y="278"/>
                  </a:lnTo>
                  <a:lnTo>
                    <a:pt x="7" y="262"/>
                  </a:lnTo>
                  <a:lnTo>
                    <a:pt x="11" y="246"/>
                  </a:lnTo>
                  <a:lnTo>
                    <a:pt x="15" y="231"/>
                  </a:lnTo>
                  <a:lnTo>
                    <a:pt x="27" y="200"/>
                  </a:lnTo>
                  <a:lnTo>
                    <a:pt x="40" y="172"/>
                  </a:lnTo>
                  <a:lnTo>
                    <a:pt x="57" y="145"/>
                  </a:lnTo>
                  <a:lnTo>
                    <a:pt x="75" y="120"/>
                  </a:lnTo>
                  <a:lnTo>
                    <a:pt x="97" y="97"/>
                  </a:lnTo>
                  <a:lnTo>
                    <a:pt x="121" y="75"/>
                  </a:lnTo>
                  <a:lnTo>
                    <a:pt x="145" y="56"/>
                  </a:lnTo>
                  <a:lnTo>
                    <a:pt x="173" y="39"/>
                  </a:lnTo>
                  <a:lnTo>
                    <a:pt x="202" y="26"/>
                  </a:lnTo>
                  <a:lnTo>
                    <a:pt x="233" y="15"/>
                  </a:lnTo>
                  <a:lnTo>
                    <a:pt x="247" y="9"/>
                  </a:lnTo>
                  <a:lnTo>
                    <a:pt x="263" y="7"/>
                  </a:lnTo>
                  <a:lnTo>
                    <a:pt x="280" y="4"/>
                  </a:lnTo>
                  <a:lnTo>
                    <a:pt x="296" y="1"/>
                  </a:lnTo>
                  <a:lnTo>
                    <a:pt x="313" y="0"/>
                  </a:lnTo>
                  <a:lnTo>
                    <a:pt x="329" y="0"/>
                  </a:lnTo>
                  <a:lnTo>
                    <a:pt x="329" y="0"/>
                  </a:lnTo>
                  <a:lnTo>
                    <a:pt x="347" y="0"/>
                  </a:lnTo>
                  <a:lnTo>
                    <a:pt x="363" y="1"/>
                  </a:lnTo>
                  <a:lnTo>
                    <a:pt x="379" y="4"/>
                  </a:lnTo>
                  <a:lnTo>
                    <a:pt x="396" y="7"/>
                  </a:lnTo>
                  <a:lnTo>
                    <a:pt x="411" y="9"/>
                  </a:lnTo>
                  <a:lnTo>
                    <a:pt x="427" y="15"/>
                  </a:lnTo>
                  <a:lnTo>
                    <a:pt x="457" y="26"/>
                  </a:lnTo>
                  <a:lnTo>
                    <a:pt x="486" y="39"/>
                  </a:lnTo>
                  <a:lnTo>
                    <a:pt x="513" y="56"/>
                  </a:lnTo>
                  <a:lnTo>
                    <a:pt x="539" y="75"/>
                  </a:lnTo>
                  <a:lnTo>
                    <a:pt x="562" y="97"/>
                  </a:lnTo>
                  <a:lnTo>
                    <a:pt x="583" y="120"/>
                  </a:lnTo>
                  <a:lnTo>
                    <a:pt x="602" y="145"/>
                  </a:lnTo>
                  <a:lnTo>
                    <a:pt x="618" y="172"/>
                  </a:lnTo>
                  <a:lnTo>
                    <a:pt x="633" y="200"/>
                  </a:lnTo>
                  <a:lnTo>
                    <a:pt x="644" y="231"/>
                  </a:lnTo>
                  <a:lnTo>
                    <a:pt x="648" y="246"/>
                  </a:lnTo>
                  <a:lnTo>
                    <a:pt x="652" y="262"/>
                  </a:lnTo>
                  <a:lnTo>
                    <a:pt x="654" y="278"/>
                  </a:lnTo>
                  <a:lnTo>
                    <a:pt x="657" y="295"/>
                  </a:lnTo>
                  <a:lnTo>
                    <a:pt x="658" y="312"/>
                  </a:lnTo>
                  <a:lnTo>
                    <a:pt x="658" y="329"/>
                  </a:lnTo>
                  <a:lnTo>
                    <a:pt x="658" y="329"/>
                  </a:lnTo>
                  <a:lnTo>
                    <a:pt x="658" y="345"/>
                  </a:lnTo>
                  <a:lnTo>
                    <a:pt x="657" y="363"/>
                  </a:lnTo>
                  <a:lnTo>
                    <a:pt x="654" y="379"/>
                  </a:lnTo>
                  <a:lnTo>
                    <a:pt x="652" y="395"/>
                  </a:lnTo>
                  <a:lnTo>
                    <a:pt x="648" y="411"/>
                  </a:lnTo>
                  <a:lnTo>
                    <a:pt x="644" y="426"/>
                  </a:lnTo>
                  <a:lnTo>
                    <a:pt x="633" y="457"/>
                  </a:lnTo>
                  <a:lnTo>
                    <a:pt x="618" y="485"/>
                  </a:lnTo>
                  <a:lnTo>
                    <a:pt x="602" y="512"/>
                  </a:lnTo>
                  <a:lnTo>
                    <a:pt x="583" y="537"/>
                  </a:lnTo>
                  <a:lnTo>
                    <a:pt x="562" y="561"/>
                  </a:lnTo>
                  <a:lnTo>
                    <a:pt x="539" y="582"/>
                  </a:lnTo>
                  <a:lnTo>
                    <a:pt x="513" y="600"/>
                  </a:lnTo>
                  <a:lnTo>
                    <a:pt x="486" y="618"/>
                  </a:lnTo>
                  <a:lnTo>
                    <a:pt x="457" y="631"/>
                  </a:lnTo>
                  <a:lnTo>
                    <a:pt x="427" y="642"/>
                  </a:lnTo>
                  <a:lnTo>
                    <a:pt x="411" y="647"/>
                  </a:lnTo>
                  <a:lnTo>
                    <a:pt x="396" y="650"/>
                  </a:lnTo>
                  <a:lnTo>
                    <a:pt x="379" y="653"/>
                  </a:lnTo>
                  <a:lnTo>
                    <a:pt x="363" y="655"/>
                  </a:lnTo>
                  <a:lnTo>
                    <a:pt x="347" y="657"/>
                  </a:lnTo>
                  <a:lnTo>
                    <a:pt x="329" y="657"/>
                  </a:lnTo>
                  <a:lnTo>
                    <a:pt x="329" y="657"/>
                  </a:lnTo>
                  <a:close/>
                  <a:moveTo>
                    <a:pt x="329" y="38"/>
                  </a:moveTo>
                  <a:lnTo>
                    <a:pt x="329" y="38"/>
                  </a:lnTo>
                  <a:lnTo>
                    <a:pt x="300" y="39"/>
                  </a:lnTo>
                  <a:lnTo>
                    <a:pt x="271" y="43"/>
                  </a:lnTo>
                  <a:lnTo>
                    <a:pt x="243" y="51"/>
                  </a:lnTo>
                  <a:lnTo>
                    <a:pt x="216" y="60"/>
                  </a:lnTo>
                  <a:lnTo>
                    <a:pt x="191" y="73"/>
                  </a:lnTo>
                  <a:lnTo>
                    <a:pt x="167" y="87"/>
                  </a:lnTo>
                  <a:lnTo>
                    <a:pt x="144" y="103"/>
                  </a:lnTo>
                  <a:lnTo>
                    <a:pt x="124" y="122"/>
                  </a:lnTo>
                  <a:lnTo>
                    <a:pt x="105" y="144"/>
                  </a:lnTo>
                  <a:lnTo>
                    <a:pt x="89" y="165"/>
                  </a:lnTo>
                  <a:lnTo>
                    <a:pt x="74" y="189"/>
                  </a:lnTo>
                  <a:lnTo>
                    <a:pt x="62" y="215"/>
                  </a:lnTo>
                  <a:lnTo>
                    <a:pt x="51" y="242"/>
                  </a:lnTo>
                  <a:lnTo>
                    <a:pt x="44" y="270"/>
                  </a:lnTo>
                  <a:lnTo>
                    <a:pt x="40" y="298"/>
                  </a:lnTo>
                  <a:lnTo>
                    <a:pt x="38" y="329"/>
                  </a:lnTo>
                  <a:lnTo>
                    <a:pt x="38" y="329"/>
                  </a:lnTo>
                  <a:lnTo>
                    <a:pt x="40" y="359"/>
                  </a:lnTo>
                  <a:lnTo>
                    <a:pt x="44" y="387"/>
                  </a:lnTo>
                  <a:lnTo>
                    <a:pt x="51" y="415"/>
                  </a:lnTo>
                  <a:lnTo>
                    <a:pt x="62" y="442"/>
                  </a:lnTo>
                  <a:lnTo>
                    <a:pt x="74" y="467"/>
                  </a:lnTo>
                  <a:lnTo>
                    <a:pt x="89" y="492"/>
                  </a:lnTo>
                  <a:lnTo>
                    <a:pt x="105" y="513"/>
                  </a:lnTo>
                  <a:lnTo>
                    <a:pt x="124" y="535"/>
                  </a:lnTo>
                  <a:lnTo>
                    <a:pt x="144" y="553"/>
                  </a:lnTo>
                  <a:lnTo>
                    <a:pt x="167" y="570"/>
                  </a:lnTo>
                  <a:lnTo>
                    <a:pt x="191" y="584"/>
                  </a:lnTo>
                  <a:lnTo>
                    <a:pt x="216" y="596"/>
                  </a:lnTo>
                  <a:lnTo>
                    <a:pt x="243" y="607"/>
                  </a:lnTo>
                  <a:lnTo>
                    <a:pt x="271" y="614"/>
                  </a:lnTo>
                  <a:lnTo>
                    <a:pt x="300" y="618"/>
                  </a:lnTo>
                  <a:lnTo>
                    <a:pt x="329" y="619"/>
                  </a:lnTo>
                  <a:lnTo>
                    <a:pt x="329" y="619"/>
                  </a:lnTo>
                  <a:lnTo>
                    <a:pt x="359" y="618"/>
                  </a:lnTo>
                  <a:lnTo>
                    <a:pt x="388" y="614"/>
                  </a:lnTo>
                  <a:lnTo>
                    <a:pt x="417" y="607"/>
                  </a:lnTo>
                  <a:lnTo>
                    <a:pt x="443" y="596"/>
                  </a:lnTo>
                  <a:lnTo>
                    <a:pt x="468" y="584"/>
                  </a:lnTo>
                  <a:lnTo>
                    <a:pt x="492" y="570"/>
                  </a:lnTo>
                  <a:lnTo>
                    <a:pt x="515" y="553"/>
                  </a:lnTo>
                  <a:lnTo>
                    <a:pt x="535" y="535"/>
                  </a:lnTo>
                  <a:lnTo>
                    <a:pt x="554" y="513"/>
                  </a:lnTo>
                  <a:lnTo>
                    <a:pt x="571" y="492"/>
                  </a:lnTo>
                  <a:lnTo>
                    <a:pt x="586" y="467"/>
                  </a:lnTo>
                  <a:lnTo>
                    <a:pt x="598" y="442"/>
                  </a:lnTo>
                  <a:lnTo>
                    <a:pt x="607" y="415"/>
                  </a:lnTo>
                  <a:lnTo>
                    <a:pt x="615" y="387"/>
                  </a:lnTo>
                  <a:lnTo>
                    <a:pt x="619" y="359"/>
                  </a:lnTo>
                  <a:lnTo>
                    <a:pt x="621" y="329"/>
                  </a:lnTo>
                  <a:lnTo>
                    <a:pt x="621" y="329"/>
                  </a:lnTo>
                  <a:lnTo>
                    <a:pt x="619" y="298"/>
                  </a:lnTo>
                  <a:lnTo>
                    <a:pt x="615" y="270"/>
                  </a:lnTo>
                  <a:lnTo>
                    <a:pt x="607" y="242"/>
                  </a:lnTo>
                  <a:lnTo>
                    <a:pt x="598" y="215"/>
                  </a:lnTo>
                  <a:lnTo>
                    <a:pt x="586" y="189"/>
                  </a:lnTo>
                  <a:lnTo>
                    <a:pt x="571" y="165"/>
                  </a:lnTo>
                  <a:lnTo>
                    <a:pt x="554" y="144"/>
                  </a:lnTo>
                  <a:lnTo>
                    <a:pt x="535" y="122"/>
                  </a:lnTo>
                  <a:lnTo>
                    <a:pt x="515" y="103"/>
                  </a:lnTo>
                  <a:lnTo>
                    <a:pt x="492" y="87"/>
                  </a:lnTo>
                  <a:lnTo>
                    <a:pt x="468" y="73"/>
                  </a:lnTo>
                  <a:lnTo>
                    <a:pt x="443" y="60"/>
                  </a:lnTo>
                  <a:lnTo>
                    <a:pt x="417" y="51"/>
                  </a:lnTo>
                  <a:lnTo>
                    <a:pt x="388" y="43"/>
                  </a:lnTo>
                  <a:lnTo>
                    <a:pt x="359" y="39"/>
                  </a:lnTo>
                  <a:lnTo>
                    <a:pt x="329" y="38"/>
                  </a:lnTo>
                  <a:lnTo>
                    <a:pt x="32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200">
                <a:solidFill>
                  <a:srgbClr val="1370C0"/>
                </a:solidFill>
                <a:latin typeface="Helvetica Light" panose="020B0403020202020204" pitchFamily="34" charset="0"/>
                <a:ea typeface="ＭＳ Ｐゴシック"/>
                <a:cs typeface="Arial"/>
              </a:endParaRPr>
            </a:p>
          </p:txBody>
        </p:sp>
        <p:sp>
          <p:nvSpPr>
            <p:cNvPr id="34" name="Freeform 226">
              <a:extLst>
                <a:ext uri="{FF2B5EF4-FFF2-40B4-BE49-F238E27FC236}">
                  <a16:creationId xmlns:a16="http://schemas.microsoft.com/office/drawing/2014/main" id="{97CCF57D-C24B-4A92-AA5B-0843292387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7501" y="974725"/>
              <a:ext cx="227013" cy="231775"/>
            </a:xfrm>
            <a:custGeom>
              <a:avLst/>
              <a:gdLst>
                <a:gd name="T0" fmla="*/ 4 w 285"/>
                <a:gd name="T1" fmla="*/ 173 h 293"/>
                <a:gd name="T2" fmla="*/ 12 w 285"/>
                <a:gd name="T3" fmla="*/ 191 h 293"/>
                <a:gd name="T4" fmla="*/ 32 w 285"/>
                <a:gd name="T5" fmla="*/ 198 h 293"/>
                <a:gd name="T6" fmla="*/ 35 w 285"/>
                <a:gd name="T7" fmla="*/ 214 h 293"/>
                <a:gd name="T8" fmla="*/ 56 w 285"/>
                <a:gd name="T9" fmla="*/ 226 h 293"/>
                <a:gd name="T10" fmla="*/ 62 w 285"/>
                <a:gd name="T11" fmla="*/ 241 h 293"/>
                <a:gd name="T12" fmla="*/ 83 w 285"/>
                <a:gd name="T13" fmla="*/ 253 h 293"/>
                <a:gd name="T14" fmla="*/ 89 w 285"/>
                <a:gd name="T15" fmla="*/ 267 h 293"/>
                <a:gd name="T16" fmla="*/ 110 w 285"/>
                <a:gd name="T17" fmla="*/ 279 h 293"/>
                <a:gd name="T18" fmla="*/ 129 w 285"/>
                <a:gd name="T19" fmla="*/ 270 h 293"/>
                <a:gd name="T20" fmla="*/ 161 w 285"/>
                <a:gd name="T21" fmla="*/ 293 h 293"/>
                <a:gd name="T22" fmla="*/ 179 w 285"/>
                <a:gd name="T23" fmla="*/ 285 h 293"/>
                <a:gd name="T24" fmla="*/ 188 w 285"/>
                <a:gd name="T25" fmla="*/ 266 h 293"/>
                <a:gd name="T26" fmla="*/ 205 w 285"/>
                <a:gd name="T27" fmla="*/ 258 h 293"/>
                <a:gd name="T28" fmla="*/ 212 w 285"/>
                <a:gd name="T29" fmla="*/ 238 h 293"/>
                <a:gd name="T30" fmla="*/ 228 w 285"/>
                <a:gd name="T31" fmla="*/ 235 h 293"/>
                <a:gd name="T32" fmla="*/ 239 w 285"/>
                <a:gd name="T33" fmla="*/ 214 h 293"/>
                <a:gd name="T34" fmla="*/ 247 w 285"/>
                <a:gd name="T35" fmla="*/ 211 h 293"/>
                <a:gd name="T36" fmla="*/ 265 w 285"/>
                <a:gd name="T37" fmla="*/ 196 h 293"/>
                <a:gd name="T38" fmla="*/ 259 w 285"/>
                <a:gd name="T39" fmla="*/ 171 h 293"/>
                <a:gd name="T40" fmla="*/ 278 w 285"/>
                <a:gd name="T41" fmla="*/ 137 h 293"/>
                <a:gd name="T42" fmla="*/ 285 w 285"/>
                <a:gd name="T43" fmla="*/ 90 h 293"/>
                <a:gd name="T44" fmla="*/ 263 w 285"/>
                <a:gd name="T45" fmla="*/ 36 h 293"/>
                <a:gd name="T46" fmla="*/ 201 w 285"/>
                <a:gd name="T47" fmla="*/ 1 h 293"/>
                <a:gd name="T48" fmla="*/ 129 w 285"/>
                <a:gd name="T49" fmla="*/ 4 h 293"/>
                <a:gd name="T50" fmla="*/ 42 w 285"/>
                <a:gd name="T51" fmla="*/ 19 h 293"/>
                <a:gd name="T52" fmla="*/ 1 w 285"/>
                <a:gd name="T53" fmla="*/ 89 h 293"/>
                <a:gd name="T54" fmla="*/ 171 w 285"/>
                <a:gd name="T55" fmla="*/ 278 h 293"/>
                <a:gd name="T56" fmla="*/ 136 w 285"/>
                <a:gd name="T57" fmla="*/ 262 h 293"/>
                <a:gd name="T58" fmla="*/ 171 w 285"/>
                <a:gd name="T59" fmla="*/ 258 h 293"/>
                <a:gd name="T60" fmla="*/ 38 w 285"/>
                <a:gd name="T61" fmla="*/ 36 h 293"/>
                <a:gd name="T62" fmla="*/ 94 w 285"/>
                <a:gd name="T63" fmla="*/ 11 h 293"/>
                <a:gd name="T64" fmla="*/ 114 w 285"/>
                <a:gd name="T65" fmla="*/ 30 h 293"/>
                <a:gd name="T66" fmla="*/ 46 w 285"/>
                <a:gd name="T67" fmla="*/ 103 h 293"/>
                <a:gd name="T68" fmla="*/ 81 w 285"/>
                <a:gd name="T69" fmla="*/ 112 h 293"/>
                <a:gd name="T70" fmla="*/ 118 w 285"/>
                <a:gd name="T71" fmla="*/ 93 h 293"/>
                <a:gd name="T72" fmla="*/ 184 w 285"/>
                <a:gd name="T73" fmla="*/ 106 h 293"/>
                <a:gd name="T74" fmla="*/ 251 w 285"/>
                <a:gd name="T75" fmla="*/ 198 h 293"/>
                <a:gd name="T76" fmla="*/ 208 w 285"/>
                <a:gd name="T77" fmla="*/ 173 h 293"/>
                <a:gd name="T78" fmla="*/ 200 w 285"/>
                <a:gd name="T79" fmla="*/ 173 h 293"/>
                <a:gd name="T80" fmla="*/ 224 w 285"/>
                <a:gd name="T81" fmla="*/ 204 h 293"/>
                <a:gd name="T82" fmla="*/ 224 w 285"/>
                <a:gd name="T83" fmla="*/ 224 h 293"/>
                <a:gd name="T84" fmla="*/ 181 w 285"/>
                <a:gd name="T85" fmla="*/ 200 h 293"/>
                <a:gd name="T86" fmla="*/ 172 w 285"/>
                <a:gd name="T87" fmla="*/ 202 h 293"/>
                <a:gd name="T88" fmla="*/ 200 w 285"/>
                <a:gd name="T89" fmla="*/ 236 h 293"/>
                <a:gd name="T90" fmla="*/ 193 w 285"/>
                <a:gd name="T91" fmla="*/ 254 h 293"/>
                <a:gd name="T92" fmla="*/ 146 w 285"/>
                <a:gd name="T93" fmla="*/ 218 h 293"/>
                <a:gd name="T94" fmla="*/ 130 w 285"/>
                <a:gd name="T95" fmla="*/ 210 h 293"/>
                <a:gd name="T96" fmla="*/ 125 w 285"/>
                <a:gd name="T97" fmla="*/ 198 h 293"/>
                <a:gd name="T98" fmla="*/ 107 w 285"/>
                <a:gd name="T99" fmla="*/ 184 h 293"/>
                <a:gd name="T100" fmla="*/ 101 w 285"/>
                <a:gd name="T101" fmla="*/ 180 h 293"/>
                <a:gd name="T102" fmla="*/ 90 w 285"/>
                <a:gd name="T103" fmla="*/ 160 h 293"/>
                <a:gd name="T104" fmla="*/ 74 w 285"/>
                <a:gd name="T105" fmla="*/ 156 h 293"/>
                <a:gd name="T106" fmla="*/ 63 w 285"/>
                <a:gd name="T107" fmla="*/ 133 h 293"/>
                <a:gd name="T108" fmla="*/ 40 w 285"/>
                <a:gd name="T109" fmla="*/ 132 h 293"/>
                <a:gd name="T110" fmla="*/ 13 w 285"/>
                <a:gd name="T111" fmla="*/ 117 h 293"/>
                <a:gd name="T112" fmla="*/ 38 w 285"/>
                <a:gd name="T113" fmla="*/ 36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5" h="293">
                  <a:moveTo>
                    <a:pt x="12" y="157"/>
                  </a:moveTo>
                  <a:lnTo>
                    <a:pt x="12" y="157"/>
                  </a:lnTo>
                  <a:lnTo>
                    <a:pt x="9" y="160"/>
                  </a:lnTo>
                  <a:lnTo>
                    <a:pt x="7" y="164"/>
                  </a:lnTo>
                  <a:lnTo>
                    <a:pt x="5" y="169"/>
                  </a:lnTo>
                  <a:lnTo>
                    <a:pt x="4" y="173"/>
                  </a:lnTo>
                  <a:lnTo>
                    <a:pt x="4" y="173"/>
                  </a:lnTo>
                  <a:lnTo>
                    <a:pt x="5" y="179"/>
                  </a:lnTo>
                  <a:lnTo>
                    <a:pt x="7" y="183"/>
                  </a:lnTo>
                  <a:lnTo>
                    <a:pt x="9" y="188"/>
                  </a:lnTo>
                  <a:lnTo>
                    <a:pt x="12" y="191"/>
                  </a:lnTo>
                  <a:lnTo>
                    <a:pt x="12" y="191"/>
                  </a:lnTo>
                  <a:lnTo>
                    <a:pt x="16" y="195"/>
                  </a:lnTo>
                  <a:lnTo>
                    <a:pt x="20" y="196"/>
                  </a:lnTo>
                  <a:lnTo>
                    <a:pt x="24" y="198"/>
                  </a:lnTo>
                  <a:lnTo>
                    <a:pt x="29" y="199"/>
                  </a:lnTo>
                  <a:lnTo>
                    <a:pt x="29" y="199"/>
                  </a:lnTo>
                  <a:lnTo>
                    <a:pt x="32" y="198"/>
                  </a:lnTo>
                  <a:lnTo>
                    <a:pt x="32" y="198"/>
                  </a:lnTo>
                  <a:lnTo>
                    <a:pt x="31" y="200"/>
                  </a:lnTo>
                  <a:lnTo>
                    <a:pt x="31" y="200"/>
                  </a:lnTo>
                  <a:lnTo>
                    <a:pt x="32" y="206"/>
                  </a:lnTo>
                  <a:lnTo>
                    <a:pt x="33" y="210"/>
                  </a:lnTo>
                  <a:lnTo>
                    <a:pt x="35" y="214"/>
                  </a:lnTo>
                  <a:lnTo>
                    <a:pt x="39" y="218"/>
                  </a:lnTo>
                  <a:lnTo>
                    <a:pt x="39" y="218"/>
                  </a:lnTo>
                  <a:lnTo>
                    <a:pt x="43" y="222"/>
                  </a:lnTo>
                  <a:lnTo>
                    <a:pt x="47" y="223"/>
                  </a:lnTo>
                  <a:lnTo>
                    <a:pt x="51" y="224"/>
                  </a:lnTo>
                  <a:lnTo>
                    <a:pt x="56" y="226"/>
                  </a:lnTo>
                  <a:lnTo>
                    <a:pt x="56" y="226"/>
                  </a:lnTo>
                  <a:lnTo>
                    <a:pt x="59" y="224"/>
                  </a:lnTo>
                  <a:lnTo>
                    <a:pt x="59" y="224"/>
                  </a:lnTo>
                  <a:lnTo>
                    <a:pt x="59" y="230"/>
                  </a:lnTo>
                  <a:lnTo>
                    <a:pt x="59" y="235"/>
                  </a:lnTo>
                  <a:lnTo>
                    <a:pt x="62" y="241"/>
                  </a:lnTo>
                  <a:lnTo>
                    <a:pt x="66" y="245"/>
                  </a:lnTo>
                  <a:lnTo>
                    <a:pt x="66" y="245"/>
                  </a:lnTo>
                  <a:lnTo>
                    <a:pt x="70" y="249"/>
                  </a:lnTo>
                  <a:lnTo>
                    <a:pt x="74" y="250"/>
                  </a:lnTo>
                  <a:lnTo>
                    <a:pt x="78" y="251"/>
                  </a:lnTo>
                  <a:lnTo>
                    <a:pt x="83" y="253"/>
                  </a:lnTo>
                  <a:lnTo>
                    <a:pt x="83" y="253"/>
                  </a:lnTo>
                  <a:lnTo>
                    <a:pt x="86" y="251"/>
                  </a:lnTo>
                  <a:lnTo>
                    <a:pt x="86" y="251"/>
                  </a:lnTo>
                  <a:lnTo>
                    <a:pt x="86" y="257"/>
                  </a:lnTo>
                  <a:lnTo>
                    <a:pt x="86" y="262"/>
                  </a:lnTo>
                  <a:lnTo>
                    <a:pt x="89" y="267"/>
                  </a:lnTo>
                  <a:lnTo>
                    <a:pt x="93" y="271"/>
                  </a:lnTo>
                  <a:lnTo>
                    <a:pt x="93" y="271"/>
                  </a:lnTo>
                  <a:lnTo>
                    <a:pt x="97" y="275"/>
                  </a:lnTo>
                  <a:lnTo>
                    <a:pt x="101" y="277"/>
                  </a:lnTo>
                  <a:lnTo>
                    <a:pt x="105" y="278"/>
                  </a:lnTo>
                  <a:lnTo>
                    <a:pt x="110" y="279"/>
                  </a:lnTo>
                  <a:lnTo>
                    <a:pt x="110" y="279"/>
                  </a:lnTo>
                  <a:lnTo>
                    <a:pt x="114" y="278"/>
                  </a:lnTo>
                  <a:lnTo>
                    <a:pt x="119" y="277"/>
                  </a:lnTo>
                  <a:lnTo>
                    <a:pt x="123" y="275"/>
                  </a:lnTo>
                  <a:lnTo>
                    <a:pt x="126" y="271"/>
                  </a:lnTo>
                  <a:lnTo>
                    <a:pt x="129" y="270"/>
                  </a:lnTo>
                  <a:lnTo>
                    <a:pt x="144" y="285"/>
                  </a:lnTo>
                  <a:lnTo>
                    <a:pt x="144" y="285"/>
                  </a:lnTo>
                  <a:lnTo>
                    <a:pt x="148" y="289"/>
                  </a:lnTo>
                  <a:lnTo>
                    <a:pt x="152" y="290"/>
                  </a:lnTo>
                  <a:lnTo>
                    <a:pt x="156" y="292"/>
                  </a:lnTo>
                  <a:lnTo>
                    <a:pt x="161" y="293"/>
                  </a:lnTo>
                  <a:lnTo>
                    <a:pt x="161" y="293"/>
                  </a:lnTo>
                  <a:lnTo>
                    <a:pt x="166" y="292"/>
                  </a:lnTo>
                  <a:lnTo>
                    <a:pt x="171" y="290"/>
                  </a:lnTo>
                  <a:lnTo>
                    <a:pt x="175" y="289"/>
                  </a:lnTo>
                  <a:lnTo>
                    <a:pt x="179" y="285"/>
                  </a:lnTo>
                  <a:lnTo>
                    <a:pt x="179" y="285"/>
                  </a:lnTo>
                  <a:lnTo>
                    <a:pt x="181" y="281"/>
                  </a:lnTo>
                  <a:lnTo>
                    <a:pt x="184" y="275"/>
                  </a:lnTo>
                  <a:lnTo>
                    <a:pt x="185" y="270"/>
                  </a:lnTo>
                  <a:lnTo>
                    <a:pt x="185" y="265"/>
                  </a:lnTo>
                  <a:lnTo>
                    <a:pt x="185" y="265"/>
                  </a:lnTo>
                  <a:lnTo>
                    <a:pt x="188" y="266"/>
                  </a:lnTo>
                  <a:lnTo>
                    <a:pt x="188" y="266"/>
                  </a:lnTo>
                  <a:lnTo>
                    <a:pt x="193" y="265"/>
                  </a:lnTo>
                  <a:lnTo>
                    <a:pt x="197" y="263"/>
                  </a:lnTo>
                  <a:lnTo>
                    <a:pt x="201" y="262"/>
                  </a:lnTo>
                  <a:lnTo>
                    <a:pt x="205" y="258"/>
                  </a:lnTo>
                  <a:lnTo>
                    <a:pt x="205" y="258"/>
                  </a:lnTo>
                  <a:lnTo>
                    <a:pt x="208" y="254"/>
                  </a:lnTo>
                  <a:lnTo>
                    <a:pt x="211" y="250"/>
                  </a:lnTo>
                  <a:lnTo>
                    <a:pt x="212" y="246"/>
                  </a:lnTo>
                  <a:lnTo>
                    <a:pt x="212" y="241"/>
                  </a:lnTo>
                  <a:lnTo>
                    <a:pt x="212" y="241"/>
                  </a:lnTo>
                  <a:lnTo>
                    <a:pt x="212" y="238"/>
                  </a:lnTo>
                  <a:lnTo>
                    <a:pt x="212" y="238"/>
                  </a:lnTo>
                  <a:lnTo>
                    <a:pt x="215" y="239"/>
                  </a:lnTo>
                  <a:lnTo>
                    <a:pt x="215" y="239"/>
                  </a:lnTo>
                  <a:lnTo>
                    <a:pt x="220" y="238"/>
                  </a:lnTo>
                  <a:lnTo>
                    <a:pt x="224" y="236"/>
                  </a:lnTo>
                  <a:lnTo>
                    <a:pt x="228" y="235"/>
                  </a:lnTo>
                  <a:lnTo>
                    <a:pt x="232" y="231"/>
                  </a:lnTo>
                  <a:lnTo>
                    <a:pt x="232" y="231"/>
                  </a:lnTo>
                  <a:lnTo>
                    <a:pt x="235" y="227"/>
                  </a:lnTo>
                  <a:lnTo>
                    <a:pt x="238" y="223"/>
                  </a:lnTo>
                  <a:lnTo>
                    <a:pt x="239" y="219"/>
                  </a:lnTo>
                  <a:lnTo>
                    <a:pt x="239" y="214"/>
                  </a:lnTo>
                  <a:lnTo>
                    <a:pt x="239" y="214"/>
                  </a:lnTo>
                  <a:lnTo>
                    <a:pt x="239" y="211"/>
                  </a:lnTo>
                  <a:lnTo>
                    <a:pt x="239" y="211"/>
                  </a:lnTo>
                  <a:lnTo>
                    <a:pt x="242" y="212"/>
                  </a:lnTo>
                  <a:lnTo>
                    <a:pt x="242" y="212"/>
                  </a:lnTo>
                  <a:lnTo>
                    <a:pt x="247" y="211"/>
                  </a:lnTo>
                  <a:lnTo>
                    <a:pt x="251" y="210"/>
                  </a:lnTo>
                  <a:lnTo>
                    <a:pt x="255" y="207"/>
                  </a:lnTo>
                  <a:lnTo>
                    <a:pt x="259" y="204"/>
                  </a:lnTo>
                  <a:lnTo>
                    <a:pt x="259" y="204"/>
                  </a:lnTo>
                  <a:lnTo>
                    <a:pt x="262" y="200"/>
                  </a:lnTo>
                  <a:lnTo>
                    <a:pt x="265" y="196"/>
                  </a:lnTo>
                  <a:lnTo>
                    <a:pt x="266" y="192"/>
                  </a:lnTo>
                  <a:lnTo>
                    <a:pt x="266" y="187"/>
                  </a:lnTo>
                  <a:lnTo>
                    <a:pt x="266" y="183"/>
                  </a:lnTo>
                  <a:lnTo>
                    <a:pt x="265" y="179"/>
                  </a:lnTo>
                  <a:lnTo>
                    <a:pt x="263" y="175"/>
                  </a:lnTo>
                  <a:lnTo>
                    <a:pt x="259" y="171"/>
                  </a:lnTo>
                  <a:lnTo>
                    <a:pt x="258" y="168"/>
                  </a:lnTo>
                  <a:lnTo>
                    <a:pt x="258" y="168"/>
                  </a:lnTo>
                  <a:lnTo>
                    <a:pt x="265" y="161"/>
                  </a:lnTo>
                  <a:lnTo>
                    <a:pt x="270" y="153"/>
                  </a:lnTo>
                  <a:lnTo>
                    <a:pt x="274" y="145"/>
                  </a:lnTo>
                  <a:lnTo>
                    <a:pt x="278" y="137"/>
                  </a:lnTo>
                  <a:lnTo>
                    <a:pt x="281" y="128"/>
                  </a:lnTo>
                  <a:lnTo>
                    <a:pt x="283" y="120"/>
                  </a:lnTo>
                  <a:lnTo>
                    <a:pt x="285" y="110"/>
                  </a:lnTo>
                  <a:lnTo>
                    <a:pt x="285" y="99"/>
                  </a:lnTo>
                  <a:lnTo>
                    <a:pt x="285" y="99"/>
                  </a:lnTo>
                  <a:lnTo>
                    <a:pt x="285" y="90"/>
                  </a:lnTo>
                  <a:lnTo>
                    <a:pt x="283" y="81"/>
                  </a:lnTo>
                  <a:lnTo>
                    <a:pt x="281" y="71"/>
                  </a:lnTo>
                  <a:lnTo>
                    <a:pt x="278" y="62"/>
                  </a:lnTo>
                  <a:lnTo>
                    <a:pt x="274" y="52"/>
                  </a:lnTo>
                  <a:lnTo>
                    <a:pt x="269" y="44"/>
                  </a:lnTo>
                  <a:lnTo>
                    <a:pt x="263" y="36"/>
                  </a:lnTo>
                  <a:lnTo>
                    <a:pt x="256" y="30"/>
                  </a:lnTo>
                  <a:lnTo>
                    <a:pt x="256" y="30"/>
                  </a:lnTo>
                  <a:lnTo>
                    <a:pt x="244" y="19"/>
                  </a:lnTo>
                  <a:lnTo>
                    <a:pt x="231" y="11"/>
                  </a:lnTo>
                  <a:lnTo>
                    <a:pt x="216" y="5"/>
                  </a:lnTo>
                  <a:lnTo>
                    <a:pt x="201" y="1"/>
                  </a:lnTo>
                  <a:lnTo>
                    <a:pt x="187" y="0"/>
                  </a:lnTo>
                  <a:lnTo>
                    <a:pt x="172" y="1"/>
                  </a:lnTo>
                  <a:lnTo>
                    <a:pt x="157" y="4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29" y="4"/>
                  </a:lnTo>
                  <a:lnTo>
                    <a:pt x="113" y="0"/>
                  </a:lnTo>
                  <a:lnTo>
                    <a:pt x="98" y="0"/>
                  </a:lnTo>
                  <a:lnTo>
                    <a:pt x="83" y="1"/>
                  </a:lnTo>
                  <a:lnTo>
                    <a:pt x="68" y="5"/>
                  </a:lnTo>
                  <a:lnTo>
                    <a:pt x="55" y="11"/>
                  </a:lnTo>
                  <a:lnTo>
                    <a:pt x="42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9" y="43"/>
                  </a:lnTo>
                  <a:lnTo>
                    <a:pt x="11" y="56"/>
                  </a:lnTo>
                  <a:lnTo>
                    <a:pt x="4" y="73"/>
                  </a:lnTo>
                  <a:lnTo>
                    <a:pt x="1" y="89"/>
                  </a:lnTo>
                  <a:lnTo>
                    <a:pt x="0" y="105"/>
                  </a:lnTo>
                  <a:lnTo>
                    <a:pt x="3" y="122"/>
                  </a:lnTo>
                  <a:lnTo>
                    <a:pt x="8" y="137"/>
                  </a:lnTo>
                  <a:lnTo>
                    <a:pt x="16" y="153"/>
                  </a:lnTo>
                  <a:lnTo>
                    <a:pt x="12" y="157"/>
                  </a:lnTo>
                  <a:close/>
                  <a:moveTo>
                    <a:pt x="171" y="278"/>
                  </a:moveTo>
                  <a:lnTo>
                    <a:pt x="171" y="278"/>
                  </a:lnTo>
                  <a:lnTo>
                    <a:pt x="166" y="281"/>
                  </a:lnTo>
                  <a:lnTo>
                    <a:pt x="161" y="281"/>
                  </a:lnTo>
                  <a:lnTo>
                    <a:pt x="156" y="281"/>
                  </a:lnTo>
                  <a:lnTo>
                    <a:pt x="152" y="278"/>
                  </a:lnTo>
                  <a:lnTo>
                    <a:pt x="136" y="262"/>
                  </a:lnTo>
                  <a:lnTo>
                    <a:pt x="146" y="251"/>
                  </a:lnTo>
                  <a:lnTo>
                    <a:pt x="146" y="251"/>
                  </a:lnTo>
                  <a:lnTo>
                    <a:pt x="150" y="246"/>
                  </a:lnTo>
                  <a:lnTo>
                    <a:pt x="153" y="241"/>
                  </a:lnTo>
                  <a:lnTo>
                    <a:pt x="171" y="258"/>
                  </a:lnTo>
                  <a:lnTo>
                    <a:pt x="171" y="258"/>
                  </a:lnTo>
                  <a:lnTo>
                    <a:pt x="173" y="263"/>
                  </a:lnTo>
                  <a:lnTo>
                    <a:pt x="175" y="267"/>
                  </a:lnTo>
                  <a:lnTo>
                    <a:pt x="173" y="273"/>
                  </a:lnTo>
                  <a:lnTo>
                    <a:pt x="171" y="278"/>
                  </a:lnTo>
                  <a:lnTo>
                    <a:pt x="171" y="278"/>
                  </a:lnTo>
                  <a:close/>
                  <a:moveTo>
                    <a:pt x="38" y="36"/>
                  </a:moveTo>
                  <a:lnTo>
                    <a:pt x="38" y="36"/>
                  </a:lnTo>
                  <a:lnTo>
                    <a:pt x="47" y="28"/>
                  </a:lnTo>
                  <a:lnTo>
                    <a:pt x="58" y="22"/>
                  </a:lnTo>
                  <a:lnTo>
                    <a:pt x="70" y="16"/>
                  </a:lnTo>
                  <a:lnTo>
                    <a:pt x="81" y="14"/>
                  </a:lnTo>
                  <a:lnTo>
                    <a:pt x="94" y="11"/>
                  </a:lnTo>
                  <a:lnTo>
                    <a:pt x="106" y="11"/>
                  </a:lnTo>
                  <a:lnTo>
                    <a:pt x="118" y="12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2" y="22"/>
                  </a:lnTo>
                  <a:lnTo>
                    <a:pt x="114" y="30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6" y="101"/>
                  </a:lnTo>
                  <a:lnTo>
                    <a:pt x="46" y="103"/>
                  </a:lnTo>
                  <a:lnTo>
                    <a:pt x="48" y="105"/>
                  </a:lnTo>
                  <a:lnTo>
                    <a:pt x="48" y="105"/>
                  </a:lnTo>
                  <a:lnTo>
                    <a:pt x="54" y="108"/>
                  </a:lnTo>
                  <a:lnTo>
                    <a:pt x="60" y="110"/>
                  </a:lnTo>
                  <a:lnTo>
                    <a:pt x="70" y="112"/>
                  </a:lnTo>
                  <a:lnTo>
                    <a:pt x="81" y="112"/>
                  </a:lnTo>
                  <a:lnTo>
                    <a:pt x="93" y="109"/>
                  </a:lnTo>
                  <a:lnTo>
                    <a:pt x="99" y="106"/>
                  </a:lnTo>
                  <a:lnTo>
                    <a:pt x="105" y="103"/>
                  </a:lnTo>
                  <a:lnTo>
                    <a:pt x="111" y="99"/>
                  </a:lnTo>
                  <a:lnTo>
                    <a:pt x="118" y="93"/>
                  </a:lnTo>
                  <a:lnTo>
                    <a:pt x="118" y="93"/>
                  </a:lnTo>
                  <a:lnTo>
                    <a:pt x="129" y="98"/>
                  </a:lnTo>
                  <a:lnTo>
                    <a:pt x="145" y="103"/>
                  </a:lnTo>
                  <a:lnTo>
                    <a:pt x="154" y="105"/>
                  </a:lnTo>
                  <a:lnTo>
                    <a:pt x="164" y="106"/>
                  </a:lnTo>
                  <a:lnTo>
                    <a:pt x="175" y="108"/>
                  </a:lnTo>
                  <a:lnTo>
                    <a:pt x="184" y="106"/>
                  </a:lnTo>
                  <a:lnTo>
                    <a:pt x="252" y="177"/>
                  </a:lnTo>
                  <a:lnTo>
                    <a:pt x="252" y="177"/>
                  </a:lnTo>
                  <a:lnTo>
                    <a:pt x="255" y="183"/>
                  </a:lnTo>
                  <a:lnTo>
                    <a:pt x="255" y="187"/>
                  </a:lnTo>
                  <a:lnTo>
                    <a:pt x="254" y="192"/>
                  </a:lnTo>
                  <a:lnTo>
                    <a:pt x="251" y="198"/>
                  </a:lnTo>
                  <a:lnTo>
                    <a:pt x="251" y="198"/>
                  </a:lnTo>
                  <a:lnTo>
                    <a:pt x="247" y="200"/>
                  </a:lnTo>
                  <a:lnTo>
                    <a:pt x="242" y="200"/>
                  </a:lnTo>
                  <a:lnTo>
                    <a:pt x="236" y="200"/>
                  </a:lnTo>
                  <a:lnTo>
                    <a:pt x="232" y="198"/>
                  </a:lnTo>
                  <a:lnTo>
                    <a:pt x="208" y="173"/>
                  </a:lnTo>
                  <a:lnTo>
                    <a:pt x="208" y="173"/>
                  </a:lnTo>
                  <a:lnTo>
                    <a:pt x="207" y="172"/>
                  </a:lnTo>
                  <a:lnTo>
                    <a:pt x="204" y="171"/>
                  </a:lnTo>
                  <a:lnTo>
                    <a:pt x="203" y="172"/>
                  </a:lnTo>
                  <a:lnTo>
                    <a:pt x="200" y="173"/>
                  </a:lnTo>
                  <a:lnTo>
                    <a:pt x="200" y="173"/>
                  </a:lnTo>
                  <a:lnTo>
                    <a:pt x="199" y="175"/>
                  </a:lnTo>
                  <a:lnTo>
                    <a:pt x="199" y="177"/>
                  </a:lnTo>
                  <a:lnTo>
                    <a:pt x="199" y="179"/>
                  </a:lnTo>
                  <a:lnTo>
                    <a:pt x="200" y="180"/>
                  </a:lnTo>
                  <a:lnTo>
                    <a:pt x="224" y="204"/>
                  </a:lnTo>
                  <a:lnTo>
                    <a:pt x="224" y="204"/>
                  </a:lnTo>
                  <a:lnTo>
                    <a:pt x="227" y="210"/>
                  </a:lnTo>
                  <a:lnTo>
                    <a:pt x="228" y="214"/>
                  </a:lnTo>
                  <a:lnTo>
                    <a:pt x="228" y="214"/>
                  </a:lnTo>
                  <a:lnTo>
                    <a:pt x="227" y="219"/>
                  </a:lnTo>
                  <a:lnTo>
                    <a:pt x="224" y="224"/>
                  </a:lnTo>
                  <a:lnTo>
                    <a:pt x="224" y="224"/>
                  </a:lnTo>
                  <a:lnTo>
                    <a:pt x="220" y="227"/>
                  </a:lnTo>
                  <a:lnTo>
                    <a:pt x="215" y="227"/>
                  </a:lnTo>
                  <a:lnTo>
                    <a:pt x="209" y="227"/>
                  </a:lnTo>
                  <a:lnTo>
                    <a:pt x="205" y="224"/>
                  </a:lnTo>
                  <a:lnTo>
                    <a:pt x="181" y="200"/>
                  </a:lnTo>
                  <a:lnTo>
                    <a:pt x="181" y="200"/>
                  </a:lnTo>
                  <a:lnTo>
                    <a:pt x="180" y="199"/>
                  </a:lnTo>
                  <a:lnTo>
                    <a:pt x="177" y="198"/>
                  </a:lnTo>
                  <a:lnTo>
                    <a:pt x="176" y="199"/>
                  </a:lnTo>
                  <a:lnTo>
                    <a:pt x="173" y="200"/>
                  </a:lnTo>
                  <a:lnTo>
                    <a:pt x="173" y="200"/>
                  </a:lnTo>
                  <a:lnTo>
                    <a:pt x="172" y="202"/>
                  </a:lnTo>
                  <a:lnTo>
                    <a:pt x="172" y="203"/>
                  </a:lnTo>
                  <a:lnTo>
                    <a:pt x="172" y="206"/>
                  </a:lnTo>
                  <a:lnTo>
                    <a:pt x="173" y="207"/>
                  </a:lnTo>
                  <a:lnTo>
                    <a:pt x="197" y="231"/>
                  </a:lnTo>
                  <a:lnTo>
                    <a:pt x="197" y="231"/>
                  </a:lnTo>
                  <a:lnTo>
                    <a:pt x="200" y="236"/>
                  </a:lnTo>
                  <a:lnTo>
                    <a:pt x="201" y="241"/>
                  </a:lnTo>
                  <a:lnTo>
                    <a:pt x="201" y="241"/>
                  </a:lnTo>
                  <a:lnTo>
                    <a:pt x="200" y="246"/>
                  </a:lnTo>
                  <a:lnTo>
                    <a:pt x="197" y="251"/>
                  </a:lnTo>
                  <a:lnTo>
                    <a:pt x="197" y="251"/>
                  </a:lnTo>
                  <a:lnTo>
                    <a:pt x="193" y="254"/>
                  </a:lnTo>
                  <a:lnTo>
                    <a:pt x="188" y="254"/>
                  </a:lnTo>
                  <a:lnTo>
                    <a:pt x="183" y="254"/>
                  </a:lnTo>
                  <a:lnTo>
                    <a:pt x="179" y="251"/>
                  </a:lnTo>
                  <a:lnTo>
                    <a:pt x="152" y="224"/>
                  </a:lnTo>
                  <a:lnTo>
                    <a:pt x="152" y="224"/>
                  </a:lnTo>
                  <a:lnTo>
                    <a:pt x="146" y="218"/>
                  </a:lnTo>
                  <a:lnTo>
                    <a:pt x="146" y="218"/>
                  </a:lnTo>
                  <a:lnTo>
                    <a:pt x="144" y="214"/>
                  </a:lnTo>
                  <a:lnTo>
                    <a:pt x="140" y="212"/>
                  </a:lnTo>
                  <a:lnTo>
                    <a:pt x="134" y="211"/>
                  </a:lnTo>
                  <a:lnTo>
                    <a:pt x="130" y="210"/>
                  </a:lnTo>
                  <a:lnTo>
                    <a:pt x="130" y="210"/>
                  </a:lnTo>
                  <a:lnTo>
                    <a:pt x="128" y="210"/>
                  </a:lnTo>
                  <a:lnTo>
                    <a:pt x="128" y="210"/>
                  </a:lnTo>
                  <a:lnTo>
                    <a:pt x="128" y="207"/>
                  </a:lnTo>
                  <a:lnTo>
                    <a:pt x="128" y="207"/>
                  </a:lnTo>
                  <a:lnTo>
                    <a:pt x="126" y="203"/>
                  </a:lnTo>
                  <a:lnTo>
                    <a:pt x="125" y="198"/>
                  </a:lnTo>
                  <a:lnTo>
                    <a:pt x="123" y="193"/>
                  </a:lnTo>
                  <a:lnTo>
                    <a:pt x="119" y="191"/>
                  </a:lnTo>
                  <a:lnTo>
                    <a:pt x="119" y="191"/>
                  </a:lnTo>
                  <a:lnTo>
                    <a:pt x="117" y="187"/>
                  </a:lnTo>
                  <a:lnTo>
                    <a:pt x="113" y="185"/>
                  </a:lnTo>
                  <a:lnTo>
                    <a:pt x="107" y="184"/>
                  </a:lnTo>
                  <a:lnTo>
                    <a:pt x="103" y="183"/>
                  </a:lnTo>
                  <a:lnTo>
                    <a:pt x="103" y="183"/>
                  </a:lnTo>
                  <a:lnTo>
                    <a:pt x="101" y="183"/>
                  </a:lnTo>
                  <a:lnTo>
                    <a:pt x="101" y="183"/>
                  </a:lnTo>
                  <a:lnTo>
                    <a:pt x="101" y="180"/>
                  </a:lnTo>
                  <a:lnTo>
                    <a:pt x="101" y="180"/>
                  </a:lnTo>
                  <a:lnTo>
                    <a:pt x="99" y="176"/>
                  </a:lnTo>
                  <a:lnTo>
                    <a:pt x="98" y="171"/>
                  </a:lnTo>
                  <a:lnTo>
                    <a:pt x="97" y="167"/>
                  </a:lnTo>
                  <a:lnTo>
                    <a:pt x="93" y="164"/>
                  </a:lnTo>
                  <a:lnTo>
                    <a:pt x="93" y="164"/>
                  </a:lnTo>
                  <a:lnTo>
                    <a:pt x="90" y="160"/>
                  </a:lnTo>
                  <a:lnTo>
                    <a:pt x="86" y="159"/>
                  </a:lnTo>
                  <a:lnTo>
                    <a:pt x="81" y="157"/>
                  </a:lnTo>
                  <a:lnTo>
                    <a:pt x="76" y="156"/>
                  </a:lnTo>
                  <a:lnTo>
                    <a:pt x="76" y="156"/>
                  </a:lnTo>
                  <a:lnTo>
                    <a:pt x="74" y="156"/>
                  </a:lnTo>
                  <a:lnTo>
                    <a:pt x="74" y="156"/>
                  </a:lnTo>
                  <a:lnTo>
                    <a:pt x="74" y="151"/>
                  </a:lnTo>
                  <a:lnTo>
                    <a:pt x="72" y="146"/>
                  </a:lnTo>
                  <a:lnTo>
                    <a:pt x="70" y="141"/>
                  </a:lnTo>
                  <a:lnTo>
                    <a:pt x="66" y="137"/>
                  </a:lnTo>
                  <a:lnTo>
                    <a:pt x="66" y="137"/>
                  </a:lnTo>
                  <a:lnTo>
                    <a:pt x="63" y="133"/>
                  </a:lnTo>
                  <a:lnTo>
                    <a:pt x="59" y="132"/>
                  </a:lnTo>
                  <a:lnTo>
                    <a:pt x="54" y="130"/>
                  </a:lnTo>
                  <a:lnTo>
                    <a:pt x="50" y="129"/>
                  </a:lnTo>
                  <a:lnTo>
                    <a:pt x="50" y="129"/>
                  </a:lnTo>
                  <a:lnTo>
                    <a:pt x="44" y="130"/>
                  </a:lnTo>
                  <a:lnTo>
                    <a:pt x="40" y="132"/>
                  </a:lnTo>
                  <a:lnTo>
                    <a:pt x="36" y="133"/>
                  </a:lnTo>
                  <a:lnTo>
                    <a:pt x="32" y="137"/>
                  </a:lnTo>
                  <a:lnTo>
                    <a:pt x="23" y="145"/>
                  </a:lnTo>
                  <a:lnTo>
                    <a:pt x="23" y="145"/>
                  </a:lnTo>
                  <a:lnTo>
                    <a:pt x="17" y="132"/>
                  </a:lnTo>
                  <a:lnTo>
                    <a:pt x="13" y="117"/>
                  </a:lnTo>
                  <a:lnTo>
                    <a:pt x="11" y="103"/>
                  </a:lnTo>
                  <a:lnTo>
                    <a:pt x="12" y="89"/>
                  </a:lnTo>
                  <a:lnTo>
                    <a:pt x="15" y="75"/>
                  </a:lnTo>
                  <a:lnTo>
                    <a:pt x="20" y="61"/>
                  </a:lnTo>
                  <a:lnTo>
                    <a:pt x="28" y="48"/>
                  </a:lnTo>
                  <a:lnTo>
                    <a:pt x="38" y="36"/>
                  </a:lnTo>
                  <a:lnTo>
                    <a:pt x="3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200">
                <a:solidFill>
                  <a:srgbClr val="1370C0"/>
                </a:solidFill>
                <a:latin typeface="Helvetica Light" panose="020B0403020202020204" pitchFamily="34" charset="0"/>
                <a:ea typeface="ＭＳ Ｐゴシック"/>
                <a:cs typeface="Arial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728208" y="3999606"/>
            <a:ext cx="2843791" cy="76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 defTabSz="685783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13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Project management </a:t>
            </a:r>
          </a:p>
          <a:p>
            <a:pPr marL="214308" indent="-214308" defTabSz="685783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13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Mentoring and coaching</a:t>
            </a:r>
          </a:p>
          <a:p>
            <a:pPr marL="214308" indent="-214308" defTabSz="685783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13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Industry-experienced mentors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7B4221A-85D5-48BC-9BE0-F0086D493D3E}"/>
              </a:ext>
            </a:extLst>
          </p:cNvPr>
          <p:cNvSpPr/>
          <p:nvPr/>
        </p:nvSpPr>
        <p:spPr>
          <a:xfrm>
            <a:off x="1728208" y="3764360"/>
            <a:ext cx="22408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spcAft>
                <a:spcPts val="750"/>
              </a:spcAft>
            </a:pPr>
            <a:r>
              <a:rPr lang="en-US" sz="1400" b="1" dirty="0">
                <a:solidFill>
                  <a:srgbClr val="1370C0"/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 Coaching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AACDC1AB-08D7-5943-A733-5F692460D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784" y="1003029"/>
            <a:ext cx="3079662" cy="1508761"/>
          </a:xfrm>
          <a:prstGeom prst="rect">
            <a:avLst/>
          </a:prstGeom>
        </p:spPr>
      </p:pic>
      <p:sp>
        <p:nvSpPr>
          <p:cNvPr id="57" name="TextBox 56" descr="Product development grants + education + mentoring + network&#10;Upfront consideration of business case: &#10;Product? Unmet need? Stakeholders? Market? Patents? &#10;FDA? Reimbursement?&#10;“Fail fast” philosophy – milestones; go/no go; tranche funding&#10;Access to and review by industry &amp; federal experts&#10;Industry-style project management&#10;">
            <a:extLst>
              <a:ext uri="{FF2B5EF4-FFF2-40B4-BE49-F238E27FC236}">
                <a16:creationId xmlns:a16="http://schemas.microsoft.com/office/drawing/2014/main" id="{B39009FC-FB3F-6045-A6D3-89893675B0DE}"/>
              </a:ext>
            </a:extLst>
          </p:cNvPr>
          <p:cNvSpPr txBox="1"/>
          <p:nvPr/>
        </p:nvSpPr>
        <p:spPr>
          <a:xfrm>
            <a:off x="555554" y="818690"/>
            <a:ext cx="7715250" cy="1877437"/>
          </a:xfrm>
          <a:prstGeom prst="rect">
            <a:avLst/>
          </a:prstGeom>
        </p:spPr>
        <p:txBody>
          <a:bodyPr vert="horz" wrap="square" rtlCol="0" anchor="b">
            <a:spAutoFit/>
          </a:bodyPr>
          <a:lstStyle/>
          <a:p>
            <a:pPr marL="260741" indent="-173827" defTabSz="342892">
              <a:spcBef>
                <a:spcPts val="450"/>
              </a:spcBef>
              <a:buFont typeface="Courier New" charset="0"/>
              <a:buChar char="o"/>
            </a:pPr>
            <a:r>
              <a:rPr lang="en-US" sz="1300" dirty="0">
                <a:solidFill>
                  <a:srgbClr val="000000"/>
                </a:solidFill>
                <a:latin typeface="Helvetica" panose="020B0604020202020204" pitchFamily="34" charset="0"/>
                <a:ea typeface="Helvetica Light" charset="0"/>
                <a:cs typeface="Helvetica" panose="020B0604020202020204" pitchFamily="34" charset="0"/>
              </a:rPr>
              <a:t>Product development grants + education + mentoring + network</a:t>
            </a:r>
          </a:p>
          <a:p>
            <a:pPr marL="260741" indent="-173827" defTabSz="342892">
              <a:spcBef>
                <a:spcPts val="450"/>
              </a:spcBef>
              <a:buFont typeface="Courier New" charset="0"/>
              <a:buChar char="o"/>
            </a:pPr>
            <a:r>
              <a:rPr lang="en-US" sz="1300" dirty="0">
                <a:solidFill>
                  <a:srgbClr val="000000"/>
                </a:solidFill>
                <a:latin typeface="Helvetica" panose="020B0604020202020204" pitchFamily="34" charset="0"/>
                <a:ea typeface="Helvetica Light" charset="0"/>
                <a:cs typeface="Helvetica" panose="020B0604020202020204" pitchFamily="34" charset="0"/>
              </a:rPr>
              <a:t>Upfront consideration of business case: </a:t>
            </a:r>
          </a:p>
          <a:p>
            <a:pPr marL="86914" indent="173827" defTabSz="342892">
              <a:spcBef>
                <a:spcPts val="450"/>
              </a:spcBef>
            </a:pPr>
            <a:r>
              <a:rPr lang="en-US" sz="1300" i="1" dirty="0">
                <a:latin typeface="Helvetica" panose="020B0604020202020204" pitchFamily="34" charset="0"/>
                <a:ea typeface="Helvetica Light" charset="0"/>
                <a:cs typeface="Helvetica" panose="020B0604020202020204" pitchFamily="34" charset="0"/>
              </a:rPr>
              <a:t>Product? Unmet need? Stakeholders? Market? Patents? </a:t>
            </a:r>
          </a:p>
          <a:p>
            <a:pPr marL="86914" indent="173827" defTabSz="342892">
              <a:spcBef>
                <a:spcPts val="450"/>
              </a:spcBef>
            </a:pPr>
            <a:r>
              <a:rPr lang="en-US" sz="1300" i="1" dirty="0">
                <a:latin typeface="Helvetica" panose="020B0604020202020204" pitchFamily="34" charset="0"/>
                <a:ea typeface="Helvetica Light" charset="0"/>
                <a:cs typeface="Helvetica" panose="020B0604020202020204" pitchFamily="34" charset="0"/>
              </a:rPr>
              <a:t>FDA? Reimbursement?</a:t>
            </a:r>
          </a:p>
          <a:p>
            <a:pPr marL="260741" indent="-173827" defTabSz="342892">
              <a:spcBef>
                <a:spcPts val="450"/>
              </a:spcBef>
              <a:buFont typeface="Courier New" charset="0"/>
              <a:buChar char="o"/>
            </a:pPr>
            <a:r>
              <a:rPr lang="en-US" sz="1300" dirty="0">
                <a:solidFill>
                  <a:srgbClr val="000000"/>
                </a:solidFill>
                <a:latin typeface="Helvetica" panose="020B0604020202020204" pitchFamily="34" charset="0"/>
                <a:ea typeface="Helvetica Light" charset="0"/>
                <a:cs typeface="Helvetica" panose="020B0604020202020204" pitchFamily="34" charset="0"/>
              </a:rPr>
              <a:t>“Fail fast” philosophy – milestones; go/no go; tranche funding</a:t>
            </a:r>
          </a:p>
          <a:p>
            <a:pPr marL="260741" indent="-173827" defTabSz="342892">
              <a:spcBef>
                <a:spcPts val="450"/>
              </a:spcBef>
              <a:buFont typeface="Courier New" charset="0"/>
              <a:buChar char="o"/>
            </a:pPr>
            <a:r>
              <a:rPr lang="en-US" sz="1300" dirty="0">
                <a:solidFill>
                  <a:srgbClr val="000000"/>
                </a:solidFill>
                <a:latin typeface="Helvetica" panose="020B0604020202020204" pitchFamily="34" charset="0"/>
                <a:ea typeface="Helvetica Light" charset="0"/>
                <a:cs typeface="Helvetica" panose="020B0604020202020204" pitchFamily="34" charset="0"/>
              </a:rPr>
              <a:t>Access to and review by industry &amp; federal experts</a:t>
            </a:r>
          </a:p>
          <a:p>
            <a:pPr marL="260741" indent="-173827" defTabSz="342892">
              <a:spcBef>
                <a:spcPts val="450"/>
              </a:spcBef>
              <a:buFont typeface="Courier New" charset="0"/>
              <a:buChar char="o"/>
            </a:pPr>
            <a:r>
              <a:rPr lang="en-US" sz="1300" dirty="0">
                <a:solidFill>
                  <a:srgbClr val="000000"/>
                </a:solidFill>
                <a:latin typeface="Helvetica" panose="020B0604020202020204" pitchFamily="34" charset="0"/>
                <a:ea typeface="Helvetica Light" charset="0"/>
                <a:cs typeface="Helvetica" panose="020B0604020202020204" pitchFamily="34" charset="0"/>
              </a:rPr>
              <a:t>Industry-style project management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F14B345-8098-4648-8CF1-40B4BB5F8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2229" y="780042"/>
            <a:ext cx="8239539" cy="18827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013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2898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2">
            <a:extLst>
              <a:ext uri="{FF2B5EF4-FFF2-40B4-BE49-F238E27FC236}">
                <a16:creationId xmlns:a16="http://schemas.microsoft.com/office/drawing/2014/main" id="{10FABF6B-F0E9-4BBE-9B78-5E920E3C01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772400" y="4914902"/>
            <a:ext cx="1371600" cy="116681"/>
          </a:xfrm>
        </p:spPr>
        <p:txBody>
          <a:bodyPr/>
          <a:lstStyle/>
          <a:p>
            <a:pPr defTabSz="685783"/>
            <a:fld id="{D303D29F-C580-5C4D-AAA1-94293C4E9288}" type="slidenum">
              <a:rPr lang="en-US">
                <a:latin typeface="Arial"/>
                <a:ea typeface="ＭＳ Ｐゴシック"/>
                <a:cs typeface="Arial"/>
              </a:rPr>
              <a:pPr defTabSz="685783"/>
              <a:t>12</a:t>
            </a:fld>
            <a:endParaRPr lang="en-US">
              <a:latin typeface="Arial"/>
              <a:ea typeface="ＭＳ Ｐゴシック"/>
              <a:cs typeface="Arial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1DF2FD0-83B5-304A-B455-BC87C535BAAB}"/>
              </a:ext>
            </a:extLst>
          </p:cNvPr>
          <p:cNvSpPr txBox="1"/>
          <p:nvPr/>
        </p:nvSpPr>
        <p:spPr>
          <a:xfrm>
            <a:off x="337520" y="246002"/>
            <a:ext cx="2119041" cy="13503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 anchor="b">
            <a:spAutoFit/>
          </a:bodyPr>
          <a:lstStyle/>
          <a:p>
            <a:pPr defTabSz="342892">
              <a:spcBef>
                <a:spcPct val="0"/>
              </a:spcBef>
            </a:pPr>
            <a:r>
              <a:rPr lang="en-US" sz="1200" b="1">
                <a:solidFill>
                  <a:srgbClr val="333399"/>
                </a:solidFill>
                <a:latin typeface="Helvetica" charset="0"/>
                <a:ea typeface="Helvetica" charset="0"/>
                <a:cs typeface="Helvetica" charset="0"/>
              </a:rPr>
              <a:t>NCAI Centers:</a:t>
            </a:r>
          </a:p>
          <a:p>
            <a:pPr marL="126203" indent="-126203" defTabSz="342892">
              <a:spcBef>
                <a:spcPct val="0"/>
              </a:spcBef>
              <a:buFont typeface="Arial"/>
              <a:buChar char="•"/>
            </a:pPr>
            <a:r>
              <a:rPr lang="en-US" sz="975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NHLBI focus, established 2013</a:t>
            </a:r>
          </a:p>
          <a:p>
            <a:pPr defTabSz="342892">
              <a:spcBef>
                <a:spcPct val="0"/>
              </a:spcBef>
            </a:pPr>
            <a:endParaRPr lang="en-US" sz="825" b="1">
              <a:solidFill>
                <a:srgbClr val="604A7B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defTabSz="342892">
              <a:spcBef>
                <a:spcPct val="0"/>
              </a:spcBef>
            </a:pPr>
            <a:r>
              <a:rPr lang="en-US" sz="12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REACH 2015 Hubs:</a:t>
            </a:r>
          </a:p>
          <a:p>
            <a:pPr marL="126203" indent="-126203" defTabSz="342892">
              <a:spcBef>
                <a:spcPct val="0"/>
              </a:spcBef>
              <a:buFont typeface="Arial"/>
              <a:buChar char="•"/>
            </a:pPr>
            <a:r>
              <a:rPr lang="en-US" sz="975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Trans-NIH, established 2015</a:t>
            </a:r>
          </a:p>
          <a:p>
            <a:pPr defTabSz="342892">
              <a:spcBef>
                <a:spcPct val="0"/>
              </a:spcBef>
            </a:pPr>
            <a:endParaRPr lang="en-US" sz="825">
              <a:solidFill>
                <a:srgbClr val="00009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defTabSz="685783">
              <a:spcBef>
                <a:spcPct val="0"/>
              </a:spcBef>
            </a:pPr>
            <a:r>
              <a:rPr lang="en-US" sz="1200" b="1">
                <a:solidFill>
                  <a:srgbClr val="808080"/>
                </a:solidFill>
                <a:latin typeface="Helvetica" charset="0"/>
                <a:ea typeface="Helvetica" charset="0"/>
                <a:cs typeface="Helvetica" charset="0"/>
              </a:rPr>
              <a:t>REACH 2019 Hubs:</a:t>
            </a:r>
          </a:p>
          <a:p>
            <a:pPr marL="126203" indent="-126203" defTabSz="685783">
              <a:spcBef>
                <a:spcPct val="0"/>
              </a:spcBef>
              <a:buFont typeface="Arial"/>
              <a:buChar char="•"/>
            </a:pPr>
            <a:r>
              <a:rPr lang="en-US" sz="975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Trans-NIH, established 2019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F5CFF0E-65B9-BA45-9193-F25E8FC3F057}"/>
              </a:ext>
            </a:extLst>
          </p:cNvPr>
          <p:cNvSpPr txBox="1"/>
          <p:nvPr/>
        </p:nvSpPr>
        <p:spPr>
          <a:xfrm>
            <a:off x="4691147" y="1269488"/>
            <a:ext cx="1452433" cy="577081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 anchor="b">
            <a:spAutoFit/>
          </a:bodyPr>
          <a:lstStyle/>
          <a:p>
            <a:pPr defTabSz="342892">
              <a:spcBef>
                <a:spcPct val="0"/>
              </a:spcBef>
            </a:pPr>
            <a:r>
              <a:rPr lang="en-US" sz="12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MN-REACH: </a:t>
            </a:r>
            <a:r>
              <a:rPr lang="en-US" sz="975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University of Minnesota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D59AA1C-1B8B-D540-B6FA-2DA4ED3D3402}"/>
              </a:ext>
            </a:extLst>
          </p:cNvPr>
          <p:cNvSpPr txBox="1"/>
          <p:nvPr/>
        </p:nvSpPr>
        <p:spPr>
          <a:xfrm>
            <a:off x="6225671" y="2835629"/>
            <a:ext cx="2940179" cy="727122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 anchor="b">
            <a:spAutoFit/>
          </a:bodyPr>
          <a:lstStyle/>
          <a:p>
            <a:pPr defTabSz="685783">
              <a:spcBef>
                <a:spcPct val="0"/>
              </a:spcBef>
            </a:pPr>
            <a:r>
              <a:rPr lang="en-US" sz="12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LIBH: </a:t>
            </a:r>
            <a:r>
              <a:rPr lang="en-US" sz="975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Stony Brook University, Cold Spring Harbor Laboratory, Brookhaven National Laboratory, Feinstein Institute for Medical Research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4847E08-0ADC-CE41-B9DD-80BE9CF3333F}"/>
              </a:ext>
            </a:extLst>
          </p:cNvPr>
          <p:cNvSpPr txBox="1"/>
          <p:nvPr/>
        </p:nvSpPr>
        <p:spPr>
          <a:xfrm>
            <a:off x="6225671" y="1994022"/>
            <a:ext cx="2928269" cy="727122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 anchor="b">
            <a:spAutoFit/>
          </a:bodyPr>
          <a:lstStyle/>
          <a:p>
            <a:pPr defTabSz="685783">
              <a:spcBef>
                <a:spcPct val="0"/>
              </a:spcBef>
            </a:pPr>
            <a:r>
              <a:rPr lang="en-US" sz="1200" b="1">
                <a:solidFill>
                  <a:srgbClr val="003399"/>
                </a:solidFill>
                <a:latin typeface="Helvetica" charset="0"/>
                <a:ea typeface="Helvetica" charset="0"/>
                <a:cs typeface="Helvetica" charset="0"/>
              </a:rPr>
              <a:t>B-BIC: </a:t>
            </a:r>
            <a:r>
              <a:rPr lang="en-US" sz="975">
                <a:solidFill>
                  <a:srgbClr val="003399"/>
                </a:solidFill>
                <a:latin typeface="Helvetica" charset="0"/>
                <a:ea typeface="Helvetica" charset="0"/>
                <a:cs typeface="Helvetica" charset="0"/>
              </a:rPr>
              <a:t>Brigham and Women’s Hospital, Harvard Medical School, Massachusetts General Hospital, Massachusetts Institute of Technology, et al.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620BFF8-6080-EA42-AB23-1E4E569E3E2A}"/>
              </a:ext>
            </a:extLst>
          </p:cNvPr>
          <p:cNvSpPr txBox="1"/>
          <p:nvPr/>
        </p:nvSpPr>
        <p:spPr>
          <a:xfrm>
            <a:off x="6225671" y="1419531"/>
            <a:ext cx="2928269" cy="577081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 anchor="b">
            <a:spAutoFit/>
          </a:bodyPr>
          <a:lstStyle/>
          <a:p>
            <a:pPr defTabSz="685783">
              <a:spcBef>
                <a:spcPct val="0"/>
              </a:spcBef>
            </a:pPr>
            <a:r>
              <a:rPr lang="en-US" sz="1200" b="1">
                <a:solidFill>
                  <a:srgbClr val="003399"/>
                </a:solidFill>
                <a:latin typeface="Helvetica" charset="0"/>
                <a:ea typeface="Helvetica" charset="0"/>
                <a:cs typeface="Helvetica" charset="0"/>
              </a:rPr>
              <a:t>NCAI-CC: </a:t>
            </a:r>
            <a:r>
              <a:rPr lang="en-US" sz="975">
                <a:solidFill>
                  <a:srgbClr val="003399"/>
                </a:solidFill>
                <a:latin typeface="Helvetica" charset="0"/>
                <a:ea typeface="Helvetica" charset="0"/>
                <a:cs typeface="Helvetica" charset="0"/>
              </a:rPr>
              <a:t>Cleveland Clinic, Case Western Reserve University, The Ohio State University, University of Cincinnati &amp; Cincinnati Children’s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4148B4E-BB90-F54C-B6B4-FBE74E9DB359}"/>
              </a:ext>
            </a:extLst>
          </p:cNvPr>
          <p:cNvSpPr txBox="1"/>
          <p:nvPr/>
        </p:nvSpPr>
        <p:spPr>
          <a:xfrm>
            <a:off x="6225671" y="4026327"/>
            <a:ext cx="2302103" cy="427040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 anchor="b">
            <a:spAutoFit/>
          </a:bodyPr>
          <a:lstStyle/>
          <a:p>
            <a:pPr defTabSz="685783"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NIH &amp; </a:t>
            </a:r>
            <a:r>
              <a:rPr lang="en-US" sz="1200" b="1">
                <a:latin typeface="Helvetica" charset="0"/>
                <a:ea typeface="Helvetica" charset="0"/>
                <a:cs typeface="Helvetica" charset="0"/>
              </a:rPr>
              <a:t>Partners</a:t>
            </a:r>
            <a:r>
              <a:rPr lang="en-US" sz="1200">
                <a:latin typeface="Helvetica" charset="0"/>
                <a:ea typeface="Helvetica" charset="0"/>
                <a:cs typeface="Helvetica" charset="0"/>
              </a:rPr>
              <a:t>: </a:t>
            </a:r>
            <a:r>
              <a:rPr lang="en-US" sz="975">
                <a:latin typeface="Helvetica" charset="0"/>
                <a:ea typeface="Helvetica" charset="0"/>
                <a:cs typeface="Helvetica" charset="0"/>
              </a:rPr>
              <a:t>NSF, FDA, USPTO, CMS, Kaiser Permanente</a:t>
            </a:r>
          </a:p>
        </p:txBody>
      </p:sp>
      <p:pic>
        <p:nvPicPr>
          <p:cNvPr id="93" name="Picture 92" descr="US map">
            <a:extLst>
              <a:ext uri="{FF2B5EF4-FFF2-40B4-BE49-F238E27FC236}">
                <a16:creationId xmlns:a16="http://schemas.microsoft.com/office/drawing/2014/main" id="{D6484ECC-51A2-4C43-B1E4-EA39715CE7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521" y="2112563"/>
            <a:ext cx="3870400" cy="2488611"/>
          </a:xfrm>
          <a:prstGeom prst="rect">
            <a:avLst/>
          </a:prstGeom>
        </p:spPr>
      </p:pic>
      <p:sp>
        <p:nvSpPr>
          <p:cNvPr id="94" name="5-Point Star 93">
            <a:extLst>
              <a:ext uri="{FF2B5EF4-FFF2-40B4-BE49-F238E27FC236}">
                <a16:creationId xmlns:a16="http://schemas.microsoft.com/office/drawing/2014/main" id="{6D8E0DA5-8AB8-4D48-98E9-AFCA01A83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896180" y="2690770"/>
            <a:ext cx="247400" cy="245433"/>
          </a:xfrm>
          <a:prstGeom prst="star5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/>
          <a:p>
            <a:pPr algn="ctr" defTabSz="342533"/>
            <a:endParaRPr lang="en-US" sz="825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5" name="5-Point Star 94">
            <a:extLst>
              <a:ext uri="{FF2B5EF4-FFF2-40B4-BE49-F238E27FC236}">
                <a16:creationId xmlns:a16="http://schemas.microsoft.com/office/drawing/2014/main" id="{3B816CBE-86B9-7641-8A63-421B1EDDC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521939" y="3211888"/>
            <a:ext cx="247400" cy="245433"/>
          </a:xfrm>
          <a:prstGeom prst="star5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533"/>
            <a:endParaRPr lang="en-US" sz="825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6" name="5-Point Star 95">
            <a:extLst>
              <a:ext uri="{FF2B5EF4-FFF2-40B4-BE49-F238E27FC236}">
                <a16:creationId xmlns:a16="http://schemas.microsoft.com/office/drawing/2014/main" id="{69235453-8492-AB4A-BE40-98F4D80E4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837770" y="2878028"/>
            <a:ext cx="247400" cy="245433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/>
          <a:p>
            <a:pPr algn="ctr" defTabSz="342533"/>
            <a:endParaRPr lang="en-US" sz="825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7" name="5-Point Star 96">
            <a:extLst>
              <a:ext uri="{FF2B5EF4-FFF2-40B4-BE49-F238E27FC236}">
                <a16:creationId xmlns:a16="http://schemas.microsoft.com/office/drawing/2014/main" id="{73E04563-4FC9-2446-99A8-FF69BC111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017339" y="3183908"/>
            <a:ext cx="247400" cy="245433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/>
          <a:p>
            <a:pPr algn="ctr" defTabSz="342533"/>
            <a:endParaRPr lang="en-US" sz="825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8" name="5-Point Star 97">
            <a:extLst>
              <a:ext uri="{FF2B5EF4-FFF2-40B4-BE49-F238E27FC236}">
                <a16:creationId xmlns:a16="http://schemas.microsoft.com/office/drawing/2014/main" id="{93151DB7-4711-CC4D-8244-645A58513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588818" y="3061190"/>
            <a:ext cx="247400" cy="245433"/>
          </a:xfrm>
          <a:prstGeom prst="star5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/>
          <a:p>
            <a:pPr algn="ctr" defTabSz="342533"/>
            <a:endParaRPr lang="en-US" sz="825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9" name="5-Point Star 98">
            <a:extLst>
              <a:ext uri="{FF2B5EF4-FFF2-40B4-BE49-F238E27FC236}">
                <a16:creationId xmlns:a16="http://schemas.microsoft.com/office/drawing/2014/main" id="{8EAAB7D6-E928-1447-8AB4-C3FDBE094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40314" y="2569784"/>
            <a:ext cx="247400" cy="245433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/>
          <a:p>
            <a:pPr algn="ctr" defTabSz="342533"/>
            <a:endParaRPr lang="en-US" sz="825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0" name="5-Point Star 99">
            <a:extLst>
              <a:ext uri="{FF2B5EF4-FFF2-40B4-BE49-F238E27FC236}">
                <a16:creationId xmlns:a16="http://schemas.microsoft.com/office/drawing/2014/main" id="{4AA0C222-43CB-DB41-808D-A5BA24DCA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231554" y="2893361"/>
            <a:ext cx="247400" cy="245433"/>
          </a:xfrm>
          <a:prstGeom prst="star5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533"/>
            <a:endParaRPr lang="en-US" sz="825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9" name="5-Point Star 108">
            <a:extLst>
              <a:ext uri="{FF2B5EF4-FFF2-40B4-BE49-F238E27FC236}">
                <a16:creationId xmlns:a16="http://schemas.microsoft.com/office/drawing/2014/main" id="{8B0D1E22-6AB3-B249-A5AA-DF86C9478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566651" y="2179505"/>
            <a:ext cx="247400" cy="245433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/>
          <a:p>
            <a:pPr algn="ctr" defTabSz="342533"/>
            <a:endParaRPr lang="en-US" sz="825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0" name="5-Point Star 109">
            <a:extLst>
              <a:ext uri="{FF2B5EF4-FFF2-40B4-BE49-F238E27FC236}">
                <a16:creationId xmlns:a16="http://schemas.microsoft.com/office/drawing/2014/main" id="{78FE5CC2-96B0-7E45-B6D7-3A690A1B0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085988" y="3199240"/>
            <a:ext cx="247400" cy="245433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/>
          <a:p>
            <a:pPr algn="ctr" defTabSz="342533"/>
            <a:endParaRPr lang="en-US" sz="825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1" name="5-Point Star 110">
            <a:extLst>
              <a:ext uri="{FF2B5EF4-FFF2-40B4-BE49-F238E27FC236}">
                <a16:creationId xmlns:a16="http://schemas.microsoft.com/office/drawing/2014/main" id="{35D66303-D558-4543-AB2F-0709FBAD6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600100" y="3082370"/>
            <a:ext cx="247400" cy="245433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/>
          <a:p>
            <a:pPr algn="ctr" defTabSz="342533"/>
            <a:endParaRPr lang="en-US" sz="825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2" name="5-Point Star 111">
            <a:extLst>
              <a:ext uri="{FF2B5EF4-FFF2-40B4-BE49-F238E27FC236}">
                <a16:creationId xmlns:a16="http://schemas.microsoft.com/office/drawing/2014/main" id="{782B785F-5176-804D-8615-5C93B8009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743275" y="2889830"/>
            <a:ext cx="247400" cy="245433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/>
          <a:p>
            <a:pPr algn="ctr" defTabSz="342533"/>
            <a:endParaRPr lang="en-US" sz="825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3" name="5-Point Star 112">
            <a:extLst>
              <a:ext uri="{FF2B5EF4-FFF2-40B4-BE49-F238E27FC236}">
                <a16:creationId xmlns:a16="http://schemas.microsoft.com/office/drawing/2014/main" id="{F29B8539-D4B9-604B-B394-623D1673C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86177" y="3192620"/>
            <a:ext cx="247400" cy="245433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/>
          <a:p>
            <a:pPr algn="ctr" defTabSz="342533"/>
            <a:endParaRPr lang="en-US" sz="825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D0DBAF7-4B6A-9E4E-9598-8DF2423B77D5}"/>
              </a:ext>
            </a:extLst>
          </p:cNvPr>
          <p:cNvSpPr txBox="1"/>
          <p:nvPr/>
        </p:nvSpPr>
        <p:spPr>
          <a:xfrm>
            <a:off x="4691147" y="4485290"/>
            <a:ext cx="1653009" cy="5770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rtlCol="0" anchor="b">
            <a:spAutoFit/>
          </a:bodyPr>
          <a:lstStyle/>
          <a:p>
            <a:pPr defTabSz="342892">
              <a:spcBef>
                <a:spcPct val="0"/>
              </a:spcBef>
            </a:pPr>
            <a:r>
              <a:rPr lang="en-US" sz="1200" b="1" dirty="0">
                <a:solidFill>
                  <a:srgbClr val="808080"/>
                </a:solidFill>
                <a:latin typeface="Helvetica" charset="0"/>
                <a:ea typeface="Helvetica" charset="0"/>
                <a:cs typeface="Helvetica" charset="0"/>
              </a:rPr>
              <a:t>KYNETIC: </a:t>
            </a:r>
            <a:r>
              <a:rPr lang="en-US" sz="975" dirty="0">
                <a:solidFill>
                  <a:srgbClr val="808080"/>
                </a:solidFill>
                <a:latin typeface="Helvetica" charset="0"/>
                <a:ea typeface="Helvetica" charset="0"/>
                <a:cs typeface="Helvetica" charset="0"/>
              </a:rPr>
              <a:t>University of Kentucky, University of Louisville, KY CED, </a:t>
            </a:r>
            <a:r>
              <a:rPr lang="en-US" sz="975" i="1" dirty="0">
                <a:solidFill>
                  <a:srgbClr val="808080"/>
                </a:solidFill>
                <a:latin typeface="Helvetica" charset="0"/>
                <a:ea typeface="Helvetica" charset="0"/>
                <a:cs typeface="Helvetica" charset="0"/>
              </a:rPr>
              <a:t>et al.</a:t>
            </a:r>
            <a:endParaRPr lang="en-US" sz="975" dirty="0">
              <a:solidFill>
                <a:srgbClr val="80808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6D03F23-DAC4-1E49-8674-6352C252ACBB}"/>
              </a:ext>
            </a:extLst>
          </p:cNvPr>
          <p:cNvSpPr txBox="1"/>
          <p:nvPr/>
        </p:nvSpPr>
        <p:spPr>
          <a:xfrm>
            <a:off x="6225671" y="3663877"/>
            <a:ext cx="2912839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 anchor="b">
            <a:spAutoFit/>
          </a:bodyPr>
          <a:lstStyle/>
          <a:p>
            <a:pPr defTabSz="342892">
              <a:spcBef>
                <a:spcPct val="0"/>
              </a:spcBef>
            </a:pPr>
            <a:r>
              <a:rPr lang="en-US" sz="1200" b="1">
                <a:solidFill>
                  <a:srgbClr val="808080"/>
                </a:solidFill>
                <a:latin typeface="Helvetica" charset="0"/>
                <a:ea typeface="Helvetica" charset="0"/>
                <a:cs typeface="Helvetica" charset="0"/>
              </a:rPr>
              <a:t>ROI: </a:t>
            </a:r>
            <a:r>
              <a:rPr lang="en-US" sz="975">
                <a:solidFill>
                  <a:srgbClr val="808080"/>
                </a:solidFill>
                <a:latin typeface="Helvetica" charset="0"/>
                <a:ea typeface="Helvetica" charset="0"/>
                <a:cs typeface="Helvetica" charset="0"/>
              </a:rPr>
              <a:t>Rutgers (BHS, University, Cancer Institute)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3FFBFF7-F764-7244-97F8-90A5CE7DB928}"/>
              </a:ext>
            </a:extLst>
          </p:cNvPr>
          <p:cNvSpPr txBox="1"/>
          <p:nvPr/>
        </p:nvSpPr>
        <p:spPr>
          <a:xfrm>
            <a:off x="2883582" y="1419529"/>
            <a:ext cx="1733890" cy="553998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 anchor="b">
            <a:spAutoFit/>
          </a:bodyPr>
          <a:lstStyle/>
          <a:p>
            <a:pPr defTabSz="342892">
              <a:spcBef>
                <a:spcPct val="0"/>
              </a:spcBef>
            </a:pPr>
            <a:r>
              <a:rPr lang="en-US" sz="1200" b="1">
                <a:solidFill>
                  <a:srgbClr val="808080"/>
                </a:solidFill>
                <a:latin typeface="Helvetica" charset="0"/>
                <a:ea typeface="Helvetica" charset="0"/>
                <a:cs typeface="Helvetica" charset="0"/>
              </a:rPr>
              <a:t>MBArC</a:t>
            </a:r>
            <a:r>
              <a:rPr lang="en-US" sz="1200" b="1" dirty="0">
                <a:solidFill>
                  <a:srgbClr val="808080"/>
                </a:solidFill>
                <a:latin typeface="Helvetica" charset="0"/>
                <a:ea typeface="Helvetica" charset="0"/>
                <a:cs typeface="Helvetica" charset="0"/>
              </a:rPr>
              <a:t>: </a:t>
            </a:r>
            <a:r>
              <a:rPr lang="en-US" sz="900" dirty="0">
                <a:solidFill>
                  <a:srgbClr val="808080"/>
                </a:solidFill>
                <a:latin typeface="Helvetica" charset="0"/>
                <a:ea typeface="Helvetica" charset="0"/>
                <a:cs typeface="Helvetica" charset="0"/>
              </a:rPr>
              <a:t>University of Missouri-Columbia, U Kansas Medical Center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66D00D1-52F7-9240-B1A0-638499EA8E23}"/>
              </a:ext>
            </a:extLst>
          </p:cNvPr>
          <p:cNvSpPr txBox="1"/>
          <p:nvPr/>
        </p:nvSpPr>
        <p:spPr>
          <a:xfrm>
            <a:off x="1325324" y="4026327"/>
            <a:ext cx="2096393" cy="427040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 anchor="b">
            <a:spAutoFit/>
          </a:bodyPr>
          <a:lstStyle/>
          <a:p>
            <a:pPr defTabSz="342892">
              <a:spcBef>
                <a:spcPct val="0"/>
              </a:spcBef>
            </a:pPr>
            <a:r>
              <a:rPr lang="en-US" sz="1200" b="1">
                <a:solidFill>
                  <a:srgbClr val="808080"/>
                </a:solidFill>
                <a:latin typeface="Helvetica" charset="0"/>
                <a:ea typeface="Helvetica" charset="0"/>
                <a:cs typeface="Helvetica" charset="0"/>
              </a:rPr>
              <a:t>Colorado REACH: </a:t>
            </a:r>
          </a:p>
          <a:p>
            <a:pPr defTabSz="342892">
              <a:spcBef>
                <a:spcPct val="0"/>
              </a:spcBef>
            </a:pPr>
            <a:r>
              <a:rPr lang="en-US" sz="975">
                <a:solidFill>
                  <a:srgbClr val="808080"/>
                </a:solidFill>
                <a:latin typeface="Helvetica" charset="0"/>
                <a:ea typeface="Helvetica" charset="0"/>
                <a:cs typeface="Helvetica" charset="0"/>
              </a:rPr>
              <a:t>Colorado Anschutz Medical Center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0CFD9B4-55CE-624C-93E2-67750A6A6EA5}"/>
              </a:ext>
            </a:extLst>
          </p:cNvPr>
          <p:cNvSpPr txBox="1"/>
          <p:nvPr/>
        </p:nvSpPr>
        <p:spPr>
          <a:xfrm>
            <a:off x="407835" y="2144062"/>
            <a:ext cx="1584630" cy="577081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 anchor="b">
            <a:spAutoFit/>
          </a:bodyPr>
          <a:lstStyle/>
          <a:p>
            <a:pPr defTabSz="342892">
              <a:spcBef>
                <a:spcPct val="0"/>
              </a:spcBef>
            </a:pPr>
            <a:r>
              <a:rPr lang="en-US" sz="1200" b="1">
                <a:solidFill>
                  <a:srgbClr val="808080"/>
                </a:solidFill>
                <a:latin typeface="Helvetica" charset="0"/>
                <a:cs typeface="Helvetica" charset="0"/>
              </a:rPr>
              <a:t>WE-REACH: </a:t>
            </a:r>
            <a:r>
              <a:rPr lang="en-US" sz="975">
                <a:solidFill>
                  <a:srgbClr val="808080"/>
                </a:solidFill>
                <a:latin typeface="Helvetica" charset="0"/>
                <a:ea typeface="Helvetica" charset="0"/>
                <a:cs typeface="Helvetica" charset="0"/>
              </a:rPr>
              <a:t>University of Washington, Seattle Children’s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48FB39A-EA89-B34F-AB1A-EF2FE40670DC}"/>
              </a:ext>
            </a:extLst>
          </p:cNvPr>
          <p:cNvSpPr txBox="1"/>
          <p:nvPr/>
        </p:nvSpPr>
        <p:spPr>
          <a:xfrm>
            <a:off x="4691146" y="1766280"/>
            <a:ext cx="1299528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rtlCol="0" anchor="b">
            <a:spAutoFit/>
          </a:bodyPr>
          <a:lstStyle/>
          <a:p>
            <a:pPr defTabSz="342892">
              <a:spcBef>
                <a:spcPct val="0"/>
              </a:spcBef>
            </a:pPr>
            <a:r>
              <a:rPr lang="en-US" sz="1200" b="1" err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ExCITE</a:t>
            </a:r>
            <a:r>
              <a:rPr lang="en-US" sz="120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: </a:t>
            </a:r>
          </a:p>
          <a:p>
            <a:pPr defTabSz="342892">
              <a:spcBef>
                <a:spcPct val="0"/>
              </a:spcBef>
            </a:pPr>
            <a:r>
              <a:rPr lang="en-US" sz="90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University of Louisville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FD98051-4CFC-B448-B360-82AA111D95B4}"/>
              </a:ext>
            </a:extLst>
          </p:cNvPr>
          <p:cNvSpPr txBox="1"/>
          <p:nvPr/>
        </p:nvSpPr>
        <p:spPr>
          <a:xfrm>
            <a:off x="253942" y="3187647"/>
            <a:ext cx="2183750" cy="577081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 anchor="b">
            <a:spAutoFit/>
          </a:bodyPr>
          <a:lstStyle/>
          <a:p>
            <a:pPr defTabSz="685783">
              <a:spcBef>
                <a:spcPct val="0"/>
              </a:spcBef>
            </a:pPr>
            <a:r>
              <a:rPr lang="en-US" sz="1200" b="1">
                <a:solidFill>
                  <a:srgbClr val="003399"/>
                </a:solidFill>
                <a:latin typeface="Helvetica" charset="0"/>
                <a:ea typeface="Helvetica" charset="0"/>
                <a:cs typeface="Helvetica" charset="0"/>
              </a:rPr>
              <a:t>UC-CAI: </a:t>
            </a:r>
            <a:r>
              <a:rPr lang="en-US" sz="975">
                <a:solidFill>
                  <a:srgbClr val="003399"/>
                </a:solidFill>
                <a:latin typeface="Helvetica" charset="0"/>
                <a:ea typeface="Helvetica" charset="0"/>
                <a:cs typeface="Helvetica" charset="0"/>
              </a:rPr>
              <a:t>UCLA, UC Davis, UC Irvine, UC San Diego, UC San Francisco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ECE9E8-0731-E74B-8D1D-9DDBC6AB3E8F}"/>
              </a:ext>
            </a:extLst>
          </p:cNvPr>
          <p:cNvSpPr txBox="1"/>
          <p:nvPr/>
        </p:nvSpPr>
        <p:spPr>
          <a:xfrm>
            <a:off x="3274358" y="653705"/>
            <a:ext cx="5565670" cy="562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783">
              <a:lnSpc>
                <a:spcPct val="114000"/>
              </a:lnSpc>
            </a:pPr>
            <a:r>
              <a:rPr lang="en-US" sz="1400">
                <a:latin typeface="Arial"/>
                <a:ea typeface="ＭＳ Ｐゴシック"/>
                <a:cs typeface="Arial"/>
              </a:rPr>
              <a:t>NIH Centers for Accelerated Innovation (NCAI)</a:t>
            </a:r>
          </a:p>
          <a:p>
            <a:pPr algn="r" defTabSz="685783">
              <a:lnSpc>
                <a:spcPct val="114000"/>
              </a:lnSpc>
            </a:pPr>
            <a:r>
              <a:rPr lang="en-US" sz="1400">
                <a:latin typeface="Arial"/>
                <a:ea typeface="ＭＳ Ｐゴシック"/>
                <a:cs typeface="Arial"/>
              </a:rPr>
              <a:t>Research Evaluation And Commercialization Hubs (REACH)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21CDE65-7B63-854F-B139-5F7590E4E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13" idx="1"/>
          </p:cNvCxnSpPr>
          <p:nvPr/>
        </p:nvCxnSpPr>
        <p:spPr>
          <a:xfrm>
            <a:off x="3740589" y="1933772"/>
            <a:ext cx="745588" cy="1352596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D9F4CCE-89E8-3345-89D8-D64D3C010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09" idx="1"/>
          </p:cNvCxnSpPr>
          <p:nvPr/>
        </p:nvCxnSpPr>
        <p:spPr>
          <a:xfrm>
            <a:off x="1456736" y="2273251"/>
            <a:ext cx="1109917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6384000-07C1-224B-A74D-4C9E6DFB2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11" idx="2"/>
          </p:cNvCxnSpPr>
          <p:nvPr/>
        </p:nvCxnSpPr>
        <p:spPr>
          <a:xfrm flipV="1">
            <a:off x="2690352" y="3327802"/>
            <a:ext cx="956999" cy="721608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200631DD-A3E3-414A-908C-4208D063A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97" idx="0"/>
          </p:cNvCxnSpPr>
          <p:nvPr/>
        </p:nvCxnSpPr>
        <p:spPr>
          <a:xfrm flipV="1">
            <a:off x="5141038" y="2296182"/>
            <a:ext cx="0" cy="887726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5D72EDA4-E0BE-1F43-BD84-C68B35F6C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10" idx="3"/>
          </p:cNvCxnSpPr>
          <p:nvPr/>
        </p:nvCxnSpPr>
        <p:spPr>
          <a:xfrm>
            <a:off x="5286140" y="3444673"/>
            <a:ext cx="47249" cy="106370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99E723D4-6F35-0A4E-A83F-C5DAFBE50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95" idx="1"/>
          </p:cNvCxnSpPr>
          <p:nvPr/>
        </p:nvCxnSpPr>
        <p:spPr>
          <a:xfrm flipH="1">
            <a:off x="2195646" y="3305635"/>
            <a:ext cx="326294" cy="16322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C8C25A73-A46C-8B41-96B2-9784CE460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99" idx="0"/>
            <a:endCxn id="102" idx="1"/>
          </p:cNvCxnSpPr>
          <p:nvPr/>
        </p:nvCxnSpPr>
        <p:spPr>
          <a:xfrm flipV="1">
            <a:off x="4464014" y="1558029"/>
            <a:ext cx="227133" cy="1011755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B502DA31-4D70-9744-AFFE-3642DEF0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00" idx="4"/>
          </p:cNvCxnSpPr>
          <p:nvPr/>
        </p:nvCxnSpPr>
        <p:spPr>
          <a:xfrm flipV="1">
            <a:off x="5478954" y="1605254"/>
            <a:ext cx="759444" cy="1381854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92E8BDCF-8BEF-9442-A33F-6331B5E03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94" idx="0"/>
          </p:cNvCxnSpPr>
          <p:nvPr/>
        </p:nvCxnSpPr>
        <p:spPr>
          <a:xfrm flipV="1">
            <a:off x="6019880" y="2346881"/>
            <a:ext cx="193289" cy="343889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90AB880A-E80C-0744-BEAF-8B16B23B2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96" idx="4"/>
          </p:cNvCxnSpPr>
          <p:nvPr/>
        </p:nvCxnSpPr>
        <p:spPr>
          <a:xfrm>
            <a:off x="6085170" y="2971776"/>
            <a:ext cx="217160" cy="15362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F345499A-A5FF-3D49-907A-82970A721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12" idx="3"/>
          </p:cNvCxnSpPr>
          <p:nvPr/>
        </p:nvCxnSpPr>
        <p:spPr>
          <a:xfrm>
            <a:off x="5943426" y="3135262"/>
            <a:ext cx="400730" cy="597644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84DF0B67-779C-7F4B-8ACA-9A5389BBD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98" idx="3"/>
          </p:cNvCxnSpPr>
          <p:nvPr/>
        </p:nvCxnSpPr>
        <p:spPr>
          <a:xfrm>
            <a:off x="5788969" y="3306623"/>
            <a:ext cx="472823" cy="799431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F6DF74-4881-4746-B0B5-267F0EDBA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18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NIH Proof-of-Concept Network: NCAI and REACH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1232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2">
            <a:extLst>
              <a:ext uri="{FF2B5EF4-FFF2-40B4-BE49-F238E27FC236}">
                <a16:creationId xmlns:a16="http://schemas.microsoft.com/office/drawing/2014/main" id="{10FABF6B-F0E9-4BBE-9B78-5E920E3C01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772400" y="4914903"/>
            <a:ext cx="1371600" cy="116681"/>
          </a:xfrm>
        </p:spPr>
        <p:txBody>
          <a:bodyPr/>
          <a:lstStyle/>
          <a:p>
            <a:pPr defTabSz="685766"/>
            <a:fld id="{D303D29F-C580-5C4D-AAA1-94293C4E9288}" type="slidenum">
              <a:rPr lang="en-US">
                <a:latin typeface="Arial"/>
                <a:ea typeface="ＭＳ Ｐゴシック"/>
                <a:cs typeface="Arial"/>
              </a:rPr>
              <a:pPr defTabSz="685766"/>
              <a:t>13</a:t>
            </a:fld>
            <a:endParaRPr lang="en-US">
              <a:latin typeface="Arial"/>
              <a:ea typeface="ＭＳ Ｐゴシック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8404B6-D882-4160-8754-2D59D6A13483}"/>
              </a:ext>
            </a:extLst>
          </p:cNvPr>
          <p:cNvSpPr/>
          <p:nvPr/>
        </p:nvSpPr>
        <p:spPr>
          <a:xfrm>
            <a:off x="232969" y="821065"/>
            <a:ext cx="8433956" cy="495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66">
              <a:lnSpc>
                <a:spcPct val="114000"/>
              </a:lnSpc>
            </a:pPr>
            <a:r>
              <a:rPr lang="en-US" sz="12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NIGMS STTR Regional Technology Transfer Accelerator Hubs for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IDeA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States </a:t>
            </a:r>
          </a:p>
          <a:p>
            <a:pPr defTabSz="685766">
              <a:lnSpc>
                <a:spcPct val="114000"/>
              </a:lnSpc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→  35 additional institutions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, facilitated by STTR awards to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4 small businesses</a:t>
            </a:r>
            <a:endParaRPr lang="en-US" sz="12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id="{7C8302FC-FCCB-D54C-8135-CB95B698E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334" y="1479144"/>
            <a:ext cx="5045108" cy="3216256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5A49BC3-32D6-544A-B2BA-AB9558A6A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6560" y="3290477"/>
            <a:ext cx="1043609" cy="745435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en-US" sz="1013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B3AC46-3895-4343-93D3-E8482B18BADB}"/>
              </a:ext>
            </a:extLst>
          </p:cNvPr>
          <p:cNvSpPr txBox="1"/>
          <p:nvPr/>
        </p:nvSpPr>
        <p:spPr>
          <a:xfrm>
            <a:off x="5738365" y="2703663"/>
            <a:ext cx="2928560" cy="1383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66">
              <a:lnSpc>
                <a:spcPct val="114000"/>
              </a:lnSpc>
              <a:spcAft>
                <a:spcPts val="450"/>
              </a:spcAft>
            </a:pPr>
            <a:r>
              <a:rPr lang="en-US" sz="1200" b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NIGMS </a:t>
            </a:r>
            <a:r>
              <a:rPr lang="en-US" sz="1200" b="1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IDeA</a:t>
            </a:r>
            <a:r>
              <a:rPr lang="en-US" sz="1200" b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States Regional Hubs</a:t>
            </a:r>
          </a:p>
          <a:p>
            <a:pPr indent="346454" defTabSz="685766">
              <a:lnSpc>
                <a:spcPct val="114000"/>
              </a:lnSpc>
              <a:spcAft>
                <a:spcPts val="450"/>
              </a:spcAft>
            </a:pPr>
            <a:r>
              <a:rPr lang="en-US" sz="120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Southeast: </a:t>
            </a:r>
            <a:r>
              <a:rPr lang="en-US" sz="1200" err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XLerator</a:t>
            </a:r>
            <a:r>
              <a:rPr lang="en-US" sz="120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Network</a:t>
            </a:r>
          </a:p>
          <a:p>
            <a:pPr indent="346454" defTabSz="685766">
              <a:lnSpc>
                <a:spcPct val="114000"/>
              </a:lnSpc>
              <a:spcAft>
                <a:spcPts val="450"/>
              </a:spcAft>
            </a:pPr>
            <a:r>
              <a:rPr lang="en-US" sz="120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Northeast: DRIVEN</a:t>
            </a:r>
          </a:p>
          <a:p>
            <a:pPr indent="346454" defTabSz="685766">
              <a:lnSpc>
                <a:spcPct val="114000"/>
              </a:lnSpc>
              <a:spcAft>
                <a:spcPts val="450"/>
              </a:spcAft>
            </a:pPr>
            <a:r>
              <a:rPr lang="en-US" sz="120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Central: SHARP</a:t>
            </a:r>
          </a:p>
          <a:p>
            <a:pPr indent="346454" defTabSz="685766">
              <a:lnSpc>
                <a:spcPct val="114000"/>
              </a:lnSpc>
              <a:spcAft>
                <a:spcPts val="450"/>
              </a:spcAft>
            </a:pPr>
            <a:r>
              <a:rPr lang="en-US" sz="120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Western: ASCEND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74582A-C916-584C-B36D-8E858A68F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13781" y="3027637"/>
            <a:ext cx="119270" cy="12306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en-US" sz="1013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AFA49F0-7B97-4349-8C04-A7419AA03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13781" y="3300964"/>
            <a:ext cx="119270" cy="123068"/>
          </a:xfrm>
          <a:prstGeom prst="rect">
            <a:avLst/>
          </a:prstGeom>
          <a:solidFill>
            <a:srgbClr val="13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en-US" sz="1013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A254D85-FF54-FC48-B518-E62E449A5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13781" y="3574288"/>
            <a:ext cx="119270" cy="123068"/>
          </a:xfrm>
          <a:prstGeom prst="rect">
            <a:avLst/>
          </a:prstGeom>
          <a:solidFill>
            <a:srgbClr val="929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en-US" sz="1013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8168124-D392-8341-AC39-59BF85326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13781" y="3847615"/>
            <a:ext cx="119270" cy="12306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en-US" sz="1013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306124-8B61-4D5E-AFA8-2DEB51DCE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18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NIH Proof-of-Concept Network: Regional Technology Transfer Hubs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5220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Proof-of-Concept Network: Outcomes to Date*</a:t>
            </a:r>
          </a:p>
        </p:txBody>
      </p:sp>
      <p:pic>
        <p:nvPicPr>
          <p:cNvPr id="60" name="Picture 59" descr="ci5003sum11 - WIKI 2 Middle School Plastics Curriculu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234" y="2972183"/>
            <a:ext cx="763165" cy="627909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3695781" y="2310154"/>
            <a:ext cx="17860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783"/>
            <a:r>
              <a:rPr lang="en-US" sz="1500" b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Technology </a:t>
            </a:r>
          </a:p>
          <a:p>
            <a:pPr algn="ctr" defTabSz="685783"/>
            <a:r>
              <a:rPr lang="en-US" sz="1500" b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Licenses/Options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304124" y="3729428"/>
            <a:ext cx="56938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685783"/>
            <a:r>
              <a:rPr lang="en-US" sz="2700" b="1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69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153155" y="2310156"/>
            <a:ext cx="1389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en-US" sz="1500" b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New Companies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717540" y="2310154"/>
            <a:ext cx="10887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783"/>
            <a:r>
              <a:rPr lang="en-US" sz="1500" b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Follow-on</a:t>
            </a:r>
          </a:p>
          <a:p>
            <a:pPr algn="ctr" defTabSz="685783"/>
            <a:r>
              <a:rPr lang="en-US" sz="1500" b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Funding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640597" y="3729428"/>
            <a:ext cx="124264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685783"/>
            <a:r>
              <a:rPr lang="en-US" sz="2700" b="1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$802M</a:t>
            </a:r>
          </a:p>
        </p:txBody>
      </p:sp>
      <p:pic>
        <p:nvPicPr>
          <p:cNvPr id="66" name="Picture 65" descr="Do poor people prefer cash or in-kind benefits? | prior probabilit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117" y="2917273"/>
            <a:ext cx="801609" cy="739970"/>
          </a:xfrm>
          <a:prstGeom prst="rect">
            <a:avLst/>
          </a:prstGeom>
        </p:spPr>
      </p:pic>
      <p:pic>
        <p:nvPicPr>
          <p:cNvPr id="67" name="Picture 66" descr="Download Small PNG Medium PNG Larg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6556" y="2934035"/>
            <a:ext cx="502224" cy="723207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2562977" y="3729428"/>
            <a:ext cx="56938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685783"/>
            <a:r>
              <a:rPr lang="en-US" sz="2700" b="1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74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9EE523F-D39E-AC43-A7AC-C552FBCF022C}"/>
              </a:ext>
            </a:extLst>
          </p:cNvPr>
          <p:cNvSpPr txBox="1"/>
          <p:nvPr/>
        </p:nvSpPr>
        <p:spPr>
          <a:xfrm>
            <a:off x="7135383" y="3729428"/>
            <a:ext cx="170591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685783"/>
            <a:r>
              <a:rPr lang="en-US" sz="1050">
                <a:solidFill>
                  <a:srgbClr val="000000"/>
                </a:solidFill>
                <a:latin typeface="Helvetica Light" panose="020B0403020202020204" pitchFamily="34" charset="0"/>
                <a:ea typeface="ＭＳ Ｐゴシック"/>
                <a:cs typeface="Arial"/>
              </a:rPr>
              <a:t>more than  </a:t>
            </a:r>
            <a:r>
              <a:rPr lang="en-US" sz="2700" b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2,250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198635" y="966627"/>
            <a:ext cx="2390179" cy="98553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000" tIns="27000" rIns="27000" bIns="27000" rtlCol="0" anchor="ctr" anchorCtr="0">
            <a:spAutoFit/>
          </a:bodyPr>
          <a:lstStyle/>
          <a:p>
            <a:pPr algn="ctr" defTabSz="685783"/>
            <a:r>
              <a:rPr lang="en-US" sz="2700" b="1" dirty="0">
                <a:solidFill>
                  <a:srgbClr val="000000"/>
                </a:solidFill>
                <a:latin typeface="Arial Black" panose="020B0604020202020204" pitchFamily="34" charset="0"/>
                <a:ea typeface="ＭＳ Ｐゴシック"/>
                <a:cs typeface="Arial Black" panose="020B0604020202020204" pitchFamily="34" charset="0"/>
              </a:rPr>
              <a:t>289</a:t>
            </a:r>
          </a:p>
          <a:p>
            <a:pPr algn="ctr" defTabSz="685783"/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Funded Projects</a:t>
            </a:r>
          </a:p>
        </p:txBody>
      </p:sp>
      <p:sp>
        <p:nvSpPr>
          <p:cNvPr id="30" name="Left Arrow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87808" y="3232389"/>
            <a:ext cx="695831" cy="161153"/>
          </a:xfrm>
          <a:prstGeom prst="lef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500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00291" y="2310154"/>
            <a:ext cx="19726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en-US" sz="1500" b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Small Business Program Award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957" y="2901773"/>
            <a:ext cx="777350" cy="8486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FD79609-4A64-1642-BD5D-615D3AD7D2BF}"/>
              </a:ext>
            </a:extLst>
          </p:cNvPr>
          <p:cNvSpPr/>
          <p:nvPr/>
        </p:nvSpPr>
        <p:spPr>
          <a:xfrm>
            <a:off x="6855431" y="2310156"/>
            <a:ext cx="2265819" cy="527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83">
              <a:lnSpc>
                <a:spcPct val="115000"/>
              </a:lnSpc>
            </a:pPr>
            <a:r>
              <a:rPr lang="en-US" sz="1500" b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Academic Innovators </a:t>
            </a:r>
          </a:p>
          <a:p>
            <a:pPr algn="ctr" defTabSz="685783">
              <a:lnSpc>
                <a:spcPct val="115000"/>
              </a:lnSpc>
            </a:pPr>
            <a:r>
              <a:rPr lang="en-US" sz="1050">
                <a:solidFill>
                  <a:srgbClr val="000000"/>
                </a:solidFill>
                <a:latin typeface="Helvetica Ligh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receiving entrepreneurial training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DFB79B4-A06C-4F93-89EB-00BD2685D50D}"/>
              </a:ext>
            </a:extLst>
          </p:cNvPr>
          <p:cNvSpPr/>
          <p:nvPr/>
        </p:nvSpPr>
        <p:spPr>
          <a:xfrm>
            <a:off x="6475372" y="4840282"/>
            <a:ext cx="2616061" cy="286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783">
              <a:lnSpc>
                <a:spcPct val="115000"/>
              </a:lnSpc>
              <a:spcAft>
                <a:spcPts val="750"/>
              </a:spcAft>
            </a:pPr>
            <a:r>
              <a:rPr lang="en-US" sz="12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*As of October 26, 2020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30C7EA6-5D4C-9A4E-9957-66174A819818}"/>
              </a:ext>
            </a:extLst>
          </p:cNvPr>
          <p:cNvSpPr txBox="1"/>
          <p:nvPr/>
        </p:nvSpPr>
        <p:spPr>
          <a:xfrm>
            <a:off x="801941" y="3729428"/>
            <a:ext cx="56938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685783"/>
            <a:r>
              <a:rPr lang="en-US" sz="2700" b="1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29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AB034C-E0A3-7B4F-BFFB-C5813037C5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18" y="2917273"/>
            <a:ext cx="651047" cy="7399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73B929-02B5-4410-BA06-AFD8D4EFA7C6}"/>
              </a:ext>
            </a:extLst>
          </p:cNvPr>
          <p:cNvSpPr/>
          <p:nvPr/>
        </p:nvSpPr>
        <p:spPr>
          <a:xfrm>
            <a:off x="4780745" y="1274730"/>
            <a:ext cx="2025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/>
            <a:r>
              <a:rPr lang="en-US" sz="1800" b="1">
                <a:solidFill>
                  <a:srgbClr val="0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NCAI + REACH</a:t>
            </a:r>
          </a:p>
        </p:txBody>
      </p:sp>
    </p:spTree>
    <p:extLst>
      <p:ext uri="{BB962C8B-B14F-4D97-AF65-F5344CB8AC3E}">
        <p14:creationId xmlns:p14="http://schemas.microsoft.com/office/powerpoint/2010/main" val="80775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71532AF-2104-4BFE-958B-C4FFB445DB84}"/>
              </a:ext>
            </a:extLst>
          </p:cNvPr>
          <p:cNvSpPr/>
          <p:nvPr/>
        </p:nvSpPr>
        <p:spPr>
          <a:xfrm>
            <a:off x="159199" y="863206"/>
            <a:ext cx="7602758" cy="3452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Pathway to Independence Award ($680K total) led Jonathan Thon to believe he could use pluripotent stem cells to manufacture human platelets.</a:t>
            </a:r>
          </a:p>
          <a:p>
            <a:pPr>
              <a:spcAft>
                <a:spcPts val="750"/>
              </a:spcAft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NCAI funding ($350K) to build a platelet bioreactor. Technology Review Committee led directly to connection with CBER to discuss regulatory path.</a:t>
            </a:r>
          </a:p>
          <a:p>
            <a:pPr>
              <a:spcAft>
                <a:spcPts val="750"/>
              </a:spcAft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2016 Spin-out company received a Direct to Phase II SBIR ($1.5M)</a:t>
            </a:r>
          </a:p>
          <a:p>
            <a:pPr>
              <a:spcAft>
                <a:spcPts val="750"/>
              </a:spcAft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Commercialization Assistance Program award (to support IP development)</a:t>
            </a:r>
          </a:p>
          <a:p>
            <a:pPr>
              <a:spcAft>
                <a:spcPts val="750"/>
              </a:spcAft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2017 $10 million in Series A venture capital financing</a:t>
            </a:r>
          </a:p>
          <a:p>
            <a:pPr>
              <a:spcAft>
                <a:spcPts val="750"/>
              </a:spcAft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2018  Entrepreneur-in-Residence mentoring and support to attend BIO</a:t>
            </a:r>
          </a:p>
          <a:p>
            <a:pPr>
              <a:spcAft>
                <a:spcPts val="750"/>
              </a:spcAft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2018 $3.5 million DoD grant</a:t>
            </a:r>
          </a:p>
          <a:p>
            <a:pPr>
              <a:spcAft>
                <a:spcPts val="750"/>
              </a:spcAft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2019 $26 million Series A1 venture capital financing</a:t>
            </a:r>
          </a:p>
          <a:p>
            <a:pPr>
              <a:spcAft>
                <a:spcPts val="750"/>
              </a:spcAft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2019 $5 million (with potential to reach $56 million) contract from BARDA</a:t>
            </a:r>
          </a:p>
        </p:txBody>
      </p:sp>
      <p:pic>
        <p:nvPicPr>
          <p:cNvPr id="3" name="Picture 2" descr="picture of Jonathan Thon">
            <a:extLst>
              <a:ext uri="{FF2B5EF4-FFF2-40B4-BE49-F238E27FC236}">
                <a16:creationId xmlns:a16="http://schemas.microsoft.com/office/drawing/2014/main" id="{DBC0588F-FA64-45A2-8945-2A9210D182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774"/>
          <a:stretch/>
        </p:blipFill>
        <p:spPr>
          <a:xfrm>
            <a:off x="7940616" y="695488"/>
            <a:ext cx="1203384" cy="1428750"/>
          </a:xfrm>
          <a:prstGeom prst="rect">
            <a:avLst/>
          </a:prstGeom>
        </p:spPr>
      </p:pic>
      <p:pic>
        <p:nvPicPr>
          <p:cNvPr id="4" name="Picture 3" descr="Platelet Biogenesis logo">
            <a:extLst>
              <a:ext uri="{FF2B5EF4-FFF2-40B4-BE49-F238E27FC236}">
                <a16:creationId xmlns:a16="http://schemas.microsoft.com/office/drawing/2014/main" id="{AF104D66-9191-4341-BFA9-058A410B91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0"/>
          <a:stretch/>
        </p:blipFill>
        <p:spPr>
          <a:xfrm>
            <a:off x="7073499" y="4473999"/>
            <a:ext cx="2023892" cy="714473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584795D-6CEA-4F71-AE01-F2940F8642D5}"/>
              </a:ext>
            </a:extLst>
          </p:cNvPr>
          <p:cNvSpPr/>
          <p:nvPr/>
        </p:nvSpPr>
        <p:spPr>
          <a:xfrm>
            <a:off x="7394771" y="2412928"/>
            <a:ext cx="1702620" cy="2035085"/>
          </a:xfrm>
          <a:prstGeom prst="wedgeRoundRectCallout">
            <a:avLst>
              <a:gd name="adj1" fmla="val 18976"/>
              <a:gd name="adj2" fmla="val -6270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215879" algn="l"/>
              </a:tabLst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not for acceleration effect of BBIC, this would have been a continuation of an academic project.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395639F-D318-C647-9B34-66989CD70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1451"/>
            <a:ext cx="7620000" cy="422672"/>
          </a:xfrm>
        </p:spPr>
        <p:txBody>
          <a:bodyPr/>
          <a:lstStyle/>
          <a:p>
            <a:r>
              <a:rPr lang="en-US" dirty="0"/>
              <a:t>Success Story</a:t>
            </a:r>
          </a:p>
        </p:txBody>
      </p:sp>
    </p:spTree>
    <p:extLst>
      <p:ext uri="{BB962C8B-B14F-4D97-AF65-F5344CB8AC3E}">
        <p14:creationId xmlns:p14="http://schemas.microsoft.com/office/powerpoint/2010/main" val="793172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71532AF-2104-4BFE-958B-C4FFB445DB84}"/>
              </a:ext>
            </a:extLst>
          </p:cNvPr>
          <p:cNvSpPr/>
          <p:nvPr/>
        </p:nvSpPr>
        <p:spPr>
          <a:xfrm>
            <a:off x="159199" y="863206"/>
            <a:ext cx="7602758" cy="3452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sz="1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Pathway to Independence Award ($680K total) led Jonathan Thon to believe he could use pluripotent stem cells to manufacture human platelets.</a:t>
            </a:r>
          </a:p>
          <a:p>
            <a:pPr>
              <a:spcAft>
                <a:spcPts val="750"/>
              </a:spcAft>
            </a:pPr>
            <a:r>
              <a:rPr lang="en-US" sz="1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NCAI funding ($350K) to build a platelet bioreactor. Technology Review Committee led directly to connection with CBER to discuss regulatory path.</a:t>
            </a:r>
          </a:p>
          <a:p>
            <a:pPr>
              <a:spcAft>
                <a:spcPts val="750"/>
              </a:spcAft>
            </a:pPr>
            <a:r>
              <a:rPr lang="en-US" sz="1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2016 Spin-out company received a Direct to Phase II SBIR ($1.5M)</a:t>
            </a:r>
          </a:p>
          <a:p>
            <a:pPr>
              <a:spcAft>
                <a:spcPts val="750"/>
              </a:spcAft>
            </a:pPr>
            <a:r>
              <a:rPr lang="en-US" sz="1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Commercialization Assistance Program award (to support IP development)</a:t>
            </a:r>
          </a:p>
          <a:p>
            <a:pPr>
              <a:spcAft>
                <a:spcPts val="750"/>
              </a:spcAft>
            </a:pPr>
            <a:r>
              <a:rPr lang="en-US" sz="1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2017 $10 million in Series A venture capital financing</a:t>
            </a:r>
          </a:p>
          <a:p>
            <a:pPr>
              <a:spcAft>
                <a:spcPts val="750"/>
              </a:spcAft>
            </a:pPr>
            <a:r>
              <a:rPr lang="en-US" sz="1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2018  Entrepreneur-in-Residence mentoring and support to attend BIO</a:t>
            </a:r>
          </a:p>
          <a:p>
            <a:pPr>
              <a:spcAft>
                <a:spcPts val="750"/>
              </a:spcAft>
            </a:pPr>
            <a:r>
              <a:rPr lang="en-US" sz="1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2018 $3.5 million DoD grant</a:t>
            </a:r>
          </a:p>
          <a:p>
            <a:pPr>
              <a:spcAft>
                <a:spcPts val="750"/>
              </a:spcAft>
            </a:pPr>
            <a:r>
              <a:rPr lang="en-US" sz="1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2019 $26 million Series A1 venture capital financing</a:t>
            </a:r>
          </a:p>
          <a:p>
            <a:pPr>
              <a:spcAft>
                <a:spcPts val="750"/>
              </a:spcAft>
            </a:pPr>
            <a:r>
              <a:rPr lang="en-US" sz="15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2019 $5 million (with potential to reach $56 million) contract from BARDA</a:t>
            </a:r>
          </a:p>
        </p:txBody>
      </p:sp>
      <p:pic>
        <p:nvPicPr>
          <p:cNvPr id="3" name="Picture 2" descr="picture of Jonathan Thon">
            <a:extLst>
              <a:ext uri="{FF2B5EF4-FFF2-40B4-BE49-F238E27FC236}">
                <a16:creationId xmlns:a16="http://schemas.microsoft.com/office/drawing/2014/main" id="{DBC0588F-FA64-45A2-8945-2A9210D182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774"/>
          <a:stretch/>
        </p:blipFill>
        <p:spPr>
          <a:xfrm>
            <a:off x="7940616" y="695488"/>
            <a:ext cx="1203384" cy="1428750"/>
          </a:xfrm>
          <a:prstGeom prst="rect">
            <a:avLst/>
          </a:prstGeom>
        </p:spPr>
      </p:pic>
      <p:pic>
        <p:nvPicPr>
          <p:cNvPr id="4" name="Picture 3" descr="Platelet Biogenesis logo">
            <a:extLst>
              <a:ext uri="{FF2B5EF4-FFF2-40B4-BE49-F238E27FC236}">
                <a16:creationId xmlns:a16="http://schemas.microsoft.com/office/drawing/2014/main" id="{AF104D66-9191-4341-BFA9-058A410B91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0"/>
          <a:stretch/>
        </p:blipFill>
        <p:spPr>
          <a:xfrm>
            <a:off x="7073499" y="4473999"/>
            <a:ext cx="2023892" cy="714473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584795D-6CEA-4F71-AE01-F2940F8642D5}"/>
              </a:ext>
            </a:extLst>
          </p:cNvPr>
          <p:cNvSpPr/>
          <p:nvPr/>
        </p:nvSpPr>
        <p:spPr>
          <a:xfrm>
            <a:off x="7394771" y="2412928"/>
            <a:ext cx="1702620" cy="2035085"/>
          </a:xfrm>
          <a:prstGeom prst="wedgeRoundRectCallout">
            <a:avLst>
              <a:gd name="adj1" fmla="val 18976"/>
              <a:gd name="adj2" fmla="val -6270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215879" algn="l"/>
              </a:tabLst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not for acceleration effect of BBIC, this would have been a continuation of an academic project.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395639F-D318-C647-9B34-66989CD70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1451"/>
            <a:ext cx="7620000" cy="422672"/>
          </a:xfrm>
        </p:spPr>
        <p:txBody>
          <a:bodyPr/>
          <a:lstStyle/>
          <a:p>
            <a:r>
              <a:rPr lang="en-US" dirty="0"/>
              <a:t>Success Story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2B57AA-6486-F844-B279-B97B98BA9A06}"/>
              </a:ext>
            </a:extLst>
          </p:cNvPr>
          <p:cNvSpPr/>
          <p:nvPr/>
        </p:nvSpPr>
        <p:spPr>
          <a:xfrm>
            <a:off x="984837" y="2124238"/>
            <a:ext cx="5951481" cy="93688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</a:rPr>
              <a:t>4:00 PM – 4:45 PM EST</a:t>
            </a:r>
          </a:p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</a:rPr>
              <a:t>Innovators in Action: Case Studies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FA549F-7D92-704C-A112-27CEE54CB86D}"/>
              </a:ext>
            </a:extLst>
          </p:cNvPr>
          <p:cNvSpPr txBox="1"/>
          <p:nvPr/>
        </p:nvSpPr>
        <p:spPr>
          <a:xfrm>
            <a:off x="835573" y="1053292"/>
            <a:ext cx="6651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Hear from innovators like Jonathan!</a:t>
            </a:r>
          </a:p>
        </p:txBody>
      </p:sp>
    </p:spTree>
    <p:extLst>
      <p:ext uri="{BB962C8B-B14F-4D97-AF65-F5344CB8AC3E}">
        <p14:creationId xmlns:p14="http://schemas.microsoft.com/office/powerpoint/2010/main" val="2335743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DAE06-4716-AE4A-84E5-B0A61A16A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you heard about product development resources and programs at the NIH (</a:t>
            </a:r>
            <a:r>
              <a:rPr lang="en-US" dirty="0" err="1"/>
              <a:t>eg.</a:t>
            </a:r>
            <a:r>
              <a:rPr lang="en-US" dirty="0"/>
              <a:t> NCATS </a:t>
            </a:r>
            <a:r>
              <a:rPr lang="en-US" dirty="0" err="1"/>
              <a:t>BrIDGS</a:t>
            </a:r>
            <a:r>
              <a:rPr lang="en-US" dirty="0"/>
              <a:t> and TRND, NCI </a:t>
            </a:r>
            <a:r>
              <a:rPr lang="en-US" dirty="0" err="1"/>
              <a:t>NExT</a:t>
            </a:r>
            <a:r>
              <a:rPr lang="en-US" dirty="0"/>
              <a:t>, and NINDS Blueprint program)</a:t>
            </a:r>
            <a:r>
              <a:rPr lang="en-US" dirty="0">
                <a:solidFill>
                  <a:srgbClr val="000000"/>
                </a:solidFill>
              </a:rPr>
              <a:t>?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Yes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931756-3707-A54E-8A1F-27E1D7EB7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1451"/>
            <a:ext cx="7620000" cy="422672"/>
          </a:xfrm>
        </p:spPr>
        <p:txBody>
          <a:bodyPr/>
          <a:lstStyle/>
          <a:p>
            <a:r>
              <a:rPr lang="en-US" dirty="0"/>
              <a:t>Poll Question 6</a:t>
            </a:r>
          </a:p>
        </p:txBody>
      </p:sp>
    </p:spTree>
    <p:extLst>
      <p:ext uri="{BB962C8B-B14F-4D97-AF65-F5344CB8AC3E}">
        <p14:creationId xmlns:p14="http://schemas.microsoft.com/office/powerpoint/2010/main" val="2695305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diagram of product development resources at the NIH">
            <a:extLst>
              <a:ext uri="{FF2B5EF4-FFF2-40B4-BE49-F238E27FC236}">
                <a16:creationId xmlns:a16="http://schemas.microsoft.com/office/drawing/2014/main" id="{243768E9-3716-4334-B818-CBE99600E8E8}"/>
              </a:ext>
            </a:extLst>
          </p:cNvPr>
          <p:cNvGrpSpPr/>
          <p:nvPr/>
        </p:nvGrpSpPr>
        <p:grpSpPr>
          <a:xfrm>
            <a:off x="-180972" y="690686"/>
            <a:ext cx="9312537" cy="4444465"/>
            <a:chOff x="-180972" y="690686"/>
            <a:chExt cx="9312537" cy="4444465"/>
          </a:xfrm>
        </p:grpSpPr>
        <p:grpSp>
          <p:nvGrpSpPr>
            <p:cNvPr id="4" name="Group 3" descr="Early Product Development">
              <a:extLst>
                <a:ext uri="{FF2B5EF4-FFF2-40B4-BE49-F238E27FC236}">
                  <a16:creationId xmlns:a16="http://schemas.microsoft.com/office/drawing/2014/main" id="{1C2A3A39-31B6-4A50-B078-6B32D4372737}"/>
                </a:ext>
              </a:extLst>
            </p:cNvPr>
            <p:cNvGrpSpPr/>
            <p:nvPr/>
          </p:nvGrpSpPr>
          <p:grpSpPr>
            <a:xfrm>
              <a:off x="875014" y="756336"/>
              <a:ext cx="5440123" cy="292388"/>
              <a:chOff x="2743200" y="1273745"/>
              <a:chExt cx="5866332" cy="389850"/>
            </a:xfrm>
          </p:grpSpPr>
          <p:sp>
            <p:nvSpPr>
              <p:cNvPr id="5" name="Pentagon 2">
                <a:extLst>
                  <a:ext uri="{FF2B5EF4-FFF2-40B4-BE49-F238E27FC236}">
                    <a16:creationId xmlns:a16="http://schemas.microsoft.com/office/drawing/2014/main" id="{97AB50B0-438F-4E2C-A623-8A8C1246C269}"/>
                  </a:ext>
                </a:extLst>
              </p:cNvPr>
              <p:cNvSpPr/>
              <p:nvPr/>
            </p:nvSpPr>
            <p:spPr>
              <a:xfrm>
                <a:off x="5561530" y="1295401"/>
                <a:ext cx="3048002" cy="304800"/>
              </a:xfrm>
              <a:prstGeom prst="homePlate">
                <a:avLst>
                  <a:gd name="adj" fmla="val 132500"/>
                </a:avLst>
              </a:prstGeom>
              <a:gradFill flip="none" rotWithShape="1">
                <a:gsLst>
                  <a:gs pos="60000">
                    <a:srgbClr val="0070C0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6" name="Pentagon 76">
                <a:extLst>
                  <a:ext uri="{FF2B5EF4-FFF2-40B4-BE49-F238E27FC236}">
                    <a16:creationId xmlns:a16="http://schemas.microsoft.com/office/drawing/2014/main" id="{0C39CB86-00EE-4551-BB7D-C351CFBC8A4D}"/>
                  </a:ext>
                </a:extLst>
              </p:cNvPr>
              <p:cNvSpPr/>
              <p:nvPr/>
            </p:nvSpPr>
            <p:spPr>
              <a:xfrm flipH="1">
                <a:off x="2743200" y="1295400"/>
                <a:ext cx="2825946" cy="304800"/>
              </a:xfrm>
              <a:prstGeom prst="homePlate">
                <a:avLst>
                  <a:gd name="adj" fmla="val 132500"/>
                </a:avLst>
              </a:prstGeom>
              <a:gradFill flip="none" rotWithShape="1">
                <a:gsLst>
                  <a:gs pos="60000">
                    <a:srgbClr val="0070C0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38366F-5A66-4FB5-A695-827FD735560F}"/>
                  </a:ext>
                </a:extLst>
              </p:cNvPr>
              <p:cNvSpPr txBox="1"/>
              <p:nvPr/>
            </p:nvSpPr>
            <p:spPr>
              <a:xfrm>
                <a:off x="4482842" y="1273745"/>
                <a:ext cx="3200400" cy="389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>
                    <a:solidFill>
                      <a:prstClr val="white"/>
                    </a:solidFill>
                    <a:latin typeface="Arial"/>
                  </a:rPr>
                  <a:t>Early Product Development</a:t>
                </a:r>
              </a:p>
            </p:txBody>
          </p:sp>
        </p:grpSp>
        <p:grpSp>
          <p:nvGrpSpPr>
            <p:cNvPr id="8" name="Group 65" descr="FDA">
              <a:extLst>
                <a:ext uri="{FF2B5EF4-FFF2-40B4-BE49-F238E27FC236}">
                  <a16:creationId xmlns:a16="http://schemas.microsoft.com/office/drawing/2014/main" id="{67EB34EC-E9D3-4678-A79D-C85B02E75648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6318532" y="690686"/>
              <a:ext cx="449332" cy="656445"/>
              <a:chOff x="6425868" y="1516230"/>
              <a:chExt cx="671728" cy="632099"/>
            </a:xfrm>
            <a:solidFill>
              <a:schemeClr val="bg1">
                <a:lumMod val="85000"/>
              </a:schemeClr>
            </a:solidFill>
          </p:grpSpPr>
          <p:sp>
            <p:nvSpPr>
              <p:cNvPr id="9" name="AutoShape 14">
                <a:extLst>
                  <a:ext uri="{FF2B5EF4-FFF2-40B4-BE49-F238E27FC236}">
                    <a16:creationId xmlns:a16="http://schemas.microsoft.com/office/drawing/2014/main" id="{60FD069F-1D51-4E69-B0D4-F82CA2C23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7996" y="1516230"/>
                <a:ext cx="609600" cy="609600"/>
              </a:xfrm>
              <a:prstGeom prst="triangle">
                <a:avLst>
                  <a:gd name="adj" fmla="val 50000"/>
                </a:avLst>
              </a:prstGeom>
              <a:grpFill/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750" b="1" kern="0" dirty="0">
                  <a:solidFill>
                    <a:srgbClr val="909AFE"/>
                  </a:solidFill>
                  <a:latin typeface="Arial"/>
                </a:endParaRPr>
              </a:p>
            </p:txBody>
          </p:sp>
          <p:sp>
            <p:nvSpPr>
              <p:cNvPr id="10" name="Text Box 15">
                <a:extLst>
                  <a:ext uri="{FF2B5EF4-FFF2-40B4-BE49-F238E27FC236}">
                    <a16:creationId xmlns:a16="http://schemas.microsoft.com/office/drawing/2014/main" id="{26B231FF-8A51-40C2-B391-54CC45E0AA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800000">
                <a:off x="6425868" y="1669758"/>
                <a:ext cx="602540" cy="478571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vert="eaVert" wrap="square"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en-US" sz="1200" b="1" kern="0" dirty="0">
                    <a:solidFill>
                      <a:prstClr val="black"/>
                    </a:solidFill>
                    <a:latin typeface="Arial"/>
                  </a:rPr>
                  <a:t>FDA</a:t>
                </a: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B1BF07D-121D-4818-ADCF-C968B36E7A86}"/>
                </a:ext>
              </a:extLst>
            </p:cNvPr>
            <p:cNvSpPr/>
            <p:nvPr/>
          </p:nvSpPr>
          <p:spPr>
            <a:xfrm>
              <a:off x="-180972" y="741247"/>
              <a:ext cx="137458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black"/>
                  </a:solidFill>
                </a:rPr>
                <a:t>Concept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DAF7649-C9FA-45D6-BEDE-0C0D26B59A13}"/>
                </a:ext>
              </a:extLst>
            </p:cNvPr>
            <p:cNvSpPr/>
            <p:nvPr/>
          </p:nvSpPr>
          <p:spPr>
            <a:xfrm>
              <a:off x="630638" y="1209799"/>
              <a:ext cx="955862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300" kern="0" dirty="0">
                  <a:solidFill>
                    <a:prstClr val="black"/>
                  </a:solidFill>
                </a:rPr>
                <a:t>Disease</a:t>
              </a:r>
            </a:p>
            <a:p>
              <a:pPr algn="ctr">
                <a:defRPr/>
              </a:pPr>
              <a:r>
                <a:rPr lang="en-US" sz="1300" kern="0" dirty="0">
                  <a:solidFill>
                    <a:prstClr val="black"/>
                  </a:solidFill>
                </a:rPr>
                <a:t>Target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7E082E4-512C-4906-9F81-342F0C886459}"/>
                </a:ext>
              </a:extLst>
            </p:cNvPr>
            <p:cNvSpPr/>
            <p:nvPr/>
          </p:nvSpPr>
          <p:spPr>
            <a:xfrm>
              <a:off x="1581431" y="1268092"/>
              <a:ext cx="955862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300" kern="0" dirty="0">
                  <a:solidFill>
                    <a:prstClr val="black"/>
                  </a:solidFill>
                </a:rPr>
                <a:t>Develop</a:t>
              </a:r>
            </a:p>
            <a:p>
              <a:pPr algn="ctr">
                <a:defRPr/>
              </a:pPr>
              <a:r>
                <a:rPr lang="en-US" sz="1300" kern="0" dirty="0">
                  <a:solidFill>
                    <a:prstClr val="black"/>
                  </a:solidFill>
                </a:rPr>
                <a:t>Assay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8C3F445-E2D9-4649-B6C6-C6F491105B7B}"/>
                </a:ext>
              </a:extLst>
            </p:cNvPr>
            <p:cNvSpPr/>
            <p:nvPr/>
          </p:nvSpPr>
          <p:spPr>
            <a:xfrm>
              <a:off x="2270956" y="1371199"/>
              <a:ext cx="9558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300" kern="0" dirty="0"/>
                <a:t>HTS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3B61673-4034-47C4-802E-BAEE72C75DEA}"/>
                </a:ext>
              </a:extLst>
            </p:cNvPr>
            <p:cNvSpPr/>
            <p:nvPr/>
          </p:nvSpPr>
          <p:spPr>
            <a:xfrm>
              <a:off x="3047911" y="1281205"/>
              <a:ext cx="762579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300" kern="0" dirty="0">
                  <a:solidFill>
                    <a:prstClr val="black"/>
                  </a:solidFill>
                </a:rPr>
                <a:t>Hit-to-Lead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2BE9E4C-22CB-4900-9275-9C33DAD7A7F8}"/>
                </a:ext>
              </a:extLst>
            </p:cNvPr>
            <p:cNvSpPr/>
            <p:nvPr/>
          </p:nvSpPr>
          <p:spPr>
            <a:xfrm>
              <a:off x="3651572" y="1257125"/>
              <a:ext cx="117923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300" kern="0" dirty="0">
                  <a:solidFill>
                    <a:prstClr val="black"/>
                  </a:solidFill>
                </a:rPr>
                <a:t>Lead</a:t>
              </a:r>
            </a:p>
            <a:p>
              <a:pPr algn="ctr">
                <a:defRPr/>
              </a:pPr>
              <a:r>
                <a:rPr lang="en-US" sz="1300" kern="0" dirty="0">
                  <a:solidFill>
                    <a:prstClr val="black"/>
                  </a:solidFill>
                </a:rPr>
                <a:t>Optimization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3BE7232-7F3F-4EB8-82C6-226EF04C3ABA}"/>
                </a:ext>
              </a:extLst>
            </p:cNvPr>
            <p:cNvSpPr/>
            <p:nvPr/>
          </p:nvSpPr>
          <p:spPr>
            <a:xfrm>
              <a:off x="4597840" y="1258996"/>
              <a:ext cx="1131532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300" i="1" kern="0" dirty="0">
                  <a:solidFill>
                    <a:prstClr val="black"/>
                  </a:solidFill>
                </a:rPr>
                <a:t>In vivo </a:t>
              </a:r>
              <a:r>
                <a:rPr lang="en-US" sz="1300" kern="0" dirty="0">
                  <a:solidFill>
                    <a:prstClr val="black"/>
                  </a:solidFill>
                </a:rPr>
                <a:t>efficacy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A9ADDD8-4C97-44E0-A7F1-4AEC9B971C2B}"/>
                </a:ext>
              </a:extLst>
            </p:cNvPr>
            <p:cNvSpPr/>
            <p:nvPr/>
          </p:nvSpPr>
          <p:spPr>
            <a:xfrm>
              <a:off x="6738428" y="1268092"/>
              <a:ext cx="111888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300" kern="0" dirty="0">
                  <a:solidFill>
                    <a:prstClr val="black"/>
                  </a:solidFill>
                </a:rPr>
                <a:t>Phase 1 </a:t>
              </a:r>
            </a:p>
            <a:p>
              <a:pPr algn="ctr">
                <a:defRPr/>
              </a:pPr>
              <a:r>
                <a:rPr lang="en-US" sz="1300" kern="0" dirty="0">
                  <a:solidFill>
                    <a:prstClr val="black"/>
                  </a:solidFill>
                </a:rPr>
                <a:t>trial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F8C42B2-3A47-40D8-B4CD-16C5217F3C78}"/>
                </a:ext>
              </a:extLst>
            </p:cNvPr>
            <p:cNvSpPr/>
            <p:nvPr/>
          </p:nvSpPr>
          <p:spPr>
            <a:xfrm>
              <a:off x="1550698" y="1241048"/>
              <a:ext cx="4945125" cy="531494"/>
            </a:xfrm>
            <a:prstGeom prst="roundRect">
              <a:avLst/>
            </a:prstGeom>
            <a:noFill/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F539E18-1AE9-4C9C-B9E1-C2DF24825BB8}"/>
                </a:ext>
              </a:extLst>
            </p:cNvPr>
            <p:cNvSpPr/>
            <p:nvPr/>
          </p:nvSpPr>
          <p:spPr>
            <a:xfrm>
              <a:off x="5179170" y="990616"/>
              <a:ext cx="1019831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300" b="1" kern="0" dirty="0"/>
                <a:t>Preclinical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08F41DA-27EB-4697-9341-558D17CD0568}"/>
                </a:ext>
              </a:extLst>
            </p:cNvPr>
            <p:cNvSpPr/>
            <p:nvPr/>
          </p:nvSpPr>
          <p:spPr>
            <a:xfrm>
              <a:off x="1810902" y="984787"/>
              <a:ext cx="1635384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300" b="1" kern="0" dirty="0">
                  <a:solidFill>
                    <a:prstClr val="black"/>
                  </a:solidFill>
                </a:rPr>
                <a:t>Product Definition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2D60887-A41D-0949-95BD-F0F3FD86B018}"/>
                </a:ext>
              </a:extLst>
            </p:cNvPr>
            <p:cNvSpPr txBox="1"/>
            <p:nvPr/>
          </p:nvSpPr>
          <p:spPr>
            <a:xfrm>
              <a:off x="117259" y="2342209"/>
              <a:ext cx="1076356" cy="5078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Academic </a:t>
              </a:r>
            </a:p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Grants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358BCB7-47BF-2441-AFD6-6CADCDC714AE}"/>
                </a:ext>
              </a:extLst>
            </p:cNvPr>
            <p:cNvSpPr txBox="1"/>
            <p:nvPr/>
          </p:nvSpPr>
          <p:spPr>
            <a:xfrm>
              <a:off x="1545022" y="2348207"/>
              <a:ext cx="4982197" cy="300082"/>
            </a:xfrm>
            <a:prstGeom prst="rect">
              <a:avLst/>
            </a:prstGeom>
            <a:solidFill>
              <a:srgbClr val="E1C5A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NCI Experimental Therapeutics (</a:t>
              </a:r>
              <a:r>
                <a:rPr lang="en-US" sz="1300" dirty="0" err="1">
                  <a:solidFill>
                    <a:schemeClr val="bg1"/>
                  </a:solidFill>
                </a:rPr>
                <a:t>NExT</a:t>
              </a:r>
              <a:r>
                <a:rPr lang="en-US" sz="1300" dirty="0">
                  <a:solidFill>
                    <a:schemeClr val="bg1"/>
                  </a:solidFill>
                </a:rPr>
                <a:t>) Program 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2B88150-1BB4-1248-99BF-CAA6632456D3}"/>
                </a:ext>
              </a:extLst>
            </p:cNvPr>
            <p:cNvSpPr/>
            <p:nvPr/>
          </p:nvSpPr>
          <p:spPr>
            <a:xfrm>
              <a:off x="7899387" y="1281454"/>
              <a:ext cx="111888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300" kern="0" dirty="0">
                  <a:solidFill>
                    <a:prstClr val="black"/>
                  </a:solidFill>
                </a:rPr>
                <a:t>Phase 2 </a:t>
              </a:r>
            </a:p>
            <a:p>
              <a:pPr algn="ctr">
                <a:defRPr/>
              </a:pPr>
              <a:r>
                <a:rPr lang="en-US" sz="1300" kern="0" dirty="0">
                  <a:solidFill>
                    <a:prstClr val="black"/>
                  </a:solidFill>
                </a:rPr>
                <a:t>trial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B82685C-3B4E-5A49-A7BE-1D859CCFF0C9}"/>
                </a:ext>
              </a:extLst>
            </p:cNvPr>
            <p:cNvSpPr txBox="1"/>
            <p:nvPr/>
          </p:nvSpPr>
          <p:spPr>
            <a:xfrm>
              <a:off x="5654763" y="1278215"/>
              <a:ext cx="87813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/>
                <a:t>IND enabling 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AB9E9A5-51E7-854A-ACCC-A47817CEEE8F}"/>
                </a:ext>
              </a:extLst>
            </p:cNvPr>
            <p:cNvGrpSpPr/>
            <p:nvPr/>
          </p:nvGrpSpPr>
          <p:grpSpPr>
            <a:xfrm>
              <a:off x="6800213" y="764738"/>
              <a:ext cx="2331352" cy="292388"/>
              <a:chOff x="3417803" y="1269020"/>
              <a:chExt cx="4145718" cy="327423"/>
            </a:xfrm>
          </p:grpSpPr>
          <p:sp>
            <p:nvSpPr>
              <p:cNvPr id="39" name="Pentagon 2">
                <a:extLst>
                  <a:ext uri="{FF2B5EF4-FFF2-40B4-BE49-F238E27FC236}">
                    <a16:creationId xmlns:a16="http://schemas.microsoft.com/office/drawing/2014/main" id="{28469481-6A08-E548-966E-7BF6B9937EC7}"/>
                  </a:ext>
                </a:extLst>
              </p:cNvPr>
              <p:cNvSpPr/>
              <p:nvPr/>
            </p:nvSpPr>
            <p:spPr>
              <a:xfrm>
                <a:off x="5504109" y="1295400"/>
                <a:ext cx="1865372" cy="274665"/>
              </a:xfrm>
              <a:prstGeom prst="homePlate">
                <a:avLst>
                  <a:gd name="adj" fmla="val 132500"/>
                </a:avLst>
              </a:prstGeom>
              <a:gradFill flip="none" rotWithShape="1">
                <a:gsLst>
                  <a:gs pos="60000">
                    <a:srgbClr val="0070C0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0" name="Pentagon 76">
                <a:extLst>
                  <a:ext uri="{FF2B5EF4-FFF2-40B4-BE49-F238E27FC236}">
                    <a16:creationId xmlns:a16="http://schemas.microsoft.com/office/drawing/2014/main" id="{DF59EA66-77DC-FF40-85E4-470FAB23A144}"/>
                  </a:ext>
                </a:extLst>
              </p:cNvPr>
              <p:cNvSpPr/>
              <p:nvPr/>
            </p:nvSpPr>
            <p:spPr>
              <a:xfrm flipH="1">
                <a:off x="3417803" y="1295400"/>
                <a:ext cx="2144233" cy="274665"/>
              </a:xfrm>
              <a:prstGeom prst="homePlate">
                <a:avLst>
                  <a:gd name="adj" fmla="val 132500"/>
                </a:avLst>
              </a:prstGeom>
              <a:gradFill flip="none" rotWithShape="1">
                <a:gsLst>
                  <a:gs pos="60000">
                    <a:srgbClr val="0070C0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79B65AB-CDC4-5A46-9942-23E717370D05}"/>
                  </a:ext>
                </a:extLst>
              </p:cNvPr>
              <p:cNvSpPr txBox="1"/>
              <p:nvPr/>
            </p:nvSpPr>
            <p:spPr>
              <a:xfrm>
                <a:off x="4363122" y="1269020"/>
                <a:ext cx="3200399" cy="327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>
                    <a:solidFill>
                      <a:schemeClr val="bg1"/>
                    </a:solidFill>
                    <a:latin typeface="Arial"/>
                  </a:rPr>
                  <a:t>Clinical Trials</a:t>
                </a:r>
              </a:p>
            </p:txBody>
          </p:sp>
        </p:grpSp>
        <p:sp>
          <p:nvSpPr>
            <p:cNvPr id="43" name="Rectangle: Rounded Corners 37">
              <a:extLst>
                <a:ext uri="{FF2B5EF4-FFF2-40B4-BE49-F238E27FC236}">
                  <a16:creationId xmlns:a16="http://schemas.microsoft.com/office/drawing/2014/main" id="{82AF2A45-8727-7B4B-8FF0-D0E6B3ECB248}"/>
                </a:ext>
              </a:extLst>
            </p:cNvPr>
            <p:cNvSpPr/>
            <p:nvPr/>
          </p:nvSpPr>
          <p:spPr>
            <a:xfrm>
              <a:off x="6675078" y="1218838"/>
              <a:ext cx="2385268" cy="554810"/>
            </a:xfrm>
            <a:prstGeom prst="roundRect">
              <a:avLst/>
            </a:prstGeom>
            <a:noFill/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2D97A4B-66A0-AA4F-92B8-818A97D59D14}"/>
                </a:ext>
              </a:extLst>
            </p:cNvPr>
            <p:cNvSpPr txBox="1"/>
            <p:nvPr/>
          </p:nvSpPr>
          <p:spPr>
            <a:xfrm>
              <a:off x="6563977" y="2342208"/>
              <a:ext cx="2527452" cy="49244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NCI Experimental Therapeutics Clinical Trials Network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AECB901-A206-6144-BDBF-644B6BED3D36}"/>
                </a:ext>
              </a:extLst>
            </p:cNvPr>
            <p:cNvSpPr/>
            <p:nvPr/>
          </p:nvSpPr>
          <p:spPr>
            <a:xfrm>
              <a:off x="1411081" y="1918615"/>
              <a:ext cx="9558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300" kern="0" dirty="0">
                  <a:solidFill>
                    <a:prstClr val="black"/>
                  </a:solidFill>
                </a:rPr>
                <a:t>Design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349DA47-FE91-644D-81AA-835A6A20A970}"/>
                </a:ext>
              </a:extLst>
            </p:cNvPr>
            <p:cNvSpPr/>
            <p:nvPr/>
          </p:nvSpPr>
          <p:spPr>
            <a:xfrm>
              <a:off x="2199934" y="1842525"/>
              <a:ext cx="11188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kern="0" dirty="0">
                  <a:solidFill>
                    <a:prstClr val="black"/>
                  </a:solidFill>
                </a:rPr>
                <a:t>Prototype</a:t>
              </a:r>
            </a:p>
            <a:p>
              <a:pPr algn="ctr">
                <a:defRPr/>
              </a:pPr>
              <a:r>
                <a:rPr lang="en-US" sz="1200" kern="0" dirty="0">
                  <a:solidFill>
                    <a:prstClr val="black"/>
                  </a:solidFill>
                </a:rPr>
                <a:t>Development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709FBD4-BFF6-5540-81F4-CBA8BC1B59A7}"/>
                </a:ext>
              </a:extLst>
            </p:cNvPr>
            <p:cNvSpPr/>
            <p:nvPr/>
          </p:nvSpPr>
          <p:spPr>
            <a:xfrm>
              <a:off x="3395826" y="1842525"/>
              <a:ext cx="11188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kern="0" dirty="0">
                  <a:solidFill>
                    <a:prstClr val="black"/>
                  </a:solidFill>
                </a:rPr>
                <a:t>Verification/</a:t>
              </a:r>
            </a:p>
            <a:p>
              <a:pPr algn="ctr">
                <a:defRPr/>
              </a:pPr>
              <a:r>
                <a:rPr lang="en-US" sz="1200" kern="0" dirty="0">
                  <a:solidFill>
                    <a:prstClr val="black"/>
                  </a:solidFill>
                </a:rPr>
                <a:t>Validation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D02563C-6A80-B644-8F50-C553611EEDE6}"/>
                </a:ext>
              </a:extLst>
            </p:cNvPr>
            <p:cNvSpPr/>
            <p:nvPr/>
          </p:nvSpPr>
          <p:spPr>
            <a:xfrm>
              <a:off x="5181819" y="1828437"/>
              <a:ext cx="14536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kern="0" dirty="0">
                  <a:solidFill>
                    <a:prstClr val="black"/>
                  </a:solidFill>
                </a:rPr>
                <a:t>Scale </a:t>
              </a:r>
            </a:p>
            <a:p>
              <a:pPr algn="ctr">
                <a:defRPr/>
              </a:pPr>
              <a:r>
                <a:rPr lang="en-US" sz="1200" kern="0" dirty="0">
                  <a:solidFill>
                    <a:prstClr val="black"/>
                  </a:solidFill>
                </a:rPr>
                <a:t>Manufacturing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2FF5C40-F217-6C49-A799-88F16355BAD8}"/>
                </a:ext>
              </a:extLst>
            </p:cNvPr>
            <p:cNvSpPr/>
            <p:nvPr/>
          </p:nvSpPr>
          <p:spPr>
            <a:xfrm>
              <a:off x="4576359" y="1842524"/>
              <a:ext cx="7337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kern="0" dirty="0">
                  <a:solidFill>
                    <a:prstClr val="black"/>
                  </a:solidFill>
                </a:rPr>
                <a:t>Animal Testing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1DD9E8F-0B0F-8F45-AFC3-502CA4499FB3}"/>
                </a:ext>
              </a:extLst>
            </p:cNvPr>
            <p:cNvSpPr/>
            <p:nvPr/>
          </p:nvSpPr>
          <p:spPr>
            <a:xfrm>
              <a:off x="6706161" y="1840562"/>
              <a:ext cx="10332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kern="0" dirty="0">
                  <a:solidFill>
                    <a:prstClr val="black"/>
                  </a:solidFill>
                </a:rPr>
                <a:t>Feasibility trial</a:t>
              </a:r>
            </a:p>
          </p:txBody>
        </p:sp>
        <p:sp>
          <p:nvSpPr>
            <p:cNvPr id="68" name="Rectangle: Rounded Corners 38">
              <a:extLst>
                <a:ext uri="{FF2B5EF4-FFF2-40B4-BE49-F238E27FC236}">
                  <a16:creationId xmlns:a16="http://schemas.microsoft.com/office/drawing/2014/main" id="{73A85503-095F-D64F-8538-AE834D34E038}"/>
                </a:ext>
              </a:extLst>
            </p:cNvPr>
            <p:cNvSpPr/>
            <p:nvPr/>
          </p:nvSpPr>
          <p:spPr>
            <a:xfrm>
              <a:off x="1550698" y="1834360"/>
              <a:ext cx="4945125" cy="438581"/>
            </a:xfrm>
            <a:prstGeom prst="roundRect">
              <a:avLst/>
            </a:prstGeom>
            <a:noFill/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71" name="Rectangle: Rounded Corners 37">
              <a:extLst>
                <a:ext uri="{FF2B5EF4-FFF2-40B4-BE49-F238E27FC236}">
                  <a16:creationId xmlns:a16="http://schemas.microsoft.com/office/drawing/2014/main" id="{00E7CFEB-234C-DF4E-86D1-EF862F79CA40}"/>
                </a:ext>
              </a:extLst>
            </p:cNvPr>
            <p:cNvSpPr/>
            <p:nvPr/>
          </p:nvSpPr>
          <p:spPr>
            <a:xfrm>
              <a:off x="6706161" y="1842525"/>
              <a:ext cx="2385268" cy="430416"/>
            </a:xfrm>
            <a:prstGeom prst="roundRect">
              <a:avLst/>
            </a:prstGeom>
            <a:noFill/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015C99E-33EC-1541-9585-75EF760D2A6C}"/>
                </a:ext>
              </a:extLst>
            </p:cNvPr>
            <p:cNvSpPr/>
            <p:nvPr/>
          </p:nvSpPr>
          <p:spPr>
            <a:xfrm>
              <a:off x="7898795" y="1842525"/>
              <a:ext cx="10332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kern="0" dirty="0">
                  <a:solidFill>
                    <a:prstClr val="black"/>
                  </a:solidFill>
                </a:rPr>
                <a:t>Pivotal</a:t>
              </a:r>
            </a:p>
            <a:p>
              <a:pPr algn="ctr">
                <a:defRPr/>
              </a:pPr>
              <a:r>
                <a:rPr lang="en-US" sz="1200" kern="0" dirty="0">
                  <a:solidFill>
                    <a:prstClr val="black"/>
                  </a:solidFill>
                </a:rPr>
                <a:t>trial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E8D2695-46DC-4646-A46D-8ADF45FA43DB}"/>
                </a:ext>
              </a:extLst>
            </p:cNvPr>
            <p:cNvSpPr/>
            <p:nvPr/>
          </p:nvSpPr>
          <p:spPr>
            <a:xfrm>
              <a:off x="597518" y="1889825"/>
              <a:ext cx="9558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300" kern="0" dirty="0">
                  <a:solidFill>
                    <a:prstClr val="black"/>
                  </a:solidFill>
                </a:rPr>
                <a:t>Concept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31CD8A8-13B3-194C-88D8-1C010C35235E}"/>
                </a:ext>
              </a:extLst>
            </p:cNvPr>
            <p:cNvSpPr txBox="1"/>
            <p:nvPr/>
          </p:nvSpPr>
          <p:spPr>
            <a:xfrm>
              <a:off x="1545022" y="2677510"/>
              <a:ext cx="4985109" cy="300082"/>
            </a:xfrm>
            <a:prstGeom prst="rect">
              <a:avLst/>
            </a:prstGeom>
            <a:solidFill>
              <a:srgbClr val="E1C5A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NCATS Bridging Interventional Development Gaps (</a:t>
              </a:r>
              <a:r>
                <a:rPr lang="en-US" sz="1300" dirty="0" err="1">
                  <a:solidFill>
                    <a:schemeClr val="bg1"/>
                  </a:solidFill>
                </a:rPr>
                <a:t>BrIDGs</a:t>
              </a:r>
              <a:r>
                <a:rPr lang="en-US" sz="1300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A7A5F6E-499D-C64D-A004-AFF0850B6322}"/>
                </a:ext>
              </a:extLst>
            </p:cNvPr>
            <p:cNvSpPr txBox="1"/>
            <p:nvPr/>
          </p:nvSpPr>
          <p:spPr>
            <a:xfrm>
              <a:off x="1545022" y="2996134"/>
              <a:ext cx="4985110" cy="300082"/>
            </a:xfrm>
            <a:prstGeom prst="rect">
              <a:avLst/>
            </a:prstGeom>
            <a:solidFill>
              <a:srgbClr val="E1C5A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NCATS Therapeutics for Rare and Neglected Diseases (TRND)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0608FB1-C549-5B4D-A5B0-B2041D573CA8}"/>
                </a:ext>
              </a:extLst>
            </p:cNvPr>
            <p:cNvSpPr txBox="1"/>
            <p:nvPr/>
          </p:nvSpPr>
          <p:spPr>
            <a:xfrm>
              <a:off x="1545022" y="3657265"/>
              <a:ext cx="7515324" cy="30008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NIH Blueprint for Neuroscience Research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89F35F8-2F6C-1945-BD6D-CE3785CE581E}"/>
                </a:ext>
              </a:extLst>
            </p:cNvPr>
            <p:cNvSpPr txBox="1"/>
            <p:nvPr/>
          </p:nvSpPr>
          <p:spPr>
            <a:xfrm>
              <a:off x="6563977" y="2881596"/>
              <a:ext cx="2527452" cy="49244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NCATS Clinical Translational Science Awards (CTSA)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2785D04-8061-8848-AB19-79E0E24739BA}"/>
                </a:ext>
              </a:extLst>
            </p:cNvPr>
            <p:cNvSpPr txBox="1"/>
            <p:nvPr/>
          </p:nvSpPr>
          <p:spPr>
            <a:xfrm>
              <a:off x="3810490" y="3978677"/>
              <a:ext cx="5249856" cy="30008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NINDS Translational Devices Program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3EDFF28-CE10-D541-AA1B-68CC20D3A44F}"/>
                </a:ext>
              </a:extLst>
            </p:cNvPr>
            <p:cNvSpPr txBox="1"/>
            <p:nvPr/>
          </p:nvSpPr>
          <p:spPr>
            <a:xfrm>
              <a:off x="1545022" y="3334980"/>
              <a:ext cx="4982196" cy="300082"/>
            </a:xfrm>
            <a:prstGeom prst="rect">
              <a:avLst/>
            </a:prstGeom>
            <a:solidFill>
              <a:srgbClr val="E1C5A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NIAID Biopharmaceutical Product Development Services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F6E3A0B-DCD5-2A4F-8B56-06CE6FB7090C}"/>
                </a:ext>
              </a:extLst>
            </p:cNvPr>
            <p:cNvSpPr txBox="1"/>
            <p:nvPr/>
          </p:nvSpPr>
          <p:spPr>
            <a:xfrm>
              <a:off x="215948" y="4641375"/>
              <a:ext cx="802556" cy="4937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Funding</a:t>
              </a:r>
            </a:p>
            <a:p>
              <a:pPr algn="ctr"/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2972C6F-CEC4-B54E-9E3D-DD6489219BBC}"/>
                </a:ext>
              </a:extLst>
            </p:cNvPr>
            <p:cNvSpPr txBox="1"/>
            <p:nvPr/>
          </p:nvSpPr>
          <p:spPr>
            <a:xfrm>
              <a:off x="1018504" y="4641375"/>
              <a:ext cx="1076356" cy="492443"/>
            </a:xfrm>
            <a:prstGeom prst="rect">
              <a:avLst/>
            </a:prstGeom>
            <a:solidFill>
              <a:srgbClr val="E1C5A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Resources/Support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E1B1B81-4E48-1044-9D97-EEAF32299226}"/>
                </a:ext>
              </a:extLst>
            </p:cNvPr>
            <p:cNvSpPr txBox="1"/>
            <p:nvPr/>
          </p:nvSpPr>
          <p:spPr>
            <a:xfrm>
              <a:off x="2094860" y="4641375"/>
              <a:ext cx="717926" cy="49244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Both</a:t>
              </a:r>
            </a:p>
            <a:p>
              <a:pPr algn="ctr"/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CDC1609-BADD-E941-AF70-31BC2F1A3ADF}"/>
                </a:ext>
              </a:extLst>
            </p:cNvPr>
            <p:cNvSpPr txBox="1"/>
            <p:nvPr/>
          </p:nvSpPr>
          <p:spPr>
            <a:xfrm>
              <a:off x="1545021" y="4306125"/>
              <a:ext cx="7515323" cy="30008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SBIR/STTR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40EFCCF-97D0-804D-9FEC-4A52C08DFC6E}"/>
                </a:ext>
              </a:extLst>
            </p:cNvPr>
            <p:cNvSpPr txBox="1"/>
            <p:nvPr/>
          </p:nvSpPr>
          <p:spPr>
            <a:xfrm>
              <a:off x="4178460" y="4640229"/>
              <a:ext cx="4881884" cy="30008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solidFill>
                    <a:schemeClr val="bg1"/>
                  </a:solidFill>
                </a:rPr>
                <a:t>Point-of-Care Technologies Research network </a:t>
              </a: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A5DB290C-73B0-224F-AF53-1115873A7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97336" y="1296767"/>
              <a:ext cx="580904" cy="345315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BCF82249-7BC6-624E-9B72-CC816614C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257186" y="1795396"/>
              <a:ext cx="373452" cy="466815"/>
            </a:xfrm>
            <a:prstGeom prst="rect">
              <a:avLst/>
            </a:prstGeom>
          </p:spPr>
        </p:pic>
      </p:grpSp>
      <p:sp>
        <p:nvSpPr>
          <p:cNvPr id="13" name="Title 12">
            <a:extLst>
              <a:ext uri="{FF2B5EF4-FFF2-40B4-BE49-F238E27FC236}">
                <a16:creationId xmlns:a16="http://schemas.microsoft.com/office/drawing/2014/main" id="{87A503C2-22A4-45D1-8788-80E262925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079" y="-205916"/>
            <a:ext cx="7772400" cy="1102519"/>
          </a:xfrm>
        </p:spPr>
        <p:txBody>
          <a:bodyPr/>
          <a:lstStyle/>
          <a:p>
            <a:r>
              <a:rPr lang="en-US" dirty="0"/>
              <a:t>Product Development Resources at the NIH</a:t>
            </a:r>
          </a:p>
        </p:txBody>
      </p:sp>
    </p:spTree>
    <p:extLst>
      <p:ext uri="{BB962C8B-B14F-4D97-AF65-F5344CB8AC3E}">
        <p14:creationId xmlns:p14="http://schemas.microsoft.com/office/powerpoint/2010/main" val="286134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C2A3A39-31B6-4A50-B078-6B32D4372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75014" y="756336"/>
            <a:ext cx="5440123" cy="292388"/>
            <a:chOff x="2743200" y="1273745"/>
            <a:chExt cx="5866332" cy="389850"/>
          </a:xfrm>
        </p:grpSpPr>
        <p:sp>
          <p:nvSpPr>
            <p:cNvPr id="5" name="Pentagon 2">
              <a:extLst>
                <a:ext uri="{FF2B5EF4-FFF2-40B4-BE49-F238E27FC236}">
                  <a16:creationId xmlns:a16="http://schemas.microsoft.com/office/drawing/2014/main" id="{97AB50B0-438F-4E2C-A623-8A8C1246C269}"/>
                </a:ext>
              </a:extLst>
            </p:cNvPr>
            <p:cNvSpPr/>
            <p:nvPr/>
          </p:nvSpPr>
          <p:spPr>
            <a:xfrm>
              <a:off x="5561530" y="1295401"/>
              <a:ext cx="3048002" cy="304800"/>
            </a:xfrm>
            <a:prstGeom prst="homePlate">
              <a:avLst>
                <a:gd name="adj" fmla="val 132500"/>
              </a:avLst>
            </a:prstGeom>
            <a:gradFill flip="none" rotWithShape="1">
              <a:gsLst>
                <a:gs pos="60000">
                  <a:srgbClr val="0070C0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6" name="Pentagon 76">
              <a:extLst>
                <a:ext uri="{FF2B5EF4-FFF2-40B4-BE49-F238E27FC236}">
                  <a16:creationId xmlns:a16="http://schemas.microsoft.com/office/drawing/2014/main" id="{0C39CB86-00EE-4551-BB7D-C351CFBC8A4D}"/>
                </a:ext>
              </a:extLst>
            </p:cNvPr>
            <p:cNvSpPr/>
            <p:nvPr/>
          </p:nvSpPr>
          <p:spPr>
            <a:xfrm flipH="1">
              <a:off x="2743200" y="1295400"/>
              <a:ext cx="2825946" cy="304800"/>
            </a:xfrm>
            <a:prstGeom prst="homePlate">
              <a:avLst>
                <a:gd name="adj" fmla="val 132500"/>
              </a:avLst>
            </a:prstGeom>
            <a:gradFill flip="none" rotWithShape="1">
              <a:gsLst>
                <a:gs pos="60000">
                  <a:srgbClr val="0070C0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A38366F-5A66-4FB5-A695-827FD735560F}"/>
                </a:ext>
              </a:extLst>
            </p:cNvPr>
            <p:cNvSpPr txBox="1"/>
            <p:nvPr/>
          </p:nvSpPr>
          <p:spPr>
            <a:xfrm>
              <a:off x="4482842" y="1273745"/>
              <a:ext cx="3200400" cy="389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solidFill>
                    <a:prstClr val="white"/>
                  </a:solidFill>
                  <a:latin typeface="Arial"/>
                </a:rPr>
                <a:t>Early Product Development</a:t>
              </a:r>
            </a:p>
          </p:txBody>
        </p:sp>
      </p:grpSp>
      <p:grpSp>
        <p:nvGrpSpPr>
          <p:cNvPr id="8" name="Group 65">
            <a:extLst>
              <a:ext uri="{FF2B5EF4-FFF2-40B4-BE49-F238E27FC236}">
                <a16:creationId xmlns:a16="http://schemas.microsoft.com/office/drawing/2014/main" id="{67EB34EC-E9D3-4678-A79D-C85B02E75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flipV="1">
            <a:off x="6318532" y="690686"/>
            <a:ext cx="449332" cy="656445"/>
            <a:chOff x="6425868" y="1516230"/>
            <a:chExt cx="671728" cy="632099"/>
          </a:xfrm>
          <a:solidFill>
            <a:schemeClr val="bg1">
              <a:lumMod val="85000"/>
            </a:schemeClr>
          </a:solidFill>
        </p:grpSpPr>
        <p:sp>
          <p:nvSpPr>
            <p:cNvPr id="9" name="AutoShape 14">
              <a:extLst>
                <a:ext uri="{FF2B5EF4-FFF2-40B4-BE49-F238E27FC236}">
                  <a16:creationId xmlns:a16="http://schemas.microsoft.com/office/drawing/2014/main" id="{60FD069F-1D51-4E69-B0D4-F82CA2C23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7996" y="1516230"/>
              <a:ext cx="609600" cy="609600"/>
            </a:xfrm>
            <a:prstGeom prst="triangle">
              <a:avLst>
                <a:gd name="adj" fmla="val 50000"/>
              </a:avLst>
            </a:prstGeom>
            <a:grp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750" b="1" kern="0" dirty="0">
                <a:solidFill>
                  <a:srgbClr val="909AFE"/>
                </a:solidFill>
                <a:latin typeface="Arial"/>
              </a:endParaRPr>
            </a:p>
          </p:txBody>
        </p:sp>
        <p:sp>
          <p:nvSpPr>
            <p:cNvPr id="10" name="Text Box 15">
              <a:extLst>
                <a:ext uri="{FF2B5EF4-FFF2-40B4-BE49-F238E27FC236}">
                  <a16:creationId xmlns:a16="http://schemas.microsoft.com/office/drawing/2014/main" id="{26B231FF-8A51-40C2-B391-54CC45E0AA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6425868" y="1669758"/>
              <a:ext cx="602540" cy="47857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vert="eaVert" wrap="square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"/>
                </a:rPr>
                <a:t>FDA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B1BF07D-121D-4818-ADCF-C968B36E7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80972" y="741247"/>
            <a:ext cx="13745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prstClr val="black"/>
                </a:solidFill>
              </a:rPr>
              <a:t>Concept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AF7649-C9FA-45D6-BEDE-0C0D26B59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0638" y="1209799"/>
            <a:ext cx="95586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00" kern="0" dirty="0">
                <a:solidFill>
                  <a:prstClr val="black"/>
                </a:solidFill>
              </a:rPr>
              <a:t>Disease</a:t>
            </a:r>
          </a:p>
          <a:p>
            <a:pPr algn="ctr">
              <a:defRPr/>
            </a:pPr>
            <a:r>
              <a:rPr lang="en-US" sz="1300" kern="0" dirty="0">
                <a:solidFill>
                  <a:prstClr val="black"/>
                </a:solidFill>
              </a:rPr>
              <a:t>Target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E082E4-512C-4906-9F81-342F0C886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81431" y="1268092"/>
            <a:ext cx="95586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00" kern="0" dirty="0">
                <a:solidFill>
                  <a:prstClr val="black"/>
                </a:solidFill>
              </a:rPr>
              <a:t>Develop</a:t>
            </a:r>
          </a:p>
          <a:p>
            <a:pPr algn="ctr">
              <a:defRPr/>
            </a:pPr>
            <a:r>
              <a:rPr lang="en-US" sz="1300" kern="0" dirty="0">
                <a:solidFill>
                  <a:prstClr val="black"/>
                </a:solidFill>
              </a:rPr>
              <a:t>Assay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C3F445-E2D9-4649-B6C6-C6F491105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70956" y="1371199"/>
            <a:ext cx="95586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00" kern="0" dirty="0"/>
              <a:t>HTS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B61673-4034-47C4-802E-BAEE72C75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7911" y="1281205"/>
            <a:ext cx="7625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00" kern="0" dirty="0">
                <a:solidFill>
                  <a:prstClr val="black"/>
                </a:solidFill>
              </a:rPr>
              <a:t>Hit-to-Lead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BE9E4C-22CB-4900-9275-9C33DAD7A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51572" y="1257125"/>
            <a:ext cx="117923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00" kern="0" dirty="0">
                <a:solidFill>
                  <a:prstClr val="black"/>
                </a:solidFill>
              </a:rPr>
              <a:t>Lead</a:t>
            </a:r>
          </a:p>
          <a:p>
            <a:pPr algn="ctr">
              <a:defRPr/>
            </a:pPr>
            <a:r>
              <a:rPr lang="en-US" sz="1300" kern="0" dirty="0">
                <a:solidFill>
                  <a:prstClr val="black"/>
                </a:solidFill>
              </a:rPr>
              <a:t>Optimization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3BE7232-7F3F-4EB8-82C6-226EF04C3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97840" y="1258996"/>
            <a:ext cx="11315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00" i="1" kern="0" dirty="0">
                <a:solidFill>
                  <a:prstClr val="black"/>
                </a:solidFill>
              </a:rPr>
              <a:t>In vivo </a:t>
            </a:r>
            <a:r>
              <a:rPr lang="en-US" sz="1300" kern="0" dirty="0">
                <a:solidFill>
                  <a:prstClr val="black"/>
                </a:solidFill>
              </a:rPr>
              <a:t>efficacy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A9ADDD8-4C97-44E0-A7F1-4AEC9B971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38428" y="1268092"/>
            <a:ext cx="11188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00" kern="0" dirty="0">
                <a:solidFill>
                  <a:prstClr val="black"/>
                </a:solidFill>
              </a:rPr>
              <a:t>Phase 1 </a:t>
            </a:r>
          </a:p>
          <a:p>
            <a:pPr algn="ctr">
              <a:defRPr/>
            </a:pPr>
            <a:r>
              <a:rPr lang="en-US" sz="1300" kern="0" dirty="0">
                <a:solidFill>
                  <a:prstClr val="black"/>
                </a:solidFill>
              </a:rPr>
              <a:t>trial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F8C42B2-3A47-40D8-B4CD-16C5217F3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0698" y="1241048"/>
            <a:ext cx="4945125" cy="531494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539E18-1AE9-4C9C-B9E1-C2DF24825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9170" y="990616"/>
            <a:ext cx="101983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300" b="1" kern="0" dirty="0"/>
              <a:t>Preclinical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08F41DA-27EB-4697-9341-558D17CD0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10902" y="984787"/>
            <a:ext cx="163538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300" b="1" kern="0" dirty="0">
                <a:solidFill>
                  <a:prstClr val="black"/>
                </a:solidFill>
              </a:rPr>
              <a:t>Product Definition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D60887-A41D-0949-95BD-F0F3FD86B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7259" y="2342209"/>
            <a:ext cx="1076356" cy="5078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Academic </a:t>
            </a:r>
          </a:p>
          <a:p>
            <a:pPr algn="ctr"/>
            <a:r>
              <a:rPr lang="en-US" sz="1300" dirty="0">
                <a:solidFill>
                  <a:schemeClr val="bg1"/>
                </a:solidFill>
              </a:rPr>
              <a:t>Grants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358BCB7-47BF-2441-AFD6-6CADCDC71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45022" y="2348207"/>
            <a:ext cx="4982197" cy="300082"/>
          </a:xfrm>
          <a:prstGeom prst="rect">
            <a:avLst/>
          </a:prstGeom>
          <a:solidFill>
            <a:srgbClr val="E1C5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NCI Experimental Therapeutics (</a:t>
            </a:r>
            <a:r>
              <a:rPr lang="en-US" sz="1300" dirty="0" err="1">
                <a:solidFill>
                  <a:schemeClr val="bg1"/>
                </a:solidFill>
              </a:rPr>
              <a:t>NExT</a:t>
            </a:r>
            <a:r>
              <a:rPr lang="en-US" sz="1300" dirty="0">
                <a:solidFill>
                  <a:schemeClr val="bg1"/>
                </a:solidFill>
              </a:rPr>
              <a:t>) Program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2B88150-1BB4-1248-99BF-CAA663245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99387" y="1281454"/>
            <a:ext cx="11188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00" kern="0" dirty="0">
                <a:solidFill>
                  <a:prstClr val="black"/>
                </a:solidFill>
              </a:rPr>
              <a:t>Phase 2 </a:t>
            </a:r>
          </a:p>
          <a:p>
            <a:pPr algn="ctr">
              <a:defRPr/>
            </a:pPr>
            <a:r>
              <a:rPr lang="en-US" sz="1300" kern="0" dirty="0">
                <a:solidFill>
                  <a:prstClr val="black"/>
                </a:solidFill>
              </a:rPr>
              <a:t>trial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82685C-3B4E-5A49-A7BE-1D859CCFF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654763" y="1278215"/>
            <a:ext cx="8781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IND enabling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AB9E9A5-51E7-854A-ACCC-A47817CEE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800213" y="764738"/>
            <a:ext cx="2331352" cy="292388"/>
            <a:chOff x="3417803" y="1269020"/>
            <a:chExt cx="4145718" cy="327423"/>
          </a:xfrm>
        </p:grpSpPr>
        <p:sp>
          <p:nvSpPr>
            <p:cNvPr id="39" name="Pentagon 2">
              <a:extLst>
                <a:ext uri="{FF2B5EF4-FFF2-40B4-BE49-F238E27FC236}">
                  <a16:creationId xmlns:a16="http://schemas.microsoft.com/office/drawing/2014/main" id="{28469481-6A08-E548-966E-7BF6B9937EC7}"/>
                </a:ext>
              </a:extLst>
            </p:cNvPr>
            <p:cNvSpPr/>
            <p:nvPr/>
          </p:nvSpPr>
          <p:spPr>
            <a:xfrm>
              <a:off x="5504109" y="1295400"/>
              <a:ext cx="1865372" cy="274665"/>
            </a:xfrm>
            <a:prstGeom prst="homePlate">
              <a:avLst>
                <a:gd name="adj" fmla="val 132500"/>
              </a:avLst>
            </a:prstGeom>
            <a:gradFill flip="none" rotWithShape="1">
              <a:gsLst>
                <a:gs pos="60000">
                  <a:srgbClr val="0070C0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0" name="Pentagon 76">
              <a:extLst>
                <a:ext uri="{FF2B5EF4-FFF2-40B4-BE49-F238E27FC236}">
                  <a16:creationId xmlns:a16="http://schemas.microsoft.com/office/drawing/2014/main" id="{DF59EA66-77DC-FF40-85E4-470FAB23A144}"/>
                </a:ext>
              </a:extLst>
            </p:cNvPr>
            <p:cNvSpPr/>
            <p:nvPr/>
          </p:nvSpPr>
          <p:spPr>
            <a:xfrm flipH="1">
              <a:off x="3417803" y="1295400"/>
              <a:ext cx="2144233" cy="274665"/>
            </a:xfrm>
            <a:prstGeom prst="homePlate">
              <a:avLst>
                <a:gd name="adj" fmla="val 132500"/>
              </a:avLst>
            </a:prstGeom>
            <a:gradFill flip="none" rotWithShape="1">
              <a:gsLst>
                <a:gs pos="60000">
                  <a:srgbClr val="0070C0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79B65AB-CDC4-5A46-9942-23E717370D05}"/>
                </a:ext>
              </a:extLst>
            </p:cNvPr>
            <p:cNvSpPr txBox="1"/>
            <p:nvPr/>
          </p:nvSpPr>
          <p:spPr>
            <a:xfrm>
              <a:off x="4363122" y="1269020"/>
              <a:ext cx="3200399" cy="327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solidFill>
                    <a:schemeClr val="bg1"/>
                  </a:solidFill>
                  <a:latin typeface="Arial"/>
                </a:rPr>
                <a:t>Clinical Trials</a:t>
              </a:r>
            </a:p>
          </p:txBody>
        </p:sp>
      </p:grpSp>
      <p:sp>
        <p:nvSpPr>
          <p:cNvPr id="43" name="Rectangle: Rounded Corners 37">
            <a:extLst>
              <a:ext uri="{FF2B5EF4-FFF2-40B4-BE49-F238E27FC236}">
                <a16:creationId xmlns:a16="http://schemas.microsoft.com/office/drawing/2014/main" id="{82AF2A45-8727-7B4B-8FF0-D0E6B3ECB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75078" y="1218838"/>
            <a:ext cx="2385268" cy="554810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2D97A4B-66A0-AA4F-92B8-818A97D59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63977" y="2342208"/>
            <a:ext cx="2527452" cy="4924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NCI Experimental Therapeutics Clinical Trials Network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AECB901-A206-6144-BDBF-644B6BED3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11081" y="1918615"/>
            <a:ext cx="95586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00" kern="0" dirty="0">
                <a:solidFill>
                  <a:prstClr val="black"/>
                </a:solidFill>
              </a:rPr>
              <a:t>Design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349DA47-FE91-644D-81AA-835A6A20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99934" y="1842525"/>
            <a:ext cx="1118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</a:rPr>
              <a:t>Prototype</a:t>
            </a:r>
          </a:p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</a:rPr>
              <a:t>Development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709FBD4-BFF6-5540-81F4-CBA8BC1B5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95826" y="1842525"/>
            <a:ext cx="1118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</a:rPr>
              <a:t>Verification/</a:t>
            </a:r>
          </a:p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</a:rPr>
              <a:t>Validation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D02563C-6A80-B644-8F50-C553611EE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81819" y="1828437"/>
            <a:ext cx="1453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</a:rPr>
              <a:t>Scale </a:t>
            </a:r>
          </a:p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</a:rPr>
              <a:t>Manufacturing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2FF5C40-F217-6C49-A799-88F16355B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6359" y="1842524"/>
            <a:ext cx="733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</a:rPr>
              <a:t>Animal Testing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DD9E8F-0B0F-8F45-AFC3-502CA4499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06161" y="1840562"/>
            <a:ext cx="10332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</a:rPr>
              <a:t>Feasibility trial</a:t>
            </a:r>
          </a:p>
        </p:txBody>
      </p:sp>
      <p:sp>
        <p:nvSpPr>
          <p:cNvPr id="68" name="Rectangle: Rounded Corners 38">
            <a:extLst>
              <a:ext uri="{FF2B5EF4-FFF2-40B4-BE49-F238E27FC236}">
                <a16:creationId xmlns:a16="http://schemas.microsoft.com/office/drawing/2014/main" id="{73A85503-095F-D64F-8538-AE834D34E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0698" y="1834360"/>
            <a:ext cx="4945125" cy="438581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1" name="Rectangle: Rounded Corners 37">
            <a:extLst>
              <a:ext uri="{FF2B5EF4-FFF2-40B4-BE49-F238E27FC236}">
                <a16:creationId xmlns:a16="http://schemas.microsoft.com/office/drawing/2014/main" id="{00E7CFEB-234C-DF4E-86D1-EF862F79C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06161" y="1842525"/>
            <a:ext cx="2385268" cy="430416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015C99E-33EC-1541-9585-75EF760D2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98795" y="1842525"/>
            <a:ext cx="10332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</a:rPr>
              <a:t>Pivotal</a:t>
            </a:r>
          </a:p>
          <a:p>
            <a:pPr algn="ctr">
              <a:defRPr/>
            </a:pPr>
            <a:r>
              <a:rPr lang="en-US" sz="1200" kern="0" dirty="0">
                <a:solidFill>
                  <a:prstClr val="black"/>
                </a:solidFill>
              </a:rPr>
              <a:t>trial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E8D2695-46DC-4646-A46D-8ADF45FA4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518" y="1889825"/>
            <a:ext cx="95586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00" kern="0" dirty="0">
                <a:solidFill>
                  <a:prstClr val="black"/>
                </a:solidFill>
              </a:rPr>
              <a:t>Concept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31CD8A8-13B3-194C-88D8-1C010C352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45022" y="2677510"/>
            <a:ext cx="4985109" cy="300082"/>
          </a:xfrm>
          <a:prstGeom prst="rect">
            <a:avLst/>
          </a:prstGeom>
          <a:solidFill>
            <a:srgbClr val="E1C5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NCATS Bridging Interventional Development Gaps (</a:t>
            </a:r>
            <a:r>
              <a:rPr lang="en-US" sz="1300" dirty="0" err="1">
                <a:solidFill>
                  <a:schemeClr val="bg1"/>
                </a:solidFill>
              </a:rPr>
              <a:t>BrIDGs</a:t>
            </a:r>
            <a:r>
              <a:rPr lang="en-US" sz="13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A7A5F6E-499D-C64D-A004-AFF0850B6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45022" y="2996134"/>
            <a:ext cx="4985110" cy="300082"/>
          </a:xfrm>
          <a:prstGeom prst="rect">
            <a:avLst/>
          </a:prstGeom>
          <a:solidFill>
            <a:srgbClr val="E1C5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NCATS Therapeutics for Rare and Neglected Diseases (TRND)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0608FB1-C549-5B4D-A5B0-B2041D573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45022" y="3657265"/>
            <a:ext cx="7515324" cy="30008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NIH Blueprint for Neuroscience Research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9F35F8-2F6C-1945-BD6D-CE3785CE581E}"/>
              </a:ext>
            </a:extLst>
          </p:cNvPr>
          <p:cNvSpPr txBox="1"/>
          <p:nvPr/>
        </p:nvSpPr>
        <p:spPr>
          <a:xfrm>
            <a:off x="6563977" y="2881596"/>
            <a:ext cx="2527452" cy="4924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NCATS Clinical Translational Science Awards (CTSA)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2785D04-8061-8848-AB19-79E0E2473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490" y="3978677"/>
            <a:ext cx="5249856" cy="30008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NINDS Translational Devices Program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3EDFF28-CE10-D541-AA1B-68CC20D3A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45022" y="3334980"/>
            <a:ext cx="4982196" cy="300082"/>
          </a:xfrm>
          <a:prstGeom prst="rect">
            <a:avLst/>
          </a:prstGeom>
          <a:solidFill>
            <a:srgbClr val="E1C5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NIAID Biopharmaceutical Product Development Services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F6E3A0B-DCD5-2A4F-8B56-06CE6FB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5948" y="4641375"/>
            <a:ext cx="802556" cy="49377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Funding</a:t>
            </a:r>
          </a:p>
          <a:p>
            <a:pPr algn="ctr"/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2972C6F-CEC4-B54E-9E3D-DD6489219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8504" y="4641375"/>
            <a:ext cx="1076356" cy="492443"/>
          </a:xfrm>
          <a:prstGeom prst="rect">
            <a:avLst/>
          </a:prstGeom>
          <a:solidFill>
            <a:srgbClr val="E1C5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Resources/Support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E1B1B81-4E48-1044-9D97-EEAF32299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094860" y="4641375"/>
            <a:ext cx="717926" cy="4924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Both</a:t>
            </a:r>
          </a:p>
          <a:p>
            <a:pPr algn="ctr"/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CDC1609-BADD-E941-AF70-31BC2F1A3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45021" y="4306125"/>
            <a:ext cx="7515323" cy="3000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SBIR/STTR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40EFCCF-97D0-804D-9FEC-4A52C08DF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78460" y="4640229"/>
            <a:ext cx="4881884" cy="30008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Point-of-Care Technologies Research network 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A5DB290C-73B0-224F-AF53-1115873A7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7336" y="1296767"/>
            <a:ext cx="580904" cy="34531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CF82249-7BC6-624E-9B72-CC816614C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57186" y="1795396"/>
            <a:ext cx="373452" cy="466815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A1DF80C1-7097-B348-8D51-068D0CA1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90685"/>
            <a:ext cx="9144000" cy="4443133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9034B19-7636-0A4D-8F05-431A3E9F01A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61814" y="1697609"/>
            <a:ext cx="88649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COMING SOON</a:t>
            </a:r>
          </a:p>
          <a:p>
            <a:pPr algn="ctr"/>
            <a:endParaRPr lang="en-US" sz="3200" dirty="0"/>
          </a:p>
          <a:p>
            <a:pPr algn="ctr"/>
            <a:r>
              <a:rPr lang="en-US" sz="2400" dirty="0"/>
              <a:t>One webpage with information on all the relevant NIH programs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8ABDBC3-F464-4AC5-BC55-708849A3D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615" y="-151189"/>
            <a:ext cx="7772400" cy="1102519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Product Development Resources at the NIH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7051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0F16E-29E4-034B-9CD6-12144DEFA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DAE06-4716-AE4A-84E5-B0A61A16A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00100"/>
            <a:ext cx="8229600" cy="1656229"/>
          </a:xfrm>
        </p:spPr>
        <p:txBody>
          <a:bodyPr/>
          <a:lstStyle/>
          <a:p>
            <a:r>
              <a:rPr lang="en-US" dirty="0"/>
              <a:t>Are you an academic and have received NIH academic award(s) (R01, R21, K99, U01, P01, U54 etc.)?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Yes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534728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3D895B-C19D-4F66-8F6F-290D8A0FE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SEED: Funding – Knowledge – Access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C520B4C5-3773-46F2-9B80-A5E5F49EC7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2" y="1371599"/>
            <a:ext cx="4715690" cy="2408913"/>
          </a:xfrm>
        </p:spPr>
        <p:txBody>
          <a:bodyPr/>
          <a:lstStyle/>
          <a:p>
            <a:pPr defTabSz="690563">
              <a:spcBef>
                <a:spcPts val="0"/>
              </a:spcBef>
              <a:spcAft>
                <a:spcPts val="1350"/>
              </a:spcAft>
            </a:pPr>
            <a:r>
              <a:rPr lang="en-US" sz="1500" dirty="0"/>
              <a:t>Supports the NIH innovator community (funding and resources) to validate and advance discoveries to products that improve patient care and health.</a:t>
            </a:r>
          </a:p>
          <a:p>
            <a:pPr defTabSz="690563">
              <a:spcBef>
                <a:spcPts val="0"/>
              </a:spcBef>
              <a:spcAft>
                <a:spcPts val="1350"/>
              </a:spcAft>
            </a:pPr>
            <a:r>
              <a:rPr lang="en-US" sz="1500" dirty="0"/>
              <a:t>Develop relationships with strategic partners and build opportunities for NIH innovators to further their product development efforts.</a:t>
            </a:r>
          </a:p>
          <a:p>
            <a:endParaRPr lang="en-US" sz="1500" dirty="0"/>
          </a:p>
        </p:txBody>
      </p:sp>
      <p:graphicFrame>
        <p:nvGraphicFramePr>
          <p:cNvPr id="5" name="Diagram 4" descr="3 intersecting circles representing Small Business Innovation, Academic Innovation and Innovator Support">
            <a:extLst>
              <a:ext uri="{FF2B5EF4-FFF2-40B4-BE49-F238E27FC236}">
                <a16:creationId xmlns:a16="http://schemas.microsoft.com/office/drawing/2014/main" id="{F319C845-F0BA-4088-9A1D-A28B0FAAAA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1675645"/>
              </p:ext>
            </p:extLst>
          </p:nvPr>
        </p:nvGraphicFramePr>
        <p:xfrm>
          <a:off x="4175760" y="1598358"/>
          <a:ext cx="5059680" cy="329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AEC4E0C6-EF91-44DF-A477-CE1F567C4746}"/>
              </a:ext>
            </a:extLst>
          </p:cNvPr>
          <p:cNvSpPr txBox="1">
            <a:spLocks/>
          </p:cNvSpPr>
          <p:nvPr/>
        </p:nvSpPr>
        <p:spPr bwMode="auto">
          <a:xfrm>
            <a:off x="628324" y="877192"/>
            <a:ext cx="8040188" cy="43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66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350"/>
              </a:spcAft>
              <a:buNone/>
              <a:defRPr/>
            </a:pPr>
            <a:r>
              <a:rPr lang="en-US" sz="1800" b="1" kern="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Small business Education and Entrepreneurial Development (SEED)</a:t>
            </a:r>
          </a:p>
          <a:p>
            <a:pPr marL="257175" indent="-257175">
              <a:defRPr/>
            </a:pPr>
            <a:endParaRPr lang="en-US" sz="1500" kern="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A84E04-03CF-094C-A8C4-F4FAEB74262F}"/>
              </a:ext>
            </a:extLst>
          </p:cNvPr>
          <p:cNvSpPr/>
          <p:nvPr/>
        </p:nvSpPr>
        <p:spPr>
          <a:xfrm>
            <a:off x="7866086" y="4852923"/>
            <a:ext cx="127791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seed.nih.gov</a:t>
            </a:r>
            <a:endParaRPr lang="en-US" sz="15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7" name="Picture 6" descr="SBIR/STTR logo">
            <a:extLst>
              <a:ext uri="{FF2B5EF4-FFF2-40B4-BE49-F238E27FC236}">
                <a16:creationId xmlns:a16="http://schemas.microsoft.com/office/drawing/2014/main" id="{11080182-D562-4070-9429-87344D5661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83" y="3597149"/>
            <a:ext cx="2592729" cy="94724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FA2780-43B6-45D5-9DF8-131032B16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97211" y="4168008"/>
            <a:ext cx="842601" cy="194206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829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3D895B-C19D-4F66-8F6F-290D8A0FE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SEED: Funding – Knowledge – Access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C520B4C5-3773-46F2-9B80-A5E5F49EC7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2" y="1371599"/>
            <a:ext cx="4715690" cy="2408913"/>
          </a:xfrm>
        </p:spPr>
        <p:txBody>
          <a:bodyPr/>
          <a:lstStyle/>
          <a:p>
            <a:pPr defTabSz="690563">
              <a:spcBef>
                <a:spcPts val="0"/>
              </a:spcBef>
              <a:spcAft>
                <a:spcPts val="1350"/>
              </a:spcAft>
            </a:pPr>
            <a:r>
              <a:rPr lang="en-US" sz="1500" dirty="0">
                <a:solidFill>
                  <a:schemeClr val="bg1">
                    <a:lumMod val="85000"/>
                  </a:schemeClr>
                </a:solidFill>
              </a:rPr>
              <a:t>Supports the NIH innovator community (funding and resources) to validate and advance discoveries to products that improve patient care and health.</a:t>
            </a:r>
          </a:p>
          <a:p>
            <a:pPr defTabSz="690563">
              <a:spcBef>
                <a:spcPts val="0"/>
              </a:spcBef>
              <a:spcAft>
                <a:spcPts val="1350"/>
              </a:spcAft>
            </a:pPr>
            <a:r>
              <a:rPr lang="en-US" sz="1500" dirty="0">
                <a:solidFill>
                  <a:schemeClr val="bg1">
                    <a:lumMod val="85000"/>
                  </a:schemeClr>
                </a:solidFill>
              </a:rPr>
              <a:t>Develop relationships with strategic partners and build opportunities for NIH innovators to further their product development efforts.</a:t>
            </a:r>
          </a:p>
          <a:p>
            <a:endParaRPr lang="en-US" sz="15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5" name="Diagram 4" descr="3 intersecting circles representing Small Business Innovation, Academic Innovation and Innovator Support">
            <a:extLst>
              <a:ext uri="{FF2B5EF4-FFF2-40B4-BE49-F238E27FC236}">
                <a16:creationId xmlns:a16="http://schemas.microsoft.com/office/drawing/2014/main" id="{F319C845-F0BA-4088-9A1D-A28B0FAAAA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993103"/>
              </p:ext>
            </p:extLst>
          </p:nvPr>
        </p:nvGraphicFramePr>
        <p:xfrm>
          <a:off x="4175760" y="1598358"/>
          <a:ext cx="5059680" cy="329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AEC4E0C6-EF91-44DF-A477-CE1F567C4746}"/>
              </a:ext>
            </a:extLst>
          </p:cNvPr>
          <p:cNvSpPr txBox="1">
            <a:spLocks/>
          </p:cNvSpPr>
          <p:nvPr/>
        </p:nvSpPr>
        <p:spPr bwMode="auto">
          <a:xfrm>
            <a:off x="628324" y="877192"/>
            <a:ext cx="8040188" cy="43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66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350"/>
              </a:spcAft>
              <a:buNone/>
              <a:defRPr/>
            </a:pPr>
            <a:r>
              <a:rPr lang="en-US" sz="1800" b="1" kern="0" dirty="0">
                <a:solidFill>
                  <a:schemeClr val="bg1">
                    <a:lumMod val="85000"/>
                  </a:schemeClr>
                </a:solidFill>
                <a:latin typeface="Arial"/>
                <a:ea typeface="ＭＳ Ｐゴシック"/>
                <a:cs typeface="Arial"/>
              </a:rPr>
              <a:t>Small business Education and Entrepreneurial Development (SEED)</a:t>
            </a:r>
          </a:p>
          <a:p>
            <a:pPr marL="257175" indent="-257175">
              <a:defRPr/>
            </a:pPr>
            <a:endParaRPr lang="en-US" sz="1500" kern="0" dirty="0">
              <a:solidFill>
                <a:schemeClr val="bg1">
                  <a:lumMod val="85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080182-D562-4070-9429-87344D566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83" y="3597149"/>
            <a:ext cx="2592729" cy="9472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232429-60CA-4242-AD4C-90A87FB11E11}"/>
              </a:ext>
            </a:extLst>
          </p:cNvPr>
          <p:cNvSpPr/>
          <p:nvPr/>
        </p:nvSpPr>
        <p:spPr>
          <a:xfrm>
            <a:off x="4572000" y="705488"/>
            <a:ext cx="3943676" cy="10048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2:00 PM – 2:45 PM EST</a:t>
            </a:r>
          </a:p>
          <a:p>
            <a:pPr algn="ctr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From Bench to Boardroom: Support for Small Businesses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51CED3-16BF-3A45-AF01-3A92197A9F4A}"/>
              </a:ext>
            </a:extLst>
          </p:cNvPr>
          <p:cNvSpPr/>
          <p:nvPr/>
        </p:nvSpPr>
        <p:spPr>
          <a:xfrm>
            <a:off x="3450323" y="3597149"/>
            <a:ext cx="3462120" cy="10048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3:00 PM – 3:45 PM EST</a:t>
            </a:r>
          </a:p>
          <a:p>
            <a:pPr algn="ctr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Beyond Funding: NIH Support for Innovators</a:t>
            </a:r>
          </a:p>
        </p:txBody>
      </p:sp>
      <p:sp>
        <p:nvSpPr>
          <p:cNvPr id="3" name="Up Arrow 2">
            <a:extLst>
              <a:ext uri="{FF2B5EF4-FFF2-40B4-BE49-F238E27FC236}">
                <a16:creationId xmlns:a16="http://schemas.microsoft.com/office/drawing/2014/main" id="{EF798D0A-3677-DF49-A4F9-44052009D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85358" y="1598356"/>
            <a:ext cx="432341" cy="338719"/>
          </a:xfrm>
          <a:prstGeom prst="up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>
            <a:extLst>
              <a:ext uri="{FF2B5EF4-FFF2-40B4-BE49-F238E27FC236}">
                <a16:creationId xmlns:a16="http://schemas.microsoft.com/office/drawing/2014/main" id="{CDF96500-2E55-8D4E-94F9-163103F28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5522577">
            <a:off x="6705108" y="3727486"/>
            <a:ext cx="414670" cy="409142"/>
          </a:xfrm>
          <a:prstGeom prst="up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6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092C39-3476-1C4D-BAE6-AA32885E9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497" y="4456694"/>
            <a:ext cx="2659922" cy="6868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349" y="205978"/>
            <a:ext cx="2460826" cy="422672"/>
          </a:xfrm>
        </p:spPr>
        <p:txBody>
          <a:bodyPr/>
          <a:lstStyle/>
          <a:p>
            <a:r>
              <a:rPr lang="en-US" sz="2400"/>
              <a:t>Get Connected</a:t>
            </a:r>
          </a:p>
        </p:txBody>
      </p:sp>
      <p:grpSp>
        <p:nvGrpSpPr>
          <p:cNvPr id="6" name="Google Shape;4484;p39" descr="envelop icon">
            <a:extLst>
              <a:ext uri="{FF2B5EF4-FFF2-40B4-BE49-F238E27FC236}">
                <a16:creationId xmlns:a16="http://schemas.microsoft.com/office/drawing/2014/main" id="{85E3E15C-D2D7-4736-AC7D-597529CD83FF}"/>
              </a:ext>
            </a:extLst>
          </p:cNvPr>
          <p:cNvGrpSpPr/>
          <p:nvPr/>
        </p:nvGrpSpPr>
        <p:grpSpPr>
          <a:xfrm>
            <a:off x="6092440" y="2646846"/>
            <a:ext cx="541280" cy="379766"/>
            <a:chOff x="559275" y="1683950"/>
            <a:chExt cx="466500" cy="327300"/>
          </a:xfrm>
          <a:solidFill>
            <a:srgbClr val="006BBD"/>
          </a:solidFill>
        </p:grpSpPr>
        <p:sp>
          <p:nvSpPr>
            <p:cNvPr id="7" name="Google Shape;4485;p39">
              <a:extLst>
                <a:ext uri="{FF2B5EF4-FFF2-40B4-BE49-F238E27FC236}">
                  <a16:creationId xmlns:a16="http://schemas.microsoft.com/office/drawing/2014/main" id="{78FD3252-64A9-4E3D-B9EE-E7765C137C18}"/>
                </a:ext>
              </a:extLst>
            </p:cNvPr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" name="Google Shape;4486;p39">
              <a:extLst>
                <a:ext uri="{FF2B5EF4-FFF2-40B4-BE49-F238E27FC236}">
                  <a16:creationId xmlns:a16="http://schemas.microsoft.com/office/drawing/2014/main" id="{5375F0DB-0FA7-4953-89F0-AA8BF4930BB6}"/>
                </a:ext>
              </a:extLst>
            </p:cNvPr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9" name="Google Shape;4610;p39" descr="rocket icon">
            <a:extLst>
              <a:ext uri="{FF2B5EF4-FFF2-40B4-BE49-F238E27FC236}">
                <a16:creationId xmlns:a16="http://schemas.microsoft.com/office/drawing/2014/main" id="{D2F57B09-FB35-45D4-BA4C-3E6F5FE7FEFD}"/>
              </a:ext>
            </a:extLst>
          </p:cNvPr>
          <p:cNvGrpSpPr/>
          <p:nvPr/>
        </p:nvGrpSpPr>
        <p:grpSpPr>
          <a:xfrm>
            <a:off x="5377615" y="1234681"/>
            <a:ext cx="502356" cy="502385"/>
            <a:chOff x="570875" y="4322250"/>
            <a:chExt cx="443300" cy="443325"/>
          </a:xfrm>
          <a:solidFill>
            <a:srgbClr val="2DAAE1"/>
          </a:solidFill>
        </p:grpSpPr>
        <p:sp>
          <p:nvSpPr>
            <p:cNvPr id="10" name="Google Shape;4611;p39">
              <a:extLst>
                <a:ext uri="{FF2B5EF4-FFF2-40B4-BE49-F238E27FC236}">
                  <a16:creationId xmlns:a16="http://schemas.microsoft.com/office/drawing/2014/main" id="{DA3C0404-5F43-468C-AF2C-AA59C0CEC001}"/>
                </a:ext>
              </a:extLst>
            </p:cNvPr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1" name="Google Shape;4612;p39">
              <a:extLst>
                <a:ext uri="{FF2B5EF4-FFF2-40B4-BE49-F238E27FC236}">
                  <a16:creationId xmlns:a16="http://schemas.microsoft.com/office/drawing/2014/main" id="{0DF027BB-7009-497A-A248-30B0B3A86E69}"/>
                </a:ext>
              </a:extLst>
            </p:cNvPr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2" name="Google Shape;4613;p39">
              <a:extLst>
                <a:ext uri="{FF2B5EF4-FFF2-40B4-BE49-F238E27FC236}">
                  <a16:creationId xmlns:a16="http://schemas.microsoft.com/office/drawing/2014/main" id="{FE87717E-6AF1-4311-9E1D-11A86689A41D}"/>
                </a:ext>
              </a:extLst>
            </p:cNvPr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" name="Google Shape;4614;p39">
              <a:extLst>
                <a:ext uri="{FF2B5EF4-FFF2-40B4-BE49-F238E27FC236}">
                  <a16:creationId xmlns:a16="http://schemas.microsoft.com/office/drawing/2014/main" id="{ABCFA447-DF60-4110-8EE6-28E8878CC9D5}"/>
                </a:ext>
              </a:extLst>
            </p:cNvPr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4" name="Google Shape;4624;p39" descr="checkmark icon">
            <a:extLst>
              <a:ext uri="{FF2B5EF4-FFF2-40B4-BE49-F238E27FC236}">
                <a16:creationId xmlns:a16="http://schemas.microsoft.com/office/drawing/2014/main" id="{B5B5E916-6794-451B-BE15-F6DB8BCAE43B}"/>
              </a:ext>
            </a:extLst>
          </p:cNvPr>
          <p:cNvSpPr/>
          <p:nvPr/>
        </p:nvSpPr>
        <p:spPr>
          <a:xfrm>
            <a:off x="2906189" y="1200106"/>
            <a:ext cx="571500" cy="571535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6BB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fontAlgn="base">
              <a:defRPr/>
            </a:pPr>
            <a:endParaRPr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16" name="Google Shape;4458;p39" descr="document icon">
            <a:extLst>
              <a:ext uri="{FF2B5EF4-FFF2-40B4-BE49-F238E27FC236}">
                <a16:creationId xmlns:a16="http://schemas.microsoft.com/office/drawing/2014/main" id="{2818DFA0-5871-4D45-B810-DCBC733860AE}"/>
              </a:ext>
            </a:extLst>
          </p:cNvPr>
          <p:cNvGrpSpPr/>
          <p:nvPr/>
        </p:nvGrpSpPr>
        <p:grpSpPr>
          <a:xfrm>
            <a:off x="3012431" y="4093573"/>
            <a:ext cx="413720" cy="500735"/>
            <a:chOff x="584925" y="922575"/>
            <a:chExt cx="415200" cy="502525"/>
          </a:xfrm>
          <a:solidFill>
            <a:srgbClr val="006BBD"/>
          </a:solidFill>
        </p:grpSpPr>
        <p:sp>
          <p:nvSpPr>
            <p:cNvPr id="17" name="Google Shape;4459;p39">
              <a:extLst>
                <a:ext uri="{FF2B5EF4-FFF2-40B4-BE49-F238E27FC236}">
                  <a16:creationId xmlns:a16="http://schemas.microsoft.com/office/drawing/2014/main" id="{0503E3F2-8878-4F04-8D06-37478BCA2563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" name="Google Shape;4460;p39">
              <a:extLst>
                <a:ext uri="{FF2B5EF4-FFF2-40B4-BE49-F238E27FC236}">
                  <a16:creationId xmlns:a16="http://schemas.microsoft.com/office/drawing/2014/main" id="{995FBE53-89F2-4F20-811E-A66E8B72089B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" name="Google Shape;4461;p39">
              <a:extLst>
                <a:ext uri="{FF2B5EF4-FFF2-40B4-BE49-F238E27FC236}">
                  <a16:creationId xmlns:a16="http://schemas.microsoft.com/office/drawing/2014/main" id="{78A60274-6D14-415A-87EC-3DDFF75A5C35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0" name="Google Shape;4433;p39" descr="home icon">
            <a:extLst>
              <a:ext uri="{FF2B5EF4-FFF2-40B4-BE49-F238E27FC236}">
                <a16:creationId xmlns:a16="http://schemas.microsoft.com/office/drawing/2014/main" id="{0FE766D4-5CA1-4DB3-A26D-F7AF67319481}"/>
              </a:ext>
            </a:extLst>
          </p:cNvPr>
          <p:cNvSpPr/>
          <p:nvPr/>
        </p:nvSpPr>
        <p:spPr>
          <a:xfrm>
            <a:off x="5692069" y="4015958"/>
            <a:ext cx="541280" cy="472386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2DAAE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fontAlgn="base">
              <a:defRPr/>
            </a:pPr>
            <a:endParaRPr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026" name="Picture 2" descr="Twitter icon">
            <a:extLst>
              <a:ext uri="{FF2B5EF4-FFF2-40B4-BE49-F238E27FC236}">
                <a16:creationId xmlns:a16="http://schemas.microsoft.com/office/drawing/2014/main" id="{EE56EECE-8943-450C-9324-13F8E59D07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5" t="15415" r="11264" b="16917"/>
          <a:stretch/>
        </p:blipFill>
        <p:spPr bwMode="auto">
          <a:xfrm>
            <a:off x="2103677" y="2574403"/>
            <a:ext cx="556245" cy="46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AB69435-713A-431B-AE58-08DBCE76CE18}"/>
              </a:ext>
            </a:extLst>
          </p:cNvPr>
          <p:cNvSpPr txBox="1"/>
          <p:nvPr/>
        </p:nvSpPr>
        <p:spPr>
          <a:xfrm>
            <a:off x="418925" y="1213887"/>
            <a:ext cx="2286000" cy="62324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>
                <a:solidFill>
                  <a:srgbClr val="000000"/>
                </a:solidFill>
                <a:latin typeface="Arial"/>
                <a:ea typeface="ＭＳ Ｐゴシック"/>
                <a:cs typeface="Arial"/>
                <a:hlinkClick r:id="rId4"/>
              </a:rPr>
              <a:t>Subscribe</a:t>
            </a:r>
            <a:r>
              <a:rPr lang="en-US" sz="180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to the SBIR/STTR Listserv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32CE7D-5EB0-4D3A-948A-645A3DB049CC}"/>
              </a:ext>
            </a:extLst>
          </p:cNvPr>
          <p:cNvSpPr txBox="1"/>
          <p:nvPr/>
        </p:nvSpPr>
        <p:spPr>
          <a:xfrm>
            <a:off x="429266" y="2646845"/>
            <a:ext cx="1535417" cy="34624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>
                <a:solidFill>
                  <a:srgbClr val="000000"/>
                </a:solidFill>
                <a:latin typeface="Arial"/>
                <a:ea typeface="ＭＳ Ｐゴシック"/>
                <a:cs typeface="Arial"/>
                <a:hlinkClick r:id="rId5"/>
              </a:rPr>
              <a:t>@</a:t>
            </a:r>
            <a:r>
              <a:rPr lang="en-US" sz="1800" err="1">
                <a:solidFill>
                  <a:srgbClr val="000000"/>
                </a:solidFill>
                <a:latin typeface="Arial"/>
                <a:ea typeface="ＭＳ Ｐゴシック"/>
                <a:cs typeface="Arial"/>
                <a:hlinkClick r:id="rId5"/>
              </a:rPr>
              <a:t>NIHsbir</a:t>
            </a: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2146DE-F9E1-4137-928E-3E1D1256B53D}"/>
              </a:ext>
            </a:extLst>
          </p:cNvPr>
          <p:cNvSpPr txBox="1"/>
          <p:nvPr/>
        </p:nvSpPr>
        <p:spPr>
          <a:xfrm>
            <a:off x="0" y="3831298"/>
            <a:ext cx="2704925" cy="90024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  <a:hlinkClick r:id="rId6"/>
              </a:rPr>
              <a:t>NIH Guide for Grants and Contracts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</a:t>
            </a:r>
            <a:b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(weekly notification)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1F5159-7942-4FB8-8314-AB5FCE8D32DF}"/>
              </a:ext>
            </a:extLst>
          </p:cNvPr>
          <p:cNvSpPr txBox="1"/>
          <p:nvPr/>
        </p:nvSpPr>
        <p:spPr>
          <a:xfrm>
            <a:off x="6143248" y="1242985"/>
            <a:ext cx="2897882" cy="62324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Read our </a:t>
            </a:r>
            <a:r>
              <a:rPr lang="en-US" sz="1800">
                <a:solidFill>
                  <a:srgbClr val="000000"/>
                </a:solidFill>
                <a:latin typeface="Arial"/>
                <a:ea typeface="ＭＳ Ｐゴシック"/>
                <a:cs typeface="Arial"/>
                <a:hlinkClick r:id="rId7"/>
              </a:rPr>
              <a:t>NIH SBIR/STTR Success Stories 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75B3AD-A299-45CE-9026-50068600444B}"/>
              </a:ext>
            </a:extLst>
          </p:cNvPr>
          <p:cNvSpPr txBox="1"/>
          <p:nvPr/>
        </p:nvSpPr>
        <p:spPr>
          <a:xfrm>
            <a:off x="6396146" y="4131886"/>
            <a:ext cx="2114550" cy="34624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  <a:hlinkClick r:id="rId8"/>
              </a:rPr>
              <a:t>Connect with Us 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3128E6-6985-4177-85D1-1F0A51DCDA29}"/>
              </a:ext>
            </a:extLst>
          </p:cNvPr>
          <p:cNvSpPr txBox="1"/>
          <p:nvPr/>
        </p:nvSpPr>
        <p:spPr>
          <a:xfrm>
            <a:off x="6777004" y="2646674"/>
            <a:ext cx="1823693" cy="62324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>
                <a:solidFill>
                  <a:srgbClr val="000000"/>
                </a:solidFill>
                <a:latin typeface="Arial"/>
                <a:ea typeface="ＭＳ Ｐゴシック"/>
                <a:cs typeface="Arial"/>
                <a:hlinkClick r:id="rId9"/>
              </a:rPr>
              <a:t>sbir@od.nih.gov</a:t>
            </a:r>
            <a:r>
              <a:rPr lang="en-US" sz="180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 </a:t>
            </a: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27" name="Google Shape;3908;p38" descr="to people connected to globe">
            <a:extLst>
              <a:ext uri="{FF2B5EF4-FFF2-40B4-BE49-F238E27FC236}">
                <a16:creationId xmlns:a16="http://schemas.microsoft.com/office/drawing/2014/main" id="{6E2665B0-6326-4F25-900B-D6B8115D0DA8}"/>
              </a:ext>
            </a:extLst>
          </p:cNvPr>
          <p:cNvGrpSpPr/>
          <p:nvPr/>
        </p:nvGrpSpPr>
        <p:grpSpPr>
          <a:xfrm>
            <a:off x="3432854" y="1733682"/>
            <a:ext cx="1856099" cy="1989828"/>
            <a:chOff x="2183550" y="65875"/>
            <a:chExt cx="4483981" cy="4807045"/>
          </a:xfrm>
        </p:grpSpPr>
        <p:sp>
          <p:nvSpPr>
            <p:cNvPr id="28" name="Google Shape;3909;p38">
              <a:extLst>
                <a:ext uri="{FF2B5EF4-FFF2-40B4-BE49-F238E27FC236}">
                  <a16:creationId xmlns:a16="http://schemas.microsoft.com/office/drawing/2014/main" id="{A3E85A34-8D57-4058-9A2E-70DAC118EAAC}"/>
                </a:ext>
              </a:extLst>
            </p:cNvPr>
            <p:cNvSpPr/>
            <p:nvPr/>
          </p:nvSpPr>
          <p:spPr>
            <a:xfrm>
              <a:off x="3889897" y="3280283"/>
              <a:ext cx="998038" cy="577710"/>
            </a:xfrm>
            <a:custGeom>
              <a:avLst/>
              <a:gdLst/>
              <a:ahLst/>
              <a:cxnLst/>
              <a:rect l="l" t="t" r="r" b="b"/>
              <a:pathLst>
                <a:path w="998038" h="577710" extrusionOk="0">
                  <a:moveTo>
                    <a:pt x="461327" y="569588"/>
                  </a:moveTo>
                  <a:lnTo>
                    <a:pt x="14055" y="310699"/>
                  </a:lnTo>
                  <a:cubicBezTo>
                    <a:pt x="-6751" y="298602"/>
                    <a:pt x="-4186" y="277552"/>
                    <a:pt x="19945" y="263645"/>
                  </a:cubicBezTo>
                  <a:lnTo>
                    <a:pt x="455437" y="11519"/>
                  </a:lnTo>
                  <a:cubicBezTo>
                    <a:pt x="479568" y="-2388"/>
                    <a:pt x="515954" y="-3912"/>
                    <a:pt x="536759" y="8090"/>
                  </a:cubicBezTo>
                  <a:lnTo>
                    <a:pt x="983936" y="266979"/>
                  </a:lnTo>
                  <a:cubicBezTo>
                    <a:pt x="1004837" y="279076"/>
                    <a:pt x="1002177" y="300126"/>
                    <a:pt x="978141" y="314033"/>
                  </a:cubicBezTo>
                  <a:lnTo>
                    <a:pt x="542554" y="566159"/>
                  </a:lnTo>
                  <a:cubicBezTo>
                    <a:pt x="518519" y="580161"/>
                    <a:pt x="482133" y="581590"/>
                    <a:pt x="461327" y="56958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3910;p38">
              <a:extLst>
                <a:ext uri="{FF2B5EF4-FFF2-40B4-BE49-F238E27FC236}">
                  <a16:creationId xmlns:a16="http://schemas.microsoft.com/office/drawing/2014/main" id="{22956D01-6C0A-4668-B27E-B633BC446583}"/>
                </a:ext>
              </a:extLst>
            </p:cNvPr>
            <p:cNvSpPr/>
            <p:nvPr/>
          </p:nvSpPr>
          <p:spPr>
            <a:xfrm>
              <a:off x="2372415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911;p38">
              <a:extLst>
                <a:ext uri="{FF2B5EF4-FFF2-40B4-BE49-F238E27FC236}">
                  <a16:creationId xmlns:a16="http://schemas.microsoft.com/office/drawing/2014/main" id="{F9F9C641-9478-4291-A42E-F64E6332E1BB}"/>
                </a:ext>
              </a:extLst>
            </p:cNvPr>
            <p:cNvSpPr/>
            <p:nvPr/>
          </p:nvSpPr>
          <p:spPr>
            <a:xfrm>
              <a:off x="3921527" y="3261804"/>
              <a:ext cx="998857" cy="577329"/>
            </a:xfrm>
            <a:custGeom>
              <a:avLst/>
              <a:gdLst/>
              <a:ahLst/>
              <a:cxnLst/>
              <a:rect l="l" t="t" r="r" b="b"/>
              <a:pathLst>
                <a:path w="998857" h="577329" extrusionOk="0">
                  <a:moveTo>
                    <a:pt x="998097" y="255644"/>
                  </a:moveTo>
                  <a:lnTo>
                    <a:pt x="976057" y="262407"/>
                  </a:lnTo>
                  <a:lnTo>
                    <a:pt x="536860" y="8090"/>
                  </a:lnTo>
                  <a:cubicBezTo>
                    <a:pt x="516054" y="-3912"/>
                    <a:pt x="479858" y="-2388"/>
                    <a:pt x="455632" y="11519"/>
                  </a:cubicBezTo>
                  <a:lnTo>
                    <a:pt x="20046" y="263645"/>
                  </a:lnTo>
                  <a:lnTo>
                    <a:pt x="19001" y="264312"/>
                  </a:lnTo>
                  <a:lnTo>
                    <a:pt x="0" y="258502"/>
                  </a:lnTo>
                  <a:lnTo>
                    <a:pt x="0" y="287077"/>
                  </a:lnTo>
                  <a:cubicBezTo>
                    <a:pt x="0" y="288125"/>
                    <a:pt x="0" y="289173"/>
                    <a:pt x="0" y="290316"/>
                  </a:cubicBezTo>
                  <a:lnTo>
                    <a:pt x="0" y="292601"/>
                  </a:lnTo>
                  <a:lnTo>
                    <a:pt x="0" y="292601"/>
                  </a:lnTo>
                  <a:cubicBezTo>
                    <a:pt x="1596" y="300307"/>
                    <a:pt x="6641" y="306841"/>
                    <a:pt x="13680" y="310318"/>
                  </a:cubicBezTo>
                  <a:lnTo>
                    <a:pt x="460953" y="569208"/>
                  </a:lnTo>
                  <a:cubicBezTo>
                    <a:pt x="481758" y="581209"/>
                    <a:pt x="517954" y="579780"/>
                    <a:pt x="542275" y="565778"/>
                  </a:cubicBezTo>
                  <a:lnTo>
                    <a:pt x="979097" y="314033"/>
                  </a:lnTo>
                  <a:cubicBezTo>
                    <a:pt x="989404" y="309413"/>
                    <a:pt x="996786" y="300012"/>
                    <a:pt x="998857" y="288887"/>
                  </a:cubicBezTo>
                  <a:lnTo>
                    <a:pt x="998857" y="288887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912;p38">
              <a:extLst>
                <a:ext uri="{FF2B5EF4-FFF2-40B4-BE49-F238E27FC236}">
                  <a16:creationId xmlns:a16="http://schemas.microsoft.com/office/drawing/2014/main" id="{0E2178D9-E067-4DB6-89E7-33913AC17EC0}"/>
                </a:ext>
              </a:extLst>
            </p:cNvPr>
            <p:cNvSpPr/>
            <p:nvPr/>
          </p:nvSpPr>
          <p:spPr>
            <a:xfrm>
              <a:off x="3922039" y="3231825"/>
              <a:ext cx="998054" cy="577388"/>
            </a:xfrm>
            <a:custGeom>
              <a:avLst/>
              <a:gdLst/>
              <a:ahLst/>
              <a:cxnLst/>
              <a:rect l="l" t="t" r="r" b="b"/>
              <a:pathLst>
                <a:path w="998054" h="577388" extrusionOk="0">
                  <a:moveTo>
                    <a:pt x="461295" y="569183"/>
                  </a:moveTo>
                  <a:lnTo>
                    <a:pt x="14023" y="310674"/>
                  </a:lnTo>
                  <a:cubicBezTo>
                    <a:pt x="-6783" y="298673"/>
                    <a:pt x="-4123" y="277623"/>
                    <a:pt x="19913" y="263716"/>
                  </a:cubicBezTo>
                  <a:lnTo>
                    <a:pt x="455500" y="11589"/>
                  </a:lnTo>
                  <a:cubicBezTo>
                    <a:pt x="479536" y="-2412"/>
                    <a:pt x="515922" y="-3936"/>
                    <a:pt x="536727" y="8160"/>
                  </a:cubicBezTo>
                  <a:lnTo>
                    <a:pt x="984000" y="267050"/>
                  </a:lnTo>
                  <a:cubicBezTo>
                    <a:pt x="1004805" y="279147"/>
                    <a:pt x="1002240" y="300197"/>
                    <a:pt x="978110" y="314103"/>
                  </a:cubicBezTo>
                  <a:lnTo>
                    <a:pt x="542618" y="566230"/>
                  </a:lnTo>
                  <a:cubicBezTo>
                    <a:pt x="518487" y="579756"/>
                    <a:pt x="482101" y="581280"/>
                    <a:pt x="461295" y="56918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913;p38">
              <a:extLst>
                <a:ext uri="{FF2B5EF4-FFF2-40B4-BE49-F238E27FC236}">
                  <a16:creationId xmlns:a16="http://schemas.microsoft.com/office/drawing/2014/main" id="{D7F070A8-65D3-4516-94B2-760DBEE73A28}"/>
                </a:ext>
              </a:extLst>
            </p:cNvPr>
            <p:cNvSpPr/>
            <p:nvPr/>
          </p:nvSpPr>
          <p:spPr>
            <a:xfrm>
              <a:off x="4231770" y="3400376"/>
              <a:ext cx="378145" cy="218912"/>
            </a:xfrm>
            <a:custGeom>
              <a:avLst/>
              <a:gdLst/>
              <a:ahLst/>
              <a:cxnLst/>
              <a:rect l="l" t="t" r="r" b="b"/>
              <a:pathLst>
                <a:path w="378145" h="218912" extrusionOk="0">
                  <a:moveTo>
                    <a:pt x="377956" y="96880"/>
                  </a:moveTo>
                  <a:lnTo>
                    <a:pt x="377956" y="58780"/>
                  </a:lnTo>
                  <a:lnTo>
                    <a:pt x="323804" y="73067"/>
                  </a:lnTo>
                  <a:lnTo>
                    <a:pt x="203341" y="3058"/>
                  </a:lnTo>
                  <a:cubicBezTo>
                    <a:pt x="193461" y="-1447"/>
                    <a:pt x="182023" y="-952"/>
                    <a:pt x="172560" y="4392"/>
                  </a:cubicBezTo>
                  <a:lnTo>
                    <a:pt x="55422" y="72210"/>
                  </a:lnTo>
                  <a:lnTo>
                    <a:pt x="36" y="57541"/>
                  </a:lnTo>
                  <a:lnTo>
                    <a:pt x="36" y="98594"/>
                  </a:lnTo>
                  <a:lnTo>
                    <a:pt x="36" y="98594"/>
                  </a:lnTo>
                  <a:lnTo>
                    <a:pt x="36" y="108119"/>
                  </a:lnTo>
                  <a:cubicBezTo>
                    <a:pt x="-12" y="108500"/>
                    <a:pt x="-12" y="108881"/>
                    <a:pt x="36" y="109262"/>
                  </a:cubicBezTo>
                  <a:lnTo>
                    <a:pt x="36" y="110215"/>
                  </a:lnTo>
                  <a:lnTo>
                    <a:pt x="36" y="110215"/>
                  </a:lnTo>
                  <a:cubicBezTo>
                    <a:pt x="644" y="113139"/>
                    <a:pt x="2572" y="115606"/>
                    <a:pt x="5261" y="116882"/>
                  </a:cubicBezTo>
                  <a:lnTo>
                    <a:pt x="174840" y="215847"/>
                  </a:lnTo>
                  <a:cubicBezTo>
                    <a:pt x="184721" y="220333"/>
                    <a:pt x="196130" y="219876"/>
                    <a:pt x="205621" y="214608"/>
                  </a:cubicBezTo>
                  <a:lnTo>
                    <a:pt x="370736" y="119358"/>
                  </a:lnTo>
                  <a:cubicBezTo>
                    <a:pt x="374621" y="117606"/>
                    <a:pt x="377395" y="114044"/>
                    <a:pt x="378146" y="109833"/>
                  </a:cubicBezTo>
                  <a:lnTo>
                    <a:pt x="378146" y="109833"/>
                  </a:lnTo>
                  <a:lnTo>
                    <a:pt x="378146" y="97261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914;p38">
              <a:extLst>
                <a:ext uri="{FF2B5EF4-FFF2-40B4-BE49-F238E27FC236}">
                  <a16:creationId xmlns:a16="http://schemas.microsoft.com/office/drawing/2014/main" id="{ADD7CAB6-7648-4DFB-BBB6-F2456AC4F215}"/>
                </a:ext>
              </a:extLst>
            </p:cNvPr>
            <p:cNvSpPr/>
            <p:nvPr/>
          </p:nvSpPr>
          <p:spPr>
            <a:xfrm>
              <a:off x="4231502" y="3348848"/>
              <a:ext cx="378432" cy="218803"/>
            </a:xfrm>
            <a:custGeom>
              <a:avLst/>
              <a:gdLst/>
              <a:ahLst/>
              <a:cxnLst/>
              <a:rect l="l" t="t" r="r" b="b"/>
              <a:pathLst>
                <a:path w="378432" h="218803" extrusionOk="0">
                  <a:moveTo>
                    <a:pt x="175108" y="215844"/>
                  </a:moveTo>
                  <a:lnTo>
                    <a:pt x="5339" y="117451"/>
                  </a:lnTo>
                  <a:cubicBezTo>
                    <a:pt x="-2547" y="112879"/>
                    <a:pt x="-1597" y="104878"/>
                    <a:pt x="7524" y="99639"/>
                  </a:cubicBezTo>
                  <a:lnTo>
                    <a:pt x="172638" y="4389"/>
                  </a:lnTo>
                  <a:cubicBezTo>
                    <a:pt x="182167" y="-992"/>
                    <a:pt x="193691" y="-1449"/>
                    <a:pt x="203609" y="3151"/>
                  </a:cubicBezTo>
                  <a:lnTo>
                    <a:pt x="373094" y="101259"/>
                  </a:lnTo>
                  <a:cubicBezTo>
                    <a:pt x="380979" y="105831"/>
                    <a:pt x="380029" y="113832"/>
                    <a:pt x="370909" y="119166"/>
                  </a:cubicBezTo>
                  <a:lnTo>
                    <a:pt x="205794" y="214416"/>
                  </a:lnTo>
                  <a:cubicBezTo>
                    <a:pt x="196360" y="219712"/>
                    <a:pt x="184988" y="220245"/>
                    <a:pt x="175108" y="215844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915;p38">
              <a:extLst>
                <a:ext uri="{FF2B5EF4-FFF2-40B4-BE49-F238E27FC236}">
                  <a16:creationId xmlns:a16="http://schemas.microsoft.com/office/drawing/2014/main" id="{1607A194-1F67-4F24-B4F4-18A2E824A0D6}"/>
                </a:ext>
              </a:extLst>
            </p:cNvPr>
            <p:cNvSpPr/>
            <p:nvPr/>
          </p:nvSpPr>
          <p:spPr>
            <a:xfrm>
              <a:off x="3409843" y="2513133"/>
              <a:ext cx="2024410" cy="945165"/>
            </a:xfrm>
            <a:custGeom>
              <a:avLst/>
              <a:gdLst/>
              <a:ahLst/>
              <a:cxnLst/>
              <a:rect l="l" t="t" r="r" b="b"/>
              <a:pathLst>
                <a:path w="2024410" h="945165" extrusionOk="0">
                  <a:moveTo>
                    <a:pt x="1010828" y="945166"/>
                  </a:moveTo>
                  <a:lnTo>
                    <a:pt x="0" y="38005"/>
                  </a:lnTo>
                  <a:lnTo>
                    <a:pt x="2024411" y="0"/>
                  </a:lnTo>
                  <a:lnTo>
                    <a:pt x="1010828" y="945166"/>
                  </a:ln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916;p38">
              <a:extLst>
                <a:ext uri="{FF2B5EF4-FFF2-40B4-BE49-F238E27FC236}">
                  <a16:creationId xmlns:a16="http://schemas.microsoft.com/office/drawing/2014/main" id="{6A26387E-6361-4F0F-A7D8-5C209CEDED16}"/>
                </a:ext>
              </a:extLst>
            </p:cNvPr>
            <p:cNvSpPr/>
            <p:nvPr/>
          </p:nvSpPr>
          <p:spPr>
            <a:xfrm>
              <a:off x="2963426" y="65875"/>
              <a:ext cx="2875158" cy="2882646"/>
            </a:xfrm>
            <a:custGeom>
              <a:avLst/>
              <a:gdLst/>
              <a:ahLst/>
              <a:cxnLst/>
              <a:rect l="l" t="t" r="r" b="b"/>
              <a:pathLst>
                <a:path w="2875158" h="2882646" extrusionOk="0">
                  <a:moveTo>
                    <a:pt x="2875159" y="1441323"/>
                  </a:moveTo>
                  <a:cubicBezTo>
                    <a:pt x="2875159" y="2237344"/>
                    <a:pt x="2231533" y="2882646"/>
                    <a:pt x="1437579" y="2882646"/>
                  </a:cubicBezTo>
                  <a:cubicBezTo>
                    <a:pt x="643626" y="2882646"/>
                    <a:pt x="0" y="2237344"/>
                    <a:pt x="0" y="1441323"/>
                  </a:cubicBezTo>
                  <a:cubicBezTo>
                    <a:pt x="0" y="645302"/>
                    <a:pt x="643626" y="0"/>
                    <a:pt x="1437579" y="0"/>
                  </a:cubicBezTo>
                  <a:cubicBezTo>
                    <a:pt x="2231532" y="0"/>
                    <a:pt x="2875159" y="645302"/>
                    <a:pt x="2875159" y="144132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917;p38">
              <a:extLst>
                <a:ext uri="{FF2B5EF4-FFF2-40B4-BE49-F238E27FC236}">
                  <a16:creationId xmlns:a16="http://schemas.microsoft.com/office/drawing/2014/main" id="{F45A76E2-271D-4F7D-9B9F-EC4BEA5126C0}"/>
                </a:ext>
              </a:extLst>
            </p:cNvPr>
            <p:cNvSpPr/>
            <p:nvPr/>
          </p:nvSpPr>
          <p:spPr>
            <a:xfrm>
              <a:off x="2986102" y="165506"/>
              <a:ext cx="2752826" cy="2463451"/>
            </a:xfrm>
            <a:custGeom>
              <a:avLst/>
              <a:gdLst/>
              <a:ahLst/>
              <a:cxnLst/>
              <a:rect l="l" t="t" r="r" b="b"/>
              <a:pathLst>
                <a:path w="2752826" h="2463451" extrusionOk="0">
                  <a:moveTo>
                    <a:pt x="1036794" y="484346"/>
                  </a:moveTo>
                  <a:lnTo>
                    <a:pt x="1041639" y="467297"/>
                  </a:lnTo>
                  <a:lnTo>
                    <a:pt x="1041639" y="430340"/>
                  </a:lnTo>
                  <a:cubicBezTo>
                    <a:pt x="1034789" y="431164"/>
                    <a:pt x="1027873" y="431164"/>
                    <a:pt x="1021023" y="430340"/>
                  </a:cubicBezTo>
                  <a:cubicBezTo>
                    <a:pt x="1017413" y="428720"/>
                    <a:pt x="1019883" y="418624"/>
                    <a:pt x="1019883" y="418624"/>
                  </a:cubicBezTo>
                  <a:lnTo>
                    <a:pt x="1036794" y="404051"/>
                  </a:lnTo>
                  <a:lnTo>
                    <a:pt x="1002878" y="411290"/>
                  </a:lnTo>
                  <a:lnTo>
                    <a:pt x="990717" y="430340"/>
                  </a:lnTo>
                  <a:lnTo>
                    <a:pt x="952716" y="453866"/>
                  </a:lnTo>
                  <a:lnTo>
                    <a:pt x="969722" y="463391"/>
                  </a:lnTo>
                  <a:lnTo>
                    <a:pt x="980647" y="470630"/>
                  </a:lnTo>
                  <a:lnTo>
                    <a:pt x="996988" y="473107"/>
                  </a:lnTo>
                  <a:lnTo>
                    <a:pt x="996988" y="462344"/>
                  </a:lnTo>
                  <a:cubicBezTo>
                    <a:pt x="996988" y="462344"/>
                    <a:pt x="1015988" y="457486"/>
                    <a:pt x="1020643" y="464725"/>
                  </a:cubicBezTo>
                  <a:lnTo>
                    <a:pt x="1018268" y="478155"/>
                  </a:lnTo>
                  <a:lnTo>
                    <a:pt x="1036794" y="484346"/>
                  </a:lnTo>
                  <a:close/>
                  <a:moveTo>
                    <a:pt x="616692" y="1010603"/>
                  </a:moveTo>
                  <a:cubicBezTo>
                    <a:pt x="606783" y="1006135"/>
                    <a:pt x="595440" y="1006135"/>
                    <a:pt x="585531" y="1010603"/>
                  </a:cubicBezTo>
                  <a:cubicBezTo>
                    <a:pt x="585702" y="1024414"/>
                    <a:pt x="574967" y="1035891"/>
                    <a:pt x="561211" y="1036606"/>
                  </a:cubicBezTo>
                  <a:lnTo>
                    <a:pt x="588951" y="1052132"/>
                  </a:lnTo>
                  <a:lnTo>
                    <a:pt x="616692" y="1041749"/>
                  </a:lnTo>
                  <a:lnTo>
                    <a:pt x="652983" y="1029653"/>
                  </a:lnTo>
                  <a:lnTo>
                    <a:pt x="684049" y="1052132"/>
                  </a:lnTo>
                  <a:cubicBezTo>
                    <a:pt x="707420" y="1023557"/>
                    <a:pt x="684049" y="1007078"/>
                    <a:pt x="684049" y="1007078"/>
                  </a:cubicBezTo>
                  <a:lnTo>
                    <a:pt x="616692" y="1010603"/>
                  </a:lnTo>
                  <a:close/>
                  <a:moveTo>
                    <a:pt x="1206658" y="1540478"/>
                  </a:moveTo>
                  <a:lnTo>
                    <a:pt x="1179773" y="1534763"/>
                  </a:lnTo>
                  <a:lnTo>
                    <a:pt x="1133031" y="1504950"/>
                  </a:lnTo>
                  <a:lnTo>
                    <a:pt x="1091990" y="1504950"/>
                  </a:lnTo>
                  <a:lnTo>
                    <a:pt x="1056554" y="1486567"/>
                  </a:lnTo>
                  <a:lnTo>
                    <a:pt x="1042399" y="1486567"/>
                  </a:lnTo>
                  <a:cubicBezTo>
                    <a:pt x="1042399" y="1486567"/>
                    <a:pt x="1045249" y="1466660"/>
                    <a:pt x="1040974" y="1465231"/>
                  </a:cubicBezTo>
                  <a:cubicBezTo>
                    <a:pt x="1036699" y="1463802"/>
                    <a:pt x="1005633" y="1445324"/>
                    <a:pt x="1005633" y="1445324"/>
                  </a:cubicBezTo>
                  <a:lnTo>
                    <a:pt x="981502" y="1453896"/>
                  </a:lnTo>
                  <a:lnTo>
                    <a:pt x="981502" y="1436846"/>
                  </a:lnTo>
                  <a:lnTo>
                    <a:pt x="964497" y="1429703"/>
                  </a:lnTo>
                  <a:lnTo>
                    <a:pt x="950341" y="1429703"/>
                  </a:lnTo>
                  <a:lnTo>
                    <a:pt x="951766" y="1415510"/>
                  </a:lnTo>
                  <a:cubicBezTo>
                    <a:pt x="951766" y="1415510"/>
                    <a:pt x="964497" y="1390269"/>
                    <a:pt x="957467" y="1385888"/>
                  </a:cubicBezTo>
                  <a:cubicBezTo>
                    <a:pt x="950436" y="1381506"/>
                    <a:pt x="924881" y="1324642"/>
                    <a:pt x="924881" y="1324642"/>
                  </a:cubicBezTo>
                  <a:lnTo>
                    <a:pt x="886880" y="1303306"/>
                  </a:lnTo>
                  <a:lnTo>
                    <a:pt x="845838" y="1303306"/>
                  </a:lnTo>
                  <a:lnTo>
                    <a:pt x="810403" y="1269302"/>
                  </a:lnTo>
                  <a:lnTo>
                    <a:pt x="775062" y="1240727"/>
                  </a:lnTo>
                  <a:lnTo>
                    <a:pt x="755206" y="1201007"/>
                  </a:lnTo>
                  <a:lnTo>
                    <a:pt x="733925" y="1186815"/>
                  </a:lnTo>
                  <a:cubicBezTo>
                    <a:pt x="733925" y="1186815"/>
                    <a:pt x="709890" y="1202436"/>
                    <a:pt x="704190" y="1201007"/>
                  </a:cubicBezTo>
                  <a:cubicBezTo>
                    <a:pt x="698489" y="1199579"/>
                    <a:pt x="663149" y="1186815"/>
                    <a:pt x="663149" y="1186815"/>
                  </a:cubicBezTo>
                  <a:lnTo>
                    <a:pt x="633413" y="1178338"/>
                  </a:lnTo>
                  <a:lnTo>
                    <a:pt x="596267" y="1195769"/>
                  </a:lnTo>
                  <a:lnTo>
                    <a:pt x="596267" y="1233869"/>
                  </a:lnTo>
                  <a:lnTo>
                    <a:pt x="582111" y="1224344"/>
                  </a:lnTo>
                  <a:lnTo>
                    <a:pt x="582111" y="1210056"/>
                  </a:lnTo>
                  <a:lnTo>
                    <a:pt x="594842" y="1185958"/>
                  </a:lnTo>
                  <a:lnTo>
                    <a:pt x="600542" y="1168908"/>
                  </a:lnTo>
                  <a:lnTo>
                    <a:pt x="587812" y="1163288"/>
                  </a:lnTo>
                  <a:lnTo>
                    <a:pt x="570806" y="1183100"/>
                  </a:lnTo>
                  <a:lnTo>
                    <a:pt x="528340" y="1195769"/>
                  </a:lnTo>
                  <a:lnTo>
                    <a:pt x="519790" y="1214247"/>
                  </a:lnTo>
                  <a:lnTo>
                    <a:pt x="499934" y="1232726"/>
                  </a:lnTo>
                  <a:lnTo>
                    <a:pt x="494329" y="1248347"/>
                  </a:lnTo>
                  <a:lnTo>
                    <a:pt x="463168" y="1222820"/>
                  </a:lnTo>
                  <a:cubicBezTo>
                    <a:pt x="452661" y="1228335"/>
                    <a:pt x="441773" y="1233078"/>
                    <a:pt x="430582" y="1237012"/>
                  </a:cubicBezTo>
                  <a:cubicBezTo>
                    <a:pt x="419096" y="1230897"/>
                    <a:pt x="408190" y="1223762"/>
                    <a:pt x="397996" y="1215676"/>
                  </a:cubicBezTo>
                  <a:lnTo>
                    <a:pt x="382416" y="1185863"/>
                  </a:lnTo>
                  <a:lnTo>
                    <a:pt x="390966" y="1146143"/>
                  </a:lnTo>
                  <a:lnTo>
                    <a:pt x="397996" y="1104900"/>
                  </a:lnTo>
                  <a:lnTo>
                    <a:pt x="371111" y="1087850"/>
                  </a:lnTo>
                  <a:lnTo>
                    <a:pt x="334250" y="1087850"/>
                  </a:lnTo>
                  <a:lnTo>
                    <a:pt x="305749" y="1079373"/>
                  </a:lnTo>
                  <a:lnTo>
                    <a:pt x="319049" y="1058037"/>
                  </a:lnTo>
                  <a:lnTo>
                    <a:pt x="334629" y="1026795"/>
                  </a:lnTo>
                  <a:lnTo>
                    <a:pt x="348785" y="1004126"/>
                  </a:lnTo>
                  <a:cubicBezTo>
                    <a:pt x="348785" y="1004126"/>
                    <a:pt x="352775" y="993743"/>
                    <a:pt x="357335" y="991362"/>
                  </a:cubicBezTo>
                  <a:cubicBezTo>
                    <a:pt x="375386" y="981837"/>
                    <a:pt x="357335" y="972884"/>
                    <a:pt x="357335" y="972884"/>
                  </a:cubicBezTo>
                  <a:cubicBezTo>
                    <a:pt x="357335" y="972884"/>
                    <a:pt x="319334" y="970026"/>
                    <a:pt x="313444" y="972884"/>
                  </a:cubicBezTo>
                  <a:cubicBezTo>
                    <a:pt x="307554" y="975741"/>
                    <a:pt x="292163" y="984218"/>
                    <a:pt x="292163" y="984218"/>
                  </a:cubicBezTo>
                  <a:lnTo>
                    <a:pt x="292163" y="1016889"/>
                  </a:lnTo>
                  <a:lnTo>
                    <a:pt x="263663" y="1029653"/>
                  </a:lnTo>
                  <a:lnTo>
                    <a:pt x="219771" y="1039178"/>
                  </a:lnTo>
                  <a:lnTo>
                    <a:pt x="190036" y="1009269"/>
                  </a:lnTo>
                  <a:cubicBezTo>
                    <a:pt x="185760" y="1005078"/>
                    <a:pt x="175880" y="958215"/>
                    <a:pt x="175880" y="958215"/>
                  </a:cubicBezTo>
                  <a:lnTo>
                    <a:pt x="194216" y="941165"/>
                  </a:lnTo>
                  <a:lnTo>
                    <a:pt x="202766" y="926973"/>
                  </a:lnTo>
                  <a:lnTo>
                    <a:pt x="204191" y="892874"/>
                  </a:lnTo>
                  <a:lnTo>
                    <a:pt x="222526" y="877253"/>
                  </a:lnTo>
                  <a:lnTo>
                    <a:pt x="229652" y="858774"/>
                  </a:lnTo>
                  <a:lnTo>
                    <a:pt x="250742" y="843344"/>
                  </a:lnTo>
                  <a:lnTo>
                    <a:pt x="270978" y="824770"/>
                  </a:lnTo>
                  <a:lnTo>
                    <a:pt x="289408" y="819150"/>
                  </a:lnTo>
                  <a:lnTo>
                    <a:pt x="314869" y="824770"/>
                  </a:lnTo>
                  <a:cubicBezTo>
                    <a:pt x="316294" y="815245"/>
                    <a:pt x="363035" y="819150"/>
                    <a:pt x="363035" y="819150"/>
                  </a:cubicBezTo>
                  <a:lnTo>
                    <a:pt x="381466" y="818198"/>
                  </a:lnTo>
                  <a:lnTo>
                    <a:pt x="380041" y="807815"/>
                  </a:lnTo>
                  <a:cubicBezTo>
                    <a:pt x="388591" y="800671"/>
                    <a:pt x="416902" y="807815"/>
                    <a:pt x="416902" y="807815"/>
                  </a:cubicBezTo>
                  <a:lnTo>
                    <a:pt x="454903" y="804577"/>
                  </a:lnTo>
                  <a:cubicBezTo>
                    <a:pt x="463263" y="806387"/>
                    <a:pt x="470293" y="823627"/>
                    <a:pt x="470293" y="823627"/>
                  </a:cubicBezTo>
                  <a:lnTo>
                    <a:pt x="453288" y="839248"/>
                  </a:lnTo>
                  <a:lnTo>
                    <a:pt x="464688" y="873252"/>
                  </a:lnTo>
                  <a:lnTo>
                    <a:pt x="475993" y="888873"/>
                  </a:lnTo>
                  <a:lnTo>
                    <a:pt x="471718" y="904494"/>
                  </a:lnTo>
                  <a:lnTo>
                    <a:pt x="498984" y="900494"/>
                  </a:lnTo>
                  <a:cubicBezTo>
                    <a:pt x="499427" y="891477"/>
                    <a:pt x="499871" y="882460"/>
                    <a:pt x="500314" y="873443"/>
                  </a:cubicBezTo>
                  <a:lnTo>
                    <a:pt x="501739" y="840772"/>
                  </a:lnTo>
                  <a:lnTo>
                    <a:pt x="497559" y="804958"/>
                  </a:lnTo>
                  <a:lnTo>
                    <a:pt x="523020" y="749903"/>
                  </a:lnTo>
                  <a:lnTo>
                    <a:pt x="626383" y="683228"/>
                  </a:lnTo>
                  <a:cubicBezTo>
                    <a:pt x="625908" y="675164"/>
                    <a:pt x="625432" y="667099"/>
                    <a:pt x="624957" y="659035"/>
                  </a:cubicBezTo>
                  <a:lnTo>
                    <a:pt x="631988" y="624269"/>
                  </a:lnTo>
                  <a:lnTo>
                    <a:pt x="650418" y="630650"/>
                  </a:lnTo>
                  <a:lnTo>
                    <a:pt x="683004" y="591884"/>
                  </a:lnTo>
                  <a:lnTo>
                    <a:pt x="725470" y="577787"/>
                  </a:lnTo>
                  <a:lnTo>
                    <a:pt x="750931" y="560451"/>
                  </a:lnTo>
                  <a:lnTo>
                    <a:pt x="763661" y="534829"/>
                  </a:lnTo>
                  <a:lnTo>
                    <a:pt x="810403" y="520637"/>
                  </a:lnTo>
                  <a:lnTo>
                    <a:pt x="857144" y="496538"/>
                  </a:lnTo>
                  <a:lnTo>
                    <a:pt x="835673" y="519494"/>
                  </a:lnTo>
                  <a:lnTo>
                    <a:pt x="832823" y="539401"/>
                  </a:lnTo>
                  <a:lnTo>
                    <a:pt x="858284" y="533686"/>
                  </a:lnTo>
                  <a:lnTo>
                    <a:pt x="880990" y="520922"/>
                  </a:lnTo>
                  <a:lnTo>
                    <a:pt x="900750" y="515302"/>
                  </a:lnTo>
                  <a:lnTo>
                    <a:pt x="919180" y="509588"/>
                  </a:lnTo>
                  <a:lnTo>
                    <a:pt x="924881" y="496824"/>
                  </a:lnTo>
                  <a:lnTo>
                    <a:pt x="912150" y="496824"/>
                  </a:lnTo>
                  <a:lnTo>
                    <a:pt x="892295" y="489680"/>
                  </a:lnTo>
                  <a:lnTo>
                    <a:pt x="863794" y="468440"/>
                  </a:lnTo>
                  <a:cubicBezTo>
                    <a:pt x="863196" y="463742"/>
                    <a:pt x="864734" y="459023"/>
                    <a:pt x="867974" y="455581"/>
                  </a:cubicBezTo>
                  <a:lnTo>
                    <a:pt x="880799" y="444056"/>
                  </a:lnTo>
                  <a:cubicBezTo>
                    <a:pt x="880799" y="444056"/>
                    <a:pt x="886405" y="437198"/>
                    <a:pt x="882224" y="437198"/>
                  </a:cubicBezTo>
                  <a:cubicBezTo>
                    <a:pt x="878044" y="437198"/>
                    <a:pt x="846789" y="430340"/>
                    <a:pt x="846789" y="430340"/>
                  </a:cubicBezTo>
                  <a:lnTo>
                    <a:pt x="812778" y="444056"/>
                  </a:lnTo>
                  <a:lnTo>
                    <a:pt x="793492" y="444056"/>
                  </a:lnTo>
                  <a:lnTo>
                    <a:pt x="817623" y="423005"/>
                  </a:lnTo>
                  <a:lnTo>
                    <a:pt x="844508" y="423005"/>
                  </a:lnTo>
                  <a:lnTo>
                    <a:pt x="874244" y="415862"/>
                  </a:lnTo>
                  <a:lnTo>
                    <a:pt x="935996" y="415862"/>
                  </a:lnTo>
                  <a:lnTo>
                    <a:pt x="970007" y="408718"/>
                  </a:lnTo>
                  <a:lnTo>
                    <a:pt x="994233" y="395669"/>
                  </a:lnTo>
                  <a:lnTo>
                    <a:pt x="1023968" y="392621"/>
                  </a:lnTo>
                  <a:lnTo>
                    <a:pt x="1032519" y="360712"/>
                  </a:lnTo>
                  <a:lnTo>
                    <a:pt x="1012663" y="343662"/>
                  </a:lnTo>
                  <a:lnTo>
                    <a:pt x="984162" y="328898"/>
                  </a:lnTo>
                  <a:lnTo>
                    <a:pt x="978462" y="295370"/>
                  </a:lnTo>
                  <a:lnTo>
                    <a:pt x="962882" y="261271"/>
                  </a:lnTo>
                  <a:lnTo>
                    <a:pt x="948726" y="261271"/>
                  </a:lnTo>
                  <a:lnTo>
                    <a:pt x="947301" y="279749"/>
                  </a:lnTo>
                  <a:lnTo>
                    <a:pt x="924691" y="279749"/>
                  </a:lnTo>
                  <a:lnTo>
                    <a:pt x="918991" y="291084"/>
                  </a:lnTo>
                  <a:lnTo>
                    <a:pt x="910535" y="296799"/>
                  </a:lnTo>
                  <a:lnTo>
                    <a:pt x="896380" y="299656"/>
                  </a:lnTo>
                  <a:lnTo>
                    <a:pt x="883555" y="286798"/>
                  </a:lnTo>
                  <a:lnTo>
                    <a:pt x="900560" y="268415"/>
                  </a:lnTo>
                  <a:lnTo>
                    <a:pt x="880799" y="249936"/>
                  </a:lnTo>
                  <a:lnTo>
                    <a:pt x="856669" y="237173"/>
                  </a:lnTo>
                  <a:lnTo>
                    <a:pt x="831493" y="237173"/>
                  </a:lnTo>
                  <a:lnTo>
                    <a:pt x="813063" y="242792"/>
                  </a:lnTo>
                  <a:lnTo>
                    <a:pt x="787602" y="272606"/>
                  </a:lnTo>
                  <a:lnTo>
                    <a:pt x="767746" y="289655"/>
                  </a:lnTo>
                  <a:lnTo>
                    <a:pt x="773447" y="305276"/>
                  </a:lnTo>
                  <a:lnTo>
                    <a:pt x="766226" y="328994"/>
                  </a:lnTo>
                  <a:lnTo>
                    <a:pt x="770501" y="338519"/>
                  </a:lnTo>
                  <a:lnTo>
                    <a:pt x="746371" y="347091"/>
                  </a:lnTo>
                  <a:lnTo>
                    <a:pt x="719485" y="352711"/>
                  </a:lnTo>
                  <a:lnTo>
                    <a:pt x="708180" y="349853"/>
                  </a:lnTo>
                  <a:lnTo>
                    <a:pt x="699629" y="361283"/>
                  </a:lnTo>
                  <a:lnTo>
                    <a:pt x="715210" y="393192"/>
                  </a:lnTo>
                  <a:lnTo>
                    <a:pt x="699629" y="403860"/>
                  </a:lnTo>
                  <a:lnTo>
                    <a:pt x="678444" y="403860"/>
                  </a:lnTo>
                  <a:lnTo>
                    <a:pt x="660488" y="380714"/>
                  </a:lnTo>
                  <a:lnTo>
                    <a:pt x="656213" y="367570"/>
                  </a:lnTo>
                  <a:lnTo>
                    <a:pt x="668944" y="360521"/>
                  </a:lnTo>
                  <a:lnTo>
                    <a:pt x="659443" y="343472"/>
                  </a:lnTo>
                  <a:lnTo>
                    <a:pt x="629708" y="342043"/>
                  </a:lnTo>
                  <a:lnTo>
                    <a:pt x="590091" y="317373"/>
                  </a:lnTo>
                  <a:lnTo>
                    <a:pt x="571661" y="317373"/>
                  </a:lnTo>
                  <a:lnTo>
                    <a:pt x="567386" y="302228"/>
                  </a:lnTo>
                  <a:lnTo>
                    <a:pt x="554656" y="296609"/>
                  </a:lnTo>
                  <a:lnTo>
                    <a:pt x="573086" y="275273"/>
                  </a:lnTo>
                  <a:lnTo>
                    <a:pt x="599972" y="259652"/>
                  </a:lnTo>
                  <a:lnTo>
                    <a:pt x="646713" y="242602"/>
                  </a:lnTo>
                  <a:lnTo>
                    <a:pt x="663718" y="236982"/>
                  </a:lnTo>
                  <a:lnTo>
                    <a:pt x="700485" y="228409"/>
                  </a:lnTo>
                  <a:lnTo>
                    <a:pt x="725185" y="214694"/>
                  </a:lnTo>
                  <a:lnTo>
                    <a:pt x="747796" y="194786"/>
                  </a:lnTo>
                  <a:lnTo>
                    <a:pt x="777532" y="194786"/>
                  </a:lnTo>
                  <a:lnTo>
                    <a:pt x="812968" y="185833"/>
                  </a:lnTo>
                  <a:lnTo>
                    <a:pt x="835673" y="185833"/>
                  </a:lnTo>
                  <a:lnTo>
                    <a:pt x="845174" y="159353"/>
                  </a:lnTo>
                  <a:lnTo>
                    <a:pt x="799857" y="159353"/>
                  </a:lnTo>
                  <a:lnTo>
                    <a:pt x="782852" y="172403"/>
                  </a:lnTo>
                  <a:lnTo>
                    <a:pt x="753116" y="172403"/>
                  </a:lnTo>
                  <a:cubicBezTo>
                    <a:pt x="746798" y="166154"/>
                    <a:pt x="738980" y="161657"/>
                    <a:pt x="730410" y="159353"/>
                  </a:cubicBezTo>
                  <a:lnTo>
                    <a:pt x="730410" y="148876"/>
                  </a:lnTo>
                  <a:lnTo>
                    <a:pt x="745991" y="134684"/>
                  </a:lnTo>
                  <a:lnTo>
                    <a:pt x="766226" y="119444"/>
                  </a:lnTo>
                  <a:cubicBezTo>
                    <a:pt x="773304" y="110380"/>
                    <a:pt x="779023" y="100338"/>
                    <a:pt x="783232" y="89630"/>
                  </a:cubicBezTo>
                  <a:lnTo>
                    <a:pt x="824273" y="103823"/>
                  </a:lnTo>
                  <a:lnTo>
                    <a:pt x="855339" y="102203"/>
                  </a:lnTo>
                  <a:lnTo>
                    <a:pt x="876714" y="100965"/>
                  </a:lnTo>
                  <a:lnTo>
                    <a:pt x="903600" y="102394"/>
                  </a:lnTo>
                  <a:lnTo>
                    <a:pt x="919180" y="108109"/>
                  </a:lnTo>
                  <a:cubicBezTo>
                    <a:pt x="914905" y="119444"/>
                    <a:pt x="897995" y="110966"/>
                    <a:pt x="897995" y="110966"/>
                  </a:cubicBezTo>
                  <a:lnTo>
                    <a:pt x="846979" y="116586"/>
                  </a:lnTo>
                  <a:lnTo>
                    <a:pt x="824273" y="128969"/>
                  </a:lnTo>
                  <a:lnTo>
                    <a:pt x="831398" y="113348"/>
                  </a:lnTo>
                  <a:lnTo>
                    <a:pt x="807267" y="114776"/>
                  </a:lnTo>
                  <a:lnTo>
                    <a:pt x="778767" y="133160"/>
                  </a:lnTo>
                  <a:lnTo>
                    <a:pt x="798622" y="143161"/>
                  </a:lnTo>
                  <a:lnTo>
                    <a:pt x="845364" y="143161"/>
                  </a:lnTo>
                  <a:lnTo>
                    <a:pt x="870824" y="152686"/>
                  </a:lnTo>
                  <a:lnTo>
                    <a:pt x="892105" y="144209"/>
                  </a:lnTo>
                  <a:lnTo>
                    <a:pt x="914715" y="152686"/>
                  </a:lnTo>
                  <a:lnTo>
                    <a:pt x="941696" y="161258"/>
                  </a:lnTo>
                  <a:lnTo>
                    <a:pt x="909110" y="171450"/>
                  </a:lnTo>
                  <a:lnTo>
                    <a:pt x="880609" y="184880"/>
                  </a:lnTo>
                  <a:lnTo>
                    <a:pt x="852109" y="191072"/>
                  </a:lnTo>
                  <a:lnTo>
                    <a:pt x="829498" y="199549"/>
                  </a:lnTo>
                  <a:lnTo>
                    <a:pt x="838998" y="219456"/>
                  </a:lnTo>
                  <a:lnTo>
                    <a:pt x="898470" y="218027"/>
                  </a:lnTo>
                  <a:lnTo>
                    <a:pt x="935996" y="241173"/>
                  </a:lnTo>
                  <a:lnTo>
                    <a:pt x="967157" y="241173"/>
                  </a:lnTo>
                  <a:lnTo>
                    <a:pt x="968582" y="228409"/>
                  </a:lnTo>
                  <a:lnTo>
                    <a:pt x="975612" y="215646"/>
                  </a:lnTo>
                  <a:lnTo>
                    <a:pt x="989862" y="212789"/>
                  </a:lnTo>
                  <a:lnTo>
                    <a:pt x="978462" y="197168"/>
                  </a:lnTo>
                  <a:lnTo>
                    <a:pt x="974282" y="185357"/>
                  </a:lnTo>
                  <a:lnTo>
                    <a:pt x="991192" y="185357"/>
                  </a:lnTo>
                  <a:lnTo>
                    <a:pt x="1005443" y="195739"/>
                  </a:lnTo>
                  <a:cubicBezTo>
                    <a:pt x="1016748" y="204311"/>
                    <a:pt x="1040784" y="185357"/>
                    <a:pt x="1040784" y="185357"/>
                  </a:cubicBezTo>
                  <a:lnTo>
                    <a:pt x="1076220" y="171926"/>
                  </a:lnTo>
                  <a:lnTo>
                    <a:pt x="1032329" y="158877"/>
                  </a:lnTo>
                  <a:lnTo>
                    <a:pt x="1018173" y="144685"/>
                  </a:lnTo>
                  <a:cubicBezTo>
                    <a:pt x="1022353" y="136112"/>
                    <a:pt x="971432" y="123349"/>
                    <a:pt x="971432" y="123349"/>
                  </a:cubicBezTo>
                  <a:lnTo>
                    <a:pt x="931721" y="99250"/>
                  </a:lnTo>
                  <a:lnTo>
                    <a:pt x="922221" y="89249"/>
                  </a:lnTo>
                  <a:lnTo>
                    <a:pt x="888495" y="89249"/>
                  </a:lnTo>
                  <a:lnTo>
                    <a:pt x="915380" y="77914"/>
                  </a:lnTo>
                  <a:lnTo>
                    <a:pt x="981882" y="84963"/>
                  </a:lnTo>
                  <a:lnTo>
                    <a:pt x="1015893" y="77914"/>
                  </a:lnTo>
                  <a:lnTo>
                    <a:pt x="1093795" y="58007"/>
                  </a:lnTo>
                  <a:lnTo>
                    <a:pt x="1146142" y="45244"/>
                  </a:lnTo>
                  <a:lnTo>
                    <a:pt x="1184143" y="31052"/>
                  </a:lnTo>
                  <a:lnTo>
                    <a:pt x="1140157" y="24194"/>
                  </a:lnTo>
                  <a:cubicBezTo>
                    <a:pt x="1140157" y="24194"/>
                    <a:pt x="1108996" y="32766"/>
                    <a:pt x="1104721" y="32766"/>
                  </a:cubicBezTo>
                  <a:cubicBezTo>
                    <a:pt x="1100445" y="32766"/>
                    <a:pt x="1063680" y="35623"/>
                    <a:pt x="1059404" y="35623"/>
                  </a:cubicBezTo>
                  <a:lnTo>
                    <a:pt x="960222" y="35623"/>
                  </a:lnTo>
                  <a:lnTo>
                    <a:pt x="929156" y="42672"/>
                  </a:lnTo>
                  <a:lnTo>
                    <a:pt x="957657" y="49816"/>
                  </a:lnTo>
                  <a:lnTo>
                    <a:pt x="940651" y="59341"/>
                  </a:lnTo>
                  <a:lnTo>
                    <a:pt x="910915" y="59341"/>
                  </a:lnTo>
                  <a:lnTo>
                    <a:pt x="893910" y="65056"/>
                  </a:lnTo>
                  <a:lnTo>
                    <a:pt x="916520" y="48006"/>
                  </a:lnTo>
                  <a:lnTo>
                    <a:pt x="892485" y="42291"/>
                  </a:lnTo>
                  <a:lnTo>
                    <a:pt x="862749" y="49435"/>
                  </a:lnTo>
                  <a:lnTo>
                    <a:pt x="825888" y="70675"/>
                  </a:lnTo>
                  <a:lnTo>
                    <a:pt x="842893" y="76390"/>
                  </a:lnTo>
                  <a:lnTo>
                    <a:pt x="867024" y="66865"/>
                  </a:lnTo>
                  <a:lnTo>
                    <a:pt x="886785" y="71057"/>
                  </a:lnTo>
                  <a:lnTo>
                    <a:pt x="865599" y="76772"/>
                  </a:lnTo>
                  <a:lnTo>
                    <a:pt x="857049" y="88106"/>
                  </a:lnTo>
                  <a:lnTo>
                    <a:pt x="871204" y="92393"/>
                  </a:lnTo>
                  <a:lnTo>
                    <a:pt x="833203" y="95250"/>
                  </a:lnTo>
                  <a:lnTo>
                    <a:pt x="766701" y="83915"/>
                  </a:lnTo>
                  <a:lnTo>
                    <a:pt x="739816" y="116491"/>
                  </a:lnTo>
                  <a:lnTo>
                    <a:pt x="685949" y="154591"/>
                  </a:lnTo>
                  <a:lnTo>
                    <a:pt x="700105" y="165925"/>
                  </a:lnTo>
                  <a:lnTo>
                    <a:pt x="690604" y="171926"/>
                  </a:lnTo>
                  <a:lnTo>
                    <a:pt x="677874" y="178689"/>
                  </a:lnTo>
                  <a:lnTo>
                    <a:pt x="641013" y="171926"/>
                  </a:lnTo>
                  <a:lnTo>
                    <a:pt x="590091" y="185357"/>
                  </a:lnTo>
                  <a:lnTo>
                    <a:pt x="477559" y="240252"/>
                  </a:lnTo>
                  <a:cubicBezTo>
                    <a:pt x="181848" y="530352"/>
                    <a:pt x="102036" y="696627"/>
                    <a:pt x="0" y="1091502"/>
                  </a:cubicBezTo>
                  <a:lnTo>
                    <a:pt x="114699" y="1064800"/>
                  </a:lnTo>
                  <a:lnTo>
                    <a:pt x="134554" y="1086041"/>
                  </a:lnTo>
                  <a:lnTo>
                    <a:pt x="168565" y="1091756"/>
                  </a:lnTo>
                  <a:lnTo>
                    <a:pt x="191271" y="1105948"/>
                  </a:lnTo>
                  <a:lnTo>
                    <a:pt x="215306" y="1096423"/>
                  </a:lnTo>
                  <a:lnTo>
                    <a:pt x="235162" y="1116330"/>
                  </a:lnTo>
                  <a:lnTo>
                    <a:pt x="279053" y="1140428"/>
                  </a:lnTo>
                  <a:lnTo>
                    <a:pt x="321519" y="1146143"/>
                  </a:lnTo>
                  <a:lnTo>
                    <a:pt x="334250" y="1188720"/>
                  </a:lnTo>
                  <a:cubicBezTo>
                    <a:pt x="334250" y="1188720"/>
                    <a:pt x="363985" y="1215676"/>
                    <a:pt x="362750" y="1221391"/>
                  </a:cubicBezTo>
                  <a:cubicBezTo>
                    <a:pt x="361515" y="1227106"/>
                    <a:pt x="372251" y="1252633"/>
                    <a:pt x="378331" y="1252633"/>
                  </a:cubicBezTo>
                  <a:cubicBezTo>
                    <a:pt x="392505" y="1257710"/>
                    <a:pt x="406252" y="1263891"/>
                    <a:pt x="419467" y="1271111"/>
                  </a:cubicBezTo>
                  <a:lnTo>
                    <a:pt x="443503" y="1273874"/>
                  </a:lnTo>
                  <a:lnTo>
                    <a:pt x="453003" y="1252633"/>
                  </a:lnTo>
                  <a:lnTo>
                    <a:pt x="474283" y="1252633"/>
                  </a:lnTo>
                  <a:lnTo>
                    <a:pt x="474283" y="1273874"/>
                  </a:lnTo>
                  <a:lnTo>
                    <a:pt x="482834" y="1285304"/>
                  </a:lnTo>
                  <a:lnTo>
                    <a:pt x="485589" y="1317879"/>
                  </a:lnTo>
                  <a:lnTo>
                    <a:pt x="494139" y="1342073"/>
                  </a:lnTo>
                  <a:lnTo>
                    <a:pt x="479983" y="1357694"/>
                  </a:lnTo>
                  <a:lnTo>
                    <a:pt x="457278" y="1386269"/>
                  </a:lnTo>
                  <a:lnTo>
                    <a:pt x="428777" y="1425797"/>
                  </a:lnTo>
                  <a:lnTo>
                    <a:pt x="431627" y="1463897"/>
                  </a:lnTo>
                  <a:lnTo>
                    <a:pt x="424502" y="1489424"/>
                  </a:lnTo>
                  <a:lnTo>
                    <a:pt x="445782" y="1496568"/>
                  </a:lnTo>
                  <a:lnTo>
                    <a:pt x="427352" y="1522095"/>
                  </a:lnTo>
                  <a:cubicBezTo>
                    <a:pt x="431114" y="1532801"/>
                    <a:pt x="434287" y="1543707"/>
                    <a:pt x="436852" y="1554766"/>
                  </a:cubicBezTo>
                  <a:cubicBezTo>
                    <a:pt x="441251" y="1566948"/>
                    <a:pt x="446457" y="1578816"/>
                    <a:pt x="452433" y="1590294"/>
                  </a:cubicBezTo>
                  <a:lnTo>
                    <a:pt x="472288" y="1607344"/>
                  </a:lnTo>
                  <a:lnTo>
                    <a:pt x="480838" y="1635919"/>
                  </a:lnTo>
                  <a:lnTo>
                    <a:pt x="529005" y="1735265"/>
                  </a:lnTo>
                  <a:lnTo>
                    <a:pt x="562921" y="1763840"/>
                  </a:lnTo>
                  <a:lnTo>
                    <a:pt x="612512" y="1789367"/>
                  </a:lnTo>
                  <a:cubicBezTo>
                    <a:pt x="612512" y="1789367"/>
                    <a:pt x="643673" y="1823466"/>
                    <a:pt x="645098" y="1827467"/>
                  </a:cubicBezTo>
                  <a:cubicBezTo>
                    <a:pt x="646523" y="1831467"/>
                    <a:pt x="662103" y="1894142"/>
                    <a:pt x="662103" y="1894142"/>
                  </a:cubicBezTo>
                  <a:cubicBezTo>
                    <a:pt x="661882" y="1905826"/>
                    <a:pt x="661660" y="1917510"/>
                    <a:pt x="661439" y="1929194"/>
                  </a:cubicBezTo>
                  <a:lnTo>
                    <a:pt x="670939" y="1966055"/>
                  </a:lnTo>
                  <a:lnTo>
                    <a:pt x="673789" y="2007299"/>
                  </a:lnTo>
                  <a:lnTo>
                    <a:pt x="678064" y="2064449"/>
                  </a:lnTo>
                  <a:lnTo>
                    <a:pt x="692219" y="2109883"/>
                  </a:lnTo>
                  <a:lnTo>
                    <a:pt x="704950" y="2169509"/>
                  </a:lnTo>
                  <a:lnTo>
                    <a:pt x="689369" y="2189417"/>
                  </a:lnTo>
                  <a:lnTo>
                    <a:pt x="698869" y="2218849"/>
                  </a:lnTo>
                  <a:lnTo>
                    <a:pt x="710270" y="2261807"/>
                  </a:lnTo>
                  <a:lnTo>
                    <a:pt x="730030" y="2283143"/>
                  </a:lnTo>
                  <a:cubicBezTo>
                    <a:pt x="729587" y="2294509"/>
                    <a:pt x="729143" y="2305876"/>
                    <a:pt x="728700" y="2317242"/>
                  </a:cubicBezTo>
                  <a:lnTo>
                    <a:pt x="732880" y="2351246"/>
                  </a:lnTo>
                  <a:lnTo>
                    <a:pt x="820758" y="2444972"/>
                  </a:lnTo>
                  <a:lnTo>
                    <a:pt x="837668" y="2463451"/>
                  </a:lnTo>
                  <a:lnTo>
                    <a:pt x="837668" y="2419445"/>
                  </a:lnTo>
                  <a:lnTo>
                    <a:pt x="866169" y="2402967"/>
                  </a:lnTo>
                  <a:lnTo>
                    <a:pt x="866169" y="2376869"/>
                  </a:lnTo>
                  <a:lnTo>
                    <a:pt x="837668" y="2364105"/>
                  </a:lnTo>
                  <a:lnTo>
                    <a:pt x="837668" y="2344198"/>
                  </a:lnTo>
                  <a:lnTo>
                    <a:pt x="851634" y="2331434"/>
                  </a:lnTo>
                  <a:lnTo>
                    <a:pt x="865694" y="2308670"/>
                  </a:lnTo>
                  <a:lnTo>
                    <a:pt x="865694" y="2290191"/>
                  </a:lnTo>
                  <a:cubicBezTo>
                    <a:pt x="877379" y="2286000"/>
                    <a:pt x="865694" y="2273141"/>
                    <a:pt x="865694" y="2273141"/>
                  </a:cubicBezTo>
                  <a:lnTo>
                    <a:pt x="846219" y="2273141"/>
                  </a:lnTo>
                  <a:lnTo>
                    <a:pt x="844793" y="2254758"/>
                  </a:lnTo>
                  <a:lnTo>
                    <a:pt x="863224" y="2254758"/>
                  </a:lnTo>
                  <a:lnTo>
                    <a:pt x="870824" y="2266093"/>
                  </a:lnTo>
                  <a:lnTo>
                    <a:pt x="885835" y="2254758"/>
                  </a:lnTo>
                  <a:lnTo>
                    <a:pt x="874529" y="2231993"/>
                  </a:lnTo>
                  <a:cubicBezTo>
                    <a:pt x="877379" y="2224945"/>
                    <a:pt x="897235" y="2231993"/>
                    <a:pt x="897235" y="2231993"/>
                  </a:cubicBezTo>
                  <a:lnTo>
                    <a:pt x="931151" y="2212086"/>
                  </a:lnTo>
                  <a:lnTo>
                    <a:pt x="945306" y="2195132"/>
                  </a:lnTo>
                  <a:lnTo>
                    <a:pt x="945306" y="2172367"/>
                  </a:lnTo>
                  <a:lnTo>
                    <a:pt x="929156" y="2157794"/>
                  </a:lnTo>
                  <a:lnTo>
                    <a:pt x="914905" y="2135029"/>
                  </a:lnTo>
                  <a:lnTo>
                    <a:pt x="931911" y="2135029"/>
                  </a:lnTo>
                  <a:cubicBezTo>
                    <a:pt x="931911" y="2135029"/>
                    <a:pt x="957467" y="2147888"/>
                    <a:pt x="965922" y="2135029"/>
                  </a:cubicBezTo>
                  <a:cubicBezTo>
                    <a:pt x="974377" y="2122170"/>
                    <a:pt x="987202" y="2105216"/>
                    <a:pt x="987202" y="2105216"/>
                  </a:cubicBezTo>
                  <a:lnTo>
                    <a:pt x="1002783" y="2068354"/>
                  </a:lnTo>
                  <a:cubicBezTo>
                    <a:pt x="1002783" y="2068354"/>
                    <a:pt x="1032519" y="2014347"/>
                    <a:pt x="1035369" y="2010061"/>
                  </a:cubicBezTo>
                  <a:cubicBezTo>
                    <a:pt x="1038219" y="2005774"/>
                    <a:pt x="1035369" y="1952911"/>
                    <a:pt x="1035369" y="1952911"/>
                  </a:cubicBezTo>
                  <a:lnTo>
                    <a:pt x="1082110" y="1914811"/>
                  </a:lnTo>
                  <a:lnTo>
                    <a:pt x="1113271" y="1914811"/>
                  </a:lnTo>
                  <a:lnTo>
                    <a:pt x="1138732" y="1872139"/>
                  </a:lnTo>
                  <a:lnTo>
                    <a:pt x="1158587" y="1844135"/>
                  </a:lnTo>
                  <a:lnTo>
                    <a:pt x="1158587" y="1796510"/>
                  </a:lnTo>
                  <a:lnTo>
                    <a:pt x="1165617" y="1751076"/>
                  </a:lnTo>
                  <a:lnTo>
                    <a:pt x="1154502" y="1706690"/>
                  </a:lnTo>
                  <a:lnTo>
                    <a:pt x="1194118" y="1654112"/>
                  </a:lnTo>
                  <a:lnTo>
                    <a:pt x="1223854" y="1625537"/>
                  </a:lnTo>
                  <a:lnTo>
                    <a:pt x="1212549" y="1573054"/>
                  </a:lnTo>
                  <a:lnTo>
                    <a:pt x="1206658" y="1540478"/>
                  </a:lnTo>
                  <a:close/>
                  <a:moveTo>
                    <a:pt x="1522257" y="424720"/>
                  </a:moveTo>
                  <a:lnTo>
                    <a:pt x="1531757" y="430340"/>
                  </a:lnTo>
                  <a:lnTo>
                    <a:pt x="1544678" y="419100"/>
                  </a:lnTo>
                  <a:lnTo>
                    <a:pt x="1563013" y="419100"/>
                  </a:lnTo>
                  <a:lnTo>
                    <a:pt x="1579924" y="413385"/>
                  </a:lnTo>
                  <a:lnTo>
                    <a:pt x="1587524" y="402907"/>
                  </a:lnTo>
                  <a:lnTo>
                    <a:pt x="1583914" y="388430"/>
                  </a:lnTo>
                  <a:lnTo>
                    <a:pt x="1591134" y="380714"/>
                  </a:lnTo>
                  <a:cubicBezTo>
                    <a:pt x="1591989" y="368999"/>
                    <a:pt x="1573463" y="360521"/>
                    <a:pt x="1573463" y="360521"/>
                  </a:cubicBezTo>
                  <a:lnTo>
                    <a:pt x="1563013" y="360521"/>
                  </a:lnTo>
                  <a:lnTo>
                    <a:pt x="1550093" y="375476"/>
                  </a:lnTo>
                  <a:lnTo>
                    <a:pt x="1536412" y="375476"/>
                  </a:lnTo>
                  <a:lnTo>
                    <a:pt x="1531567" y="392430"/>
                  </a:lnTo>
                  <a:lnTo>
                    <a:pt x="1533562" y="405194"/>
                  </a:lnTo>
                  <a:lnTo>
                    <a:pt x="1522257" y="412242"/>
                  </a:lnTo>
                  <a:lnTo>
                    <a:pt x="1522257" y="424720"/>
                  </a:lnTo>
                  <a:close/>
                  <a:moveTo>
                    <a:pt x="1607759" y="317373"/>
                  </a:moveTo>
                  <a:lnTo>
                    <a:pt x="1593319" y="323850"/>
                  </a:lnTo>
                  <a:lnTo>
                    <a:pt x="1593319" y="345662"/>
                  </a:lnTo>
                  <a:lnTo>
                    <a:pt x="1594934" y="351282"/>
                  </a:lnTo>
                  <a:cubicBezTo>
                    <a:pt x="1595988" y="355778"/>
                    <a:pt x="1596530" y="360379"/>
                    <a:pt x="1596549" y="364998"/>
                  </a:cubicBezTo>
                  <a:lnTo>
                    <a:pt x="1606999" y="372237"/>
                  </a:lnTo>
                  <a:lnTo>
                    <a:pt x="1617450" y="378714"/>
                  </a:lnTo>
                  <a:lnTo>
                    <a:pt x="1622295" y="388239"/>
                  </a:lnTo>
                  <a:cubicBezTo>
                    <a:pt x="1622295" y="388239"/>
                    <a:pt x="1620680" y="397764"/>
                    <a:pt x="1615075" y="397764"/>
                  </a:cubicBezTo>
                  <a:lnTo>
                    <a:pt x="1602154" y="401860"/>
                  </a:lnTo>
                  <a:lnTo>
                    <a:pt x="1606999" y="410718"/>
                  </a:lnTo>
                  <a:cubicBezTo>
                    <a:pt x="1606999" y="410718"/>
                    <a:pt x="1597499" y="415576"/>
                    <a:pt x="1596549" y="419576"/>
                  </a:cubicBezTo>
                  <a:lnTo>
                    <a:pt x="1605384" y="426053"/>
                  </a:lnTo>
                  <a:lnTo>
                    <a:pt x="1597309" y="434150"/>
                  </a:lnTo>
                  <a:lnTo>
                    <a:pt x="1579639" y="434150"/>
                  </a:lnTo>
                  <a:lnTo>
                    <a:pt x="1579639" y="443675"/>
                  </a:lnTo>
                  <a:lnTo>
                    <a:pt x="1616690" y="443675"/>
                  </a:lnTo>
                  <a:lnTo>
                    <a:pt x="1631985" y="434150"/>
                  </a:lnTo>
                  <a:lnTo>
                    <a:pt x="1654501" y="438150"/>
                  </a:lnTo>
                  <a:cubicBezTo>
                    <a:pt x="1654501" y="438150"/>
                    <a:pt x="1673026" y="434150"/>
                    <a:pt x="1677016" y="434150"/>
                  </a:cubicBezTo>
                  <a:lnTo>
                    <a:pt x="1673786" y="430054"/>
                  </a:lnTo>
                  <a:lnTo>
                    <a:pt x="1679486" y="422815"/>
                  </a:lnTo>
                  <a:lnTo>
                    <a:pt x="1688322" y="412337"/>
                  </a:lnTo>
                  <a:lnTo>
                    <a:pt x="1677016" y="407765"/>
                  </a:lnTo>
                  <a:lnTo>
                    <a:pt x="1664191" y="403765"/>
                  </a:lnTo>
                  <a:lnTo>
                    <a:pt x="1665806" y="390049"/>
                  </a:lnTo>
                  <a:lnTo>
                    <a:pt x="1653646" y="380524"/>
                  </a:lnTo>
                  <a:lnTo>
                    <a:pt x="1635215" y="370427"/>
                  </a:lnTo>
                  <a:lnTo>
                    <a:pt x="1633600" y="351854"/>
                  </a:lnTo>
                  <a:lnTo>
                    <a:pt x="1635215" y="335756"/>
                  </a:lnTo>
                  <a:lnTo>
                    <a:pt x="1616215" y="335756"/>
                  </a:lnTo>
                  <a:lnTo>
                    <a:pt x="1612224" y="327660"/>
                  </a:lnTo>
                  <a:lnTo>
                    <a:pt x="1623435" y="317182"/>
                  </a:lnTo>
                  <a:lnTo>
                    <a:pt x="1607759" y="317373"/>
                  </a:lnTo>
                  <a:close/>
                  <a:moveTo>
                    <a:pt x="1713212" y="386810"/>
                  </a:moveTo>
                  <a:lnTo>
                    <a:pt x="1713212" y="380714"/>
                  </a:lnTo>
                  <a:lnTo>
                    <a:pt x="1726133" y="380714"/>
                  </a:lnTo>
                  <a:lnTo>
                    <a:pt x="1733353" y="375476"/>
                  </a:lnTo>
                  <a:lnTo>
                    <a:pt x="1733353" y="355282"/>
                  </a:lnTo>
                  <a:lnTo>
                    <a:pt x="1742853" y="350425"/>
                  </a:lnTo>
                  <a:lnTo>
                    <a:pt x="1739623" y="334328"/>
                  </a:lnTo>
                  <a:lnTo>
                    <a:pt x="1724518" y="328994"/>
                  </a:lnTo>
                  <a:lnTo>
                    <a:pt x="1702002" y="336232"/>
                  </a:lnTo>
                  <a:lnTo>
                    <a:pt x="1702002" y="348044"/>
                  </a:lnTo>
                  <a:lnTo>
                    <a:pt x="1688322" y="349663"/>
                  </a:lnTo>
                  <a:lnTo>
                    <a:pt x="1685092" y="360521"/>
                  </a:lnTo>
                  <a:lnTo>
                    <a:pt x="1694592" y="364998"/>
                  </a:lnTo>
                  <a:lnTo>
                    <a:pt x="1679296" y="373856"/>
                  </a:lnTo>
                  <a:lnTo>
                    <a:pt x="1675211" y="380714"/>
                  </a:lnTo>
                  <a:lnTo>
                    <a:pt x="1688132" y="392430"/>
                  </a:lnTo>
                  <a:lnTo>
                    <a:pt x="1713212" y="386810"/>
                  </a:lnTo>
                  <a:close/>
                  <a:moveTo>
                    <a:pt x="2524534" y="876110"/>
                  </a:moveTo>
                  <a:lnTo>
                    <a:pt x="2577736" y="904685"/>
                  </a:lnTo>
                  <a:lnTo>
                    <a:pt x="2605192" y="894017"/>
                  </a:lnTo>
                  <a:lnTo>
                    <a:pt x="2623432" y="919925"/>
                  </a:lnTo>
                  <a:lnTo>
                    <a:pt x="2672169" y="930688"/>
                  </a:lnTo>
                  <a:lnTo>
                    <a:pt x="2693449" y="941356"/>
                  </a:lnTo>
                  <a:lnTo>
                    <a:pt x="2752826" y="809593"/>
                  </a:lnTo>
                  <a:cubicBezTo>
                    <a:pt x="2662503" y="608118"/>
                    <a:pt x="2543606" y="384419"/>
                    <a:pt x="2300883" y="208344"/>
                  </a:cubicBezTo>
                  <a:lnTo>
                    <a:pt x="2251877" y="211265"/>
                  </a:lnTo>
                  <a:lnTo>
                    <a:pt x="2241237" y="232696"/>
                  </a:lnTo>
                  <a:lnTo>
                    <a:pt x="2218531" y="224219"/>
                  </a:lnTo>
                  <a:lnTo>
                    <a:pt x="2207796" y="205169"/>
                  </a:lnTo>
                  <a:lnTo>
                    <a:pt x="2186420" y="205169"/>
                  </a:lnTo>
                  <a:lnTo>
                    <a:pt x="2195920" y="214694"/>
                  </a:lnTo>
                  <a:lnTo>
                    <a:pt x="2203616" y="230029"/>
                  </a:lnTo>
                  <a:lnTo>
                    <a:pt x="2170080" y="230029"/>
                  </a:lnTo>
                  <a:lnTo>
                    <a:pt x="2170080" y="248983"/>
                  </a:lnTo>
                  <a:lnTo>
                    <a:pt x="2146139" y="245459"/>
                  </a:lnTo>
                  <a:lnTo>
                    <a:pt x="2131604" y="243269"/>
                  </a:lnTo>
                  <a:lnTo>
                    <a:pt x="2123433" y="247364"/>
                  </a:lnTo>
                  <a:lnTo>
                    <a:pt x="2131034" y="252031"/>
                  </a:lnTo>
                  <a:lnTo>
                    <a:pt x="2141579" y="254413"/>
                  </a:lnTo>
                  <a:lnTo>
                    <a:pt x="2132079" y="257937"/>
                  </a:lnTo>
                  <a:lnTo>
                    <a:pt x="2119348" y="252794"/>
                  </a:lnTo>
                  <a:lnTo>
                    <a:pt x="2103483" y="247459"/>
                  </a:lnTo>
                  <a:lnTo>
                    <a:pt x="2098733" y="236887"/>
                  </a:lnTo>
                  <a:lnTo>
                    <a:pt x="2087048" y="227362"/>
                  </a:lnTo>
                  <a:lnTo>
                    <a:pt x="2073557" y="225552"/>
                  </a:lnTo>
                  <a:lnTo>
                    <a:pt x="2064057" y="214408"/>
                  </a:lnTo>
                  <a:lnTo>
                    <a:pt x="2084768" y="216218"/>
                  </a:lnTo>
                  <a:lnTo>
                    <a:pt x="2103008" y="224409"/>
                  </a:lnTo>
                  <a:lnTo>
                    <a:pt x="2118208" y="226219"/>
                  </a:lnTo>
                  <a:cubicBezTo>
                    <a:pt x="2118208" y="226219"/>
                    <a:pt x="2127709" y="223837"/>
                    <a:pt x="2128754" y="225552"/>
                  </a:cubicBezTo>
                  <a:cubicBezTo>
                    <a:pt x="2136021" y="227877"/>
                    <a:pt x="2143498" y="229473"/>
                    <a:pt x="2151079" y="230315"/>
                  </a:cubicBezTo>
                  <a:lnTo>
                    <a:pt x="2163430" y="220790"/>
                  </a:lnTo>
                  <a:lnTo>
                    <a:pt x="2142529" y="205169"/>
                  </a:lnTo>
                  <a:lnTo>
                    <a:pt x="2105478" y="194215"/>
                  </a:lnTo>
                  <a:lnTo>
                    <a:pt x="2040306" y="185833"/>
                  </a:lnTo>
                  <a:cubicBezTo>
                    <a:pt x="2031376" y="183581"/>
                    <a:pt x="2022560" y="180879"/>
                    <a:pt x="2013895" y="177737"/>
                  </a:cubicBezTo>
                  <a:lnTo>
                    <a:pt x="1992235" y="172403"/>
                  </a:lnTo>
                  <a:lnTo>
                    <a:pt x="1944734" y="172403"/>
                  </a:lnTo>
                  <a:lnTo>
                    <a:pt x="1872531" y="185833"/>
                  </a:lnTo>
                  <a:lnTo>
                    <a:pt x="1832631" y="211265"/>
                  </a:lnTo>
                  <a:lnTo>
                    <a:pt x="1785129" y="254222"/>
                  </a:lnTo>
                  <a:lnTo>
                    <a:pt x="1741713" y="260699"/>
                  </a:lnTo>
                  <a:cubicBezTo>
                    <a:pt x="1734977" y="266327"/>
                    <a:pt x="1728631" y="272405"/>
                    <a:pt x="1722712" y="278892"/>
                  </a:cubicBezTo>
                  <a:lnTo>
                    <a:pt x="1732213" y="299561"/>
                  </a:lnTo>
                  <a:lnTo>
                    <a:pt x="1729838" y="309086"/>
                  </a:lnTo>
                  <a:lnTo>
                    <a:pt x="1736298" y="314325"/>
                  </a:lnTo>
                  <a:lnTo>
                    <a:pt x="1741048" y="323850"/>
                  </a:lnTo>
                  <a:lnTo>
                    <a:pt x="1747508" y="333375"/>
                  </a:lnTo>
                  <a:lnTo>
                    <a:pt x="1771544" y="329851"/>
                  </a:lnTo>
                  <a:lnTo>
                    <a:pt x="1797385" y="315182"/>
                  </a:lnTo>
                  <a:lnTo>
                    <a:pt x="1817335" y="325755"/>
                  </a:lnTo>
                  <a:lnTo>
                    <a:pt x="1832631" y="352235"/>
                  </a:lnTo>
                  <a:lnTo>
                    <a:pt x="1835481" y="368141"/>
                  </a:lnTo>
                  <a:lnTo>
                    <a:pt x="1853721" y="371666"/>
                  </a:lnTo>
                  <a:lnTo>
                    <a:pt x="1866071" y="361093"/>
                  </a:lnTo>
                  <a:lnTo>
                    <a:pt x="1878992" y="358140"/>
                  </a:lnTo>
                  <a:lnTo>
                    <a:pt x="1886022" y="336899"/>
                  </a:lnTo>
                  <a:lnTo>
                    <a:pt x="1887162" y="320421"/>
                  </a:lnTo>
                  <a:lnTo>
                    <a:pt x="1904833" y="315182"/>
                  </a:lnTo>
                  <a:lnTo>
                    <a:pt x="1904833" y="304324"/>
                  </a:lnTo>
                  <a:lnTo>
                    <a:pt x="1898372" y="299656"/>
                  </a:lnTo>
                  <a:lnTo>
                    <a:pt x="1890107" y="294323"/>
                  </a:lnTo>
                  <a:lnTo>
                    <a:pt x="1887162" y="275273"/>
                  </a:lnTo>
                  <a:lnTo>
                    <a:pt x="1914048" y="258223"/>
                  </a:lnTo>
                  <a:cubicBezTo>
                    <a:pt x="1914048" y="258223"/>
                    <a:pt x="1928298" y="245269"/>
                    <a:pt x="1928298" y="242983"/>
                  </a:cubicBezTo>
                  <a:cubicBezTo>
                    <a:pt x="1928298" y="240697"/>
                    <a:pt x="1935328" y="232886"/>
                    <a:pt x="1935328" y="232886"/>
                  </a:cubicBezTo>
                  <a:cubicBezTo>
                    <a:pt x="1935328" y="232886"/>
                    <a:pt x="1946539" y="233553"/>
                    <a:pt x="1950054" y="234125"/>
                  </a:cubicBezTo>
                  <a:cubicBezTo>
                    <a:pt x="1953569" y="234696"/>
                    <a:pt x="1972284" y="241173"/>
                    <a:pt x="1972284" y="241173"/>
                  </a:cubicBezTo>
                  <a:lnTo>
                    <a:pt x="1979409" y="246507"/>
                  </a:lnTo>
                  <a:lnTo>
                    <a:pt x="1957654" y="257080"/>
                  </a:lnTo>
                  <a:lnTo>
                    <a:pt x="1944829" y="270034"/>
                  </a:lnTo>
                  <a:lnTo>
                    <a:pt x="1935328" y="276511"/>
                  </a:lnTo>
                  <a:lnTo>
                    <a:pt x="1944164" y="297085"/>
                  </a:lnTo>
                  <a:lnTo>
                    <a:pt x="1967059" y="308896"/>
                  </a:lnTo>
                  <a:lnTo>
                    <a:pt x="1987580" y="304705"/>
                  </a:lnTo>
                  <a:lnTo>
                    <a:pt x="2020166" y="303086"/>
                  </a:lnTo>
                  <a:cubicBezTo>
                    <a:pt x="2020166" y="303086"/>
                    <a:pt x="2057502" y="310610"/>
                    <a:pt x="2059212" y="311849"/>
                  </a:cubicBezTo>
                  <a:cubicBezTo>
                    <a:pt x="2060922" y="313087"/>
                    <a:pt x="2048476" y="317087"/>
                    <a:pt x="2048476" y="317087"/>
                  </a:cubicBezTo>
                  <a:lnTo>
                    <a:pt x="2033941" y="321183"/>
                  </a:lnTo>
                  <a:lnTo>
                    <a:pt x="2025771" y="326517"/>
                  </a:lnTo>
                  <a:lnTo>
                    <a:pt x="2011900" y="319469"/>
                  </a:lnTo>
                  <a:cubicBezTo>
                    <a:pt x="2006305" y="315543"/>
                    <a:pt x="1999721" y="313296"/>
                    <a:pt x="1992900" y="312992"/>
                  </a:cubicBezTo>
                  <a:cubicBezTo>
                    <a:pt x="1987152" y="314112"/>
                    <a:pt x="1981728" y="316521"/>
                    <a:pt x="1977034" y="320040"/>
                  </a:cubicBezTo>
                  <a:lnTo>
                    <a:pt x="1985870" y="333566"/>
                  </a:lnTo>
                  <a:lnTo>
                    <a:pt x="1998125" y="341852"/>
                  </a:lnTo>
                  <a:cubicBezTo>
                    <a:pt x="1998125" y="341852"/>
                    <a:pt x="1992900" y="357092"/>
                    <a:pt x="1989385" y="356521"/>
                  </a:cubicBezTo>
                  <a:cubicBezTo>
                    <a:pt x="1985870" y="355949"/>
                    <a:pt x="1979885" y="345377"/>
                    <a:pt x="1979885" y="345377"/>
                  </a:cubicBezTo>
                  <a:lnTo>
                    <a:pt x="1966299" y="340043"/>
                  </a:lnTo>
                  <a:lnTo>
                    <a:pt x="1957559" y="345377"/>
                  </a:lnTo>
                  <a:lnTo>
                    <a:pt x="1958699" y="358331"/>
                  </a:lnTo>
                  <a:lnTo>
                    <a:pt x="1954899" y="376619"/>
                  </a:lnTo>
                  <a:lnTo>
                    <a:pt x="1940268" y="386144"/>
                  </a:lnTo>
                  <a:lnTo>
                    <a:pt x="1929628" y="394430"/>
                  </a:lnTo>
                  <a:lnTo>
                    <a:pt x="1915568" y="386144"/>
                  </a:lnTo>
                  <a:lnTo>
                    <a:pt x="1897422" y="391478"/>
                  </a:lnTo>
                  <a:lnTo>
                    <a:pt x="1865691" y="389668"/>
                  </a:lnTo>
                  <a:lnTo>
                    <a:pt x="1858661" y="396145"/>
                  </a:lnTo>
                  <a:lnTo>
                    <a:pt x="1847451" y="391478"/>
                  </a:lnTo>
                  <a:cubicBezTo>
                    <a:pt x="1847451" y="391478"/>
                    <a:pt x="1819900" y="392621"/>
                    <a:pt x="1818095" y="393192"/>
                  </a:cubicBezTo>
                  <a:cubicBezTo>
                    <a:pt x="1811797" y="391068"/>
                    <a:pt x="1805716" y="388324"/>
                    <a:pt x="1799950" y="385001"/>
                  </a:cubicBezTo>
                  <a:lnTo>
                    <a:pt x="1792920" y="369094"/>
                  </a:lnTo>
                  <a:lnTo>
                    <a:pt x="1801660" y="358521"/>
                  </a:lnTo>
                  <a:lnTo>
                    <a:pt x="1797575" y="353759"/>
                  </a:lnTo>
                  <a:lnTo>
                    <a:pt x="1794060" y="344996"/>
                  </a:lnTo>
                  <a:lnTo>
                    <a:pt x="1799950" y="337852"/>
                  </a:lnTo>
                  <a:lnTo>
                    <a:pt x="1791114" y="335566"/>
                  </a:lnTo>
                  <a:lnTo>
                    <a:pt x="1776484" y="350234"/>
                  </a:lnTo>
                  <a:cubicBezTo>
                    <a:pt x="1776262" y="354965"/>
                    <a:pt x="1776041" y="359696"/>
                    <a:pt x="1775819" y="364427"/>
                  </a:cubicBezTo>
                  <a:cubicBezTo>
                    <a:pt x="1775819" y="364427"/>
                    <a:pt x="1783514" y="377952"/>
                    <a:pt x="1784084" y="379667"/>
                  </a:cubicBezTo>
                  <a:cubicBezTo>
                    <a:pt x="1784521" y="383779"/>
                    <a:pt x="1784711" y="387914"/>
                    <a:pt x="1784654" y="392049"/>
                  </a:cubicBezTo>
                  <a:lnTo>
                    <a:pt x="1770024" y="397955"/>
                  </a:lnTo>
                  <a:lnTo>
                    <a:pt x="1754158" y="402622"/>
                  </a:lnTo>
                  <a:lnTo>
                    <a:pt x="1757103" y="408527"/>
                  </a:lnTo>
                  <a:lnTo>
                    <a:pt x="1773539" y="411480"/>
                  </a:lnTo>
                  <a:lnTo>
                    <a:pt x="1768219" y="421005"/>
                  </a:lnTo>
                  <a:lnTo>
                    <a:pt x="1758719" y="421577"/>
                  </a:lnTo>
                  <a:lnTo>
                    <a:pt x="1754063" y="433388"/>
                  </a:lnTo>
                  <a:lnTo>
                    <a:pt x="1751118" y="439865"/>
                  </a:lnTo>
                  <a:lnTo>
                    <a:pt x="1738198" y="436340"/>
                  </a:lnTo>
                  <a:lnTo>
                    <a:pt x="1738768" y="428054"/>
                  </a:lnTo>
                  <a:lnTo>
                    <a:pt x="1739338" y="417481"/>
                  </a:lnTo>
                  <a:lnTo>
                    <a:pt x="1734113" y="412147"/>
                  </a:lnTo>
                  <a:lnTo>
                    <a:pt x="1726418" y="420434"/>
                  </a:lnTo>
                  <a:lnTo>
                    <a:pt x="1718247" y="431006"/>
                  </a:lnTo>
                  <a:lnTo>
                    <a:pt x="1699247" y="434531"/>
                  </a:lnTo>
                  <a:lnTo>
                    <a:pt x="1690412" y="441579"/>
                  </a:lnTo>
                  <a:lnTo>
                    <a:pt x="1684522" y="454533"/>
                  </a:lnTo>
                  <a:lnTo>
                    <a:pt x="1670461" y="461010"/>
                  </a:lnTo>
                  <a:lnTo>
                    <a:pt x="1659346" y="468059"/>
                  </a:lnTo>
                  <a:lnTo>
                    <a:pt x="1642245" y="459296"/>
                  </a:lnTo>
                  <a:lnTo>
                    <a:pt x="1639965" y="463391"/>
                  </a:lnTo>
                  <a:lnTo>
                    <a:pt x="1643480" y="472154"/>
                  </a:lnTo>
                  <a:lnTo>
                    <a:pt x="1639395" y="476917"/>
                  </a:lnTo>
                  <a:lnTo>
                    <a:pt x="1617070" y="475107"/>
                  </a:lnTo>
                  <a:lnTo>
                    <a:pt x="1604719" y="473393"/>
                  </a:lnTo>
                  <a:lnTo>
                    <a:pt x="1602914" y="489871"/>
                  </a:lnTo>
                  <a:lnTo>
                    <a:pt x="1624670" y="493395"/>
                  </a:lnTo>
                  <a:lnTo>
                    <a:pt x="1635215" y="502920"/>
                  </a:lnTo>
                  <a:cubicBezTo>
                    <a:pt x="1635215" y="502920"/>
                    <a:pt x="1643480" y="512921"/>
                    <a:pt x="1645190" y="512921"/>
                  </a:cubicBezTo>
                  <a:cubicBezTo>
                    <a:pt x="1646900" y="512921"/>
                    <a:pt x="1658776" y="515874"/>
                    <a:pt x="1658776" y="515874"/>
                  </a:cubicBezTo>
                  <a:lnTo>
                    <a:pt x="1654026" y="541782"/>
                  </a:lnTo>
                  <a:lnTo>
                    <a:pt x="1643480" y="565880"/>
                  </a:lnTo>
                  <a:lnTo>
                    <a:pt x="1599399" y="565309"/>
                  </a:lnTo>
                  <a:lnTo>
                    <a:pt x="1551328" y="564166"/>
                  </a:lnTo>
                  <a:lnTo>
                    <a:pt x="1536032" y="569976"/>
                  </a:lnTo>
                  <a:lnTo>
                    <a:pt x="1531282" y="583502"/>
                  </a:lnTo>
                  <a:lnTo>
                    <a:pt x="1535462" y="597694"/>
                  </a:lnTo>
                  <a:lnTo>
                    <a:pt x="1526912" y="624269"/>
                  </a:lnTo>
                  <a:lnTo>
                    <a:pt x="1523397" y="638461"/>
                  </a:lnTo>
                  <a:cubicBezTo>
                    <a:pt x="1523416" y="643299"/>
                    <a:pt x="1523958" y="648122"/>
                    <a:pt x="1525012" y="652844"/>
                  </a:cubicBezTo>
                  <a:cubicBezTo>
                    <a:pt x="1526247" y="654558"/>
                    <a:pt x="1533277" y="666941"/>
                    <a:pt x="1533277" y="666941"/>
                  </a:cubicBezTo>
                  <a:lnTo>
                    <a:pt x="1527957" y="686943"/>
                  </a:lnTo>
                  <a:lnTo>
                    <a:pt x="1543823" y="691706"/>
                  </a:lnTo>
                  <a:lnTo>
                    <a:pt x="1570233" y="693420"/>
                  </a:lnTo>
                  <a:lnTo>
                    <a:pt x="1584294" y="701135"/>
                  </a:lnTo>
                  <a:lnTo>
                    <a:pt x="1594934" y="702850"/>
                  </a:lnTo>
                  <a:lnTo>
                    <a:pt x="1612510" y="695230"/>
                  </a:lnTo>
                  <a:lnTo>
                    <a:pt x="1638920" y="691706"/>
                  </a:lnTo>
                  <a:lnTo>
                    <a:pt x="1663621" y="671036"/>
                  </a:lnTo>
                  <a:lnTo>
                    <a:pt x="1659536" y="645795"/>
                  </a:lnTo>
                  <a:lnTo>
                    <a:pt x="1674736" y="626745"/>
                  </a:lnTo>
                  <a:lnTo>
                    <a:pt x="1707037" y="606171"/>
                  </a:lnTo>
                  <a:lnTo>
                    <a:pt x="1721098" y="601409"/>
                  </a:lnTo>
                  <a:lnTo>
                    <a:pt x="1719387" y="580263"/>
                  </a:lnTo>
                  <a:lnTo>
                    <a:pt x="1738388" y="569024"/>
                  </a:lnTo>
                  <a:lnTo>
                    <a:pt x="1757388" y="575501"/>
                  </a:lnTo>
                  <a:lnTo>
                    <a:pt x="1770309" y="568452"/>
                  </a:lnTo>
                  <a:lnTo>
                    <a:pt x="1810020" y="556260"/>
                  </a:lnTo>
                  <a:lnTo>
                    <a:pt x="1849351" y="592836"/>
                  </a:lnTo>
                  <a:lnTo>
                    <a:pt x="1903313" y="629888"/>
                  </a:lnTo>
                  <a:cubicBezTo>
                    <a:pt x="1903313" y="629888"/>
                    <a:pt x="1914523" y="652272"/>
                    <a:pt x="1915093" y="653987"/>
                  </a:cubicBezTo>
                  <a:cubicBezTo>
                    <a:pt x="1912946" y="659405"/>
                    <a:pt x="1910172" y="664553"/>
                    <a:pt x="1906828" y="669322"/>
                  </a:cubicBezTo>
                  <a:lnTo>
                    <a:pt x="1876522" y="669322"/>
                  </a:lnTo>
                  <a:lnTo>
                    <a:pt x="1865121" y="671894"/>
                  </a:lnTo>
                  <a:cubicBezTo>
                    <a:pt x="1865121" y="671894"/>
                    <a:pt x="1868637" y="680657"/>
                    <a:pt x="1870917" y="680657"/>
                  </a:cubicBezTo>
                  <a:cubicBezTo>
                    <a:pt x="1873197" y="680657"/>
                    <a:pt x="1897422" y="691896"/>
                    <a:pt x="1897422" y="691896"/>
                  </a:cubicBezTo>
                  <a:lnTo>
                    <a:pt x="1905022" y="697802"/>
                  </a:lnTo>
                  <a:lnTo>
                    <a:pt x="1909108" y="696563"/>
                  </a:lnTo>
                  <a:lnTo>
                    <a:pt x="1908538" y="685419"/>
                  </a:lnTo>
                  <a:lnTo>
                    <a:pt x="1910913" y="674846"/>
                  </a:lnTo>
                  <a:lnTo>
                    <a:pt x="1919083" y="675989"/>
                  </a:lnTo>
                  <a:cubicBezTo>
                    <a:pt x="1922417" y="672357"/>
                    <a:pt x="1925372" y="668401"/>
                    <a:pt x="1927918" y="664178"/>
                  </a:cubicBezTo>
                  <a:cubicBezTo>
                    <a:pt x="1930379" y="658963"/>
                    <a:pt x="1933105" y="653877"/>
                    <a:pt x="1936088" y="648938"/>
                  </a:cubicBezTo>
                  <a:lnTo>
                    <a:pt x="1929628" y="636556"/>
                  </a:lnTo>
                  <a:lnTo>
                    <a:pt x="1933238" y="628269"/>
                  </a:lnTo>
                  <a:lnTo>
                    <a:pt x="1942739" y="629507"/>
                  </a:lnTo>
                  <a:lnTo>
                    <a:pt x="1943879" y="641794"/>
                  </a:lnTo>
                  <a:lnTo>
                    <a:pt x="1947394" y="641794"/>
                  </a:lnTo>
                  <a:lnTo>
                    <a:pt x="1946254" y="626555"/>
                  </a:lnTo>
                  <a:lnTo>
                    <a:pt x="1936753" y="620649"/>
                  </a:lnTo>
                  <a:lnTo>
                    <a:pt x="1924023" y="612172"/>
                  </a:lnTo>
                  <a:lnTo>
                    <a:pt x="1915188" y="599313"/>
                  </a:lnTo>
                  <a:lnTo>
                    <a:pt x="1899892" y="595122"/>
                  </a:lnTo>
                  <a:lnTo>
                    <a:pt x="1882317" y="582740"/>
                  </a:lnTo>
                  <a:lnTo>
                    <a:pt x="1878232" y="568643"/>
                  </a:lnTo>
                  <a:lnTo>
                    <a:pt x="1861796" y="560451"/>
                  </a:lnTo>
                  <a:lnTo>
                    <a:pt x="1857521" y="547497"/>
                  </a:lnTo>
                  <a:lnTo>
                    <a:pt x="1862271" y="533971"/>
                  </a:lnTo>
                  <a:lnTo>
                    <a:pt x="1872816" y="532162"/>
                  </a:lnTo>
                  <a:cubicBezTo>
                    <a:pt x="1873006" y="536480"/>
                    <a:pt x="1873197" y="540798"/>
                    <a:pt x="1873387" y="545116"/>
                  </a:cubicBezTo>
                  <a:lnTo>
                    <a:pt x="1883932" y="548640"/>
                  </a:lnTo>
                  <a:lnTo>
                    <a:pt x="1891057" y="544544"/>
                  </a:lnTo>
                  <a:lnTo>
                    <a:pt x="1901603" y="563594"/>
                  </a:lnTo>
                  <a:lnTo>
                    <a:pt x="1923263" y="575882"/>
                  </a:lnTo>
                  <a:lnTo>
                    <a:pt x="1940363" y="585407"/>
                  </a:lnTo>
                  <a:lnTo>
                    <a:pt x="1950909" y="586645"/>
                  </a:lnTo>
                  <a:lnTo>
                    <a:pt x="1968484" y="605695"/>
                  </a:lnTo>
                  <a:lnTo>
                    <a:pt x="1972664" y="630365"/>
                  </a:lnTo>
                  <a:lnTo>
                    <a:pt x="2005535" y="664559"/>
                  </a:lnTo>
                  <a:lnTo>
                    <a:pt x="2010190" y="688658"/>
                  </a:lnTo>
                  <a:lnTo>
                    <a:pt x="2033656" y="705136"/>
                  </a:lnTo>
                  <a:lnTo>
                    <a:pt x="2040116" y="699802"/>
                  </a:lnTo>
                  <a:lnTo>
                    <a:pt x="2036601" y="684562"/>
                  </a:lnTo>
                  <a:lnTo>
                    <a:pt x="2049521" y="677513"/>
                  </a:lnTo>
                  <a:lnTo>
                    <a:pt x="2045436" y="666845"/>
                  </a:lnTo>
                  <a:lnTo>
                    <a:pt x="2032421" y="662369"/>
                  </a:lnTo>
                  <a:lnTo>
                    <a:pt x="2027101" y="651796"/>
                  </a:lnTo>
                  <a:lnTo>
                    <a:pt x="2029476" y="634651"/>
                  </a:lnTo>
                  <a:lnTo>
                    <a:pt x="2021876" y="625888"/>
                  </a:lnTo>
                  <a:lnTo>
                    <a:pt x="2028906" y="627031"/>
                  </a:lnTo>
                  <a:lnTo>
                    <a:pt x="2034131" y="633508"/>
                  </a:lnTo>
                  <a:lnTo>
                    <a:pt x="2042396" y="622364"/>
                  </a:lnTo>
                  <a:lnTo>
                    <a:pt x="2056457" y="622935"/>
                  </a:lnTo>
                  <a:lnTo>
                    <a:pt x="2070612" y="628841"/>
                  </a:lnTo>
                  <a:lnTo>
                    <a:pt x="2081157" y="643319"/>
                  </a:lnTo>
                  <a:lnTo>
                    <a:pt x="2091703" y="659797"/>
                  </a:lnTo>
                  <a:cubicBezTo>
                    <a:pt x="2091703" y="659797"/>
                    <a:pt x="2084673" y="663893"/>
                    <a:pt x="2084102" y="665702"/>
                  </a:cubicBezTo>
                  <a:cubicBezTo>
                    <a:pt x="2085499" y="670258"/>
                    <a:pt x="2087475" y="674613"/>
                    <a:pt x="2089993" y="678656"/>
                  </a:cubicBezTo>
                  <a:lnTo>
                    <a:pt x="2103483" y="690944"/>
                  </a:lnTo>
                  <a:lnTo>
                    <a:pt x="2114028" y="705803"/>
                  </a:lnTo>
                  <a:lnTo>
                    <a:pt x="2135119" y="705231"/>
                  </a:lnTo>
                  <a:lnTo>
                    <a:pt x="2137494" y="714756"/>
                  </a:lnTo>
                  <a:lnTo>
                    <a:pt x="2152789" y="716471"/>
                  </a:lnTo>
                  <a:lnTo>
                    <a:pt x="2167420" y="712946"/>
                  </a:lnTo>
                  <a:lnTo>
                    <a:pt x="2171600" y="703421"/>
                  </a:lnTo>
                  <a:lnTo>
                    <a:pt x="2178060" y="712280"/>
                  </a:lnTo>
                  <a:lnTo>
                    <a:pt x="2195065" y="718185"/>
                  </a:lnTo>
                  <a:lnTo>
                    <a:pt x="2209696" y="717042"/>
                  </a:lnTo>
                  <a:lnTo>
                    <a:pt x="2222046" y="703421"/>
                  </a:lnTo>
                  <a:lnTo>
                    <a:pt x="2233162" y="708184"/>
                  </a:lnTo>
                  <a:lnTo>
                    <a:pt x="2241427" y="713423"/>
                  </a:lnTo>
                  <a:lnTo>
                    <a:pt x="2238482" y="725234"/>
                  </a:lnTo>
                  <a:lnTo>
                    <a:pt x="2245797" y="749427"/>
                  </a:lnTo>
                  <a:lnTo>
                    <a:pt x="2235157" y="773906"/>
                  </a:lnTo>
                  <a:lnTo>
                    <a:pt x="2235157" y="805910"/>
                  </a:lnTo>
                  <a:lnTo>
                    <a:pt x="2171030" y="805910"/>
                  </a:lnTo>
                  <a:lnTo>
                    <a:pt x="2146709" y="815435"/>
                  </a:lnTo>
                  <a:lnTo>
                    <a:pt x="2107283" y="795719"/>
                  </a:lnTo>
                  <a:lnTo>
                    <a:pt x="2081442" y="798767"/>
                  </a:lnTo>
                  <a:lnTo>
                    <a:pt x="2037266" y="782765"/>
                  </a:lnTo>
                  <a:lnTo>
                    <a:pt x="2002305" y="782765"/>
                  </a:lnTo>
                  <a:lnTo>
                    <a:pt x="1991665" y="792290"/>
                  </a:lnTo>
                  <a:lnTo>
                    <a:pt x="1997745" y="809054"/>
                  </a:lnTo>
                  <a:lnTo>
                    <a:pt x="1984065" y="822769"/>
                  </a:lnTo>
                  <a:lnTo>
                    <a:pt x="1949009" y="801434"/>
                  </a:lnTo>
                  <a:lnTo>
                    <a:pt x="1921648" y="804482"/>
                  </a:lnTo>
                  <a:lnTo>
                    <a:pt x="1911008" y="786194"/>
                  </a:lnTo>
                  <a:lnTo>
                    <a:pt x="1869871" y="774002"/>
                  </a:lnTo>
                  <a:lnTo>
                    <a:pt x="1841371" y="760190"/>
                  </a:lnTo>
                  <a:lnTo>
                    <a:pt x="1819520" y="749427"/>
                  </a:lnTo>
                  <a:lnTo>
                    <a:pt x="1845361" y="718947"/>
                  </a:lnTo>
                  <a:lnTo>
                    <a:pt x="1837761" y="693039"/>
                  </a:lnTo>
                  <a:lnTo>
                    <a:pt x="1819520" y="682276"/>
                  </a:lnTo>
                  <a:lnTo>
                    <a:pt x="1711407" y="694563"/>
                  </a:lnTo>
                  <a:lnTo>
                    <a:pt x="1668846" y="711327"/>
                  </a:lnTo>
                  <a:lnTo>
                    <a:pt x="1641390" y="712851"/>
                  </a:lnTo>
                  <a:lnTo>
                    <a:pt x="1612890" y="723519"/>
                  </a:lnTo>
                  <a:lnTo>
                    <a:pt x="1577929" y="715899"/>
                  </a:lnTo>
                  <a:lnTo>
                    <a:pt x="1555033" y="743331"/>
                  </a:lnTo>
                  <a:lnTo>
                    <a:pt x="1527672" y="761619"/>
                  </a:lnTo>
                  <a:lnTo>
                    <a:pt x="1502971" y="813530"/>
                  </a:lnTo>
                  <a:lnTo>
                    <a:pt x="1509432" y="836390"/>
                  </a:lnTo>
                  <a:lnTo>
                    <a:pt x="1477511" y="866966"/>
                  </a:lnTo>
                  <a:lnTo>
                    <a:pt x="1445590" y="879158"/>
                  </a:lnTo>
                  <a:lnTo>
                    <a:pt x="1430389" y="907733"/>
                  </a:lnTo>
                  <a:cubicBezTo>
                    <a:pt x="1430389" y="907733"/>
                    <a:pt x="1396854" y="982504"/>
                    <a:pt x="1393814" y="988600"/>
                  </a:cubicBezTo>
                  <a:cubicBezTo>
                    <a:pt x="1390773" y="994696"/>
                    <a:pt x="1393814" y="1032891"/>
                    <a:pt x="1393814" y="1032891"/>
                  </a:cubicBezTo>
                  <a:lnTo>
                    <a:pt x="1407494" y="1077087"/>
                  </a:lnTo>
                  <a:lnTo>
                    <a:pt x="1375573" y="1151858"/>
                  </a:lnTo>
                  <a:lnTo>
                    <a:pt x="1387733" y="1188530"/>
                  </a:lnTo>
                  <a:lnTo>
                    <a:pt x="1404454" y="1222058"/>
                  </a:lnTo>
                  <a:lnTo>
                    <a:pt x="1448630" y="1284637"/>
                  </a:lnTo>
                  <a:cubicBezTo>
                    <a:pt x="1448187" y="1295114"/>
                    <a:pt x="1447743" y="1305592"/>
                    <a:pt x="1447300" y="1316069"/>
                  </a:cubicBezTo>
                  <a:lnTo>
                    <a:pt x="1538312" y="1385507"/>
                  </a:lnTo>
                  <a:lnTo>
                    <a:pt x="1599304" y="1360932"/>
                  </a:lnTo>
                  <a:lnTo>
                    <a:pt x="1658016" y="1379601"/>
                  </a:lnTo>
                  <a:lnTo>
                    <a:pt x="1730978" y="1339977"/>
                  </a:lnTo>
                  <a:cubicBezTo>
                    <a:pt x="1730978" y="1339977"/>
                    <a:pt x="1755393" y="1339977"/>
                    <a:pt x="1762994" y="1353693"/>
                  </a:cubicBezTo>
                  <a:cubicBezTo>
                    <a:pt x="1770594" y="1367409"/>
                    <a:pt x="1775154" y="1379601"/>
                    <a:pt x="1802515" y="1379601"/>
                  </a:cubicBezTo>
                  <a:cubicBezTo>
                    <a:pt x="1829875" y="1379601"/>
                    <a:pt x="1843651" y="1410176"/>
                    <a:pt x="1843651" y="1410176"/>
                  </a:cubicBezTo>
                  <a:lnTo>
                    <a:pt x="1831491" y="1445228"/>
                  </a:lnTo>
                  <a:lnTo>
                    <a:pt x="1837571" y="1463516"/>
                  </a:lnTo>
                  <a:lnTo>
                    <a:pt x="1825410" y="1492091"/>
                  </a:lnTo>
                  <a:lnTo>
                    <a:pt x="1853911" y="1551527"/>
                  </a:lnTo>
                  <a:lnTo>
                    <a:pt x="1875192" y="1597343"/>
                  </a:lnTo>
                  <a:lnTo>
                    <a:pt x="1895047" y="1641634"/>
                  </a:lnTo>
                  <a:lnTo>
                    <a:pt x="1899607" y="1698022"/>
                  </a:lnTo>
                  <a:lnTo>
                    <a:pt x="1895047" y="1730121"/>
                  </a:lnTo>
                  <a:lnTo>
                    <a:pt x="1859991" y="1791176"/>
                  </a:lnTo>
                  <a:lnTo>
                    <a:pt x="1870632" y="1885760"/>
                  </a:lnTo>
                  <a:lnTo>
                    <a:pt x="1882792" y="1907095"/>
                  </a:lnTo>
                  <a:lnTo>
                    <a:pt x="1878232" y="1922336"/>
                  </a:lnTo>
                  <a:lnTo>
                    <a:pt x="1899607" y="1945291"/>
                  </a:lnTo>
                  <a:lnTo>
                    <a:pt x="1913288" y="1998631"/>
                  </a:lnTo>
                  <a:lnTo>
                    <a:pt x="1901127" y="2049018"/>
                  </a:lnTo>
                  <a:lnTo>
                    <a:pt x="1919368" y="2087118"/>
                  </a:lnTo>
                  <a:cubicBezTo>
                    <a:pt x="1919368" y="2087118"/>
                    <a:pt x="1936088" y="2128361"/>
                    <a:pt x="1937608" y="2132933"/>
                  </a:cubicBezTo>
                  <a:cubicBezTo>
                    <a:pt x="1939128" y="2137505"/>
                    <a:pt x="1949769" y="2152745"/>
                    <a:pt x="1948249" y="2160365"/>
                  </a:cubicBezTo>
                  <a:cubicBezTo>
                    <a:pt x="1946729" y="2167985"/>
                    <a:pt x="1942169" y="2187893"/>
                    <a:pt x="1942169" y="2187893"/>
                  </a:cubicBezTo>
                  <a:lnTo>
                    <a:pt x="1948249" y="2218373"/>
                  </a:lnTo>
                  <a:lnTo>
                    <a:pt x="2025866" y="2218373"/>
                  </a:lnTo>
                  <a:lnTo>
                    <a:pt x="2062442" y="2206181"/>
                  </a:lnTo>
                  <a:lnTo>
                    <a:pt x="2152219" y="2114645"/>
                  </a:lnTo>
                  <a:cubicBezTo>
                    <a:pt x="2160428" y="2104920"/>
                    <a:pt x="2168037" y="2094709"/>
                    <a:pt x="2175020" y="2084070"/>
                  </a:cubicBezTo>
                  <a:cubicBezTo>
                    <a:pt x="2176540" y="2079498"/>
                    <a:pt x="2188700" y="2023110"/>
                    <a:pt x="2188700" y="2023110"/>
                  </a:cubicBezTo>
                  <a:lnTo>
                    <a:pt x="2252637" y="1997107"/>
                  </a:lnTo>
                  <a:lnTo>
                    <a:pt x="2252637" y="1947291"/>
                  </a:lnTo>
                  <a:lnTo>
                    <a:pt x="2238957" y="1907572"/>
                  </a:lnTo>
                  <a:lnTo>
                    <a:pt x="2272398" y="1875568"/>
                  </a:lnTo>
                  <a:lnTo>
                    <a:pt x="2362270" y="1823657"/>
                  </a:lnTo>
                  <a:lnTo>
                    <a:pt x="2369870" y="1783937"/>
                  </a:lnTo>
                  <a:lnTo>
                    <a:pt x="2369870" y="1715357"/>
                  </a:lnTo>
                  <a:lnTo>
                    <a:pt x="2353055" y="1663446"/>
                  </a:lnTo>
                  <a:lnTo>
                    <a:pt x="2357615" y="1631442"/>
                  </a:lnTo>
                  <a:lnTo>
                    <a:pt x="2342035" y="1617631"/>
                  </a:lnTo>
                  <a:lnTo>
                    <a:pt x="2371010" y="1574959"/>
                  </a:lnTo>
                  <a:lnTo>
                    <a:pt x="2381651" y="1518476"/>
                  </a:lnTo>
                  <a:lnTo>
                    <a:pt x="2424212" y="1492568"/>
                  </a:lnTo>
                  <a:lnTo>
                    <a:pt x="2433712" y="1466564"/>
                  </a:lnTo>
                  <a:lnTo>
                    <a:pt x="2511329" y="1385888"/>
                  </a:lnTo>
                  <a:lnTo>
                    <a:pt x="2535745" y="1309116"/>
                  </a:lnTo>
                  <a:lnTo>
                    <a:pt x="2558546" y="1266730"/>
                  </a:lnTo>
                  <a:lnTo>
                    <a:pt x="2558546" y="1220915"/>
                  </a:lnTo>
                  <a:lnTo>
                    <a:pt x="2537265" y="1213295"/>
                  </a:lnTo>
                  <a:lnTo>
                    <a:pt x="2512849" y="1233107"/>
                  </a:lnTo>
                  <a:lnTo>
                    <a:pt x="2479408" y="1236155"/>
                  </a:lnTo>
                  <a:lnTo>
                    <a:pt x="2444447" y="1245680"/>
                  </a:lnTo>
                  <a:lnTo>
                    <a:pt x="2415472" y="1227296"/>
                  </a:lnTo>
                  <a:lnTo>
                    <a:pt x="2418511" y="1204436"/>
                  </a:lnTo>
                  <a:lnTo>
                    <a:pt x="2382031" y="1163288"/>
                  </a:lnTo>
                  <a:lnTo>
                    <a:pt x="2345454" y="1141857"/>
                  </a:lnTo>
                  <a:lnTo>
                    <a:pt x="2328734" y="1086993"/>
                  </a:lnTo>
                  <a:lnTo>
                    <a:pt x="2293013" y="1052894"/>
                  </a:lnTo>
                  <a:lnTo>
                    <a:pt x="2289973" y="1010221"/>
                  </a:lnTo>
                  <a:lnTo>
                    <a:pt x="2264037" y="972121"/>
                  </a:lnTo>
                  <a:lnTo>
                    <a:pt x="2232116" y="900494"/>
                  </a:lnTo>
                  <a:lnTo>
                    <a:pt x="2198581" y="866966"/>
                  </a:lnTo>
                  <a:lnTo>
                    <a:pt x="2195540" y="839438"/>
                  </a:lnTo>
                  <a:lnTo>
                    <a:pt x="2209316" y="845630"/>
                  </a:lnTo>
                  <a:lnTo>
                    <a:pt x="2224516" y="857821"/>
                  </a:lnTo>
                  <a:lnTo>
                    <a:pt x="2230596" y="880682"/>
                  </a:lnTo>
                  <a:cubicBezTo>
                    <a:pt x="2242757" y="880682"/>
                    <a:pt x="2247317" y="857821"/>
                    <a:pt x="2247317" y="857821"/>
                  </a:cubicBezTo>
                  <a:lnTo>
                    <a:pt x="2257957" y="880682"/>
                  </a:lnTo>
                  <a:lnTo>
                    <a:pt x="2268597" y="909257"/>
                  </a:lnTo>
                  <a:lnTo>
                    <a:pt x="2302133" y="959644"/>
                  </a:lnTo>
                  <a:lnTo>
                    <a:pt x="2320374" y="962692"/>
                  </a:lnTo>
                  <a:lnTo>
                    <a:pt x="2341654" y="1006983"/>
                  </a:lnTo>
                  <a:lnTo>
                    <a:pt x="2340134" y="1026795"/>
                  </a:lnTo>
                  <a:lnTo>
                    <a:pt x="2401031" y="1089374"/>
                  </a:lnTo>
                  <a:lnTo>
                    <a:pt x="2411671" y="1147286"/>
                  </a:lnTo>
                  <a:lnTo>
                    <a:pt x="2422312" y="1173290"/>
                  </a:lnTo>
                  <a:lnTo>
                    <a:pt x="2442167" y="1193102"/>
                  </a:lnTo>
                  <a:lnTo>
                    <a:pt x="2533465" y="1168718"/>
                  </a:lnTo>
                  <a:lnTo>
                    <a:pt x="2550185" y="1153382"/>
                  </a:lnTo>
                  <a:lnTo>
                    <a:pt x="2589706" y="1141190"/>
                  </a:lnTo>
                  <a:lnTo>
                    <a:pt x="2589706" y="1122902"/>
                  </a:lnTo>
                  <a:lnTo>
                    <a:pt x="2635403" y="1092422"/>
                  </a:lnTo>
                  <a:lnTo>
                    <a:pt x="2654403" y="1056989"/>
                  </a:lnTo>
                  <a:lnTo>
                    <a:pt x="2665423" y="1038987"/>
                  </a:lnTo>
                  <a:lnTo>
                    <a:pt x="2680719" y="1017651"/>
                  </a:lnTo>
                  <a:lnTo>
                    <a:pt x="2655543" y="982885"/>
                  </a:lnTo>
                  <a:lnTo>
                    <a:pt x="2620392" y="953071"/>
                  </a:lnTo>
                  <a:lnTo>
                    <a:pt x="2609182" y="924496"/>
                  </a:lnTo>
                  <a:lnTo>
                    <a:pt x="2596262" y="927544"/>
                  </a:lnTo>
                  <a:lnTo>
                    <a:pt x="2586761" y="954977"/>
                  </a:lnTo>
                  <a:lnTo>
                    <a:pt x="2551800" y="964502"/>
                  </a:lnTo>
                  <a:lnTo>
                    <a:pt x="2533560" y="952310"/>
                  </a:lnTo>
                  <a:lnTo>
                    <a:pt x="2527479" y="926402"/>
                  </a:lnTo>
                  <a:lnTo>
                    <a:pt x="2515319" y="929450"/>
                  </a:lnTo>
                  <a:lnTo>
                    <a:pt x="2496984" y="895826"/>
                  </a:lnTo>
                  <a:lnTo>
                    <a:pt x="2480263" y="886301"/>
                  </a:lnTo>
                  <a:lnTo>
                    <a:pt x="2458983" y="851249"/>
                  </a:lnTo>
                  <a:lnTo>
                    <a:pt x="2474183" y="834390"/>
                  </a:lnTo>
                  <a:lnTo>
                    <a:pt x="2524534" y="876110"/>
                  </a:lnTo>
                  <a:close/>
                  <a:moveTo>
                    <a:pt x="1812015" y="651510"/>
                  </a:moveTo>
                  <a:lnTo>
                    <a:pt x="1815245" y="636937"/>
                  </a:lnTo>
                  <a:lnTo>
                    <a:pt x="1815245" y="615982"/>
                  </a:lnTo>
                  <a:cubicBezTo>
                    <a:pt x="1811948" y="613046"/>
                    <a:pt x="1807901" y="611098"/>
                    <a:pt x="1803560" y="610362"/>
                  </a:cubicBezTo>
                  <a:cubicBezTo>
                    <a:pt x="1800444" y="610367"/>
                    <a:pt x="1797432" y="611519"/>
                    <a:pt x="1795104" y="613601"/>
                  </a:cubicBezTo>
                  <a:lnTo>
                    <a:pt x="1795104" y="636937"/>
                  </a:lnTo>
                  <a:cubicBezTo>
                    <a:pt x="1795921" y="641759"/>
                    <a:pt x="1795921" y="646688"/>
                    <a:pt x="1795104" y="651510"/>
                  </a:cubicBezTo>
                  <a:lnTo>
                    <a:pt x="1812015" y="651510"/>
                  </a:lnTo>
                  <a:close/>
                  <a:moveTo>
                    <a:pt x="1812015" y="588550"/>
                  </a:moveTo>
                  <a:cubicBezTo>
                    <a:pt x="1812642" y="583327"/>
                    <a:pt x="1808927" y="578583"/>
                    <a:pt x="1803721" y="577954"/>
                  </a:cubicBezTo>
                  <a:cubicBezTo>
                    <a:pt x="1802714" y="577832"/>
                    <a:pt x="1801698" y="577872"/>
                    <a:pt x="1800710" y="578072"/>
                  </a:cubicBezTo>
                  <a:lnTo>
                    <a:pt x="1795104" y="594169"/>
                  </a:lnTo>
                  <a:lnTo>
                    <a:pt x="1800710" y="606266"/>
                  </a:lnTo>
                  <a:lnTo>
                    <a:pt x="1812015" y="606266"/>
                  </a:lnTo>
                  <a:lnTo>
                    <a:pt x="1812015" y="588550"/>
                  </a:lnTo>
                  <a:close/>
                  <a:moveTo>
                    <a:pt x="1396854" y="171926"/>
                  </a:moveTo>
                  <a:lnTo>
                    <a:pt x="1453855" y="171926"/>
                  </a:lnTo>
                  <a:lnTo>
                    <a:pt x="1484921" y="127063"/>
                  </a:lnTo>
                  <a:lnTo>
                    <a:pt x="1556458" y="127063"/>
                  </a:lnTo>
                  <a:lnTo>
                    <a:pt x="1567953" y="98488"/>
                  </a:lnTo>
                  <a:lnTo>
                    <a:pt x="1611939" y="75152"/>
                  </a:lnTo>
                  <a:cubicBezTo>
                    <a:pt x="1632745" y="56960"/>
                    <a:pt x="1611939" y="24003"/>
                    <a:pt x="1611939" y="24003"/>
                  </a:cubicBezTo>
                  <a:lnTo>
                    <a:pt x="1522257" y="12764"/>
                  </a:lnTo>
                  <a:lnTo>
                    <a:pt x="1433145" y="24194"/>
                  </a:lnTo>
                  <a:lnTo>
                    <a:pt x="1303561" y="0"/>
                  </a:lnTo>
                  <a:lnTo>
                    <a:pt x="1223664" y="36385"/>
                  </a:lnTo>
                  <a:cubicBezTo>
                    <a:pt x="1223664" y="36385"/>
                    <a:pt x="1166187" y="67532"/>
                    <a:pt x="1158397" y="64961"/>
                  </a:cubicBezTo>
                  <a:cubicBezTo>
                    <a:pt x="1142874" y="63646"/>
                    <a:pt x="1127274" y="63646"/>
                    <a:pt x="1111751" y="64961"/>
                  </a:cubicBezTo>
                  <a:cubicBezTo>
                    <a:pt x="1111751" y="64961"/>
                    <a:pt x="1140252" y="90869"/>
                    <a:pt x="1153172" y="93536"/>
                  </a:cubicBezTo>
                  <a:cubicBezTo>
                    <a:pt x="1162615" y="94992"/>
                    <a:pt x="1172229" y="94992"/>
                    <a:pt x="1181673" y="93536"/>
                  </a:cubicBezTo>
                  <a:cubicBezTo>
                    <a:pt x="1181673" y="93536"/>
                    <a:pt x="1181673" y="118872"/>
                    <a:pt x="1186898" y="124682"/>
                  </a:cubicBezTo>
                  <a:cubicBezTo>
                    <a:pt x="1205043" y="145542"/>
                    <a:pt x="1167897" y="161068"/>
                    <a:pt x="1167897" y="161068"/>
                  </a:cubicBezTo>
                  <a:lnTo>
                    <a:pt x="1167897" y="185642"/>
                  </a:lnTo>
                  <a:cubicBezTo>
                    <a:pt x="1167897" y="185642"/>
                    <a:pt x="1171982" y="232029"/>
                    <a:pt x="1179678" y="229933"/>
                  </a:cubicBezTo>
                  <a:cubicBezTo>
                    <a:pt x="1187373" y="227838"/>
                    <a:pt x="1200008" y="254603"/>
                    <a:pt x="1200008" y="254603"/>
                  </a:cubicBezTo>
                  <a:lnTo>
                    <a:pt x="1223854" y="280606"/>
                  </a:lnTo>
                  <a:lnTo>
                    <a:pt x="1267460" y="280606"/>
                  </a:lnTo>
                  <a:lnTo>
                    <a:pt x="1321897" y="215646"/>
                  </a:lnTo>
                  <a:lnTo>
                    <a:pt x="1375478" y="192310"/>
                  </a:lnTo>
                  <a:lnTo>
                    <a:pt x="1396854" y="171926"/>
                  </a:lnTo>
                  <a:close/>
                  <a:moveTo>
                    <a:pt x="2516459" y="1725835"/>
                  </a:moveTo>
                  <a:lnTo>
                    <a:pt x="2509429" y="1706785"/>
                  </a:lnTo>
                  <a:lnTo>
                    <a:pt x="2501354" y="1714786"/>
                  </a:lnTo>
                  <a:lnTo>
                    <a:pt x="2494324" y="1730978"/>
                  </a:lnTo>
                  <a:lnTo>
                    <a:pt x="2478268" y="1740503"/>
                  </a:lnTo>
                  <a:lnTo>
                    <a:pt x="2471238" y="1761744"/>
                  </a:lnTo>
                  <a:lnTo>
                    <a:pt x="2461168" y="1786890"/>
                  </a:lnTo>
                  <a:lnTo>
                    <a:pt x="2421932" y="1798987"/>
                  </a:lnTo>
                  <a:lnTo>
                    <a:pt x="2404831" y="1828229"/>
                  </a:lnTo>
                  <a:lnTo>
                    <a:pt x="2400841" y="1876616"/>
                  </a:lnTo>
                  <a:lnTo>
                    <a:pt x="2386781" y="1900619"/>
                  </a:lnTo>
                  <a:lnTo>
                    <a:pt x="2370725" y="1917764"/>
                  </a:lnTo>
                  <a:lnTo>
                    <a:pt x="2376710" y="1946339"/>
                  </a:lnTo>
                  <a:lnTo>
                    <a:pt x="2387826" y="1959483"/>
                  </a:lnTo>
                  <a:lnTo>
                    <a:pt x="2376710" y="1974533"/>
                  </a:lnTo>
                  <a:lnTo>
                    <a:pt x="2387826" y="1984058"/>
                  </a:lnTo>
                  <a:lnTo>
                    <a:pt x="2424972" y="1984058"/>
                  </a:lnTo>
                  <a:lnTo>
                    <a:pt x="2446062" y="1952816"/>
                  </a:lnTo>
                  <a:cubicBezTo>
                    <a:pt x="2446062" y="1952816"/>
                    <a:pt x="2463163" y="1916525"/>
                    <a:pt x="2463163" y="1913477"/>
                  </a:cubicBezTo>
                  <a:cubicBezTo>
                    <a:pt x="2463163" y="1910429"/>
                    <a:pt x="2471238" y="1877187"/>
                    <a:pt x="2471238" y="1877187"/>
                  </a:cubicBezTo>
                  <a:lnTo>
                    <a:pt x="2500309" y="1839087"/>
                  </a:lnTo>
                  <a:lnTo>
                    <a:pt x="2500309" y="1786319"/>
                  </a:lnTo>
                  <a:lnTo>
                    <a:pt x="2520449" y="1786319"/>
                  </a:lnTo>
                  <a:lnTo>
                    <a:pt x="2514464" y="1748981"/>
                  </a:lnTo>
                  <a:lnTo>
                    <a:pt x="2516459" y="1725835"/>
                  </a:lnTo>
                  <a:close/>
                  <a:moveTo>
                    <a:pt x="487109" y="952881"/>
                  </a:moveTo>
                  <a:lnTo>
                    <a:pt x="443027" y="937832"/>
                  </a:lnTo>
                  <a:cubicBezTo>
                    <a:pt x="443027" y="937832"/>
                    <a:pt x="430772" y="939546"/>
                    <a:pt x="416427" y="942975"/>
                  </a:cubicBezTo>
                  <a:cubicBezTo>
                    <a:pt x="405872" y="945099"/>
                    <a:pt x="395564" y="948290"/>
                    <a:pt x="385646" y="952500"/>
                  </a:cubicBezTo>
                  <a:lnTo>
                    <a:pt x="448158" y="973836"/>
                  </a:lnTo>
                  <a:lnTo>
                    <a:pt x="473428" y="973836"/>
                  </a:lnTo>
                  <a:lnTo>
                    <a:pt x="515609" y="1010221"/>
                  </a:lnTo>
                  <a:lnTo>
                    <a:pt x="544110" y="1010221"/>
                  </a:lnTo>
                  <a:cubicBezTo>
                    <a:pt x="544110" y="1010221"/>
                    <a:pt x="567386" y="999839"/>
                    <a:pt x="559596" y="981646"/>
                  </a:cubicBezTo>
                  <a:lnTo>
                    <a:pt x="523400" y="968597"/>
                  </a:lnTo>
                  <a:lnTo>
                    <a:pt x="487109" y="952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918;p38">
              <a:extLst>
                <a:ext uri="{FF2B5EF4-FFF2-40B4-BE49-F238E27FC236}">
                  <a16:creationId xmlns:a16="http://schemas.microsoft.com/office/drawing/2014/main" id="{28EAF30A-E27E-483C-8182-72B946F45F3D}"/>
                </a:ext>
              </a:extLst>
            </p:cNvPr>
            <p:cNvSpPr/>
            <p:nvPr/>
          </p:nvSpPr>
          <p:spPr>
            <a:xfrm>
              <a:off x="2963026" y="773963"/>
              <a:ext cx="2815611" cy="2175092"/>
            </a:xfrm>
            <a:custGeom>
              <a:avLst/>
              <a:gdLst/>
              <a:ahLst/>
              <a:cxnLst/>
              <a:rect l="l" t="t" r="r" b="b"/>
              <a:pathLst>
                <a:path w="2815611" h="2175092" extrusionOk="0">
                  <a:moveTo>
                    <a:pt x="1577728" y="1854137"/>
                  </a:moveTo>
                  <a:cubicBezTo>
                    <a:pt x="783307" y="1853603"/>
                    <a:pt x="139725" y="1207484"/>
                    <a:pt x="140258" y="410994"/>
                  </a:cubicBezTo>
                  <a:cubicBezTo>
                    <a:pt x="140350" y="271815"/>
                    <a:pt x="160537" y="133380"/>
                    <a:pt x="200190" y="0"/>
                  </a:cubicBezTo>
                  <a:cubicBezTo>
                    <a:pt x="-203778" y="685400"/>
                    <a:pt x="22925" y="1569358"/>
                    <a:pt x="706545" y="1974380"/>
                  </a:cubicBezTo>
                  <a:cubicBezTo>
                    <a:pt x="1390164" y="2379402"/>
                    <a:pt x="2271836" y="2152107"/>
                    <a:pt x="2675797" y="1466707"/>
                  </a:cubicBezTo>
                  <a:cubicBezTo>
                    <a:pt x="2735230" y="1365885"/>
                    <a:pt x="2782181" y="1258167"/>
                    <a:pt x="2815612" y="1145953"/>
                  </a:cubicBezTo>
                  <a:cubicBezTo>
                    <a:pt x="2557081" y="1585036"/>
                    <a:pt x="2086286" y="1854375"/>
                    <a:pt x="1577728" y="1854137"/>
                  </a:cubicBez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919;p38">
              <a:extLst>
                <a:ext uri="{FF2B5EF4-FFF2-40B4-BE49-F238E27FC236}">
                  <a16:creationId xmlns:a16="http://schemas.microsoft.com/office/drawing/2014/main" id="{B7381A95-5CE6-482C-94BA-CA7A3A5FE4D4}"/>
                </a:ext>
              </a:extLst>
            </p:cNvPr>
            <p:cNvSpPr/>
            <p:nvPr/>
          </p:nvSpPr>
          <p:spPr>
            <a:xfrm>
              <a:off x="2183550" y="4458424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20;p38">
              <a:extLst>
                <a:ext uri="{FF2B5EF4-FFF2-40B4-BE49-F238E27FC236}">
                  <a16:creationId xmlns:a16="http://schemas.microsoft.com/office/drawing/2014/main" id="{BE9CF036-656C-44D8-BBDF-FFBBB2EE833B}"/>
                </a:ext>
              </a:extLst>
            </p:cNvPr>
            <p:cNvSpPr/>
            <p:nvPr/>
          </p:nvSpPr>
          <p:spPr>
            <a:xfrm>
              <a:off x="2233331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3921;p38">
              <a:extLst>
                <a:ext uri="{FF2B5EF4-FFF2-40B4-BE49-F238E27FC236}">
                  <a16:creationId xmlns:a16="http://schemas.microsoft.com/office/drawing/2014/main" id="{195A6CFA-85D3-43E2-B9C5-12E685F9BFA7}"/>
                </a:ext>
              </a:extLst>
            </p:cNvPr>
            <p:cNvSpPr/>
            <p:nvPr/>
          </p:nvSpPr>
          <p:spPr>
            <a:xfrm>
              <a:off x="2233331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3922;p38">
              <a:extLst>
                <a:ext uri="{FF2B5EF4-FFF2-40B4-BE49-F238E27FC236}">
                  <a16:creationId xmlns:a16="http://schemas.microsoft.com/office/drawing/2014/main" id="{2B7F226D-58B1-48F5-A7F9-D710E6AAEBE4}"/>
                </a:ext>
              </a:extLst>
            </p:cNvPr>
            <p:cNvSpPr/>
            <p:nvPr/>
          </p:nvSpPr>
          <p:spPr>
            <a:xfrm>
              <a:off x="2447182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3923;p38">
              <a:extLst>
                <a:ext uri="{FF2B5EF4-FFF2-40B4-BE49-F238E27FC236}">
                  <a16:creationId xmlns:a16="http://schemas.microsoft.com/office/drawing/2014/main" id="{3019ADB9-77DB-4484-ADF5-9B77BD2C69BE}"/>
                </a:ext>
              </a:extLst>
            </p:cNvPr>
            <p:cNvSpPr/>
            <p:nvPr/>
          </p:nvSpPr>
          <p:spPr>
            <a:xfrm>
              <a:off x="2726476" y="4553957"/>
              <a:ext cx="159649" cy="89989"/>
            </a:xfrm>
            <a:custGeom>
              <a:avLst/>
              <a:gdLst/>
              <a:ahLst/>
              <a:cxnLst/>
              <a:rect l="l" t="t" r="r" b="b"/>
              <a:pathLst>
                <a:path w="159649" h="89989" extrusionOk="0">
                  <a:moveTo>
                    <a:pt x="8089" y="21720"/>
                  </a:moveTo>
                  <a:cubicBezTo>
                    <a:pt x="26619" y="26806"/>
                    <a:pt x="46400" y="24415"/>
                    <a:pt x="63190" y="15052"/>
                  </a:cubicBezTo>
                  <a:cubicBezTo>
                    <a:pt x="76395" y="15052"/>
                    <a:pt x="148692" y="-15523"/>
                    <a:pt x="158193" y="10480"/>
                  </a:cubicBezTo>
                  <a:cubicBezTo>
                    <a:pt x="166743" y="33150"/>
                    <a:pt x="135582" y="54200"/>
                    <a:pt x="118862" y="58105"/>
                  </a:cubicBezTo>
                  <a:cubicBezTo>
                    <a:pt x="82476" y="66963"/>
                    <a:pt x="55590" y="85156"/>
                    <a:pt x="40959" y="88204"/>
                  </a:cubicBezTo>
                  <a:cubicBezTo>
                    <a:pt x="30034" y="90490"/>
                    <a:pt x="15974" y="92014"/>
                    <a:pt x="7329" y="83442"/>
                  </a:cubicBezTo>
                  <a:cubicBezTo>
                    <a:pt x="-3027" y="73345"/>
                    <a:pt x="-2077" y="35245"/>
                    <a:pt x="8089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3924;p38">
              <a:extLst>
                <a:ext uri="{FF2B5EF4-FFF2-40B4-BE49-F238E27FC236}">
                  <a16:creationId xmlns:a16="http://schemas.microsoft.com/office/drawing/2014/main" id="{53A798D7-4714-4A1A-BFC4-C8BB5BC3CCBB}"/>
                </a:ext>
              </a:extLst>
            </p:cNvPr>
            <p:cNvSpPr/>
            <p:nvPr/>
          </p:nvSpPr>
          <p:spPr>
            <a:xfrm>
              <a:off x="2729149" y="4569009"/>
              <a:ext cx="157010" cy="75128"/>
            </a:xfrm>
            <a:custGeom>
              <a:avLst/>
              <a:gdLst/>
              <a:ahLst/>
              <a:cxnLst/>
              <a:rect l="l" t="t" r="r" b="b"/>
              <a:pathLst>
                <a:path w="157010" h="75128" extrusionOk="0">
                  <a:moveTo>
                    <a:pt x="38381" y="67056"/>
                  </a:moveTo>
                  <a:cubicBezTo>
                    <a:pt x="53011" y="63913"/>
                    <a:pt x="79897" y="45815"/>
                    <a:pt x="116283" y="36957"/>
                  </a:cubicBezTo>
                  <a:cubicBezTo>
                    <a:pt x="130249" y="33528"/>
                    <a:pt x="154284" y="17907"/>
                    <a:pt x="156754" y="0"/>
                  </a:cubicBezTo>
                  <a:cubicBezTo>
                    <a:pt x="159984" y="20860"/>
                    <a:pt x="131864" y="39434"/>
                    <a:pt x="116283" y="43244"/>
                  </a:cubicBezTo>
                  <a:cubicBezTo>
                    <a:pt x="79897" y="52102"/>
                    <a:pt x="53011" y="70295"/>
                    <a:pt x="38381" y="73343"/>
                  </a:cubicBezTo>
                  <a:cubicBezTo>
                    <a:pt x="27456" y="75629"/>
                    <a:pt x="13395" y="77153"/>
                    <a:pt x="4750" y="68580"/>
                  </a:cubicBezTo>
                  <a:cubicBezTo>
                    <a:pt x="2496" y="66075"/>
                    <a:pt x="867" y="63075"/>
                    <a:pt x="0" y="59817"/>
                  </a:cubicBezTo>
                  <a:cubicBezTo>
                    <a:pt x="10928" y="68189"/>
                    <a:pt x="25166" y="70876"/>
                    <a:pt x="38381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3925;p38">
              <a:extLst>
                <a:ext uri="{FF2B5EF4-FFF2-40B4-BE49-F238E27FC236}">
                  <a16:creationId xmlns:a16="http://schemas.microsoft.com/office/drawing/2014/main" id="{E9D0465B-2D56-44CA-9F54-3F71519C27B8}"/>
                </a:ext>
              </a:extLst>
            </p:cNvPr>
            <p:cNvSpPr/>
            <p:nvPr/>
          </p:nvSpPr>
          <p:spPr>
            <a:xfrm>
              <a:off x="2596621" y="4484615"/>
              <a:ext cx="159662" cy="89989"/>
            </a:xfrm>
            <a:custGeom>
              <a:avLst/>
              <a:gdLst/>
              <a:ahLst/>
              <a:cxnLst/>
              <a:rect l="l" t="t" r="r" b="b"/>
              <a:pathLst>
                <a:path w="159662" h="89989" extrusionOk="0">
                  <a:moveTo>
                    <a:pt x="8075" y="21720"/>
                  </a:moveTo>
                  <a:cubicBezTo>
                    <a:pt x="26602" y="26863"/>
                    <a:pt x="46403" y="24463"/>
                    <a:pt x="63177" y="15052"/>
                  </a:cubicBezTo>
                  <a:cubicBezTo>
                    <a:pt x="76382" y="15052"/>
                    <a:pt x="148679" y="-15523"/>
                    <a:pt x="158179" y="10480"/>
                  </a:cubicBezTo>
                  <a:cubicBezTo>
                    <a:pt x="166825" y="33245"/>
                    <a:pt x="135569" y="54295"/>
                    <a:pt x="118943" y="58105"/>
                  </a:cubicBezTo>
                  <a:cubicBezTo>
                    <a:pt x="82557" y="66963"/>
                    <a:pt x="55672" y="85156"/>
                    <a:pt x="41041" y="88204"/>
                  </a:cubicBezTo>
                  <a:cubicBezTo>
                    <a:pt x="30116" y="90490"/>
                    <a:pt x="16055" y="92014"/>
                    <a:pt x="7410" y="83442"/>
                  </a:cubicBezTo>
                  <a:cubicBezTo>
                    <a:pt x="-3040" y="73345"/>
                    <a:pt x="-2090" y="35245"/>
                    <a:pt x="8075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3926;p38">
              <a:extLst>
                <a:ext uri="{FF2B5EF4-FFF2-40B4-BE49-F238E27FC236}">
                  <a16:creationId xmlns:a16="http://schemas.microsoft.com/office/drawing/2014/main" id="{FB39ECE7-8B00-4939-81BF-3D554612A53D}"/>
                </a:ext>
              </a:extLst>
            </p:cNvPr>
            <p:cNvSpPr/>
            <p:nvPr/>
          </p:nvSpPr>
          <p:spPr>
            <a:xfrm>
              <a:off x="2599186" y="4499667"/>
              <a:ext cx="157105" cy="75128"/>
            </a:xfrm>
            <a:custGeom>
              <a:avLst/>
              <a:gdLst/>
              <a:ahLst/>
              <a:cxnLst/>
              <a:rect l="l" t="t" r="r" b="b"/>
              <a:pathLst>
                <a:path w="157105" h="75128" extrusionOk="0">
                  <a:moveTo>
                    <a:pt x="38476" y="67056"/>
                  </a:moveTo>
                  <a:cubicBezTo>
                    <a:pt x="53106" y="64008"/>
                    <a:pt x="79992" y="45815"/>
                    <a:pt x="116378" y="36957"/>
                  </a:cubicBezTo>
                  <a:cubicBezTo>
                    <a:pt x="130344" y="33528"/>
                    <a:pt x="154379" y="17907"/>
                    <a:pt x="156849" y="0"/>
                  </a:cubicBezTo>
                  <a:cubicBezTo>
                    <a:pt x="160079" y="20955"/>
                    <a:pt x="131959" y="39434"/>
                    <a:pt x="116378" y="43244"/>
                  </a:cubicBezTo>
                  <a:cubicBezTo>
                    <a:pt x="79992" y="52102"/>
                    <a:pt x="53106" y="70295"/>
                    <a:pt x="38476" y="73343"/>
                  </a:cubicBezTo>
                  <a:cubicBezTo>
                    <a:pt x="27551" y="75629"/>
                    <a:pt x="13490" y="77153"/>
                    <a:pt x="4845" y="68580"/>
                  </a:cubicBezTo>
                  <a:cubicBezTo>
                    <a:pt x="2578" y="66113"/>
                    <a:pt x="919" y="63141"/>
                    <a:pt x="0" y="59912"/>
                  </a:cubicBezTo>
                  <a:cubicBezTo>
                    <a:pt x="10998" y="68209"/>
                    <a:pt x="25243" y="70856"/>
                    <a:pt x="38476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3927;p38">
              <a:extLst>
                <a:ext uri="{FF2B5EF4-FFF2-40B4-BE49-F238E27FC236}">
                  <a16:creationId xmlns:a16="http://schemas.microsoft.com/office/drawing/2014/main" id="{2C38AC87-F12B-412F-AC7C-6FAAC1DCB44F}"/>
                </a:ext>
              </a:extLst>
            </p:cNvPr>
            <p:cNvSpPr/>
            <p:nvPr/>
          </p:nvSpPr>
          <p:spPr>
            <a:xfrm>
              <a:off x="2302147" y="4142110"/>
              <a:ext cx="514696" cy="443940"/>
            </a:xfrm>
            <a:custGeom>
              <a:avLst/>
              <a:gdLst/>
              <a:ahLst/>
              <a:cxnLst/>
              <a:rect l="l" t="t" r="r" b="b"/>
              <a:pathLst>
                <a:path w="514696" h="443940" extrusionOk="0">
                  <a:moveTo>
                    <a:pt x="99908" y="274309"/>
                  </a:moveTo>
                  <a:cubicBezTo>
                    <a:pt x="156055" y="299074"/>
                    <a:pt x="209066" y="302884"/>
                    <a:pt x="252388" y="279643"/>
                  </a:cubicBezTo>
                  <a:lnTo>
                    <a:pt x="297134" y="253735"/>
                  </a:lnTo>
                  <a:cubicBezTo>
                    <a:pt x="299794" y="311647"/>
                    <a:pt x="302359" y="367273"/>
                    <a:pt x="302359" y="367273"/>
                  </a:cubicBezTo>
                  <a:cubicBezTo>
                    <a:pt x="302359" y="367273"/>
                    <a:pt x="336655" y="393371"/>
                    <a:pt x="363351" y="370130"/>
                  </a:cubicBezTo>
                  <a:cubicBezTo>
                    <a:pt x="363351" y="370130"/>
                    <a:pt x="368956" y="288787"/>
                    <a:pt x="374656" y="208872"/>
                  </a:cubicBezTo>
                  <a:lnTo>
                    <a:pt x="421872" y="181440"/>
                  </a:lnTo>
                  <a:cubicBezTo>
                    <a:pt x="420813" y="185707"/>
                    <a:pt x="420239" y="190089"/>
                    <a:pt x="420162" y="194489"/>
                  </a:cubicBezTo>
                  <a:cubicBezTo>
                    <a:pt x="420162" y="209729"/>
                    <a:pt x="430992" y="435472"/>
                    <a:pt x="430992" y="435472"/>
                  </a:cubicBezTo>
                  <a:cubicBezTo>
                    <a:pt x="430992" y="435472"/>
                    <a:pt x="465573" y="456141"/>
                    <a:pt x="492269" y="432900"/>
                  </a:cubicBezTo>
                  <a:cubicBezTo>
                    <a:pt x="492269" y="432900"/>
                    <a:pt x="510225" y="171248"/>
                    <a:pt x="514405" y="129434"/>
                  </a:cubicBezTo>
                  <a:cubicBezTo>
                    <a:pt x="519060" y="82475"/>
                    <a:pt x="466903" y="59329"/>
                    <a:pt x="434033" y="71331"/>
                  </a:cubicBezTo>
                  <a:lnTo>
                    <a:pt x="383681" y="90381"/>
                  </a:lnTo>
                  <a:cubicBezTo>
                    <a:pt x="384726" y="77236"/>
                    <a:pt x="385581" y="67045"/>
                    <a:pt x="386151" y="61330"/>
                  </a:cubicBezTo>
                  <a:cubicBezTo>
                    <a:pt x="390806" y="14276"/>
                    <a:pt x="338650" y="-8870"/>
                    <a:pt x="305874" y="3132"/>
                  </a:cubicBezTo>
                  <a:cubicBezTo>
                    <a:pt x="275853" y="14086"/>
                    <a:pt x="73213" y="90286"/>
                    <a:pt x="73213" y="90286"/>
                  </a:cubicBezTo>
                  <a:cubicBezTo>
                    <a:pt x="74494" y="109831"/>
                    <a:pt x="76873" y="129300"/>
                    <a:pt x="80338" y="148579"/>
                  </a:cubicBezTo>
                  <a:lnTo>
                    <a:pt x="346" y="141816"/>
                  </a:lnTo>
                  <a:cubicBezTo>
                    <a:pt x="-4594" y="217254"/>
                    <a:pt x="44142" y="249544"/>
                    <a:pt x="99908" y="274309"/>
                  </a:cubicBezTo>
                  <a:close/>
                  <a:moveTo>
                    <a:pt x="240132" y="144293"/>
                  </a:moveTo>
                  <a:lnTo>
                    <a:pt x="293714" y="113241"/>
                  </a:lnTo>
                  <a:cubicBezTo>
                    <a:pt x="292795" y="117022"/>
                    <a:pt x="292191" y="120880"/>
                    <a:pt x="291909" y="12476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3928;p38">
              <a:extLst>
                <a:ext uri="{FF2B5EF4-FFF2-40B4-BE49-F238E27FC236}">
                  <a16:creationId xmlns:a16="http://schemas.microsoft.com/office/drawing/2014/main" id="{2EC21925-660B-4543-A7C9-EA164F4D9D3E}"/>
                </a:ext>
              </a:extLst>
            </p:cNvPr>
            <p:cNvSpPr/>
            <p:nvPr/>
          </p:nvSpPr>
          <p:spPr>
            <a:xfrm>
              <a:off x="2258507" y="4054849"/>
              <a:ext cx="110678" cy="194691"/>
            </a:xfrm>
            <a:custGeom>
              <a:avLst/>
              <a:gdLst/>
              <a:ahLst/>
              <a:cxnLst/>
              <a:rect l="l" t="t" r="r" b="b"/>
              <a:pathLst>
                <a:path w="110678" h="194691" extrusionOk="0">
                  <a:moveTo>
                    <a:pt x="0" y="0"/>
                  </a:moveTo>
                  <a:cubicBezTo>
                    <a:pt x="0" y="0"/>
                    <a:pt x="6555" y="99917"/>
                    <a:pt x="19666" y="114300"/>
                  </a:cubicBezTo>
                  <a:cubicBezTo>
                    <a:pt x="32776" y="128683"/>
                    <a:pt x="76667" y="138493"/>
                    <a:pt x="76667" y="138493"/>
                  </a:cubicBezTo>
                  <a:lnTo>
                    <a:pt x="110678" y="194691"/>
                  </a:lnTo>
                  <a:cubicBezTo>
                    <a:pt x="110678" y="194691"/>
                    <a:pt x="79612" y="16192"/>
                    <a:pt x="72677" y="11906"/>
                  </a:cubicBezTo>
                  <a:cubicBezTo>
                    <a:pt x="6574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3929;p38">
              <a:extLst>
                <a:ext uri="{FF2B5EF4-FFF2-40B4-BE49-F238E27FC236}">
                  <a16:creationId xmlns:a16="http://schemas.microsoft.com/office/drawing/2014/main" id="{55B96E03-CD16-4316-91E1-7F9BE80E6EDA}"/>
                </a:ext>
              </a:extLst>
            </p:cNvPr>
            <p:cNvSpPr/>
            <p:nvPr/>
          </p:nvSpPr>
          <p:spPr>
            <a:xfrm>
              <a:off x="2250051" y="3940511"/>
              <a:ext cx="73912" cy="142900"/>
            </a:xfrm>
            <a:custGeom>
              <a:avLst/>
              <a:gdLst/>
              <a:ahLst/>
              <a:cxnLst/>
              <a:rect l="l" t="t" r="r" b="b"/>
              <a:pathLst>
                <a:path w="73912" h="142900" extrusionOk="0">
                  <a:moveTo>
                    <a:pt x="73912" y="3467"/>
                  </a:moveTo>
                  <a:cubicBezTo>
                    <a:pt x="56731" y="-4505"/>
                    <a:pt x="36318" y="1677"/>
                    <a:pt x="26411" y="17850"/>
                  </a:cubicBezTo>
                  <a:cubicBezTo>
                    <a:pt x="13965" y="38614"/>
                    <a:pt x="950" y="109957"/>
                    <a:pt x="0" y="122149"/>
                  </a:cubicBezTo>
                  <a:cubicBezTo>
                    <a:pt x="0" y="122149"/>
                    <a:pt x="17575" y="146533"/>
                    <a:pt x="43891" y="1424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3930;p38">
              <a:extLst>
                <a:ext uri="{FF2B5EF4-FFF2-40B4-BE49-F238E27FC236}">
                  <a16:creationId xmlns:a16="http://schemas.microsoft.com/office/drawing/2014/main" id="{52F22B1F-A1FC-4445-A407-EE542E913EF0}"/>
                </a:ext>
              </a:extLst>
            </p:cNvPr>
            <p:cNvSpPr/>
            <p:nvPr/>
          </p:nvSpPr>
          <p:spPr>
            <a:xfrm>
              <a:off x="2326123" y="3751123"/>
              <a:ext cx="169201" cy="272154"/>
            </a:xfrm>
            <a:custGeom>
              <a:avLst/>
              <a:gdLst/>
              <a:ahLst/>
              <a:cxnLst/>
              <a:rect l="l" t="t" r="r" b="b"/>
              <a:pathLst>
                <a:path w="169201" h="272154" extrusionOk="0">
                  <a:moveTo>
                    <a:pt x="9431" y="194093"/>
                  </a:moveTo>
                  <a:cubicBezTo>
                    <a:pt x="26626" y="194951"/>
                    <a:pt x="39452" y="199427"/>
                    <a:pt x="41542" y="194093"/>
                  </a:cubicBezTo>
                  <a:cubicBezTo>
                    <a:pt x="43431" y="185197"/>
                    <a:pt x="44764" y="176196"/>
                    <a:pt x="45532" y="167138"/>
                  </a:cubicBezTo>
                  <a:cubicBezTo>
                    <a:pt x="43537" y="162185"/>
                    <a:pt x="41827" y="156755"/>
                    <a:pt x="41827" y="156755"/>
                  </a:cubicBezTo>
                  <a:cubicBezTo>
                    <a:pt x="20166" y="143420"/>
                    <a:pt x="13326" y="119989"/>
                    <a:pt x="10571" y="92748"/>
                  </a:cubicBezTo>
                  <a:cubicBezTo>
                    <a:pt x="5726" y="46170"/>
                    <a:pt x="30806" y="5308"/>
                    <a:pt x="77073" y="450"/>
                  </a:cubicBezTo>
                  <a:cubicBezTo>
                    <a:pt x="120774" y="-4122"/>
                    <a:pt x="153075" y="26644"/>
                    <a:pt x="161530" y="68935"/>
                  </a:cubicBezTo>
                  <a:cubicBezTo>
                    <a:pt x="166185" y="89890"/>
                    <a:pt x="175400" y="129324"/>
                    <a:pt x="162955" y="163613"/>
                  </a:cubicBezTo>
                  <a:cubicBezTo>
                    <a:pt x="156020" y="182663"/>
                    <a:pt x="146995" y="198094"/>
                    <a:pt x="138064" y="201047"/>
                  </a:cubicBezTo>
                  <a:cubicBezTo>
                    <a:pt x="129411" y="200818"/>
                    <a:pt x="120781" y="200056"/>
                    <a:pt x="112224" y="198761"/>
                  </a:cubicBezTo>
                  <a:lnTo>
                    <a:pt x="112224" y="198761"/>
                  </a:lnTo>
                  <a:cubicBezTo>
                    <a:pt x="112224" y="198761"/>
                    <a:pt x="109943" y="211715"/>
                    <a:pt x="108328" y="220097"/>
                  </a:cubicBezTo>
                  <a:cubicBezTo>
                    <a:pt x="106713" y="228479"/>
                    <a:pt x="107378" y="232765"/>
                    <a:pt x="123814" y="242957"/>
                  </a:cubicBezTo>
                  <a:cubicBezTo>
                    <a:pt x="140249" y="253149"/>
                    <a:pt x="98923" y="274103"/>
                    <a:pt x="71847" y="272008"/>
                  </a:cubicBezTo>
                  <a:cubicBezTo>
                    <a:pt x="44772" y="269912"/>
                    <a:pt x="14276" y="253625"/>
                    <a:pt x="5916" y="236003"/>
                  </a:cubicBezTo>
                  <a:cubicBezTo>
                    <a:pt x="-2825" y="216668"/>
                    <a:pt x="-2065" y="193522"/>
                    <a:pt x="9431" y="194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" name="Google Shape;3931;p38">
              <a:extLst>
                <a:ext uri="{FF2B5EF4-FFF2-40B4-BE49-F238E27FC236}">
                  <a16:creationId xmlns:a16="http://schemas.microsoft.com/office/drawing/2014/main" id="{5CD87814-BA4A-4620-B936-F0283C0B4D53}"/>
                </a:ext>
              </a:extLst>
            </p:cNvPr>
            <p:cNvGrpSpPr/>
            <p:nvPr/>
          </p:nvGrpSpPr>
          <p:grpSpPr>
            <a:xfrm>
              <a:off x="2428704" y="3970322"/>
              <a:ext cx="350131" cy="370523"/>
              <a:chOff x="4512354" y="4952197"/>
              <a:chExt cx="350131" cy="370523"/>
            </a:xfrm>
          </p:grpSpPr>
          <p:grpSp>
            <p:nvGrpSpPr>
              <p:cNvPr id="86" name="Google Shape;3932;p38">
                <a:extLst>
                  <a:ext uri="{FF2B5EF4-FFF2-40B4-BE49-F238E27FC236}">
                    <a16:creationId xmlns:a16="http://schemas.microsoft.com/office/drawing/2014/main" id="{15CD991D-8D65-4490-B238-25CF45A98AEF}"/>
                  </a:ext>
                </a:extLst>
              </p:cNvPr>
              <p:cNvGrpSpPr/>
              <p:nvPr/>
            </p:nvGrpSpPr>
            <p:grpSpPr>
              <a:xfrm>
                <a:off x="4512354" y="5116449"/>
                <a:ext cx="343196" cy="206271"/>
                <a:chOff x="4512354" y="5116449"/>
                <a:chExt cx="343196" cy="206271"/>
              </a:xfrm>
            </p:grpSpPr>
            <p:sp>
              <p:nvSpPr>
                <p:cNvPr id="97" name="Google Shape;3933;p38">
                  <a:extLst>
                    <a:ext uri="{FF2B5EF4-FFF2-40B4-BE49-F238E27FC236}">
                      <a16:creationId xmlns:a16="http://schemas.microsoft.com/office/drawing/2014/main" id="{C7A85E54-9783-4755-89D2-CFD8777E8E6C}"/>
                    </a:ext>
                  </a:extLst>
                </p:cNvPr>
                <p:cNvSpPr/>
                <p:nvPr/>
              </p:nvSpPr>
              <p:spPr>
                <a:xfrm>
                  <a:off x="4512496" y="5200650"/>
                  <a:ext cx="343054" cy="122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54" h="122070" extrusionOk="0">
                      <a:moveTo>
                        <a:pt x="343054" y="31909"/>
                      </a:moveTo>
                      <a:lnTo>
                        <a:pt x="343054" y="31909"/>
                      </a:lnTo>
                      <a:cubicBezTo>
                        <a:pt x="343053" y="36890"/>
                        <a:pt x="340413" y="41500"/>
                        <a:pt x="336119" y="44005"/>
                      </a:cubicBezTo>
                      <a:lnTo>
                        <a:pt x="204921" y="120205"/>
                      </a:lnTo>
                      <a:cubicBezTo>
                        <a:pt x="200594" y="122692"/>
                        <a:pt x="195282" y="122692"/>
                        <a:pt x="190955" y="120205"/>
                      </a:cubicBezTo>
                      <a:lnTo>
                        <a:pt x="7030" y="13526"/>
                      </a:lnTo>
                      <a:cubicBezTo>
                        <a:pt x="2686" y="11059"/>
                        <a:pt x="0" y="6439"/>
                        <a:pt x="0" y="142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" name="Google Shape;3934;p38">
                  <a:extLst>
                    <a:ext uri="{FF2B5EF4-FFF2-40B4-BE49-F238E27FC236}">
                      <a16:creationId xmlns:a16="http://schemas.microsoft.com/office/drawing/2014/main" id="{301A6EDF-D1E1-4D05-936F-0CCF9FFFE85A}"/>
                    </a:ext>
                  </a:extLst>
                </p:cNvPr>
                <p:cNvSpPr/>
                <p:nvPr/>
              </p:nvSpPr>
              <p:spPr>
                <a:xfrm>
                  <a:off x="4710387" y="5232749"/>
                  <a:ext cx="145163" cy="8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163" h="89916" extrusionOk="0">
                      <a:moveTo>
                        <a:pt x="138229" y="11906"/>
                      </a:moveTo>
                      <a:lnTo>
                        <a:pt x="7030" y="88106"/>
                      </a:lnTo>
                      <a:cubicBezTo>
                        <a:pt x="4885" y="89316"/>
                        <a:pt x="2461" y="89945"/>
                        <a:pt x="0" y="89916"/>
                      </a:cubicBezTo>
                      <a:lnTo>
                        <a:pt x="0" y="0"/>
                      </a:lnTo>
                      <a:lnTo>
                        <a:pt x="145164" y="0"/>
                      </a:lnTo>
                      <a:cubicBezTo>
                        <a:pt x="145097" y="4915"/>
                        <a:pt x="142464" y="9430"/>
                        <a:pt x="138229" y="1190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" name="Google Shape;3935;p38">
                  <a:extLst>
                    <a:ext uri="{FF2B5EF4-FFF2-40B4-BE49-F238E27FC236}">
                      <a16:creationId xmlns:a16="http://schemas.microsoft.com/office/drawing/2014/main" id="{4935D7D4-85B7-47AA-8466-2C8B913D2CDE}"/>
                    </a:ext>
                  </a:extLst>
                </p:cNvPr>
                <p:cNvSpPr/>
                <p:nvPr/>
              </p:nvSpPr>
              <p:spPr>
                <a:xfrm>
                  <a:off x="4512354" y="5116449"/>
                  <a:ext cx="343006" cy="198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06" h="198541" extrusionOk="0">
                      <a:moveTo>
                        <a:pt x="202973" y="197263"/>
                      </a:moveTo>
                      <a:cubicBezTo>
                        <a:pt x="200034" y="198968"/>
                        <a:pt x="196412" y="198968"/>
                        <a:pt x="193473" y="197263"/>
                      </a:cubicBezTo>
                      <a:lnTo>
                        <a:pt x="1853" y="86582"/>
                      </a:lnTo>
                      <a:cubicBezTo>
                        <a:pt x="-618" y="85249"/>
                        <a:pt x="-618" y="82963"/>
                        <a:pt x="1853" y="81534"/>
                      </a:cubicBezTo>
                      <a:lnTo>
                        <a:pt x="142551" y="0"/>
                      </a:lnTo>
                      <a:lnTo>
                        <a:pt x="343007" y="11611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00" name="Google Shape;3936;p38">
                  <a:extLst>
                    <a:ext uri="{FF2B5EF4-FFF2-40B4-BE49-F238E27FC236}">
                      <a16:creationId xmlns:a16="http://schemas.microsoft.com/office/drawing/2014/main" id="{766A4D3C-2E8D-4665-9393-CA5F668D3FE8}"/>
                    </a:ext>
                  </a:extLst>
                </p:cNvPr>
                <p:cNvGrpSpPr/>
                <p:nvPr/>
              </p:nvGrpSpPr>
              <p:grpSpPr>
                <a:xfrm>
                  <a:off x="4592868" y="5212556"/>
                  <a:ext cx="96807" cy="56007"/>
                  <a:chOff x="4592868" y="5212556"/>
                  <a:chExt cx="96807" cy="56007"/>
                </a:xfrm>
              </p:grpSpPr>
              <p:sp>
                <p:nvSpPr>
                  <p:cNvPr id="165" name="Google Shape;3937;p38">
                    <a:extLst>
                      <a:ext uri="{FF2B5EF4-FFF2-40B4-BE49-F238E27FC236}">
                        <a16:creationId xmlns:a16="http://schemas.microsoft.com/office/drawing/2014/main" id="{23C7764B-EC94-44BF-871E-5338108A3232}"/>
                      </a:ext>
                    </a:extLst>
                  </p:cNvPr>
                  <p:cNvSpPr/>
                  <p:nvPr/>
                </p:nvSpPr>
                <p:spPr>
                  <a:xfrm>
                    <a:off x="4592868" y="5212556"/>
                    <a:ext cx="96807" cy="560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07" h="56007" extrusionOk="0">
                        <a:moveTo>
                          <a:pt x="0" y="20003"/>
                        </a:moveTo>
                        <a:lnTo>
                          <a:pt x="950" y="20479"/>
                        </a:lnTo>
                        <a:lnTo>
                          <a:pt x="62227" y="56007"/>
                        </a:lnTo>
                        <a:lnTo>
                          <a:pt x="95858" y="36481"/>
                        </a:lnTo>
                        <a:lnTo>
                          <a:pt x="96808" y="36004"/>
                        </a:lnTo>
                        <a:lnTo>
                          <a:pt x="34581" y="0"/>
                        </a:lnTo>
                        <a:lnTo>
                          <a:pt x="0" y="2000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pPr fontAlgn="base">
                      <a:defRPr/>
                    </a:pPr>
                    <a:endParaRPr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" name="Google Shape;3938;p38">
                    <a:extLst>
                      <a:ext uri="{FF2B5EF4-FFF2-40B4-BE49-F238E27FC236}">
                        <a16:creationId xmlns:a16="http://schemas.microsoft.com/office/drawing/2014/main" id="{9E1BF45C-3F05-46CC-95FF-825B03B0CB83}"/>
                      </a:ext>
                    </a:extLst>
                  </p:cNvPr>
                  <p:cNvSpPr/>
                  <p:nvPr/>
                </p:nvSpPr>
                <p:spPr>
                  <a:xfrm>
                    <a:off x="4593818" y="5213603"/>
                    <a:ext cx="94907" cy="54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07" h="54959" extrusionOk="0">
                        <a:moveTo>
                          <a:pt x="0" y="19431"/>
                        </a:moveTo>
                        <a:lnTo>
                          <a:pt x="61277" y="54959"/>
                        </a:lnTo>
                        <a:lnTo>
                          <a:pt x="94908" y="35433"/>
                        </a:lnTo>
                        <a:lnTo>
                          <a:pt x="33631" y="0"/>
                        </a:lnTo>
                        <a:lnTo>
                          <a:pt x="0" y="1943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pPr fontAlgn="base">
                      <a:defRPr/>
                    </a:pPr>
                    <a:endParaRPr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1" name="Google Shape;3939;p38">
                  <a:extLst>
                    <a:ext uri="{FF2B5EF4-FFF2-40B4-BE49-F238E27FC236}">
                      <a16:creationId xmlns:a16="http://schemas.microsoft.com/office/drawing/2014/main" id="{B68EF51A-BD92-4BE5-B0AC-146C3DA06ECE}"/>
                    </a:ext>
                  </a:extLst>
                </p:cNvPr>
                <p:cNvSpPr/>
                <p:nvPr/>
              </p:nvSpPr>
              <p:spPr>
                <a:xfrm>
                  <a:off x="4803130" y="5231915"/>
                  <a:ext cx="21235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120"/>
                      </a:lnTo>
                      <a:cubicBezTo>
                        <a:pt x="21449" y="7120"/>
                        <a:pt x="21449" y="5882"/>
                        <a:pt x="20594" y="550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215"/>
                        <a:pt x="-211" y="5882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" name="Google Shape;3940;p38">
                  <a:extLst>
                    <a:ext uri="{FF2B5EF4-FFF2-40B4-BE49-F238E27FC236}">
                      <a16:creationId xmlns:a16="http://schemas.microsoft.com/office/drawing/2014/main" id="{8D2EC32A-E7CA-4CD9-A153-6897EBFBD890}"/>
                    </a:ext>
                  </a:extLst>
                </p:cNvPr>
                <p:cNvSpPr/>
                <p:nvPr/>
              </p:nvSpPr>
              <p:spPr>
                <a:xfrm>
                  <a:off x="4790604" y="52242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" name="Google Shape;3941;p38">
                  <a:extLst>
                    <a:ext uri="{FF2B5EF4-FFF2-40B4-BE49-F238E27FC236}">
                      <a16:creationId xmlns:a16="http://schemas.microsoft.com/office/drawing/2014/main" id="{9041393E-EFF5-4049-AD9C-295088ACF1FF}"/>
                    </a:ext>
                  </a:extLst>
                </p:cNvPr>
                <p:cNvSpPr/>
                <p:nvPr/>
              </p:nvSpPr>
              <p:spPr>
                <a:xfrm>
                  <a:off x="4778123" y="5216961"/>
                  <a:ext cx="2119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97" h="12299" extrusionOk="0">
                      <a:moveTo>
                        <a:pt x="475" y="6834"/>
                      </a:moveTo>
                      <a:lnTo>
                        <a:pt x="9310" y="11978"/>
                      </a:lnTo>
                      <a:cubicBezTo>
                        <a:pt x="10212" y="12406"/>
                        <a:pt x="11259" y="12406"/>
                        <a:pt x="12160" y="11978"/>
                      </a:cubicBezTo>
                      <a:lnTo>
                        <a:pt x="20521" y="7120"/>
                      </a:lnTo>
                      <a:cubicBezTo>
                        <a:pt x="21376" y="6644"/>
                        <a:pt x="21471" y="5881"/>
                        <a:pt x="20521" y="5501"/>
                      </a:cubicBezTo>
                      <a:lnTo>
                        <a:pt x="11685" y="357"/>
                      </a:lnTo>
                      <a:cubicBezTo>
                        <a:pt x="10794" y="-119"/>
                        <a:pt x="9726" y="-119"/>
                        <a:pt x="8835" y="357"/>
                      </a:cubicBezTo>
                      <a:lnTo>
                        <a:pt x="380" y="5215"/>
                      </a:lnTo>
                      <a:cubicBezTo>
                        <a:pt x="-95" y="5691"/>
                        <a:pt x="-190" y="6358"/>
                        <a:pt x="47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" name="Google Shape;3942;p38">
                  <a:extLst>
                    <a:ext uri="{FF2B5EF4-FFF2-40B4-BE49-F238E27FC236}">
                      <a16:creationId xmlns:a16="http://schemas.microsoft.com/office/drawing/2014/main" id="{D01985A5-C11F-4471-85ED-5F112D285B29}"/>
                    </a:ext>
                  </a:extLst>
                </p:cNvPr>
                <p:cNvSpPr/>
                <p:nvPr/>
              </p:nvSpPr>
              <p:spPr>
                <a:xfrm>
                  <a:off x="4765618" y="520972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" name="Google Shape;3943;p38">
                  <a:extLst>
                    <a:ext uri="{FF2B5EF4-FFF2-40B4-BE49-F238E27FC236}">
                      <a16:creationId xmlns:a16="http://schemas.microsoft.com/office/drawing/2014/main" id="{61F0AD8C-D3DE-4FCE-A648-C96BE32ED22E}"/>
                    </a:ext>
                  </a:extLst>
                </p:cNvPr>
                <p:cNvSpPr/>
                <p:nvPr/>
              </p:nvSpPr>
              <p:spPr>
                <a:xfrm>
                  <a:off x="4753078" y="520248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" name="Google Shape;3944;p38">
                  <a:extLst>
                    <a:ext uri="{FF2B5EF4-FFF2-40B4-BE49-F238E27FC236}">
                      <a16:creationId xmlns:a16="http://schemas.microsoft.com/office/drawing/2014/main" id="{D66D0C7D-97CC-4B47-8826-7D740EC8AD77}"/>
                    </a:ext>
                  </a:extLst>
                </p:cNvPr>
                <p:cNvSpPr/>
                <p:nvPr/>
              </p:nvSpPr>
              <p:spPr>
                <a:xfrm>
                  <a:off x="4740609" y="5195244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405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" name="Google Shape;3945;p38">
                  <a:extLst>
                    <a:ext uri="{FF2B5EF4-FFF2-40B4-BE49-F238E27FC236}">
                      <a16:creationId xmlns:a16="http://schemas.microsoft.com/office/drawing/2014/main" id="{861AA3FE-B09C-4394-9A8D-C66C17CF342F}"/>
                    </a:ext>
                  </a:extLst>
                </p:cNvPr>
                <p:cNvSpPr/>
                <p:nvPr/>
              </p:nvSpPr>
              <p:spPr>
                <a:xfrm>
                  <a:off x="4728092" y="518800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" name="Google Shape;3946;p38">
                  <a:extLst>
                    <a:ext uri="{FF2B5EF4-FFF2-40B4-BE49-F238E27FC236}">
                      <a16:creationId xmlns:a16="http://schemas.microsoft.com/office/drawing/2014/main" id="{DF32991B-9327-4B4E-BFD0-B6B094B3475C}"/>
                    </a:ext>
                  </a:extLst>
                </p:cNvPr>
                <p:cNvSpPr/>
                <p:nvPr/>
              </p:nvSpPr>
              <p:spPr>
                <a:xfrm>
                  <a:off x="4715552" y="518076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" name="Google Shape;3947;p38">
                  <a:extLst>
                    <a:ext uri="{FF2B5EF4-FFF2-40B4-BE49-F238E27FC236}">
                      <a16:creationId xmlns:a16="http://schemas.microsoft.com/office/drawing/2014/main" id="{0E7D0299-F7D3-4766-9262-B0ACE8542574}"/>
                    </a:ext>
                  </a:extLst>
                </p:cNvPr>
                <p:cNvSpPr/>
                <p:nvPr/>
              </p:nvSpPr>
              <p:spPr>
                <a:xfrm>
                  <a:off x="4703083" y="517352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" name="Google Shape;3948;p38">
                  <a:extLst>
                    <a:ext uri="{FF2B5EF4-FFF2-40B4-BE49-F238E27FC236}">
                      <a16:creationId xmlns:a16="http://schemas.microsoft.com/office/drawing/2014/main" id="{84DA598E-12EB-45C4-B33A-433FFCCA1C49}"/>
                    </a:ext>
                  </a:extLst>
                </p:cNvPr>
                <p:cNvSpPr/>
                <p:nvPr/>
              </p:nvSpPr>
              <p:spPr>
                <a:xfrm>
                  <a:off x="4690566" y="5166324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39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" name="Google Shape;3949;p38">
                  <a:extLst>
                    <a:ext uri="{FF2B5EF4-FFF2-40B4-BE49-F238E27FC236}">
                      <a16:creationId xmlns:a16="http://schemas.microsoft.com/office/drawing/2014/main" id="{1D8CDCCA-0ACB-41A0-B42B-B5C67301114E}"/>
                    </a:ext>
                  </a:extLst>
                </p:cNvPr>
                <p:cNvSpPr/>
                <p:nvPr/>
              </p:nvSpPr>
              <p:spPr>
                <a:xfrm>
                  <a:off x="4678026" y="515908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72" y="12371"/>
                        <a:pt x="11319" y="12371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656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" name="Google Shape;3950;p38">
                  <a:extLst>
                    <a:ext uri="{FF2B5EF4-FFF2-40B4-BE49-F238E27FC236}">
                      <a16:creationId xmlns:a16="http://schemas.microsoft.com/office/drawing/2014/main" id="{A33C3584-20FE-4389-A93E-D95C8DFEBBA3}"/>
                    </a:ext>
                  </a:extLst>
                </p:cNvPr>
                <p:cNvSpPr/>
                <p:nvPr/>
              </p:nvSpPr>
              <p:spPr>
                <a:xfrm>
                  <a:off x="4665615" y="5151846"/>
                  <a:ext cx="21342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2" h="12263" extrusionOk="0">
                      <a:moveTo>
                        <a:pt x="596" y="6798"/>
                      </a:moveTo>
                      <a:lnTo>
                        <a:pt x="9431" y="11942"/>
                      </a:lnTo>
                      <a:cubicBezTo>
                        <a:pt x="10333" y="12371"/>
                        <a:pt x="11380" y="12371"/>
                        <a:pt x="12281" y="11942"/>
                      </a:cubicBezTo>
                      <a:lnTo>
                        <a:pt x="20736" y="7084"/>
                      </a:lnTo>
                      <a:cubicBezTo>
                        <a:pt x="21496" y="6608"/>
                        <a:pt x="21591" y="5846"/>
                        <a:pt x="20736" y="5465"/>
                      </a:cubicBezTo>
                      <a:lnTo>
                        <a:pt x="11901" y="322"/>
                      </a:lnTo>
                      <a:cubicBezTo>
                        <a:pt x="10999" y="-107"/>
                        <a:pt x="9953" y="-107"/>
                        <a:pt x="9051" y="322"/>
                      </a:cubicBezTo>
                      <a:lnTo>
                        <a:pt x="691" y="5274"/>
                      </a:lnTo>
                      <a:cubicBezTo>
                        <a:pt x="-164" y="5656"/>
                        <a:pt x="-259" y="6322"/>
                        <a:pt x="59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" name="Google Shape;3951;p38">
                  <a:extLst>
                    <a:ext uri="{FF2B5EF4-FFF2-40B4-BE49-F238E27FC236}">
                      <a16:creationId xmlns:a16="http://schemas.microsoft.com/office/drawing/2014/main" id="{84E606BC-3EC8-4FA1-865E-44392DCA239B}"/>
                    </a:ext>
                  </a:extLst>
                </p:cNvPr>
                <p:cNvSpPr/>
                <p:nvPr/>
              </p:nvSpPr>
              <p:spPr>
                <a:xfrm>
                  <a:off x="4653040" y="51445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" name="Google Shape;3952;p38">
                  <a:extLst>
                    <a:ext uri="{FF2B5EF4-FFF2-40B4-BE49-F238E27FC236}">
                      <a16:creationId xmlns:a16="http://schemas.microsoft.com/office/drawing/2014/main" id="{3AA76AE9-1FF7-4614-A792-55324482D760}"/>
                    </a:ext>
                  </a:extLst>
                </p:cNvPr>
                <p:cNvSpPr/>
                <p:nvPr/>
              </p:nvSpPr>
              <p:spPr>
                <a:xfrm>
                  <a:off x="4634503" y="5133808"/>
                  <a:ext cx="27254" cy="1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4" h="15763" extrusionOk="0">
                      <a:moveTo>
                        <a:pt x="546" y="6834"/>
                      </a:moveTo>
                      <a:lnTo>
                        <a:pt x="15367" y="15407"/>
                      </a:lnTo>
                      <a:cubicBezTo>
                        <a:pt x="16258" y="15883"/>
                        <a:pt x="17326" y="15883"/>
                        <a:pt x="18217" y="15407"/>
                      </a:cubicBezTo>
                      <a:lnTo>
                        <a:pt x="26577" y="10549"/>
                      </a:lnTo>
                      <a:cubicBezTo>
                        <a:pt x="27432" y="10073"/>
                        <a:pt x="27527" y="9311"/>
                        <a:pt x="26577" y="8930"/>
                      </a:cubicBezTo>
                      <a:lnTo>
                        <a:pt x="11662" y="357"/>
                      </a:lnTo>
                      <a:cubicBezTo>
                        <a:pt x="10805" y="-119"/>
                        <a:pt x="9763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691"/>
                        <a:pt x="-214" y="6453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" name="Google Shape;3953;p38">
                  <a:extLst>
                    <a:ext uri="{FF2B5EF4-FFF2-40B4-BE49-F238E27FC236}">
                      <a16:creationId xmlns:a16="http://schemas.microsoft.com/office/drawing/2014/main" id="{402BA0F1-9EB1-4486-BE52-77A17215DB44}"/>
                    </a:ext>
                  </a:extLst>
                </p:cNvPr>
                <p:cNvSpPr/>
                <p:nvPr/>
              </p:nvSpPr>
              <p:spPr>
                <a:xfrm>
                  <a:off x="4772458" y="522766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44" y="-107"/>
                        <a:pt x="9797" y="-107"/>
                        <a:pt x="8895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" name="Google Shape;3954;p38">
                  <a:extLst>
                    <a:ext uri="{FF2B5EF4-FFF2-40B4-BE49-F238E27FC236}">
                      <a16:creationId xmlns:a16="http://schemas.microsoft.com/office/drawing/2014/main" id="{0B96D5EE-0A8C-4C7F-B681-735FDA4393AF}"/>
                    </a:ext>
                  </a:extLst>
                </p:cNvPr>
                <p:cNvSpPr/>
                <p:nvPr/>
              </p:nvSpPr>
              <p:spPr>
                <a:xfrm>
                  <a:off x="4759918" y="522042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" name="Google Shape;3955;p38">
                  <a:extLst>
                    <a:ext uri="{FF2B5EF4-FFF2-40B4-BE49-F238E27FC236}">
                      <a16:creationId xmlns:a16="http://schemas.microsoft.com/office/drawing/2014/main" id="{418E177A-E8F4-43A8-BB18-A147C2F5DB17}"/>
                    </a:ext>
                  </a:extLst>
                </p:cNvPr>
                <p:cNvSpPr/>
                <p:nvPr/>
              </p:nvSpPr>
              <p:spPr>
                <a:xfrm>
                  <a:off x="4747378" y="5212806"/>
                  <a:ext cx="21257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8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179"/>
                      </a:lnTo>
                      <a:cubicBezTo>
                        <a:pt x="-130" y="6036"/>
                        <a:pt x="-225" y="6894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" name="Google Shape;3956;p38">
                  <a:extLst>
                    <a:ext uri="{FF2B5EF4-FFF2-40B4-BE49-F238E27FC236}">
                      <a16:creationId xmlns:a16="http://schemas.microsoft.com/office/drawing/2014/main" id="{52DF45DB-4667-403C-A2BA-B9B4558DB266}"/>
                    </a:ext>
                  </a:extLst>
                </p:cNvPr>
                <p:cNvSpPr/>
                <p:nvPr/>
              </p:nvSpPr>
              <p:spPr>
                <a:xfrm>
                  <a:off x="4734837" y="52059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" name="Google Shape;3957;p38">
                  <a:extLst>
                    <a:ext uri="{FF2B5EF4-FFF2-40B4-BE49-F238E27FC236}">
                      <a16:creationId xmlns:a16="http://schemas.microsoft.com/office/drawing/2014/main" id="{F0C4432E-53BB-4E52-9968-F262551724A7}"/>
                    </a:ext>
                  </a:extLst>
                </p:cNvPr>
                <p:cNvSpPr/>
                <p:nvPr/>
              </p:nvSpPr>
              <p:spPr>
                <a:xfrm>
                  <a:off x="4722523" y="5198768"/>
                  <a:ext cx="2141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1" h="12299" extrusionOk="0">
                      <a:moveTo>
                        <a:pt x="689" y="6834"/>
                      </a:moveTo>
                      <a:lnTo>
                        <a:pt x="9524" y="11978"/>
                      </a:lnTo>
                      <a:cubicBezTo>
                        <a:pt x="10426" y="12406"/>
                        <a:pt x="11473" y="12406"/>
                        <a:pt x="12374" y="11978"/>
                      </a:cubicBezTo>
                      <a:lnTo>
                        <a:pt x="20734" y="7120"/>
                      </a:lnTo>
                      <a:cubicBezTo>
                        <a:pt x="21589" y="7120"/>
                        <a:pt x="21684" y="5882"/>
                        <a:pt x="20734" y="5501"/>
                      </a:cubicBezTo>
                      <a:lnTo>
                        <a:pt x="11899" y="357"/>
                      </a:lnTo>
                      <a:cubicBezTo>
                        <a:pt x="11008" y="-119"/>
                        <a:pt x="9940" y="-119"/>
                        <a:pt x="9049" y="357"/>
                      </a:cubicBezTo>
                      <a:lnTo>
                        <a:pt x="594" y="5215"/>
                      </a:lnTo>
                      <a:cubicBezTo>
                        <a:pt x="-166" y="5691"/>
                        <a:pt x="-261" y="6358"/>
                        <a:pt x="689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" name="Google Shape;3958;p38">
                  <a:extLst>
                    <a:ext uri="{FF2B5EF4-FFF2-40B4-BE49-F238E27FC236}">
                      <a16:creationId xmlns:a16="http://schemas.microsoft.com/office/drawing/2014/main" id="{5DA06831-8FAD-44EC-8A16-D914EE9D2530}"/>
                    </a:ext>
                  </a:extLst>
                </p:cNvPr>
                <p:cNvSpPr/>
                <p:nvPr/>
              </p:nvSpPr>
              <p:spPr>
                <a:xfrm>
                  <a:off x="4709923" y="5191470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7084"/>
                        <a:pt x="21459" y="5846"/>
                        <a:pt x="20604" y="5465"/>
                      </a:cubicBezTo>
                      <a:lnTo>
                        <a:pt x="11769" y="322"/>
                      </a:lnTo>
                      <a:cubicBezTo>
                        <a:pt x="10868" y="-107"/>
                        <a:pt x="9821" y="-107"/>
                        <a:pt x="8919" y="322"/>
                      </a:cubicBezTo>
                      <a:lnTo>
                        <a:pt x="464" y="5274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" name="Google Shape;3959;p38">
                  <a:extLst>
                    <a:ext uri="{FF2B5EF4-FFF2-40B4-BE49-F238E27FC236}">
                      <a16:creationId xmlns:a16="http://schemas.microsoft.com/office/drawing/2014/main" id="{F9A4536C-9B08-4FB9-BE4C-AE625AE9D6AB}"/>
                    </a:ext>
                  </a:extLst>
                </p:cNvPr>
                <p:cNvSpPr/>
                <p:nvPr/>
              </p:nvSpPr>
              <p:spPr>
                <a:xfrm>
                  <a:off x="4697392" y="5184231"/>
                  <a:ext cx="21235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8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449" y="5846"/>
                        <a:pt x="20594" y="5465"/>
                      </a:cubicBezTo>
                      <a:lnTo>
                        <a:pt x="11759" y="321"/>
                      </a:lnTo>
                      <a:cubicBezTo>
                        <a:pt x="10858" y="-107"/>
                        <a:pt x="9811" y="-107"/>
                        <a:pt x="8909" y="321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894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" name="Google Shape;3960;p38">
                  <a:extLst>
                    <a:ext uri="{FF2B5EF4-FFF2-40B4-BE49-F238E27FC236}">
                      <a16:creationId xmlns:a16="http://schemas.microsoft.com/office/drawing/2014/main" id="{B3C2B539-6EFD-4EB2-A043-2F722E070C58}"/>
                    </a:ext>
                  </a:extLst>
                </p:cNvPr>
                <p:cNvSpPr/>
                <p:nvPr/>
              </p:nvSpPr>
              <p:spPr>
                <a:xfrm>
                  <a:off x="4684958" y="5176992"/>
                  <a:ext cx="2097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76" h="12299" extrusionOk="0">
                      <a:moveTo>
                        <a:pt x="253" y="6799"/>
                      </a:moveTo>
                      <a:lnTo>
                        <a:pt x="9089" y="11942"/>
                      </a:lnTo>
                      <a:cubicBezTo>
                        <a:pt x="9946" y="12418"/>
                        <a:pt x="10987" y="12418"/>
                        <a:pt x="11844" y="11942"/>
                      </a:cubicBezTo>
                      <a:lnTo>
                        <a:pt x="20299" y="7084"/>
                      </a:lnTo>
                      <a:cubicBezTo>
                        <a:pt x="21154" y="6608"/>
                        <a:pt x="21249" y="5846"/>
                        <a:pt x="20299" y="5465"/>
                      </a:cubicBezTo>
                      <a:lnTo>
                        <a:pt x="11464" y="321"/>
                      </a:lnTo>
                      <a:cubicBezTo>
                        <a:pt x="10562" y="-107"/>
                        <a:pt x="9515" y="-107"/>
                        <a:pt x="8614" y="321"/>
                      </a:cubicBezTo>
                      <a:lnTo>
                        <a:pt x="253" y="5179"/>
                      </a:lnTo>
                      <a:cubicBezTo>
                        <a:pt x="253" y="5655"/>
                        <a:pt x="-317" y="6417"/>
                        <a:pt x="253" y="679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" name="Google Shape;3961;p38">
                  <a:extLst>
                    <a:ext uri="{FF2B5EF4-FFF2-40B4-BE49-F238E27FC236}">
                      <a16:creationId xmlns:a16="http://schemas.microsoft.com/office/drawing/2014/main" id="{D2923544-249B-4B55-B40A-906D1D939FBE}"/>
                    </a:ext>
                  </a:extLst>
                </p:cNvPr>
                <p:cNvSpPr/>
                <p:nvPr/>
              </p:nvSpPr>
              <p:spPr>
                <a:xfrm>
                  <a:off x="4672326" y="516971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9"/>
                        <a:pt x="21531" y="5882"/>
                        <a:pt x="20581" y="5406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" name="Google Shape;3962;p38">
                  <a:extLst>
                    <a:ext uri="{FF2B5EF4-FFF2-40B4-BE49-F238E27FC236}">
                      <a16:creationId xmlns:a16="http://schemas.microsoft.com/office/drawing/2014/main" id="{A4D7622F-F251-4C2A-9E12-FC4DD4532D7A}"/>
                    </a:ext>
                  </a:extLst>
                </p:cNvPr>
                <p:cNvSpPr/>
                <p:nvPr/>
              </p:nvSpPr>
              <p:spPr>
                <a:xfrm>
                  <a:off x="4659785" y="516247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" name="Google Shape;3963;p38">
                  <a:extLst>
                    <a:ext uri="{FF2B5EF4-FFF2-40B4-BE49-F238E27FC236}">
                      <a16:creationId xmlns:a16="http://schemas.microsoft.com/office/drawing/2014/main" id="{AA861ECA-5B39-49A4-94D4-27C6726916C3}"/>
                    </a:ext>
                  </a:extLst>
                </p:cNvPr>
                <p:cNvSpPr/>
                <p:nvPr/>
              </p:nvSpPr>
              <p:spPr>
                <a:xfrm>
                  <a:off x="4647352" y="5155656"/>
                  <a:ext cx="21150" cy="12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50" h="12358" extrusionOk="0">
                      <a:moveTo>
                        <a:pt x="428" y="6894"/>
                      </a:moveTo>
                      <a:lnTo>
                        <a:pt x="9263" y="12037"/>
                      </a:lnTo>
                      <a:cubicBezTo>
                        <a:pt x="10164" y="12466"/>
                        <a:pt x="11211" y="12466"/>
                        <a:pt x="12113" y="12037"/>
                      </a:cubicBezTo>
                      <a:lnTo>
                        <a:pt x="20473" y="7084"/>
                      </a:lnTo>
                      <a:cubicBezTo>
                        <a:pt x="21328" y="7084"/>
                        <a:pt x="21423" y="5941"/>
                        <a:pt x="20473" y="5465"/>
                      </a:cubicBezTo>
                      <a:lnTo>
                        <a:pt x="11638" y="321"/>
                      </a:lnTo>
                      <a:cubicBezTo>
                        <a:pt x="10769" y="-107"/>
                        <a:pt x="9752" y="-107"/>
                        <a:pt x="8883" y="321"/>
                      </a:cubicBezTo>
                      <a:lnTo>
                        <a:pt x="428" y="5179"/>
                      </a:lnTo>
                      <a:cubicBezTo>
                        <a:pt x="-143" y="5274"/>
                        <a:pt x="-143" y="6036"/>
                        <a:pt x="428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" name="Google Shape;3964;p38">
                  <a:extLst>
                    <a:ext uri="{FF2B5EF4-FFF2-40B4-BE49-F238E27FC236}">
                      <a16:creationId xmlns:a16="http://schemas.microsoft.com/office/drawing/2014/main" id="{4CBDB856-FB6C-4343-917A-F708FD849319}"/>
                    </a:ext>
                  </a:extLst>
                </p:cNvPr>
                <p:cNvSpPr/>
                <p:nvPr/>
              </p:nvSpPr>
              <p:spPr>
                <a:xfrm>
                  <a:off x="4634693" y="5148036"/>
                  <a:ext cx="21269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63" extrusionOk="0">
                      <a:moveTo>
                        <a:pt x="546" y="6798"/>
                      </a:moveTo>
                      <a:lnTo>
                        <a:pt x="9381" y="11942"/>
                      </a:lnTo>
                      <a:cubicBezTo>
                        <a:pt x="10283" y="12371"/>
                        <a:pt x="11330" y="12371"/>
                        <a:pt x="12232" y="11942"/>
                      </a:cubicBezTo>
                      <a:lnTo>
                        <a:pt x="20592" y="7084"/>
                      </a:lnTo>
                      <a:cubicBezTo>
                        <a:pt x="21447" y="6608"/>
                        <a:pt x="21542" y="5846"/>
                        <a:pt x="20592" y="5465"/>
                      </a:cubicBezTo>
                      <a:lnTo>
                        <a:pt x="11757" y="322"/>
                      </a:lnTo>
                      <a:cubicBezTo>
                        <a:pt x="10855" y="-107"/>
                        <a:pt x="9808" y="-107"/>
                        <a:pt x="8906" y="322"/>
                      </a:cubicBezTo>
                      <a:lnTo>
                        <a:pt x="451" y="5179"/>
                      </a:lnTo>
                      <a:cubicBezTo>
                        <a:pt x="-119" y="5656"/>
                        <a:pt x="-214" y="6417"/>
                        <a:pt x="54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" name="Google Shape;3965;p38">
                  <a:extLst>
                    <a:ext uri="{FF2B5EF4-FFF2-40B4-BE49-F238E27FC236}">
                      <a16:creationId xmlns:a16="http://schemas.microsoft.com/office/drawing/2014/main" id="{A0015CC1-FD33-427D-905E-F968A63CDF69}"/>
                    </a:ext>
                  </a:extLst>
                </p:cNvPr>
                <p:cNvSpPr/>
                <p:nvPr/>
              </p:nvSpPr>
              <p:spPr>
                <a:xfrm>
                  <a:off x="4784985" y="5234904"/>
                  <a:ext cx="27256" cy="15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6" h="15823" extrusionOk="0">
                      <a:moveTo>
                        <a:pt x="454" y="6894"/>
                      </a:moveTo>
                      <a:lnTo>
                        <a:pt x="15369" y="15466"/>
                      </a:lnTo>
                      <a:cubicBezTo>
                        <a:pt x="16226" y="15942"/>
                        <a:pt x="17267" y="15942"/>
                        <a:pt x="18124" y="15466"/>
                      </a:cubicBezTo>
                      <a:lnTo>
                        <a:pt x="26580" y="10608"/>
                      </a:lnTo>
                      <a:cubicBezTo>
                        <a:pt x="27435" y="10132"/>
                        <a:pt x="27530" y="9370"/>
                        <a:pt x="26580" y="8989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513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" name="Google Shape;3966;p38">
                  <a:extLst>
                    <a:ext uri="{FF2B5EF4-FFF2-40B4-BE49-F238E27FC236}">
                      <a16:creationId xmlns:a16="http://schemas.microsoft.com/office/drawing/2014/main" id="{C5BDF006-6F79-41F7-BC32-9C2A224989CF}"/>
                    </a:ext>
                  </a:extLst>
                </p:cNvPr>
                <p:cNvSpPr/>
                <p:nvPr/>
              </p:nvSpPr>
              <p:spPr>
                <a:xfrm>
                  <a:off x="4610064" y="5140680"/>
                  <a:ext cx="3353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35" h="17487" extrusionOk="0">
                      <a:moveTo>
                        <a:pt x="24131" y="343"/>
                      </a:moveTo>
                      <a:lnTo>
                        <a:pt x="32966" y="5487"/>
                      </a:lnTo>
                      <a:cubicBezTo>
                        <a:pt x="33726" y="5487"/>
                        <a:pt x="33726" y="6534"/>
                        <a:pt x="32966" y="6915"/>
                      </a:cubicBezTo>
                      <a:lnTo>
                        <a:pt x="24036" y="12154"/>
                      </a:lnTo>
                      <a:cubicBezTo>
                        <a:pt x="23222" y="12535"/>
                        <a:pt x="22284" y="12535"/>
                        <a:pt x="21471" y="12154"/>
                      </a:cubicBezTo>
                      <a:lnTo>
                        <a:pt x="20711" y="11678"/>
                      </a:lnTo>
                      <a:cubicBezTo>
                        <a:pt x="19963" y="11306"/>
                        <a:pt x="19083" y="11306"/>
                        <a:pt x="18336" y="11678"/>
                      </a:cubicBezTo>
                      <a:lnTo>
                        <a:pt x="8835" y="17202"/>
                      </a:lnTo>
                      <a:cubicBezTo>
                        <a:pt x="7990" y="17583"/>
                        <a:pt x="7021" y="17583"/>
                        <a:pt x="6175" y="17202"/>
                      </a:cubicBezTo>
                      <a:lnTo>
                        <a:pt x="570" y="13964"/>
                      </a:lnTo>
                      <a:cubicBezTo>
                        <a:pt x="-190" y="13487"/>
                        <a:pt x="-190" y="12821"/>
                        <a:pt x="570" y="12440"/>
                      </a:cubicBezTo>
                      <a:lnTo>
                        <a:pt x="9405" y="7296"/>
                      </a:lnTo>
                      <a:lnTo>
                        <a:pt x="11210" y="6248"/>
                      </a:lnTo>
                      <a:lnTo>
                        <a:pt x="12540" y="5487"/>
                      </a:lnTo>
                      <a:lnTo>
                        <a:pt x="13870" y="4725"/>
                      </a:lnTo>
                      <a:lnTo>
                        <a:pt x="21471" y="343"/>
                      </a:lnTo>
                      <a:cubicBezTo>
                        <a:pt x="22298" y="-114"/>
                        <a:pt x="23302" y="-114"/>
                        <a:pt x="24131" y="343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" name="Google Shape;3967;p38">
                  <a:extLst>
                    <a:ext uri="{FF2B5EF4-FFF2-40B4-BE49-F238E27FC236}">
                      <a16:creationId xmlns:a16="http://schemas.microsoft.com/office/drawing/2014/main" id="{0E7B19E6-E16A-4C34-A8FB-600AC8E31149}"/>
                    </a:ext>
                  </a:extLst>
                </p:cNvPr>
                <p:cNvSpPr/>
                <p:nvPr/>
              </p:nvSpPr>
              <p:spPr>
                <a:xfrm>
                  <a:off x="4754598" y="525944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7025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3968;p38">
                  <a:extLst>
                    <a:ext uri="{FF2B5EF4-FFF2-40B4-BE49-F238E27FC236}">
                      <a16:creationId xmlns:a16="http://schemas.microsoft.com/office/drawing/2014/main" id="{E4E57E80-6BCD-45D1-91FD-A84C05FAAE8E}"/>
                    </a:ext>
                  </a:extLst>
                </p:cNvPr>
                <p:cNvSpPr/>
                <p:nvPr/>
              </p:nvSpPr>
              <p:spPr>
                <a:xfrm>
                  <a:off x="4742212" y="5252239"/>
                  <a:ext cx="2074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46" h="12299" extrusionOk="0">
                      <a:moveTo>
                        <a:pt x="0" y="6798"/>
                      </a:moveTo>
                      <a:lnTo>
                        <a:pt x="8835" y="11942"/>
                      </a:lnTo>
                      <a:cubicBezTo>
                        <a:pt x="9726" y="12418"/>
                        <a:pt x="10794" y="12418"/>
                        <a:pt x="11685" y="11942"/>
                      </a:cubicBezTo>
                      <a:lnTo>
                        <a:pt x="20141" y="7084"/>
                      </a:lnTo>
                      <a:cubicBezTo>
                        <a:pt x="20901" y="7084"/>
                        <a:pt x="20996" y="5846"/>
                        <a:pt x="20141" y="5465"/>
                      </a:cubicBezTo>
                      <a:lnTo>
                        <a:pt x="11305" y="322"/>
                      </a:lnTo>
                      <a:cubicBezTo>
                        <a:pt x="10404" y="-107"/>
                        <a:pt x="9357" y="-107"/>
                        <a:pt x="8455" y="322"/>
                      </a:cubicBezTo>
                      <a:lnTo>
                        <a:pt x="0" y="5179"/>
                      </a:lnTo>
                      <a:cubicBezTo>
                        <a:pt x="0" y="5560"/>
                        <a:pt x="0" y="6417"/>
                        <a:pt x="0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" name="Google Shape;3969;p38">
                  <a:extLst>
                    <a:ext uri="{FF2B5EF4-FFF2-40B4-BE49-F238E27FC236}">
                      <a16:creationId xmlns:a16="http://schemas.microsoft.com/office/drawing/2014/main" id="{51D0CD00-5682-42D0-BE2F-CEB781880254}"/>
                    </a:ext>
                  </a:extLst>
                </p:cNvPr>
                <p:cNvSpPr/>
                <p:nvPr/>
              </p:nvSpPr>
              <p:spPr>
                <a:xfrm>
                  <a:off x="4729612" y="52450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" name="Google Shape;3970;p38">
                  <a:extLst>
                    <a:ext uri="{FF2B5EF4-FFF2-40B4-BE49-F238E27FC236}">
                      <a16:creationId xmlns:a16="http://schemas.microsoft.com/office/drawing/2014/main" id="{60B7EA52-B232-43E0-87F6-0D58B47BF4A9}"/>
                    </a:ext>
                  </a:extLst>
                </p:cNvPr>
                <p:cNvSpPr/>
                <p:nvPr/>
              </p:nvSpPr>
              <p:spPr>
                <a:xfrm>
                  <a:off x="4623423" y="5183528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9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" name="Google Shape;3971;p38">
                  <a:extLst>
                    <a:ext uri="{FF2B5EF4-FFF2-40B4-BE49-F238E27FC236}">
                      <a16:creationId xmlns:a16="http://schemas.microsoft.com/office/drawing/2014/main" id="{4940D236-FB3B-405F-8B5E-41B59FD7FFA7}"/>
                    </a:ext>
                  </a:extLst>
                </p:cNvPr>
                <p:cNvSpPr/>
                <p:nvPr/>
              </p:nvSpPr>
              <p:spPr>
                <a:xfrm>
                  <a:off x="4610954" y="51763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" name="Google Shape;3972;p38">
                  <a:extLst>
                    <a:ext uri="{FF2B5EF4-FFF2-40B4-BE49-F238E27FC236}">
                      <a16:creationId xmlns:a16="http://schemas.microsoft.com/office/drawing/2014/main" id="{F875D63E-56E2-4C5A-A1A8-6733EE3F3A1C}"/>
                    </a:ext>
                  </a:extLst>
                </p:cNvPr>
                <p:cNvSpPr/>
                <p:nvPr/>
              </p:nvSpPr>
              <p:spPr>
                <a:xfrm>
                  <a:off x="4598509" y="516908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" name="Google Shape;3973;p38">
                  <a:extLst>
                    <a:ext uri="{FF2B5EF4-FFF2-40B4-BE49-F238E27FC236}">
                      <a16:creationId xmlns:a16="http://schemas.microsoft.com/office/drawing/2014/main" id="{8A460190-0CFA-49A4-B4D4-DA2021C3F3FD}"/>
                    </a:ext>
                  </a:extLst>
                </p:cNvPr>
                <p:cNvSpPr/>
                <p:nvPr/>
              </p:nvSpPr>
              <p:spPr>
                <a:xfrm>
                  <a:off x="4586039" y="516190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" name="Google Shape;3974;p38">
                  <a:extLst>
                    <a:ext uri="{FF2B5EF4-FFF2-40B4-BE49-F238E27FC236}">
                      <a16:creationId xmlns:a16="http://schemas.microsoft.com/office/drawing/2014/main" id="{F766770E-78A8-4A4E-8D91-74F9F8998A33}"/>
                    </a:ext>
                  </a:extLst>
                </p:cNvPr>
                <p:cNvSpPr/>
                <p:nvPr/>
              </p:nvSpPr>
              <p:spPr>
                <a:xfrm>
                  <a:off x="4713902" y="5236011"/>
                  <a:ext cx="2452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23" h="14108" extrusionOk="0">
                      <a:moveTo>
                        <a:pt x="570" y="6739"/>
                      </a:moveTo>
                      <a:lnTo>
                        <a:pt x="12635" y="13787"/>
                      </a:lnTo>
                      <a:cubicBezTo>
                        <a:pt x="13505" y="14216"/>
                        <a:pt x="14521" y="14216"/>
                        <a:pt x="15390" y="13787"/>
                      </a:cubicBezTo>
                      <a:lnTo>
                        <a:pt x="23846" y="8930"/>
                      </a:lnTo>
                      <a:cubicBezTo>
                        <a:pt x="24701" y="8453"/>
                        <a:pt x="24796" y="7691"/>
                        <a:pt x="23846" y="7310"/>
                      </a:cubicBezTo>
                      <a:lnTo>
                        <a:pt x="11780" y="357"/>
                      </a:lnTo>
                      <a:cubicBezTo>
                        <a:pt x="10923" y="-119"/>
                        <a:pt x="9882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596"/>
                        <a:pt x="-190" y="6358"/>
                        <a:pt x="570" y="673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" name="Google Shape;3975;p38">
                  <a:extLst>
                    <a:ext uri="{FF2B5EF4-FFF2-40B4-BE49-F238E27FC236}">
                      <a16:creationId xmlns:a16="http://schemas.microsoft.com/office/drawing/2014/main" id="{DC78E8FB-2384-4AD9-8829-A05DEC3517B2}"/>
                    </a:ext>
                  </a:extLst>
                </p:cNvPr>
                <p:cNvSpPr/>
                <p:nvPr/>
              </p:nvSpPr>
              <p:spPr>
                <a:xfrm>
                  <a:off x="4635943" y="5190803"/>
                  <a:ext cx="2441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13" h="14108" extrusionOk="0">
                      <a:moveTo>
                        <a:pt x="436" y="6798"/>
                      </a:moveTo>
                      <a:lnTo>
                        <a:pt x="12502" y="13752"/>
                      </a:lnTo>
                      <a:cubicBezTo>
                        <a:pt x="13393" y="14228"/>
                        <a:pt x="14461" y="14228"/>
                        <a:pt x="15352" y="13752"/>
                      </a:cubicBezTo>
                      <a:lnTo>
                        <a:pt x="23807" y="8894"/>
                      </a:lnTo>
                      <a:cubicBezTo>
                        <a:pt x="24567" y="8418"/>
                        <a:pt x="24662" y="7656"/>
                        <a:pt x="23807" y="7275"/>
                      </a:cubicBezTo>
                      <a:lnTo>
                        <a:pt x="11932" y="322"/>
                      </a:lnTo>
                      <a:cubicBezTo>
                        <a:pt x="11030" y="-107"/>
                        <a:pt x="9983" y="-107"/>
                        <a:pt x="9082" y="322"/>
                      </a:cubicBezTo>
                      <a:lnTo>
                        <a:pt x="721" y="5179"/>
                      </a:lnTo>
                      <a:cubicBezTo>
                        <a:pt x="-134" y="5656"/>
                        <a:pt x="-229" y="6418"/>
                        <a:pt x="43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" name="Google Shape;3976;p38">
                  <a:extLst>
                    <a:ext uri="{FF2B5EF4-FFF2-40B4-BE49-F238E27FC236}">
                      <a16:creationId xmlns:a16="http://schemas.microsoft.com/office/drawing/2014/main" id="{2DBF0D45-9D4F-4610-9CA9-228AE445B48A}"/>
                    </a:ext>
                  </a:extLst>
                </p:cNvPr>
                <p:cNvSpPr/>
                <p:nvPr/>
              </p:nvSpPr>
              <p:spPr>
                <a:xfrm>
                  <a:off x="4651601" y="5199816"/>
                  <a:ext cx="71148" cy="4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48" h="41195" extrusionOk="0">
                      <a:moveTo>
                        <a:pt x="454" y="6834"/>
                      </a:moveTo>
                      <a:lnTo>
                        <a:pt x="59260" y="40839"/>
                      </a:lnTo>
                      <a:cubicBezTo>
                        <a:pt x="60117" y="41315"/>
                        <a:pt x="61159" y="41315"/>
                        <a:pt x="62016" y="40839"/>
                      </a:cubicBezTo>
                      <a:lnTo>
                        <a:pt x="70471" y="35981"/>
                      </a:lnTo>
                      <a:cubicBezTo>
                        <a:pt x="71326" y="35505"/>
                        <a:pt x="71421" y="34742"/>
                        <a:pt x="70471" y="3436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" name="Google Shape;3977;p38">
                  <a:extLst>
                    <a:ext uri="{FF2B5EF4-FFF2-40B4-BE49-F238E27FC236}">
                      <a16:creationId xmlns:a16="http://schemas.microsoft.com/office/drawing/2014/main" id="{E0969508-69C8-4F27-88AB-238AE6894AAB}"/>
                    </a:ext>
                  </a:extLst>
                </p:cNvPr>
                <p:cNvSpPr/>
                <p:nvPr/>
              </p:nvSpPr>
              <p:spPr>
                <a:xfrm>
                  <a:off x="4756949" y="5232713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275"/>
                      </a:lnTo>
                      <a:cubicBezTo>
                        <a:pt x="-106" y="6036"/>
                        <a:pt x="-201" y="6036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" name="Google Shape;3978;p38">
                  <a:extLst>
                    <a:ext uri="{FF2B5EF4-FFF2-40B4-BE49-F238E27FC236}">
                      <a16:creationId xmlns:a16="http://schemas.microsoft.com/office/drawing/2014/main" id="{8643DBB9-1688-4E3C-9BBF-86E1119EA6FC}"/>
                    </a:ext>
                  </a:extLst>
                </p:cNvPr>
                <p:cNvSpPr/>
                <p:nvPr/>
              </p:nvSpPr>
              <p:spPr>
                <a:xfrm>
                  <a:off x="4744433" y="5225534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" name="Google Shape;3979;p38">
                  <a:extLst>
                    <a:ext uri="{FF2B5EF4-FFF2-40B4-BE49-F238E27FC236}">
                      <a16:creationId xmlns:a16="http://schemas.microsoft.com/office/drawing/2014/main" id="{E3AD14FF-A03E-46C0-8463-E0E275F4C9D4}"/>
                    </a:ext>
                  </a:extLst>
                </p:cNvPr>
                <p:cNvSpPr/>
                <p:nvPr/>
              </p:nvSpPr>
              <p:spPr>
                <a:xfrm>
                  <a:off x="4732035" y="5218330"/>
                  <a:ext cx="21424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4" h="12263" extrusionOk="0">
                      <a:moveTo>
                        <a:pt x="677" y="6798"/>
                      </a:moveTo>
                      <a:lnTo>
                        <a:pt x="9513" y="11942"/>
                      </a:lnTo>
                      <a:cubicBezTo>
                        <a:pt x="10414" y="12371"/>
                        <a:pt x="11461" y="12371"/>
                        <a:pt x="12363" y="11942"/>
                      </a:cubicBezTo>
                      <a:lnTo>
                        <a:pt x="20818" y="7084"/>
                      </a:lnTo>
                      <a:cubicBezTo>
                        <a:pt x="21578" y="6608"/>
                        <a:pt x="21673" y="5846"/>
                        <a:pt x="20818" y="5465"/>
                      </a:cubicBezTo>
                      <a:lnTo>
                        <a:pt x="11983" y="322"/>
                      </a:lnTo>
                      <a:cubicBezTo>
                        <a:pt x="11081" y="-107"/>
                        <a:pt x="10034" y="-107"/>
                        <a:pt x="9133" y="322"/>
                      </a:cubicBezTo>
                      <a:lnTo>
                        <a:pt x="677" y="5179"/>
                      </a:lnTo>
                      <a:cubicBezTo>
                        <a:pt x="-178" y="5656"/>
                        <a:pt x="-273" y="6417"/>
                        <a:pt x="677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" name="Google Shape;3980;p38">
                  <a:extLst>
                    <a:ext uri="{FF2B5EF4-FFF2-40B4-BE49-F238E27FC236}">
                      <a16:creationId xmlns:a16="http://schemas.microsoft.com/office/drawing/2014/main" id="{3DAAF96B-0CD9-4E8D-A6CB-35A09C046A49}"/>
                    </a:ext>
                  </a:extLst>
                </p:cNvPr>
                <p:cNvSpPr/>
                <p:nvPr/>
              </p:nvSpPr>
              <p:spPr>
                <a:xfrm>
                  <a:off x="4719447" y="5211091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941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" name="Google Shape;3981;p38">
                  <a:extLst>
                    <a:ext uri="{FF2B5EF4-FFF2-40B4-BE49-F238E27FC236}">
                      <a16:creationId xmlns:a16="http://schemas.microsoft.com/office/drawing/2014/main" id="{B3BEB15D-A744-4F4E-987D-E3736056E3E3}"/>
                    </a:ext>
                  </a:extLst>
                </p:cNvPr>
                <p:cNvSpPr/>
                <p:nvPr/>
              </p:nvSpPr>
              <p:spPr>
                <a:xfrm>
                  <a:off x="4706978" y="5203817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8"/>
                        <a:pt x="21459" y="5882"/>
                        <a:pt x="20604" y="5405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" name="Google Shape;3982;p38">
                  <a:extLst>
                    <a:ext uri="{FF2B5EF4-FFF2-40B4-BE49-F238E27FC236}">
                      <a16:creationId xmlns:a16="http://schemas.microsoft.com/office/drawing/2014/main" id="{1E8FADB6-B758-44A5-8F0C-E7E73F1DA57D}"/>
                    </a:ext>
                  </a:extLst>
                </p:cNvPr>
                <p:cNvSpPr/>
                <p:nvPr/>
              </p:nvSpPr>
              <p:spPr>
                <a:xfrm>
                  <a:off x="4694711" y="5196578"/>
                  <a:ext cx="20722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22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05" y="12406"/>
                        <a:pt x="10721" y="12406"/>
                        <a:pt x="11590" y="11978"/>
                      </a:cubicBezTo>
                      <a:lnTo>
                        <a:pt x="20046" y="7025"/>
                      </a:lnTo>
                      <a:cubicBezTo>
                        <a:pt x="20901" y="6549"/>
                        <a:pt x="20996" y="5882"/>
                        <a:pt x="20046" y="5406"/>
                      </a:cubicBezTo>
                      <a:lnTo>
                        <a:pt x="11210" y="357"/>
                      </a:lnTo>
                      <a:cubicBezTo>
                        <a:pt x="10353" y="-119"/>
                        <a:pt x="9312" y="-119"/>
                        <a:pt x="8455" y="357"/>
                      </a:cubicBezTo>
                      <a:lnTo>
                        <a:pt x="0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" name="Google Shape;3983;p38">
                  <a:extLst>
                    <a:ext uri="{FF2B5EF4-FFF2-40B4-BE49-F238E27FC236}">
                      <a16:creationId xmlns:a16="http://schemas.microsoft.com/office/drawing/2014/main" id="{1C46D017-31D4-4AAF-B53A-2612E65CAA24}"/>
                    </a:ext>
                  </a:extLst>
                </p:cNvPr>
                <p:cNvSpPr/>
                <p:nvPr/>
              </p:nvSpPr>
              <p:spPr>
                <a:xfrm>
                  <a:off x="4681992" y="5189338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9"/>
                        <a:pt x="21459" y="5882"/>
                        <a:pt x="20604" y="5406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453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" name="Google Shape;3984;p38">
                  <a:extLst>
                    <a:ext uri="{FF2B5EF4-FFF2-40B4-BE49-F238E27FC236}">
                      <a16:creationId xmlns:a16="http://schemas.microsoft.com/office/drawing/2014/main" id="{03D70341-0E60-4B95-A8BB-80CDD1E0820E}"/>
                    </a:ext>
                  </a:extLst>
                </p:cNvPr>
                <p:cNvSpPr/>
                <p:nvPr/>
              </p:nvSpPr>
              <p:spPr>
                <a:xfrm>
                  <a:off x="4669476" y="51821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" name="Google Shape;3985;p38">
                  <a:extLst>
                    <a:ext uri="{FF2B5EF4-FFF2-40B4-BE49-F238E27FC236}">
                      <a16:creationId xmlns:a16="http://schemas.microsoft.com/office/drawing/2014/main" id="{B09D03B0-BF20-4175-AF98-B40417B78AD0}"/>
                    </a:ext>
                  </a:extLst>
                </p:cNvPr>
                <p:cNvSpPr/>
                <p:nvPr/>
              </p:nvSpPr>
              <p:spPr>
                <a:xfrm>
                  <a:off x="4656900" y="5174765"/>
                  <a:ext cx="2131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6" h="12299" extrusionOk="0">
                      <a:moveTo>
                        <a:pt x="570" y="6834"/>
                      </a:moveTo>
                      <a:lnTo>
                        <a:pt x="9405" y="11978"/>
                      </a:lnTo>
                      <a:cubicBezTo>
                        <a:pt x="10307" y="12406"/>
                        <a:pt x="11354" y="12406"/>
                        <a:pt x="12255" y="11978"/>
                      </a:cubicBezTo>
                      <a:lnTo>
                        <a:pt x="20711" y="7120"/>
                      </a:lnTo>
                      <a:cubicBezTo>
                        <a:pt x="21471" y="7120"/>
                        <a:pt x="21566" y="5882"/>
                        <a:pt x="20711" y="5501"/>
                      </a:cubicBezTo>
                      <a:lnTo>
                        <a:pt x="11875" y="357"/>
                      </a:lnTo>
                      <a:cubicBezTo>
                        <a:pt x="10984" y="-119"/>
                        <a:pt x="9916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787"/>
                        <a:pt x="-190" y="6834"/>
                        <a:pt x="57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" name="Google Shape;3986;p38">
                  <a:extLst>
                    <a:ext uri="{FF2B5EF4-FFF2-40B4-BE49-F238E27FC236}">
                      <a16:creationId xmlns:a16="http://schemas.microsoft.com/office/drawing/2014/main" id="{AC0A19D1-120A-4BA6-9F3B-D4E0E7265A7D}"/>
                    </a:ext>
                  </a:extLst>
                </p:cNvPr>
                <p:cNvSpPr/>
                <p:nvPr/>
              </p:nvSpPr>
              <p:spPr>
                <a:xfrm>
                  <a:off x="4644490" y="516765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" name="Google Shape;3987;p38">
                  <a:extLst>
                    <a:ext uri="{FF2B5EF4-FFF2-40B4-BE49-F238E27FC236}">
                      <a16:creationId xmlns:a16="http://schemas.microsoft.com/office/drawing/2014/main" id="{B408F827-C40B-48E1-8C67-57D8E1FDD7AE}"/>
                    </a:ext>
                  </a:extLst>
                </p:cNvPr>
                <p:cNvSpPr/>
                <p:nvPr/>
              </p:nvSpPr>
              <p:spPr>
                <a:xfrm>
                  <a:off x="4632021" y="5160418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179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" name="Google Shape;3988;p38">
                  <a:extLst>
                    <a:ext uri="{FF2B5EF4-FFF2-40B4-BE49-F238E27FC236}">
                      <a16:creationId xmlns:a16="http://schemas.microsoft.com/office/drawing/2014/main" id="{164E686C-6922-4F1B-91B7-D40EDF6BE95E}"/>
                    </a:ext>
                  </a:extLst>
                </p:cNvPr>
                <p:cNvSpPr/>
                <p:nvPr/>
              </p:nvSpPr>
              <p:spPr>
                <a:xfrm>
                  <a:off x="4619504" y="5153179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59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" name="Google Shape;3989;p38">
                  <a:extLst>
                    <a:ext uri="{FF2B5EF4-FFF2-40B4-BE49-F238E27FC236}">
                      <a16:creationId xmlns:a16="http://schemas.microsoft.com/office/drawing/2014/main" id="{5E0DF159-B8F3-4B02-BC71-255DDC16A446}"/>
                    </a:ext>
                  </a:extLst>
                </p:cNvPr>
                <p:cNvSpPr/>
                <p:nvPr/>
              </p:nvSpPr>
              <p:spPr>
                <a:xfrm>
                  <a:off x="4769418" y="5240428"/>
                  <a:ext cx="30663" cy="17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63" h="17728" extrusionOk="0">
                      <a:moveTo>
                        <a:pt x="535" y="6417"/>
                      </a:moveTo>
                      <a:lnTo>
                        <a:pt x="18775" y="17371"/>
                      </a:lnTo>
                      <a:cubicBezTo>
                        <a:pt x="19667" y="17847"/>
                        <a:pt x="20734" y="17847"/>
                        <a:pt x="21626" y="17371"/>
                      </a:cubicBezTo>
                      <a:lnTo>
                        <a:pt x="29986" y="12513"/>
                      </a:lnTo>
                      <a:cubicBezTo>
                        <a:pt x="30841" y="12037"/>
                        <a:pt x="30936" y="11370"/>
                        <a:pt x="29986" y="10894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275"/>
                        <a:pt x="-225" y="5941"/>
                        <a:pt x="535" y="641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" name="Google Shape;3990;p38">
                  <a:extLst>
                    <a:ext uri="{FF2B5EF4-FFF2-40B4-BE49-F238E27FC236}">
                      <a16:creationId xmlns:a16="http://schemas.microsoft.com/office/drawing/2014/main" id="{F7EB6584-481C-4314-AAD7-1310405670F7}"/>
                    </a:ext>
                  </a:extLst>
                </p:cNvPr>
                <p:cNvSpPr/>
                <p:nvPr/>
              </p:nvSpPr>
              <p:spPr>
                <a:xfrm>
                  <a:off x="4751035" y="5243345"/>
                  <a:ext cx="214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12299" extrusionOk="0">
                      <a:moveTo>
                        <a:pt x="677" y="6834"/>
                      </a:moveTo>
                      <a:lnTo>
                        <a:pt x="9513" y="11978"/>
                      </a:lnTo>
                      <a:cubicBezTo>
                        <a:pt x="10382" y="12406"/>
                        <a:pt x="11398" y="12406"/>
                        <a:pt x="12268" y="11978"/>
                      </a:cubicBezTo>
                      <a:lnTo>
                        <a:pt x="20723" y="7025"/>
                      </a:lnTo>
                      <a:cubicBezTo>
                        <a:pt x="21578" y="7025"/>
                        <a:pt x="21673" y="5882"/>
                        <a:pt x="20723" y="5405"/>
                      </a:cubicBezTo>
                      <a:lnTo>
                        <a:pt x="11888" y="357"/>
                      </a:lnTo>
                      <a:cubicBezTo>
                        <a:pt x="11031" y="-119"/>
                        <a:pt x="9990" y="-119"/>
                        <a:pt x="9133" y="357"/>
                      </a:cubicBezTo>
                      <a:lnTo>
                        <a:pt x="677" y="4929"/>
                      </a:lnTo>
                      <a:cubicBezTo>
                        <a:pt x="-178" y="5691"/>
                        <a:pt x="-273" y="6453"/>
                        <a:pt x="677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" name="Google Shape;3991;p38">
                  <a:extLst>
                    <a:ext uri="{FF2B5EF4-FFF2-40B4-BE49-F238E27FC236}">
                      <a16:creationId xmlns:a16="http://schemas.microsoft.com/office/drawing/2014/main" id="{861F3EFD-93F2-41C2-906F-E7F184784213}"/>
                    </a:ext>
                  </a:extLst>
                </p:cNvPr>
                <p:cNvSpPr/>
                <p:nvPr/>
              </p:nvSpPr>
              <p:spPr>
                <a:xfrm>
                  <a:off x="4738529" y="5236106"/>
                  <a:ext cx="212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0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025"/>
                      </a:lnTo>
                      <a:cubicBezTo>
                        <a:pt x="21354" y="6549"/>
                        <a:pt x="21449" y="5882"/>
                        <a:pt x="20594" y="5406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" name="Google Shape;3992;p38">
                  <a:extLst>
                    <a:ext uri="{FF2B5EF4-FFF2-40B4-BE49-F238E27FC236}">
                      <a16:creationId xmlns:a16="http://schemas.microsoft.com/office/drawing/2014/main" id="{D720FCDC-BFD6-4136-BA3F-21399FA8B6F8}"/>
                    </a:ext>
                  </a:extLst>
                </p:cNvPr>
                <p:cNvSpPr/>
                <p:nvPr/>
              </p:nvSpPr>
              <p:spPr>
                <a:xfrm>
                  <a:off x="4726002" y="522886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" name="Google Shape;3993;p38">
                  <a:extLst>
                    <a:ext uri="{FF2B5EF4-FFF2-40B4-BE49-F238E27FC236}">
                      <a16:creationId xmlns:a16="http://schemas.microsoft.com/office/drawing/2014/main" id="{ED2FED51-CC25-4523-8C3D-973EB62B1E22}"/>
                    </a:ext>
                  </a:extLst>
                </p:cNvPr>
                <p:cNvSpPr/>
                <p:nvPr/>
              </p:nvSpPr>
              <p:spPr>
                <a:xfrm>
                  <a:off x="4713712" y="5221628"/>
                  <a:ext cx="2078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1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37" y="12406"/>
                        <a:pt x="10784" y="12406"/>
                        <a:pt x="11685" y="11978"/>
                      </a:cubicBezTo>
                      <a:lnTo>
                        <a:pt x="20141" y="7120"/>
                      </a:lnTo>
                      <a:cubicBezTo>
                        <a:pt x="20996" y="6644"/>
                        <a:pt x="20996" y="5882"/>
                        <a:pt x="20141" y="5501"/>
                      </a:cubicBezTo>
                      <a:lnTo>
                        <a:pt x="11305" y="357"/>
                      </a:lnTo>
                      <a:cubicBezTo>
                        <a:pt x="10414" y="-119"/>
                        <a:pt x="9346" y="-119"/>
                        <a:pt x="8455" y="357"/>
                      </a:cubicBezTo>
                      <a:lnTo>
                        <a:pt x="95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" name="Google Shape;3994;p38">
                  <a:extLst>
                    <a:ext uri="{FF2B5EF4-FFF2-40B4-BE49-F238E27FC236}">
                      <a16:creationId xmlns:a16="http://schemas.microsoft.com/office/drawing/2014/main" id="{D4B80AE4-8520-4A06-88EF-6A71FB6477D2}"/>
                    </a:ext>
                  </a:extLst>
                </p:cNvPr>
                <p:cNvSpPr/>
                <p:nvPr/>
              </p:nvSpPr>
              <p:spPr>
                <a:xfrm>
                  <a:off x="4701016" y="52144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" name="Google Shape;3995;p38">
                  <a:extLst>
                    <a:ext uri="{FF2B5EF4-FFF2-40B4-BE49-F238E27FC236}">
                      <a16:creationId xmlns:a16="http://schemas.microsoft.com/office/drawing/2014/main" id="{51ED890C-D39E-4B25-BF27-BBB36C3268F9}"/>
                    </a:ext>
                  </a:extLst>
                </p:cNvPr>
                <p:cNvSpPr/>
                <p:nvPr/>
              </p:nvSpPr>
              <p:spPr>
                <a:xfrm>
                  <a:off x="4688557" y="5207186"/>
                  <a:ext cx="2127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1" h="12299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544" y="5846"/>
                        <a:pt x="20594" y="5465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274"/>
                      </a:lnTo>
                      <a:cubicBezTo>
                        <a:pt x="-116" y="5751"/>
                        <a:pt x="-211" y="6417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" name="Google Shape;3996;p38">
                  <a:extLst>
                    <a:ext uri="{FF2B5EF4-FFF2-40B4-BE49-F238E27FC236}">
                      <a16:creationId xmlns:a16="http://schemas.microsoft.com/office/drawing/2014/main" id="{C590914F-A672-41D3-BC3E-1D4C242BD9D8}"/>
                    </a:ext>
                  </a:extLst>
                </p:cNvPr>
                <p:cNvSpPr/>
                <p:nvPr/>
              </p:nvSpPr>
              <p:spPr>
                <a:xfrm>
                  <a:off x="4675924" y="5199947"/>
                  <a:ext cx="2136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4" h="12299" extrusionOk="0">
                      <a:moveTo>
                        <a:pt x="641" y="6894"/>
                      </a:moveTo>
                      <a:lnTo>
                        <a:pt x="9477" y="11942"/>
                      </a:lnTo>
                      <a:cubicBezTo>
                        <a:pt x="10368" y="12418"/>
                        <a:pt x="11435" y="12418"/>
                        <a:pt x="12327" y="11942"/>
                      </a:cubicBezTo>
                      <a:lnTo>
                        <a:pt x="20687" y="7084"/>
                      </a:lnTo>
                      <a:cubicBezTo>
                        <a:pt x="21542" y="6608"/>
                        <a:pt x="21637" y="5846"/>
                        <a:pt x="20687" y="5465"/>
                      </a:cubicBezTo>
                      <a:lnTo>
                        <a:pt x="11852" y="321"/>
                      </a:lnTo>
                      <a:cubicBezTo>
                        <a:pt x="10982" y="-107"/>
                        <a:pt x="9966" y="-107"/>
                        <a:pt x="9096" y="321"/>
                      </a:cubicBezTo>
                      <a:lnTo>
                        <a:pt x="641" y="5275"/>
                      </a:lnTo>
                      <a:cubicBezTo>
                        <a:pt x="-214" y="5751"/>
                        <a:pt x="-214" y="6417"/>
                        <a:pt x="641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" name="Google Shape;3997;p38">
                  <a:extLst>
                    <a:ext uri="{FF2B5EF4-FFF2-40B4-BE49-F238E27FC236}">
                      <a16:creationId xmlns:a16="http://schemas.microsoft.com/office/drawing/2014/main" id="{695FC6F8-9687-4BD3-8D86-5A3948984660}"/>
                    </a:ext>
                  </a:extLst>
                </p:cNvPr>
                <p:cNvSpPr/>
                <p:nvPr/>
              </p:nvSpPr>
              <p:spPr>
                <a:xfrm>
                  <a:off x="4663585" y="519270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" name="Google Shape;3998;p38">
                  <a:extLst>
                    <a:ext uri="{FF2B5EF4-FFF2-40B4-BE49-F238E27FC236}">
                      <a16:creationId xmlns:a16="http://schemas.microsoft.com/office/drawing/2014/main" id="{ADC48E7B-A17A-4AB1-A3E2-CC2A8661C170}"/>
                    </a:ext>
                  </a:extLst>
                </p:cNvPr>
                <p:cNvSpPr/>
                <p:nvPr/>
              </p:nvSpPr>
              <p:spPr>
                <a:xfrm>
                  <a:off x="4651034" y="5185529"/>
                  <a:ext cx="21269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99" extrusionOk="0">
                      <a:moveTo>
                        <a:pt x="546" y="6834"/>
                      </a:moveTo>
                      <a:lnTo>
                        <a:pt x="9381" y="11978"/>
                      </a:lnTo>
                      <a:cubicBezTo>
                        <a:pt x="10283" y="12406"/>
                        <a:pt x="11330" y="12406"/>
                        <a:pt x="12232" y="11978"/>
                      </a:cubicBezTo>
                      <a:lnTo>
                        <a:pt x="20592" y="7120"/>
                      </a:lnTo>
                      <a:cubicBezTo>
                        <a:pt x="21447" y="6644"/>
                        <a:pt x="21542" y="5882"/>
                        <a:pt x="20592" y="5501"/>
                      </a:cubicBezTo>
                      <a:lnTo>
                        <a:pt x="11757" y="357"/>
                      </a:lnTo>
                      <a:cubicBezTo>
                        <a:pt x="10865" y="-119"/>
                        <a:pt x="9798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596"/>
                        <a:pt x="-214" y="6358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" name="Google Shape;3999;p38">
                  <a:extLst>
                    <a:ext uri="{FF2B5EF4-FFF2-40B4-BE49-F238E27FC236}">
                      <a16:creationId xmlns:a16="http://schemas.microsoft.com/office/drawing/2014/main" id="{395EE5EE-C8B3-4475-87BD-D375E4DFDFB8}"/>
                    </a:ext>
                  </a:extLst>
                </p:cNvPr>
                <p:cNvSpPr/>
                <p:nvPr/>
              </p:nvSpPr>
              <p:spPr>
                <a:xfrm>
                  <a:off x="4638600" y="517832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40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" name="Google Shape;4000;p38">
                  <a:extLst>
                    <a:ext uri="{FF2B5EF4-FFF2-40B4-BE49-F238E27FC236}">
                      <a16:creationId xmlns:a16="http://schemas.microsoft.com/office/drawing/2014/main" id="{D2B55699-DBBD-401D-BC3D-ECE08457DE51}"/>
                    </a:ext>
                  </a:extLst>
                </p:cNvPr>
                <p:cNvSpPr/>
                <p:nvPr/>
              </p:nvSpPr>
              <p:spPr>
                <a:xfrm>
                  <a:off x="4626083" y="5171051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8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" name="Google Shape;4001;p38">
                  <a:extLst>
                    <a:ext uri="{FF2B5EF4-FFF2-40B4-BE49-F238E27FC236}">
                      <a16:creationId xmlns:a16="http://schemas.microsoft.com/office/drawing/2014/main" id="{AF362418-1547-4D08-BB26-58BFE569E084}"/>
                    </a:ext>
                  </a:extLst>
                </p:cNvPr>
                <p:cNvSpPr/>
                <p:nvPr/>
              </p:nvSpPr>
              <p:spPr>
                <a:xfrm>
                  <a:off x="4598129" y="5154858"/>
                  <a:ext cx="36743" cy="21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3" h="21252" extrusionOk="0">
                      <a:moveTo>
                        <a:pt x="535" y="6834"/>
                      </a:moveTo>
                      <a:lnTo>
                        <a:pt x="24856" y="20931"/>
                      </a:lnTo>
                      <a:cubicBezTo>
                        <a:pt x="25725" y="21360"/>
                        <a:pt x="26741" y="21360"/>
                        <a:pt x="27611" y="20931"/>
                      </a:cubicBezTo>
                      <a:lnTo>
                        <a:pt x="36066" y="15978"/>
                      </a:lnTo>
                      <a:cubicBezTo>
                        <a:pt x="36921" y="15502"/>
                        <a:pt x="37016" y="14835"/>
                        <a:pt x="36066" y="14359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" name="Google Shape;4002;p38">
                  <a:extLst>
                    <a:ext uri="{FF2B5EF4-FFF2-40B4-BE49-F238E27FC236}">
                      <a16:creationId xmlns:a16="http://schemas.microsoft.com/office/drawing/2014/main" id="{706DE982-8936-4392-AFB2-2A52B2648D6C}"/>
                    </a:ext>
                  </a:extLst>
                </p:cNvPr>
                <p:cNvSpPr/>
                <p:nvPr/>
              </p:nvSpPr>
              <p:spPr>
                <a:xfrm>
                  <a:off x="4763493" y="5250906"/>
                  <a:ext cx="24428" cy="14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8" h="14204" extrusionOk="0">
                      <a:moveTo>
                        <a:pt x="475" y="6894"/>
                      </a:moveTo>
                      <a:lnTo>
                        <a:pt x="12540" y="13847"/>
                      </a:lnTo>
                      <a:cubicBezTo>
                        <a:pt x="13431" y="14323"/>
                        <a:pt x="14499" y="14323"/>
                        <a:pt x="15390" y="13847"/>
                      </a:cubicBezTo>
                      <a:lnTo>
                        <a:pt x="23751" y="8989"/>
                      </a:lnTo>
                      <a:cubicBezTo>
                        <a:pt x="24606" y="8513"/>
                        <a:pt x="24701" y="7751"/>
                        <a:pt x="23751" y="7370"/>
                      </a:cubicBezTo>
                      <a:lnTo>
                        <a:pt x="11685" y="321"/>
                      </a:lnTo>
                      <a:cubicBezTo>
                        <a:pt x="10784" y="-107"/>
                        <a:pt x="9737" y="-107"/>
                        <a:pt x="8835" y="321"/>
                      </a:cubicBezTo>
                      <a:lnTo>
                        <a:pt x="380" y="5179"/>
                      </a:lnTo>
                      <a:cubicBezTo>
                        <a:pt x="-95" y="5370"/>
                        <a:pt x="-190" y="6132"/>
                        <a:pt x="47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7" name="Google Shape;4003;p38">
                <a:extLst>
                  <a:ext uri="{FF2B5EF4-FFF2-40B4-BE49-F238E27FC236}">
                    <a16:creationId xmlns:a16="http://schemas.microsoft.com/office/drawing/2014/main" id="{E128C89B-3AB0-4771-B97B-13003F8A9E72}"/>
                  </a:ext>
                </a:extLst>
              </p:cNvPr>
              <p:cNvGrpSpPr/>
              <p:nvPr/>
            </p:nvGrpSpPr>
            <p:grpSpPr>
              <a:xfrm>
                <a:off x="4655095" y="4952197"/>
                <a:ext cx="207390" cy="280361"/>
                <a:chOff x="4655095" y="4952197"/>
                <a:chExt cx="207390" cy="280361"/>
              </a:xfrm>
            </p:grpSpPr>
            <p:grpSp>
              <p:nvGrpSpPr>
                <p:cNvPr id="88" name="Google Shape;4004;p38">
                  <a:extLst>
                    <a:ext uri="{FF2B5EF4-FFF2-40B4-BE49-F238E27FC236}">
                      <a16:creationId xmlns:a16="http://schemas.microsoft.com/office/drawing/2014/main" id="{31240FC8-8359-42CD-8DA7-013D5A8EA750}"/>
                    </a:ext>
                  </a:extLst>
                </p:cNvPr>
                <p:cNvGrpSpPr/>
                <p:nvPr/>
              </p:nvGrpSpPr>
              <p:grpSpPr>
                <a:xfrm>
                  <a:off x="4655095" y="4952197"/>
                  <a:ext cx="207390" cy="280361"/>
                  <a:chOff x="4655095" y="4952197"/>
                  <a:chExt cx="207390" cy="280361"/>
                </a:xfrm>
              </p:grpSpPr>
              <p:sp>
                <p:nvSpPr>
                  <p:cNvPr id="92" name="Google Shape;4005;p38">
                    <a:extLst>
                      <a:ext uri="{FF2B5EF4-FFF2-40B4-BE49-F238E27FC236}">
                        <a16:creationId xmlns:a16="http://schemas.microsoft.com/office/drawing/2014/main" id="{C534D615-CACA-4D6D-92D9-0EBAF610AE7F}"/>
                      </a:ext>
                    </a:extLst>
                  </p:cNvPr>
                  <p:cNvSpPr/>
                  <p:nvPr/>
                </p:nvSpPr>
                <p:spPr>
                  <a:xfrm>
                    <a:off x="4655095" y="4952197"/>
                    <a:ext cx="207390" cy="2803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390" h="280361" extrusionOk="0">
                        <a:moveTo>
                          <a:pt x="200455" y="280361"/>
                        </a:moveTo>
                        <a:lnTo>
                          <a:pt x="200455" y="280361"/>
                        </a:lnTo>
                        <a:lnTo>
                          <a:pt x="0" y="164251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4734" y="110530"/>
                          <a:pt x="207375" y="115102"/>
                          <a:pt x="207391" y="120055"/>
                        </a:cubicBezTo>
                        <a:lnTo>
                          <a:pt x="207391" y="268360"/>
                        </a:lnTo>
                        <a:cubicBezTo>
                          <a:pt x="206156" y="275980"/>
                          <a:pt x="204731" y="277885"/>
                          <a:pt x="200455" y="280361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pPr fontAlgn="base">
                      <a:defRPr/>
                    </a:pPr>
                    <a:endParaRPr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4006;p38">
                    <a:extLst>
                      <a:ext uri="{FF2B5EF4-FFF2-40B4-BE49-F238E27FC236}">
                        <a16:creationId xmlns:a16="http://schemas.microsoft.com/office/drawing/2014/main" id="{5C9CD20E-0E46-4BFD-BD80-F4106769BFEA}"/>
                      </a:ext>
                    </a:extLst>
                  </p:cNvPr>
                  <p:cNvSpPr/>
                  <p:nvPr/>
                </p:nvSpPr>
                <p:spPr>
                  <a:xfrm>
                    <a:off x="4655095" y="4952197"/>
                    <a:ext cx="205775" cy="127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775" h="127104" extrusionOk="0">
                        <a:moveTo>
                          <a:pt x="182120" y="127104"/>
                        </a:moveTo>
                        <a:lnTo>
                          <a:pt x="0" y="11470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2698" y="109330"/>
                          <a:pt x="204541" y="111216"/>
                          <a:pt x="205776" y="11348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pPr fontAlgn="base">
                      <a:defRPr/>
                    </a:pPr>
                    <a:endParaRPr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" name="Google Shape;4007;p38">
                    <a:extLst>
                      <a:ext uri="{FF2B5EF4-FFF2-40B4-BE49-F238E27FC236}">
                        <a16:creationId xmlns:a16="http://schemas.microsoft.com/office/drawing/2014/main" id="{C97A03CD-F707-420D-9E61-EF2012B7606B}"/>
                      </a:ext>
                    </a:extLst>
                  </p:cNvPr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pPr fontAlgn="base">
                      <a:defRPr/>
                    </a:pPr>
                    <a:endParaRPr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" name="Google Shape;4008;p38">
                    <a:extLst>
                      <a:ext uri="{FF2B5EF4-FFF2-40B4-BE49-F238E27FC236}">
                        <a16:creationId xmlns:a16="http://schemas.microsoft.com/office/drawing/2014/main" id="{BF0DF4FE-13A9-4DE1-8481-22452AEDC0E5}"/>
                      </a:ext>
                    </a:extLst>
                  </p:cNvPr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pPr fontAlgn="base">
                      <a:defRPr/>
                    </a:pPr>
                    <a:endParaRPr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4009;p38">
                    <a:extLst>
                      <a:ext uri="{FF2B5EF4-FFF2-40B4-BE49-F238E27FC236}">
                        <a16:creationId xmlns:a16="http://schemas.microsoft.com/office/drawing/2014/main" id="{B8BD90DC-26E7-4D6D-94EC-0B1D278D6B4E}"/>
                      </a:ext>
                    </a:extLst>
                  </p:cNvPr>
                  <p:cNvSpPr/>
                  <p:nvPr/>
                </p:nvSpPr>
                <p:spPr>
                  <a:xfrm>
                    <a:off x="4655095" y="5110733"/>
                    <a:ext cx="200455" cy="121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121824" extrusionOk="0">
                        <a:moveTo>
                          <a:pt x="200455" y="121825"/>
                        </a:moveTo>
                        <a:lnTo>
                          <a:pt x="200455" y="116014"/>
                        </a:lnTo>
                        <a:lnTo>
                          <a:pt x="0" y="0"/>
                        </a:lnTo>
                        <a:lnTo>
                          <a:pt x="0" y="5715"/>
                        </a:lnTo>
                        <a:lnTo>
                          <a:pt x="200455" y="121825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pPr fontAlgn="base">
                      <a:defRPr/>
                    </a:pPr>
                    <a:endParaRPr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9" name="Google Shape;4010;p38">
                  <a:extLst>
                    <a:ext uri="{FF2B5EF4-FFF2-40B4-BE49-F238E27FC236}">
                      <a16:creationId xmlns:a16="http://schemas.microsoft.com/office/drawing/2014/main" id="{1F525AF5-70E3-4FDA-ABDE-0AAC5D7361BF}"/>
                    </a:ext>
                  </a:extLst>
                </p:cNvPr>
                <p:cNvSpPr/>
                <p:nvPr/>
              </p:nvSpPr>
              <p:spPr>
                <a:xfrm>
                  <a:off x="4660320" y="4963096"/>
                  <a:ext cx="2375" cy="144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144970" extrusionOk="0">
                      <a:moveTo>
                        <a:pt x="0" y="144971"/>
                      </a:moveTo>
                      <a:lnTo>
                        <a:pt x="0" y="0"/>
                      </a:lnTo>
                      <a:lnTo>
                        <a:pt x="2375" y="1429"/>
                      </a:lnTo>
                      <a:lnTo>
                        <a:pt x="2375" y="143732"/>
                      </a:lnTo>
                      <a:lnTo>
                        <a:pt x="0" y="1449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" name="Google Shape;4011;p38">
                  <a:extLst>
                    <a:ext uri="{FF2B5EF4-FFF2-40B4-BE49-F238E27FC236}">
                      <a16:creationId xmlns:a16="http://schemas.microsoft.com/office/drawing/2014/main" id="{8C52CEEC-D269-425A-AC7F-BC807A249117}"/>
                    </a:ext>
                  </a:extLst>
                </p:cNvPr>
                <p:cNvSpPr/>
                <p:nvPr/>
              </p:nvSpPr>
              <p:spPr>
                <a:xfrm>
                  <a:off x="4662695" y="4964525"/>
                  <a:ext cx="186490" cy="249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90" h="249936" extrusionOk="0">
                      <a:moveTo>
                        <a:pt x="0" y="0"/>
                      </a:moveTo>
                      <a:lnTo>
                        <a:pt x="0" y="142304"/>
                      </a:lnTo>
                      <a:lnTo>
                        <a:pt x="186490" y="249936"/>
                      </a:lnTo>
                      <a:lnTo>
                        <a:pt x="186490" y="1079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" name="Google Shape;4012;p38">
                  <a:extLst>
                    <a:ext uri="{FF2B5EF4-FFF2-40B4-BE49-F238E27FC236}">
                      <a16:creationId xmlns:a16="http://schemas.microsoft.com/office/drawing/2014/main" id="{DFCE927F-1B32-48B4-A8D7-3A598C06A8D8}"/>
                    </a:ext>
                  </a:extLst>
                </p:cNvPr>
                <p:cNvSpPr/>
                <p:nvPr/>
              </p:nvSpPr>
              <p:spPr>
                <a:xfrm>
                  <a:off x="4660320" y="5106828"/>
                  <a:ext cx="188865" cy="110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65" h="110490" extrusionOk="0">
                      <a:moveTo>
                        <a:pt x="0" y="1238"/>
                      </a:moveTo>
                      <a:lnTo>
                        <a:pt x="188865" y="110490"/>
                      </a:lnTo>
                      <a:lnTo>
                        <a:pt x="188865" y="107633"/>
                      </a:lnTo>
                      <a:lnTo>
                        <a:pt x="2375" y="0"/>
                      </a:lnTo>
                      <a:lnTo>
                        <a:pt x="0" y="123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fontAlgn="base">
                    <a:defRPr/>
                  </a:pPr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1" name="Google Shape;4013;p38">
              <a:extLst>
                <a:ext uri="{FF2B5EF4-FFF2-40B4-BE49-F238E27FC236}">
                  <a16:creationId xmlns:a16="http://schemas.microsoft.com/office/drawing/2014/main" id="{3EBAA1D8-E6D5-4768-9DBC-7F76F4025C7B}"/>
                </a:ext>
              </a:extLst>
            </p:cNvPr>
            <p:cNvSpPr/>
            <p:nvPr/>
          </p:nvSpPr>
          <p:spPr>
            <a:xfrm>
              <a:off x="2270876" y="3943763"/>
              <a:ext cx="260754" cy="432930"/>
            </a:xfrm>
            <a:custGeom>
              <a:avLst/>
              <a:gdLst/>
              <a:ahLst/>
              <a:cxnLst/>
              <a:rect l="l" t="t" r="r" b="b"/>
              <a:pathLst>
                <a:path w="260754" h="432930" extrusionOk="0">
                  <a:moveTo>
                    <a:pt x="89949" y="4025"/>
                  </a:moveTo>
                  <a:cubicBezTo>
                    <a:pt x="85198" y="15931"/>
                    <a:pt x="97264" y="30504"/>
                    <a:pt x="129565" y="40696"/>
                  </a:cubicBezTo>
                  <a:cubicBezTo>
                    <a:pt x="161866" y="50888"/>
                    <a:pt x="164811" y="37839"/>
                    <a:pt x="164811" y="37839"/>
                  </a:cubicBezTo>
                  <a:cubicBezTo>
                    <a:pt x="186348" y="47478"/>
                    <a:pt x="207342" y="58289"/>
                    <a:pt x="227702" y="70224"/>
                  </a:cubicBezTo>
                  <a:cubicBezTo>
                    <a:pt x="246703" y="83844"/>
                    <a:pt x="255633" y="123183"/>
                    <a:pt x="258293" y="189667"/>
                  </a:cubicBezTo>
                  <a:cubicBezTo>
                    <a:pt x="261333" y="266534"/>
                    <a:pt x="261523" y="380167"/>
                    <a:pt x="259053" y="400265"/>
                  </a:cubicBezTo>
                  <a:cubicBezTo>
                    <a:pt x="259053" y="400265"/>
                    <a:pt x="222762" y="436460"/>
                    <a:pt x="176401" y="432650"/>
                  </a:cubicBezTo>
                  <a:cubicBezTo>
                    <a:pt x="130040" y="428840"/>
                    <a:pt x="51948" y="387692"/>
                    <a:pt x="32947" y="355878"/>
                  </a:cubicBezTo>
                  <a:cubicBezTo>
                    <a:pt x="33517" y="288441"/>
                    <a:pt x="41307" y="277488"/>
                    <a:pt x="30477" y="238626"/>
                  </a:cubicBezTo>
                  <a:cubicBezTo>
                    <a:pt x="5586" y="149757"/>
                    <a:pt x="-7524" y="113372"/>
                    <a:pt x="4541" y="54317"/>
                  </a:cubicBezTo>
                  <a:cubicBezTo>
                    <a:pt x="14517" y="5644"/>
                    <a:pt x="28482" y="-452"/>
                    <a:pt x="47672" y="24"/>
                  </a:cubicBezTo>
                  <a:cubicBezTo>
                    <a:pt x="61825" y="605"/>
                    <a:pt x="75937" y="1939"/>
                    <a:pt x="89949" y="40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4014;p38">
              <a:extLst>
                <a:ext uri="{FF2B5EF4-FFF2-40B4-BE49-F238E27FC236}">
                  <a16:creationId xmlns:a16="http://schemas.microsoft.com/office/drawing/2014/main" id="{C1680293-E181-4B62-A09C-649C46341D9E}"/>
                </a:ext>
              </a:extLst>
            </p:cNvPr>
            <p:cNvSpPr/>
            <p:nvPr/>
          </p:nvSpPr>
          <p:spPr>
            <a:xfrm>
              <a:off x="2458935" y="4016678"/>
              <a:ext cx="330765" cy="258321"/>
            </a:xfrm>
            <a:custGeom>
              <a:avLst/>
              <a:gdLst/>
              <a:ahLst/>
              <a:cxnLst/>
              <a:rect l="l" t="t" r="r" b="b"/>
              <a:pathLst>
                <a:path w="330765" h="258321" extrusionOk="0">
                  <a:moveTo>
                    <a:pt x="146521" y="199144"/>
                  </a:moveTo>
                  <a:cubicBezTo>
                    <a:pt x="108520" y="208669"/>
                    <a:pt x="99495" y="184666"/>
                    <a:pt x="94460" y="164759"/>
                  </a:cubicBezTo>
                  <a:cubicBezTo>
                    <a:pt x="82394" y="116467"/>
                    <a:pt x="75459" y="72938"/>
                    <a:pt x="66814" y="45506"/>
                  </a:cubicBezTo>
                  <a:cubicBezTo>
                    <a:pt x="56174" y="13216"/>
                    <a:pt x="45058" y="8073"/>
                    <a:pt x="29383" y="1786"/>
                  </a:cubicBezTo>
                  <a:cubicBezTo>
                    <a:pt x="11047" y="-5643"/>
                    <a:pt x="-4818" y="9977"/>
                    <a:pt x="1357" y="51031"/>
                  </a:cubicBezTo>
                  <a:cubicBezTo>
                    <a:pt x="8834" y="98770"/>
                    <a:pt x="20501" y="145747"/>
                    <a:pt x="36223" y="191429"/>
                  </a:cubicBezTo>
                  <a:cubicBezTo>
                    <a:pt x="40973" y="206478"/>
                    <a:pt x="51614" y="233148"/>
                    <a:pt x="67479" y="246102"/>
                  </a:cubicBezTo>
                  <a:cubicBezTo>
                    <a:pt x="87144" y="262009"/>
                    <a:pt x="116690" y="261342"/>
                    <a:pt x="161437" y="250103"/>
                  </a:cubicBezTo>
                  <a:cubicBezTo>
                    <a:pt x="180437" y="245340"/>
                    <a:pt x="201528" y="233910"/>
                    <a:pt x="237439" y="217051"/>
                  </a:cubicBezTo>
                  <a:cubicBezTo>
                    <a:pt x="246939" y="212479"/>
                    <a:pt x="254634" y="209526"/>
                    <a:pt x="273255" y="200763"/>
                  </a:cubicBezTo>
                  <a:cubicBezTo>
                    <a:pt x="291856" y="192334"/>
                    <a:pt x="308153" y="179523"/>
                    <a:pt x="320756" y="163425"/>
                  </a:cubicBezTo>
                  <a:cubicBezTo>
                    <a:pt x="330256" y="149328"/>
                    <a:pt x="331776" y="142661"/>
                    <a:pt x="330256" y="139423"/>
                  </a:cubicBezTo>
                  <a:cubicBezTo>
                    <a:pt x="328736" y="136184"/>
                    <a:pt x="323321" y="136279"/>
                    <a:pt x="318096" y="142185"/>
                  </a:cubicBezTo>
                  <a:cubicBezTo>
                    <a:pt x="310637" y="152300"/>
                    <a:pt x="301357" y="160920"/>
                    <a:pt x="290735" y="167616"/>
                  </a:cubicBezTo>
                  <a:cubicBezTo>
                    <a:pt x="290735" y="167616"/>
                    <a:pt x="302800" y="155139"/>
                    <a:pt x="309261" y="147042"/>
                  </a:cubicBezTo>
                  <a:cubicBezTo>
                    <a:pt x="315140" y="139908"/>
                    <a:pt x="320001" y="131993"/>
                    <a:pt x="323701" y="123516"/>
                  </a:cubicBezTo>
                  <a:cubicBezTo>
                    <a:pt x="327121" y="115229"/>
                    <a:pt x="319996" y="103989"/>
                    <a:pt x="314201" y="109895"/>
                  </a:cubicBezTo>
                  <a:cubicBezTo>
                    <a:pt x="308406" y="115800"/>
                    <a:pt x="306221" y="121801"/>
                    <a:pt x="296340" y="133612"/>
                  </a:cubicBezTo>
                  <a:cubicBezTo>
                    <a:pt x="291172" y="139918"/>
                    <a:pt x="285271" y="145576"/>
                    <a:pt x="278765" y="150471"/>
                  </a:cubicBezTo>
                  <a:cubicBezTo>
                    <a:pt x="284870" y="142194"/>
                    <a:pt x="290302" y="133431"/>
                    <a:pt x="295010" y="124277"/>
                  </a:cubicBezTo>
                  <a:cubicBezTo>
                    <a:pt x="299192" y="117096"/>
                    <a:pt x="301237" y="108866"/>
                    <a:pt x="300900" y="100560"/>
                  </a:cubicBezTo>
                  <a:cubicBezTo>
                    <a:pt x="300900" y="96274"/>
                    <a:pt x="294535" y="91035"/>
                    <a:pt x="288835" y="99322"/>
                  </a:cubicBezTo>
                  <a:cubicBezTo>
                    <a:pt x="283306" y="110552"/>
                    <a:pt x="276448" y="121077"/>
                    <a:pt x="268409" y="130659"/>
                  </a:cubicBezTo>
                  <a:cubicBezTo>
                    <a:pt x="259669" y="139708"/>
                    <a:pt x="252354" y="144852"/>
                    <a:pt x="252069" y="142375"/>
                  </a:cubicBezTo>
                  <a:cubicBezTo>
                    <a:pt x="251784" y="139899"/>
                    <a:pt x="257389" y="134946"/>
                    <a:pt x="260429" y="124373"/>
                  </a:cubicBezTo>
                  <a:cubicBezTo>
                    <a:pt x="263469" y="113800"/>
                    <a:pt x="260429" y="102656"/>
                    <a:pt x="254634" y="101513"/>
                  </a:cubicBezTo>
                  <a:cubicBezTo>
                    <a:pt x="248839" y="100370"/>
                    <a:pt x="249979" y="100560"/>
                    <a:pt x="245134" y="110466"/>
                  </a:cubicBezTo>
                  <a:cubicBezTo>
                    <a:pt x="238797" y="120601"/>
                    <a:pt x="233117" y="131126"/>
                    <a:pt x="228128" y="141994"/>
                  </a:cubicBezTo>
                  <a:cubicBezTo>
                    <a:pt x="225144" y="152138"/>
                    <a:pt x="219767" y="161416"/>
                    <a:pt x="212453" y="169045"/>
                  </a:cubicBezTo>
                  <a:cubicBezTo>
                    <a:pt x="203428" y="178951"/>
                    <a:pt x="182717" y="190000"/>
                    <a:pt x="146521" y="19914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4015;p38">
              <a:extLst>
                <a:ext uri="{FF2B5EF4-FFF2-40B4-BE49-F238E27FC236}">
                  <a16:creationId xmlns:a16="http://schemas.microsoft.com/office/drawing/2014/main" id="{AF91E03F-C40F-4D57-BE8D-6720579B1877}"/>
                </a:ext>
              </a:extLst>
            </p:cNvPr>
            <p:cNvSpPr/>
            <p:nvPr/>
          </p:nvSpPr>
          <p:spPr>
            <a:xfrm>
              <a:off x="2447141" y="4011203"/>
              <a:ext cx="100743" cy="148055"/>
            </a:xfrm>
            <a:custGeom>
              <a:avLst/>
              <a:gdLst/>
              <a:ahLst/>
              <a:cxnLst/>
              <a:rect l="l" t="t" r="r" b="b"/>
              <a:pathLst>
                <a:path w="100743" h="148055" extrusionOk="0">
                  <a:moveTo>
                    <a:pt x="27117" y="689"/>
                  </a:moveTo>
                  <a:cubicBezTo>
                    <a:pt x="52482" y="-3121"/>
                    <a:pt x="70438" y="8404"/>
                    <a:pt x="81743" y="46981"/>
                  </a:cubicBezTo>
                  <a:cubicBezTo>
                    <a:pt x="93049" y="85557"/>
                    <a:pt x="100744" y="117370"/>
                    <a:pt x="100744" y="117370"/>
                  </a:cubicBezTo>
                  <a:cubicBezTo>
                    <a:pt x="90684" y="132001"/>
                    <a:pt x="75423" y="142231"/>
                    <a:pt x="58088" y="145945"/>
                  </a:cubicBezTo>
                  <a:cubicBezTo>
                    <a:pt x="27687" y="153375"/>
                    <a:pt x="16761" y="138801"/>
                    <a:pt x="16761" y="138801"/>
                  </a:cubicBezTo>
                  <a:cubicBezTo>
                    <a:pt x="16761" y="138801"/>
                    <a:pt x="8306" y="98320"/>
                    <a:pt x="3081" y="70793"/>
                  </a:cubicBezTo>
                  <a:cubicBezTo>
                    <a:pt x="-2144" y="43266"/>
                    <a:pt x="-4329" y="5356"/>
                    <a:pt x="27117" y="6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4016;p38">
              <a:extLst>
                <a:ext uri="{FF2B5EF4-FFF2-40B4-BE49-F238E27FC236}">
                  <a16:creationId xmlns:a16="http://schemas.microsoft.com/office/drawing/2014/main" id="{C2AB7450-6030-4228-A6A6-ACC24AC328D6}"/>
                </a:ext>
              </a:extLst>
            </p:cNvPr>
            <p:cNvSpPr/>
            <p:nvPr/>
          </p:nvSpPr>
          <p:spPr>
            <a:xfrm>
              <a:off x="2331622" y="3739152"/>
              <a:ext cx="164429" cy="181621"/>
            </a:xfrm>
            <a:custGeom>
              <a:avLst/>
              <a:gdLst/>
              <a:ahLst/>
              <a:cxnLst/>
              <a:rect l="l" t="t" r="r" b="b"/>
              <a:pathLst>
                <a:path w="164429" h="181621" extrusionOk="0">
                  <a:moveTo>
                    <a:pt x="155175" y="75001"/>
                  </a:moveTo>
                  <a:cubicBezTo>
                    <a:pt x="155175" y="75001"/>
                    <a:pt x="195362" y="13755"/>
                    <a:pt x="108244" y="1277"/>
                  </a:cubicBezTo>
                  <a:cubicBezTo>
                    <a:pt x="45447" y="-7771"/>
                    <a:pt x="5166" y="32710"/>
                    <a:pt x="511" y="76620"/>
                  </a:cubicBezTo>
                  <a:cubicBezTo>
                    <a:pt x="-3954" y="118530"/>
                    <a:pt x="21792" y="162345"/>
                    <a:pt x="40412" y="179300"/>
                  </a:cubicBezTo>
                  <a:cubicBezTo>
                    <a:pt x="58682" y="183929"/>
                    <a:pt x="78014" y="181586"/>
                    <a:pt x="94659" y="172727"/>
                  </a:cubicBezTo>
                  <a:cubicBezTo>
                    <a:pt x="95657" y="161326"/>
                    <a:pt x="96038" y="149877"/>
                    <a:pt x="95799" y="138437"/>
                  </a:cubicBezTo>
                  <a:cubicBezTo>
                    <a:pt x="95799" y="138437"/>
                    <a:pt x="65208" y="73858"/>
                    <a:pt x="155175" y="7500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4017;p38">
              <a:extLst>
                <a:ext uri="{FF2B5EF4-FFF2-40B4-BE49-F238E27FC236}">
                  <a16:creationId xmlns:a16="http://schemas.microsoft.com/office/drawing/2014/main" id="{B3580043-4BF7-4758-AED2-40116AA9A418}"/>
                </a:ext>
              </a:extLst>
            </p:cNvPr>
            <p:cNvSpPr/>
            <p:nvPr/>
          </p:nvSpPr>
          <p:spPr>
            <a:xfrm>
              <a:off x="2515394" y="4404988"/>
              <a:ext cx="145638" cy="201549"/>
            </a:xfrm>
            <a:custGeom>
              <a:avLst/>
              <a:gdLst/>
              <a:ahLst/>
              <a:cxnLst/>
              <a:rect l="l" t="t" r="r" b="b"/>
              <a:pathLst>
                <a:path w="145638" h="201549" extrusionOk="0">
                  <a:moveTo>
                    <a:pt x="145639" y="183928"/>
                  </a:moveTo>
                  <a:lnTo>
                    <a:pt x="145639" y="0"/>
                  </a:lnTo>
                  <a:lnTo>
                    <a:pt x="0" y="85249"/>
                  </a:lnTo>
                  <a:lnTo>
                    <a:pt x="56052" y="201549"/>
                  </a:lnTo>
                  <a:lnTo>
                    <a:pt x="145639" y="183928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4018;p38">
              <a:extLst>
                <a:ext uri="{FF2B5EF4-FFF2-40B4-BE49-F238E27FC236}">
                  <a16:creationId xmlns:a16="http://schemas.microsoft.com/office/drawing/2014/main" id="{0BEF1E18-BAB0-4C99-B860-7BE33697AA66}"/>
                </a:ext>
              </a:extLst>
            </p:cNvPr>
            <p:cNvSpPr/>
            <p:nvPr/>
          </p:nvSpPr>
          <p:spPr>
            <a:xfrm>
              <a:off x="2565555" y="4383081"/>
              <a:ext cx="95477" cy="55816"/>
            </a:xfrm>
            <a:custGeom>
              <a:avLst/>
              <a:gdLst/>
              <a:ahLst/>
              <a:cxnLst/>
              <a:rect l="l" t="t" r="r" b="b"/>
              <a:pathLst>
                <a:path w="95477" h="55816" extrusionOk="0">
                  <a:moveTo>
                    <a:pt x="0" y="32480"/>
                  </a:moveTo>
                  <a:lnTo>
                    <a:pt x="55862" y="0"/>
                  </a:lnTo>
                  <a:lnTo>
                    <a:pt x="95478" y="22860"/>
                  </a:lnTo>
                  <a:lnTo>
                    <a:pt x="37526" y="55816"/>
                  </a:lnTo>
                  <a:lnTo>
                    <a:pt x="0" y="32480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4019;p38">
              <a:extLst>
                <a:ext uri="{FF2B5EF4-FFF2-40B4-BE49-F238E27FC236}">
                  <a16:creationId xmlns:a16="http://schemas.microsoft.com/office/drawing/2014/main" id="{5A7354F6-86FC-4422-AED1-A82C146C999A}"/>
                </a:ext>
              </a:extLst>
            </p:cNvPr>
            <p:cNvSpPr/>
            <p:nvPr/>
          </p:nvSpPr>
          <p:spPr>
            <a:xfrm>
              <a:off x="4383145" y="3435820"/>
              <a:ext cx="77712" cy="44958"/>
            </a:xfrm>
            <a:custGeom>
              <a:avLst/>
              <a:gdLst/>
              <a:ahLst/>
              <a:cxnLst/>
              <a:rect l="l" t="t" r="r" b="b"/>
              <a:pathLst>
                <a:path w="77712" h="44958" extrusionOk="0">
                  <a:moveTo>
                    <a:pt x="77712" y="22479"/>
                  </a:moveTo>
                  <a:cubicBezTo>
                    <a:pt x="77712" y="34894"/>
                    <a:pt x="60316" y="44958"/>
                    <a:pt x="38856" y="44958"/>
                  </a:cubicBezTo>
                  <a:cubicBezTo>
                    <a:pt x="17396" y="44958"/>
                    <a:pt x="0" y="34894"/>
                    <a:pt x="0" y="22479"/>
                  </a:cubicBezTo>
                  <a:cubicBezTo>
                    <a:pt x="0" y="10064"/>
                    <a:pt x="17397" y="0"/>
                    <a:pt x="38856" y="0"/>
                  </a:cubicBezTo>
                  <a:cubicBezTo>
                    <a:pt x="60316" y="0"/>
                    <a:pt x="77712" y="10064"/>
                    <a:pt x="77712" y="22479"/>
                  </a:cubicBez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4020;p38">
              <a:extLst>
                <a:ext uri="{FF2B5EF4-FFF2-40B4-BE49-F238E27FC236}">
                  <a16:creationId xmlns:a16="http://schemas.microsoft.com/office/drawing/2014/main" id="{DFD2C766-9B8E-4C0F-A8D9-E5FE710B0FF9}"/>
                </a:ext>
              </a:extLst>
            </p:cNvPr>
            <p:cNvSpPr/>
            <p:nvPr/>
          </p:nvSpPr>
          <p:spPr>
            <a:xfrm flipH="1">
              <a:off x="4682927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4021;p38">
              <a:extLst>
                <a:ext uri="{FF2B5EF4-FFF2-40B4-BE49-F238E27FC236}">
                  <a16:creationId xmlns:a16="http://schemas.microsoft.com/office/drawing/2014/main" id="{C6108394-481F-40F4-816A-0B8DB8BA3531}"/>
                </a:ext>
              </a:extLst>
            </p:cNvPr>
            <p:cNvSpPr/>
            <p:nvPr/>
          </p:nvSpPr>
          <p:spPr>
            <a:xfrm rot="10800000">
              <a:off x="6022844" y="4502970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4022;p38">
              <a:extLst>
                <a:ext uri="{FF2B5EF4-FFF2-40B4-BE49-F238E27FC236}">
                  <a16:creationId xmlns:a16="http://schemas.microsoft.com/office/drawing/2014/main" id="{3BD0F880-0AD3-4DDC-A355-F960068DE447}"/>
                </a:ext>
              </a:extLst>
            </p:cNvPr>
            <p:cNvSpPr/>
            <p:nvPr/>
          </p:nvSpPr>
          <p:spPr>
            <a:xfrm flipH="1">
              <a:off x="6190049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4023;p38">
              <a:extLst>
                <a:ext uri="{FF2B5EF4-FFF2-40B4-BE49-F238E27FC236}">
                  <a16:creationId xmlns:a16="http://schemas.microsoft.com/office/drawing/2014/main" id="{DEEE63E5-0CD5-4D97-ABE5-4C533735750C}"/>
                </a:ext>
              </a:extLst>
            </p:cNvPr>
            <p:cNvSpPr/>
            <p:nvPr/>
          </p:nvSpPr>
          <p:spPr>
            <a:xfrm flipH="1">
              <a:off x="6403900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4024;p38">
              <a:extLst>
                <a:ext uri="{FF2B5EF4-FFF2-40B4-BE49-F238E27FC236}">
                  <a16:creationId xmlns:a16="http://schemas.microsoft.com/office/drawing/2014/main" id="{D34D76C2-13FD-444D-B4AA-F23267FB6C6A}"/>
                </a:ext>
              </a:extLst>
            </p:cNvPr>
            <p:cNvSpPr/>
            <p:nvPr/>
          </p:nvSpPr>
          <p:spPr>
            <a:xfrm flipH="1">
              <a:off x="6190049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4025;p38">
              <a:extLst>
                <a:ext uri="{FF2B5EF4-FFF2-40B4-BE49-F238E27FC236}">
                  <a16:creationId xmlns:a16="http://schemas.microsoft.com/office/drawing/2014/main" id="{DB4923C3-501D-4D28-B6CB-9A0C13D8D2F1}"/>
                </a:ext>
              </a:extLst>
            </p:cNvPr>
            <p:cNvSpPr/>
            <p:nvPr/>
          </p:nvSpPr>
          <p:spPr>
            <a:xfrm>
              <a:off x="6351541" y="3874743"/>
              <a:ext cx="217302" cy="317702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4026;p38">
              <a:extLst>
                <a:ext uri="{FF2B5EF4-FFF2-40B4-BE49-F238E27FC236}">
                  <a16:creationId xmlns:a16="http://schemas.microsoft.com/office/drawing/2014/main" id="{7684D4F6-1C2F-44C4-BBB9-183810D8EE56}"/>
                </a:ext>
              </a:extLst>
            </p:cNvPr>
            <p:cNvSpPr/>
            <p:nvPr/>
          </p:nvSpPr>
          <p:spPr>
            <a:xfrm>
              <a:off x="6368017" y="3871983"/>
              <a:ext cx="104086" cy="128266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4027;p38">
              <a:extLst>
                <a:ext uri="{FF2B5EF4-FFF2-40B4-BE49-F238E27FC236}">
                  <a16:creationId xmlns:a16="http://schemas.microsoft.com/office/drawing/2014/main" id="{3E54B67C-E249-476E-B3E1-F8B6290A42BD}"/>
                </a:ext>
              </a:extLst>
            </p:cNvPr>
            <p:cNvSpPr/>
            <p:nvPr/>
          </p:nvSpPr>
          <p:spPr>
            <a:xfrm>
              <a:off x="6388363" y="4011215"/>
              <a:ext cx="128390" cy="143694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4028;p38">
              <a:extLst>
                <a:ext uri="{FF2B5EF4-FFF2-40B4-BE49-F238E27FC236}">
                  <a16:creationId xmlns:a16="http://schemas.microsoft.com/office/drawing/2014/main" id="{35B1F020-0C17-4830-A710-A52BB788B107}"/>
                </a:ext>
              </a:extLst>
            </p:cNvPr>
            <p:cNvSpPr/>
            <p:nvPr/>
          </p:nvSpPr>
          <p:spPr>
            <a:xfrm>
              <a:off x="6169126" y="4068541"/>
              <a:ext cx="242294" cy="344916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4029;p38">
              <a:extLst>
                <a:ext uri="{FF2B5EF4-FFF2-40B4-BE49-F238E27FC236}">
                  <a16:creationId xmlns:a16="http://schemas.microsoft.com/office/drawing/2014/main" id="{21D67235-D1CC-403F-A98E-3D70C5964873}"/>
                </a:ext>
              </a:extLst>
            </p:cNvPr>
            <p:cNvSpPr/>
            <p:nvPr/>
          </p:nvSpPr>
          <p:spPr>
            <a:xfrm>
              <a:off x="6350989" y="4058254"/>
              <a:ext cx="187162" cy="246878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030;p38">
              <a:extLst>
                <a:ext uri="{FF2B5EF4-FFF2-40B4-BE49-F238E27FC236}">
                  <a16:creationId xmlns:a16="http://schemas.microsoft.com/office/drawing/2014/main" id="{313D1559-D5A1-4134-A4B2-86375AEC5101}"/>
                </a:ext>
              </a:extLst>
            </p:cNvPr>
            <p:cNvSpPr/>
            <p:nvPr/>
          </p:nvSpPr>
          <p:spPr>
            <a:xfrm>
              <a:off x="6384325" y="3881810"/>
              <a:ext cx="137686" cy="169616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031;p38">
              <a:extLst>
                <a:ext uri="{FF2B5EF4-FFF2-40B4-BE49-F238E27FC236}">
                  <a16:creationId xmlns:a16="http://schemas.microsoft.com/office/drawing/2014/main" id="{C894A3A9-4BEB-43E1-B9E5-466770A582A0}"/>
                </a:ext>
              </a:extLst>
            </p:cNvPr>
            <p:cNvSpPr/>
            <p:nvPr/>
          </p:nvSpPr>
          <p:spPr>
            <a:xfrm>
              <a:off x="6389913" y="3881145"/>
              <a:ext cx="138230" cy="130098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4032;p38">
              <a:extLst>
                <a:ext uri="{FF2B5EF4-FFF2-40B4-BE49-F238E27FC236}">
                  <a16:creationId xmlns:a16="http://schemas.microsoft.com/office/drawing/2014/main" id="{BDF40A44-6144-48A3-9516-28E8F698DA79}"/>
                </a:ext>
              </a:extLst>
            </p:cNvPr>
            <p:cNvSpPr/>
            <p:nvPr/>
          </p:nvSpPr>
          <p:spPr>
            <a:xfrm>
              <a:off x="6223986" y="4735273"/>
              <a:ext cx="108702" cy="82916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4033;p38">
              <a:extLst>
                <a:ext uri="{FF2B5EF4-FFF2-40B4-BE49-F238E27FC236}">
                  <a16:creationId xmlns:a16="http://schemas.microsoft.com/office/drawing/2014/main" id="{9BA48665-F4EC-40B4-820A-B16E4300943A}"/>
                </a:ext>
              </a:extLst>
            </p:cNvPr>
            <p:cNvSpPr/>
            <p:nvPr/>
          </p:nvSpPr>
          <p:spPr>
            <a:xfrm>
              <a:off x="6224466" y="4761723"/>
              <a:ext cx="108209" cy="56495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034;p38">
              <a:extLst>
                <a:ext uri="{FF2B5EF4-FFF2-40B4-BE49-F238E27FC236}">
                  <a16:creationId xmlns:a16="http://schemas.microsoft.com/office/drawing/2014/main" id="{7D35E852-C74E-49B6-B312-68F2EE8266B9}"/>
                </a:ext>
              </a:extLst>
            </p:cNvPr>
            <p:cNvSpPr/>
            <p:nvPr/>
          </p:nvSpPr>
          <p:spPr>
            <a:xfrm>
              <a:off x="6169601" y="4699543"/>
              <a:ext cx="99502" cy="77082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4035;p38">
              <a:extLst>
                <a:ext uri="{FF2B5EF4-FFF2-40B4-BE49-F238E27FC236}">
                  <a16:creationId xmlns:a16="http://schemas.microsoft.com/office/drawing/2014/main" id="{127133B9-5E89-4BBF-B4D8-AFBDE2F8CD96}"/>
                </a:ext>
              </a:extLst>
            </p:cNvPr>
            <p:cNvSpPr/>
            <p:nvPr/>
          </p:nvSpPr>
          <p:spPr>
            <a:xfrm>
              <a:off x="6170058" y="4724979"/>
              <a:ext cx="99108" cy="51736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4036;p38">
              <a:extLst>
                <a:ext uri="{FF2B5EF4-FFF2-40B4-BE49-F238E27FC236}">
                  <a16:creationId xmlns:a16="http://schemas.microsoft.com/office/drawing/2014/main" id="{C236E8A0-AC49-4079-9B2F-041BAC7AF855}"/>
                </a:ext>
              </a:extLst>
            </p:cNvPr>
            <p:cNvSpPr/>
            <p:nvPr/>
          </p:nvSpPr>
          <p:spPr>
            <a:xfrm>
              <a:off x="6206498" y="4301929"/>
              <a:ext cx="236938" cy="40866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4037;p38">
              <a:extLst>
                <a:ext uri="{FF2B5EF4-FFF2-40B4-BE49-F238E27FC236}">
                  <a16:creationId xmlns:a16="http://schemas.microsoft.com/office/drawing/2014/main" id="{71100398-AA40-4BCB-B2B7-DBBC26DCF7BE}"/>
                </a:ext>
              </a:extLst>
            </p:cNvPr>
            <p:cNvSpPr/>
            <p:nvPr/>
          </p:nvSpPr>
          <p:spPr>
            <a:xfrm>
              <a:off x="6271102" y="4302737"/>
              <a:ext cx="235887" cy="442489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4038;p38">
              <a:extLst>
                <a:ext uri="{FF2B5EF4-FFF2-40B4-BE49-F238E27FC236}">
                  <a16:creationId xmlns:a16="http://schemas.microsoft.com/office/drawing/2014/main" id="{7F1AF8D0-058A-4A36-A51E-AB954450FD69}"/>
                </a:ext>
              </a:extLst>
            </p:cNvPr>
            <p:cNvSpPr/>
            <p:nvPr/>
          </p:nvSpPr>
          <p:spPr>
            <a:xfrm>
              <a:off x="6183254" y="4274877"/>
              <a:ext cx="352749" cy="324700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4039;p38">
              <a:extLst>
                <a:ext uri="{FF2B5EF4-FFF2-40B4-BE49-F238E27FC236}">
                  <a16:creationId xmlns:a16="http://schemas.microsoft.com/office/drawing/2014/main" id="{C2B8265C-347F-4621-9427-870AC6A165EF}"/>
                </a:ext>
              </a:extLst>
            </p:cNvPr>
            <p:cNvSpPr/>
            <p:nvPr/>
          </p:nvSpPr>
          <p:spPr>
            <a:xfrm>
              <a:off x="6466820" y="4083042"/>
              <a:ext cx="122590" cy="42978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4040;p38">
              <a:extLst>
                <a:ext uri="{FF2B5EF4-FFF2-40B4-BE49-F238E27FC236}">
                  <a16:creationId xmlns:a16="http://schemas.microsoft.com/office/drawing/2014/main" id="{7D6506D1-091C-4093-A039-194AB2E7DFFD}"/>
                </a:ext>
              </a:extLst>
            </p:cNvPr>
            <p:cNvSpPr/>
            <p:nvPr/>
          </p:nvSpPr>
          <p:spPr>
            <a:xfrm>
              <a:off x="6490841" y="4077626"/>
              <a:ext cx="74124" cy="94270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4041;p38">
              <a:extLst>
                <a:ext uri="{FF2B5EF4-FFF2-40B4-BE49-F238E27FC236}">
                  <a16:creationId xmlns:a16="http://schemas.microsoft.com/office/drawing/2014/main" id="{450967CE-BB6C-411A-8629-8AB02FC49727}"/>
                </a:ext>
              </a:extLst>
            </p:cNvPr>
            <p:cNvSpPr/>
            <p:nvPr/>
          </p:nvSpPr>
          <p:spPr>
            <a:xfrm>
              <a:off x="6345497" y="4058119"/>
              <a:ext cx="63405" cy="6657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fontAlgn="base">
                <a:defRPr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" name="Google Shape;4042;p38">
              <a:extLst>
                <a:ext uri="{FF2B5EF4-FFF2-40B4-BE49-F238E27FC236}">
                  <a16:creationId xmlns:a16="http://schemas.microsoft.com/office/drawing/2014/main" id="{7D8916D4-3CE8-4B85-BE3A-97E27C53F240}"/>
                </a:ext>
              </a:extLst>
            </p:cNvPr>
            <p:cNvGrpSpPr/>
            <p:nvPr/>
          </p:nvGrpSpPr>
          <p:grpSpPr>
            <a:xfrm>
              <a:off x="6161836" y="4215479"/>
              <a:ext cx="350682" cy="265782"/>
              <a:chOff x="6621095" y="1452181"/>
              <a:chExt cx="330894" cy="250785"/>
            </a:xfrm>
          </p:grpSpPr>
          <p:sp>
            <p:nvSpPr>
              <p:cNvPr id="81" name="Google Shape;4043;p38">
                <a:extLst>
                  <a:ext uri="{FF2B5EF4-FFF2-40B4-BE49-F238E27FC236}">
                    <a16:creationId xmlns:a16="http://schemas.microsoft.com/office/drawing/2014/main" id="{47D2925A-DD22-4803-B7BC-11E167F43261}"/>
                  </a:ext>
                </a:extLst>
              </p:cNvPr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fontAlgn="base">
                  <a:defRPr/>
                </a:pPr>
                <a:endParaRPr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4044;p38">
                <a:extLst>
                  <a:ext uri="{FF2B5EF4-FFF2-40B4-BE49-F238E27FC236}">
                    <a16:creationId xmlns:a16="http://schemas.microsoft.com/office/drawing/2014/main" id="{9B41DEE9-6F09-45FF-8690-65809E53471F}"/>
                  </a:ext>
                </a:extLst>
              </p:cNvPr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fontAlgn="base">
                  <a:defRPr/>
                </a:pPr>
                <a:endParaRPr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4045;p38">
                <a:extLst>
                  <a:ext uri="{FF2B5EF4-FFF2-40B4-BE49-F238E27FC236}">
                    <a16:creationId xmlns:a16="http://schemas.microsoft.com/office/drawing/2014/main" id="{10B62029-6B37-471D-AEDF-B0FE2314E1A3}"/>
                  </a:ext>
                </a:extLst>
              </p:cNvPr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fontAlgn="base">
                  <a:defRPr/>
                </a:pPr>
                <a:endParaRPr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4046;p38">
                <a:extLst>
                  <a:ext uri="{FF2B5EF4-FFF2-40B4-BE49-F238E27FC236}">
                    <a16:creationId xmlns:a16="http://schemas.microsoft.com/office/drawing/2014/main" id="{11BA25F5-B3DC-403D-81B2-E016A84289E3}"/>
                  </a:ext>
                </a:extLst>
              </p:cNvPr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fontAlgn="base">
                  <a:defRPr/>
                </a:pPr>
                <a:endParaRPr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4047;p38">
                <a:extLst>
                  <a:ext uri="{FF2B5EF4-FFF2-40B4-BE49-F238E27FC236}">
                    <a16:creationId xmlns:a16="http://schemas.microsoft.com/office/drawing/2014/main" id="{FE78CA87-5DC2-4A97-A247-36B8DE93C7C3}"/>
                  </a:ext>
                </a:extLst>
              </p:cNvPr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fontAlgn="base">
                  <a:defRPr/>
                </a:pPr>
                <a:endParaRPr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0B54AD3-20CD-0448-A160-68501A8C88AC}"/>
              </a:ext>
            </a:extLst>
          </p:cNvPr>
          <p:cNvSpPr txBox="1"/>
          <p:nvPr/>
        </p:nvSpPr>
        <p:spPr>
          <a:xfrm>
            <a:off x="3564055" y="702726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10"/>
              </a:rPr>
              <a:t>seed.nih.gov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B36BD-BDAF-A149-BF38-551416A6E145}"/>
              </a:ext>
            </a:extLst>
          </p:cNvPr>
          <p:cNvSpPr txBox="1"/>
          <p:nvPr/>
        </p:nvSpPr>
        <p:spPr>
          <a:xfrm>
            <a:off x="3570217" y="4713998"/>
            <a:ext cx="2238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11"/>
              </a:rPr>
              <a:t>ncai.nhlbi.nih.gov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5471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DAE06-4716-AE4A-84E5-B0A61A16A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00100"/>
            <a:ext cx="8229600" cy="1656229"/>
          </a:xfrm>
        </p:spPr>
        <p:txBody>
          <a:bodyPr/>
          <a:lstStyle/>
          <a:p>
            <a:r>
              <a:rPr lang="en-US" dirty="0"/>
              <a:t>Are you?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Faculty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Post-doc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Student (Graduate, Undergraduate)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University Administrator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Small Business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Other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9E1AC1-383E-D148-A522-45A10E04D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1451"/>
            <a:ext cx="7620000" cy="422672"/>
          </a:xfrm>
        </p:spPr>
        <p:txBody>
          <a:bodyPr/>
          <a:lstStyle/>
          <a:p>
            <a:r>
              <a:rPr lang="en-US" dirty="0"/>
              <a:t>Poll Question 2</a:t>
            </a:r>
          </a:p>
        </p:txBody>
      </p:sp>
    </p:spTree>
    <p:extLst>
      <p:ext uri="{BB962C8B-B14F-4D97-AF65-F5344CB8AC3E}">
        <p14:creationId xmlns:p14="http://schemas.microsoft.com/office/powerpoint/2010/main" val="2862189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DAE06-4716-AE4A-84E5-B0A61A16A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believe your research has the potential to be developed into a technology/product including therapeutics, diagnostics, medical devices etc.?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Yes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No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C9930D-5F6A-AD45-BE93-D72F59F7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1451"/>
            <a:ext cx="7620000" cy="422672"/>
          </a:xfrm>
        </p:spPr>
        <p:txBody>
          <a:bodyPr/>
          <a:lstStyle/>
          <a:p>
            <a:r>
              <a:rPr lang="en-US" dirty="0"/>
              <a:t>Poll Question 3</a:t>
            </a:r>
          </a:p>
        </p:txBody>
      </p:sp>
    </p:spTree>
    <p:extLst>
      <p:ext uri="{BB962C8B-B14F-4D97-AF65-F5344CB8AC3E}">
        <p14:creationId xmlns:p14="http://schemas.microsoft.com/office/powerpoint/2010/main" val="3077132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14815-B34B-BA41-A3AF-1E550324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Institutions as Innovation Engines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93678-65EA-5348-8E3C-D99DBD7A89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783"/>
            <a:fld id="{60583324-AE1C-3546-A724-4BA4670D7901}" type="slidenum">
              <a:rPr lang="en-US">
                <a:latin typeface="Arial"/>
                <a:ea typeface="ＭＳ Ｐゴシック"/>
                <a:cs typeface="Arial"/>
              </a:rPr>
              <a:pPr defTabSz="685783"/>
              <a:t>5</a:t>
            </a:fld>
            <a:endParaRPr lang="en-US">
              <a:latin typeface="Arial"/>
              <a:ea typeface="ＭＳ Ｐゴシック"/>
              <a:cs typeface="Arial"/>
            </a:endParaRPr>
          </a:p>
        </p:txBody>
      </p:sp>
      <p:grpSp>
        <p:nvGrpSpPr>
          <p:cNvPr id="3" name="Group 2" descr="diagram showing NIH awarding $30B per year in grants to universities who do research and increase knowledge which ultimately leads to products">
            <a:extLst>
              <a:ext uri="{FF2B5EF4-FFF2-40B4-BE49-F238E27FC236}">
                <a16:creationId xmlns:a16="http://schemas.microsoft.com/office/drawing/2014/main" id="{9A65FABD-E261-4BAB-ADEF-1833B9AF2DA9}"/>
              </a:ext>
            </a:extLst>
          </p:cNvPr>
          <p:cNvGrpSpPr/>
          <p:nvPr/>
        </p:nvGrpSpPr>
        <p:grpSpPr>
          <a:xfrm>
            <a:off x="687656" y="1332435"/>
            <a:ext cx="7818120" cy="1371600"/>
            <a:chOff x="687656" y="1332435"/>
            <a:chExt cx="7818120" cy="1371600"/>
          </a:xfrm>
        </p:grpSpPr>
        <p:pic>
          <p:nvPicPr>
            <p:cNvPr id="6" name="Picture 5" descr="NIH logo">
              <a:extLst>
                <a:ext uri="{FF2B5EF4-FFF2-40B4-BE49-F238E27FC236}">
                  <a16:creationId xmlns:a16="http://schemas.microsoft.com/office/drawing/2014/main" id="{59A99CB8-9FFE-344B-B878-ECDE809E9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236" y="1566112"/>
              <a:ext cx="1954530" cy="30069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B4333DC-B1EB-CC43-A570-81AE377D41BE}"/>
                </a:ext>
              </a:extLst>
            </p:cNvPr>
            <p:cNvSpPr txBox="1"/>
            <p:nvPr/>
          </p:nvSpPr>
          <p:spPr>
            <a:xfrm>
              <a:off x="712213" y="1977356"/>
              <a:ext cx="1680637" cy="276999"/>
            </a:xfrm>
            <a:prstGeom prst="rect">
              <a:avLst/>
            </a:prstGeom>
          </p:spPr>
          <p:txBody>
            <a:bodyPr vert="horz" wrap="square" rtlCol="0" anchor="b">
              <a:spAutoFit/>
            </a:bodyPr>
            <a:lstStyle/>
            <a:p>
              <a:pPr algn="r" defTabSz="685783">
                <a:spcBef>
                  <a:spcPct val="0"/>
                </a:spcBef>
              </a:pPr>
              <a:r>
                <a:rPr lang="en-US" sz="1200" b="1" dirty="0">
                  <a:solidFill>
                    <a:srgbClr val="000000"/>
                  </a:solidFill>
                  <a:latin typeface="Arial Black" charset="0"/>
                  <a:ea typeface="Arial Black" charset="0"/>
                  <a:cs typeface="Arial Black" charset="0"/>
                </a:rPr>
                <a:t>~$30B per year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EA02CC1-1F1F-4B46-A530-220700E6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6506" y="1572155"/>
              <a:ext cx="1348740" cy="90780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871B937-9053-E441-AC71-8895B68D7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14829" y="1503577"/>
              <a:ext cx="1985175" cy="1022617"/>
            </a:xfrm>
            <a:prstGeom prst="rect">
              <a:avLst/>
            </a:prstGeom>
          </p:spPr>
        </p:pic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1250DD2F-2558-4844-B5DF-23419DAC674D}"/>
                </a:ext>
              </a:extLst>
            </p:cNvPr>
            <p:cNvSpPr/>
            <p:nvPr/>
          </p:nvSpPr>
          <p:spPr>
            <a:xfrm>
              <a:off x="2505026" y="1866810"/>
              <a:ext cx="628650" cy="400830"/>
            </a:xfrm>
            <a:prstGeom prst="rightArrow">
              <a:avLst>
                <a:gd name="adj1" fmla="val 50000"/>
                <a:gd name="adj2" fmla="val 41176"/>
              </a:avLst>
            </a:prstGeom>
            <a:gradFill flip="none" rotWithShape="1">
              <a:gsLst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  <a:gs pos="0">
                  <a:schemeClr val="bg1">
                    <a:lumMod val="65000"/>
                  </a:schemeClr>
                </a:gs>
                <a:gs pos="45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013">
                <a:solidFill>
                  <a:srgbClr val="FFFFFF"/>
                </a:solidFill>
                <a:latin typeface="Arial"/>
                <a:ea typeface="ＭＳ Ｐゴシック"/>
                <a:cs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7523C2-3924-BA4A-9ACF-5D23FC83875E}"/>
                </a:ext>
              </a:extLst>
            </p:cNvPr>
            <p:cNvSpPr txBox="1"/>
            <p:nvPr/>
          </p:nvSpPr>
          <p:spPr>
            <a:xfrm>
              <a:off x="2484563" y="1921312"/>
              <a:ext cx="754380" cy="276999"/>
            </a:xfrm>
            <a:prstGeom prst="rect">
              <a:avLst/>
            </a:prstGeom>
          </p:spPr>
          <p:txBody>
            <a:bodyPr vert="horz" wrap="square" rtlCol="0" anchor="b">
              <a:spAutoFit/>
            </a:bodyPr>
            <a:lstStyle/>
            <a:p>
              <a:pPr defTabSz="342892">
                <a:spcBef>
                  <a:spcPct val="0"/>
                </a:spcBef>
              </a:pPr>
              <a:r>
                <a:rPr lang="en-US" sz="1200" b="1" dirty="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</a:rPr>
                <a:t>grants</a:t>
              </a:r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91B4BBA9-7EEF-514B-BE46-39A5F1251321}"/>
                </a:ext>
              </a:extLst>
            </p:cNvPr>
            <p:cNvSpPr/>
            <p:nvPr/>
          </p:nvSpPr>
          <p:spPr>
            <a:xfrm>
              <a:off x="4002356" y="1866810"/>
              <a:ext cx="754380" cy="400830"/>
            </a:xfrm>
            <a:prstGeom prst="rightArrow">
              <a:avLst>
                <a:gd name="adj1" fmla="val 50000"/>
                <a:gd name="adj2" fmla="val 41176"/>
              </a:avLst>
            </a:prstGeom>
            <a:gradFill flip="none" rotWithShape="1">
              <a:gsLst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  <a:gs pos="0">
                  <a:schemeClr val="bg1">
                    <a:lumMod val="65000"/>
                  </a:schemeClr>
                </a:gs>
                <a:gs pos="45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013">
                <a:solidFill>
                  <a:srgbClr val="FFFFFF"/>
                </a:solidFill>
                <a:latin typeface="Arial"/>
                <a:ea typeface="ＭＳ Ｐゴシック"/>
                <a:cs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9ED387-CA1E-0C44-B055-495DAF2031B8}"/>
                </a:ext>
              </a:extLst>
            </p:cNvPr>
            <p:cNvSpPr txBox="1"/>
            <p:nvPr/>
          </p:nvSpPr>
          <p:spPr>
            <a:xfrm>
              <a:off x="3991149" y="1924717"/>
              <a:ext cx="857250" cy="276999"/>
            </a:xfrm>
            <a:prstGeom prst="rect">
              <a:avLst/>
            </a:prstGeom>
          </p:spPr>
          <p:txBody>
            <a:bodyPr vert="horz" wrap="square" rtlCol="0" anchor="b">
              <a:spAutoFit/>
            </a:bodyPr>
            <a:lstStyle/>
            <a:p>
              <a:pPr defTabSz="342892">
                <a:spcBef>
                  <a:spcPct val="0"/>
                </a:spcBef>
              </a:pPr>
              <a:r>
                <a:rPr lang="en-US" sz="1200" b="1" dirty="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</a:rPr>
                <a:t>research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9F26538-97F6-564E-9D3A-58402228ADCD}"/>
                </a:ext>
              </a:extLst>
            </p:cNvPr>
            <p:cNvCxnSpPr/>
            <p:nvPr/>
          </p:nvCxnSpPr>
          <p:spPr>
            <a:xfrm>
              <a:off x="6569754" y="2120797"/>
              <a:ext cx="857250" cy="15189"/>
            </a:xfrm>
            <a:prstGeom prst="straightConnector1">
              <a:avLst/>
            </a:prstGeom>
            <a:ln>
              <a:solidFill>
                <a:srgbClr val="72A8EA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E139C4-BBC1-8143-9677-D2828062A3A8}"/>
                </a:ext>
              </a:extLst>
            </p:cNvPr>
            <p:cNvSpPr txBox="1"/>
            <p:nvPr/>
          </p:nvSpPr>
          <p:spPr>
            <a:xfrm>
              <a:off x="7484313" y="1479239"/>
              <a:ext cx="952830" cy="107337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rtlCol="0" anchor="b">
              <a:spAutoFit/>
            </a:bodyPr>
            <a:lstStyle/>
            <a:p>
              <a:pPr algn="ctr" defTabSz="342892">
                <a:spcBef>
                  <a:spcPct val="0"/>
                </a:spcBef>
              </a:pPr>
              <a:r>
                <a:rPr lang="en-US" sz="975" b="1" dirty="0">
                  <a:solidFill>
                    <a:srgbClr val="000000"/>
                  </a:solidFill>
                  <a:latin typeface="Arial Black" charset="0"/>
                  <a:ea typeface="Arial Black" charset="0"/>
                  <a:cs typeface="Arial Black" charset="0"/>
                </a:rPr>
                <a:t>PRODUCTS</a:t>
              </a:r>
            </a:p>
            <a:p>
              <a:pPr marL="133347" indent="-86914" defTabSz="342892">
                <a:spcBef>
                  <a:spcPct val="0"/>
                </a:spcBef>
                <a:buFont typeface="Courier New" charset="0"/>
                <a:buChar char="o"/>
              </a:pPr>
              <a:r>
                <a:rPr lang="en-US" sz="900" dirty="0">
                  <a:solidFill>
                    <a:srgbClr val="AD0000"/>
                  </a:solidFill>
                  <a:latin typeface="Helvetica Light" charset="0"/>
                  <a:ea typeface="Helvetica Light" charset="0"/>
                  <a:cs typeface="Helvetica Light" charset="0"/>
                </a:rPr>
                <a:t>Drugs </a:t>
              </a:r>
            </a:p>
            <a:p>
              <a:pPr marL="133347" indent="-86914" defTabSz="342892">
                <a:spcBef>
                  <a:spcPct val="0"/>
                </a:spcBef>
                <a:buFont typeface="Courier New" charset="0"/>
                <a:buChar char="o"/>
              </a:pPr>
              <a:r>
                <a:rPr lang="en-US" sz="900" dirty="0">
                  <a:solidFill>
                    <a:srgbClr val="AD0000"/>
                  </a:solidFill>
                  <a:latin typeface="Helvetica Light" charset="0"/>
                  <a:ea typeface="Helvetica Light" charset="0"/>
                  <a:cs typeface="Helvetica Light" charset="0"/>
                </a:rPr>
                <a:t>Therapies</a:t>
              </a:r>
            </a:p>
            <a:p>
              <a:pPr marL="133347" indent="-86914" defTabSz="342892">
                <a:spcBef>
                  <a:spcPct val="0"/>
                </a:spcBef>
                <a:buFont typeface="Courier New" charset="0"/>
                <a:buChar char="o"/>
              </a:pPr>
              <a:r>
                <a:rPr lang="en-US" sz="900" dirty="0">
                  <a:solidFill>
                    <a:srgbClr val="AD0000"/>
                  </a:solidFill>
                  <a:latin typeface="Helvetica Light" charset="0"/>
                  <a:ea typeface="Helvetica Light" charset="0"/>
                  <a:cs typeface="Helvetica Light" charset="0"/>
                </a:rPr>
                <a:t>Vaccines</a:t>
              </a:r>
            </a:p>
            <a:p>
              <a:pPr marL="133347" indent="-86914" defTabSz="342892">
                <a:spcBef>
                  <a:spcPct val="0"/>
                </a:spcBef>
                <a:buFont typeface="Courier New" charset="0"/>
                <a:buChar char="o"/>
              </a:pPr>
              <a:r>
                <a:rPr lang="en-US" sz="900" dirty="0">
                  <a:solidFill>
                    <a:srgbClr val="AD0000"/>
                  </a:solidFill>
                  <a:latin typeface="Helvetica Light" charset="0"/>
                  <a:ea typeface="Helvetica Light" charset="0"/>
                  <a:cs typeface="Helvetica Light" charset="0"/>
                </a:rPr>
                <a:t>Devices</a:t>
              </a:r>
            </a:p>
            <a:p>
              <a:pPr marL="133347" indent="-86914" defTabSz="342892">
                <a:spcBef>
                  <a:spcPct val="0"/>
                </a:spcBef>
                <a:buFont typeface="Courier New" charset="0"/>
                <a:buChar char="o"/>
              </a:pPr>
              <a:r>
                <a:rPr lang="en-US" sz="900" dirty="0">
                  <a:solidFill>
                    <a:srgbClr val="AD0000"/>
                  </a:solidFill>
                  <a:latin typeface="Helvetica Light" charset="0"/>
                  <a:ea typeface="Helvetica Light" charset="0"/>
                  <a:cs typeface="Helvetica Light" charset="0"/>
                </a:rPr>
                <a:t>Tests</a:t>
              </a:r>
            </a:p>
            <a:p>
              <a:pPr marL="133347" indent="-86914" defTabSz="342892">
                <a:spcBef>
                  <a:spcPct val="0"/>
                </a:spcBef>
                <a:buFont typeface="Courier New" charset="0"/>
                <a:buChar char="o"/>
              </a:pPr>
              <a:r>
                <a:rPr lang="en-US" sz="900" dirty="0">
                  <a:solidFill>
                    <a:srgbClr val="AD0000"/>
                  </a:solidFill>
                  <a:latin typeface="Helvetica Light" charset="0"/>
                  <a:ea typeface="Helvetica Light" charset="0"/>
                  <a:cs typeface="Helvetica Light" charset="0"/>
                </a:rPr>
                <a:t>eHealth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5ACB8E4-2321-094E-B4F7-71D198BB931A}"/>
                </a:ext>
              </a:extLst>
            </p:cNvPr>
            <p:cNvSpPr/>
            <p:nvPr/>
          </p:nvSpPr>
          <p:spPr>
            <a:xfrm>
              <a:off x="687656" y="1332435"/>
              <a:ext cx="7818120" cy="13716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013">
                <a:solidFill>
                  <a:srgbClr val="FFFFFF"/>
                </a:solidFill>
                <a:latin typeface="Arial"/>
                <a:ea typeface="ＭＳ Ｐゴシック"/>
                <a:cs typeface="Arial"/>
              </a:endParaRPr>
            </a:p>
          </p:txBody>
        </p:sp>
      </p:grpSp>
      <p:sp>
        <p:nvSpPr>
          <p:cNvPr id="19" name="Down Arrow 18">
            <a:extLst>
              <a:ext uri="{FF2B5EF4-FFF2-40B4-BE49-F238E27FC236}">
                <a16:creationId xmlns:a16="http://schemas.microsoft.com/office/drawing/2014/main" id="{E3B9D860-460B-8945-9007-2A9E603A7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5366418" y="1097424"/>
            <a:ext cx="377190" cy="3405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013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1EB5CE-2C61-5145-8377-8CE6E8367E34}"/>
              </a:ext>
            </a:extLst>
          </p:cNvPr>
          <p:cNvSpPr txBox="1"/>
          <p:nvPr/>
        </p:nvSpPr>
        <p:spPr>
          <a:xfrm>
            <a:off x="585224" y="765295"/>
            <a:ext cx="8022984" cy="307777"/>
          </a:xfrm>
          <a:prstGeom prst="rect">
            <a:avLst/>
          </a:prstGeom>
        </p:spPr>
        <p:txBody>
          <a:bodyPr vert="horz" wrap="square" rtlCol="0" anchor="b">
            <a:spAutoFit/>
          </a:bodyPr>
          <a:lstStyle/>
          <a:p>
            <a:pPr defTabSz="342892">
              <a:spcBef>
                <a:spcPct val="0"/>
              </a:spcBef>
            </a:pPr>
            <a:r>
              <a:rPr lang="en-US" sz="1400" b="1" dirty="0">
                <a:solidFill>
                  <a:srgbClr val="1370C0"/>
                </a:solidFill>
                <a:latin typeface="Arial Black"/>
                <a:ea typeface="ＭＳ Ｐゴシック"/>
                <a:cs typeface="Arial Black"/>
              </a:rPr>
              <a:t>The Opportunity</a:t>
            </a:r>
            <a:r>
              <a:rPr lang="en-US" sz="1400" dirty="0">
                <a:solidFill>
                  <a:srgbClr val="1370C0"/>
                </a:solidFill>
                <a:latin typeface="Helvetica Light" charset="0"/>
                <a:ea typeface="Helvetica Light" charset="0"/>
                <a:cs typeface="Arial" panose="020B0604020202020204" pitchFamily="34" charset="0"/>
              </a:rPr>
              <a:t>: </a:t>
            </a:r>
            <a:r>
              <a:rPr lang="en-US" sz="1400" dirty="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rPr>
              <a:t>The majority of biomedical innovations stem from basic research in academia</a:t>
            </a:r>
            <a:endParaRPr lang="en-US" sz="1400" u="sng" dirty="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178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14815-B34B-BA41-A3AF-1E550324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Institutions as Innovation Engines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93678-65EA-5348-8E3C-D99DBD7A89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783"/>
            <a:fld id="{60583324-AE1C-3546-A724-4BA4670D7901}" type="slidenum">
              <a:rPr lang="en-US">
                <a:latin typeface="Arial"/>
                <a:ea typeface="ＭＳ Ｐゴシック"/>
                <a:cs typeface="Arial"/>
              </a:rPr>
              <a:pPr defTabSz="685783"/>
              <a:t>6</a:t>
            </a:fld>
            <a:endParaRPr lang="en-US">
              <a:latin typeface="Arial"/>
              <a:ea typeface="ＭＳ Ｐゴシック"/>
              <a:cs typeface="Arial"/>
            </a:endParaRPr>
          </a:p>
        </p:txBody>
      </p:sp>
      <p:pic>
        <p:nvPicPr>
          <p:cNvPr id="15" name="Picture 14" descr="Stop/slow">
            <a:extLst>
              <a:ext uri="{FF2B5EF4-FFF2-40B4-BE49-F238E27FC236}">
                <a16:creationId xmlns:a16="http://schemas.microsoft.com/office/drawing/2014/main" id="{CED790E4-C1EF-D842-BCF0-18572807C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559" y="1577636"/>
            <a:ext cx="800100" cy="8001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CE82527-F643-934E-8207-43A06DD2E90D}"/>
              </a:ext>
            </a:extLst>
          </p:cNvPr>
          <p:cNvSpPr txBox="1"/>
          <p:nvPr/>
        </p:nvSpPr>
        <p:spPr>
          <a:xfrm>
            <a:off x="628650" y="2882300"/>
            <a:ext cx="8022984" cy="523220"/>
          </a:xfrm>
          <a:prstGeom prst="rect">
            <a:avLst/>
          </a:prstGeom>
        </p:spPr>
        <p:txBody>
          <a:bodyPr vert="horz" wrap="square" rtlCol="0" anchor="b">
            <a:spAutoFit/>
          </a:bodyPr>
          <a:lstStyle/>
          <a:p>
            <a:pPr defTabSz="342892">
              <a:spcBef>
                <a:spcPct val="0"/>
              </a:spcBef>
            </a:pPr>
            <a:r>
              <a:rPr lang="en-US" sz="1400" b="1" dirty="0">
                <a:solidFill>
                  <a:srgbClr val="1370C0"/>
                </a:solidFill>
                <a:latin typeface="Arial Black"/>
                <a:ea typeface="ＭＳ Ｐゴシック"/>
                <a:cs typeface="Arial Black"/>
              </a:rPr>
              <a:t>The Problem</a:t>
            </a:r>
            <a:r>
              <a:rPr lang="en-US" sz="1400" dirty="0">
                <a:solidFill>
                  <a:srgbClr val="1370C0"/>
                </a:solidFill>
                <a:latin typeface="Helvetica Light" charset="0"/>
                <a:ea typeface="Helvetica Light" charset="0"/>
                <a:cs typeface="Arial" panose="020B0604020202020204" pitchFamily="34" charset="0"/>
              </a:rPr>
              <a:t>: </a:t>
            </a:r>
            <a:r>
              <a:rPr lang="en-US" sz="1400" dirty="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rPr>
              <a:t>Turning university-derived discoveries into tangible products is </a:t>
            </a:r>
            <a:r>
              <a:rPr lang="en-US" sz="1400" u="sng" dirty="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rPr>
              <a:t>slow and inefficient</a:t>
            </a:r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787B7D2F-FE66-D048-AAE0-46E022380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6802158" y="2464417"/>
            <a:ext cx="377190" cy="3405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013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1EB5CE-2C61-5145-8377-8CE6E8367E34}"/>
              </a:ext>
            </a:extLst>
          </p:cNvPr>
          <p:cNvSpPr txBox="1"/>
          <p:nvPr/>
        </p:nvSpPr>
        <p:spPr>
          <a:xfrm>
            <a:off x="585224" y="765295"/>
            <a:ext cx="8022984" cy="307777"/>
          </a:xfrm>
          <a:prstGeom prst="rect">
            <a:avLst/>
          </a:prstGeom>
        </p:spPr>
        <p:txBody>
          <a:bodyPr vert="horz" wrap="square" rtlCol="0" anchor="b">
            <a:spAutoFit/>
          </a:bodyPr>
          <a:lstStyle/>
          <a:p>
            <a:pPr defTabSz="342892">
              <a:spcBef>
                <a:spcPct val="0"/>
              </a:spcBef>
            </a:pPr>
            <a:r>
              <a:rPr lang="en-US" sz="1400" b="1" dirty="0">
                <a:solidFill>
                  <a:srgbClr val="1370C0"/>
                </a:solidFill>
                <a:latin typeface="Arial Black"/>
                <a:ea typeface="ＭＳ Ｐゴシック"/>
                <a:cs typeface="Arial Black"/>
              </a:rPr>
              <a:t>The Opportunity</a:t>
            </a:r>
            <a:r>
              <a:rPr lang="en-US" sz="1400" dirty="0">
                <a:solidFill>
                  <a:srgbClr val="1370C0"/>
                </a:solidFill>
                <a:latin typeface="Helvetica Light" charset="0"/>
                <a:ea typeface="Helvetica Light" charset="0"/>
                <a:cs typeface="Arial" panose="020B0604020202020204" pitchFamily="34" charset="0"/>
              </a:rPr>
              <a:t>: </a:t>
            </a:r>
            <a:r>
              <a:rPr lang="en-US" sz="1400" dirty="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rPr>
              <a:t>The majority of biomedical innovations stem from basic research in academia</a:t>
            </a:r>
            <a:endParaRPr lang="en-US" sz="1400" u="sng" dirty="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59" name="Down Arrow 58">
            <a:extLst>
              <a:ext uri="{FF2B5EF4-FFF2-40B4-BE49-F238E27FC236}">
                <a16:creationId xmlns:a16="http://schemas.microsoft.com/office/drawing/2014/main" id="{8181FBDB-6D31-7A4D-95C9-DD0BE558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5366418" y="1097424"/>
            <a:ext cx="377190" cy="3405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013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  <p:grpSp>
        <p:nvGrpSpPr>
          <p:cNvPr id="3" name="Group 2" descr="diagram showing NIH awarding $30B per year in grants to universities who do research and increase knowledge which ultimately leads to products">
            <a:extLst>
              <a:ext uri="{FF2B5EF4-FFF2-40B4-BE49-F238E27FC236}">
                <a16:creationId xmlns:a16="http://schemas.microsoft.com/office/drawing/2014/main" id="{E70620F5-9BA9-4456-9A5E-D4DFA2E1573E}"/>
              </a:ext>
            </a:extLst>
          </p:cNvPr>
          <p:cNvGrpSpPr/>
          <p:nvPr/>
        </p:nvGrpSpPr>
        <p:grpSpPr>
          <a:xfrm>
            <a:off x="687656" y="1332435"/>
            <a:ext cx="7818120" cy="1371600"/>
            <a:chOff x="687656" y="1332435"/>
            <a:chExt cx="7818120" cy="137160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22F74698-FC7B-5046-9369-D6AAE76C2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236" y="1566112"/>
              <a:ext cx="1954530" cy="300698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0568EE0-9EC0-B04A-A804-349DCAF686C5}"/>
                </a:ext>
              </a:extLst>
            </p:cNvPr>
            <p:cNvSpPr txBox="1"/>
            <p:nvPr/>
          </p:nvSpPr>
          <p:spPr>
            <a:xfrm>
              <a:off x="712213" y="1977356"/>
              <a:ext cx="1680637" cy="276999"/>
            </a:xfrm>
            <a:prstGeom prst="rect">
              <a:avLst/>
            </a:prstGeom>
          </p:spPr>
          <p:txBody>
            <a:bodyPr vert="horz" wrap="square" rtlCol="0" anchor="b">
              <a:spAutoFit/>
            </a:bodyPr>
            <a:lstStyle/>
            <a:p>
              <a:pPr algn="r" defTabSz="685783">
                <a:spcBef>
                  <a:spcPct val="0"/>
                </a:spcBef>
              </a:pPr>
              <a:r>
                <a:rPr lang="en-US" sz="1200" b="1" dirty="0">
                  <a:solidFill>
                    <a:srgbClr val="000000"/>
                  </a:solidFill>
                  <a:latin typeface="Arial Black" charset="0"/>
                  <a:ea typeface="Arial Black" charset="0"/>
                  <a:cs typeface="Arial Black" charset="0"/>
                </a:rPr>
                <a:t>~$30B per year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124A2136-2826-B747-88B4-14AB3DE3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6506" y="1572155"/>
              <a:ext cx="1348740" cy="907806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9049DE2F-6C2F-0B44-A002-9EF8DED3C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14829" y="1503577"/>
              <a:ext cx="1985175" cy="1022617"/>
            </a:xfrm>
            <a:prstGeom prst="rect">
              <a:avLst/>
            </a:prstGeom>
          </p:spPr>
        </p:pic>
        <p:sp>
          <p:nvSpPr>
            <p:cNvPr id="52" name="Right Arrow 51">
              <a:extLst>
                <a:ext uri="{FF2B5EF4-FFF2-40B4-BE49-F238E27FC236}">
                  <a16:creationId xmlns:a16="http://schemas.microsoft.com/office/drawing/2014/main" id="{62E4B808-04ED-B345-B623-819B8DE8ACFE}"/>
                </a:ext>
              </a:extLst>
            </p:cNvPr>
            <p:cNvSpPr/>
            <p:nvPr/>
          </p:nvSpPr>
          <p:spPr>
            <a:xfrm>
              <a:off x="2505026" y="1866810"/>
              <a:ext cx="628650" cy="400830"/>
            </a:xfrm>
            <a:prstGeom prst="rightArrow">
              <a:avLst>
                <a:gd name="adj1" fmla="val 50000"/>
                <a:gd name="adj2" fmla="val 41176"/>
              </a:avLst>
            </a:prstGeom>
            <a:gradFill flip="none" rotWithShape="1">
              <a:gsLst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  <a:gs pos="0">
                  <a:schemeClr val="bg1">
                    <a:lumMod val="65000"/>
                  </a:schemeClr>
                </a:gs>
                <a:gs pos="45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013">
                <a:solidFill>
                  <a:srgbClr val="FFFFFF"/>
                </a:solidFill>
                <a:latin typeface="Arial"/>
                <a:ea typeface="ＭＳ Ｐゴシック"/>
                <a:cs typeface="Arial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48CE454-2D57-0745-B902-004597800906}"/>
                </a:ext>
              </a:extLst>
            </p:cNvPr>
            <p:cNvSpPr txBox="1"/>
            <p:nvPr/>
          </p:nvSpPr>
          <p:spPr>
            <a:xfrm>
              <a:off x="2484563" y="1921312"/>
              <a:ext cx="754380" cy="276999"/>
            </a:xfrm>
            <a:prstGeom prst="rect">
              <a:avLst/>
            </a:prstGeom>
          </p:spPr>
          <p:txBody>
            <a:bodyPr vert="horz" wrap="square" rtlCol="0" anchor="b">
              <a:spAutoFit/>
            </a:bodyPr>
            <a:lstStyle/>
            <a:p>
              <a:pPr defTabSz="342892">
                <a:spcBef>
                  <a:spcPct val="0"/>
                </a:spcBef>
              </a:pPr>
              <a:r>
                <a:rPr lang="en-US" sz="1200" b="1" dirty="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</a:rPr>
                <a:t>grants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3331579D-C690-8B4C-B5CD-0BCC8DEDB5F1}"/>
                </a:ext>
              </a:extLst>
            </p:cNvPr>
            <p:cNvSpPr/>
            <p:nvPr/>
          </p:nvSpPr>
          <p:spPr>
            <a:xfrm>
              <a:off x="4002356" y="1866810"/>
              <a:ext cx="754380" cy="400830"/>
            </a:xfrm>
            <a:prstGeom prst="rightArrow">
              <a:avLst>
                <a:gd name="adj1" fmla="val 50000"/>
                <a:gd name="adj2" fmla="val 41176"/>
              </a:avLst>
            </a:prstGeom>
            <a:gradFill flip="none" rotWithShape="1">
              <a:gsLst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  <a:gs pos="0">
                  <a:schemeClr val="bg1">
                    <a:lumMod val="65000"/>
                  </a:schemeClr>
                </a:gs>
                <a:gs pos="45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013">
                <a:solidFill>
                  <a:srgbClr val="FFFFFF"/>
                </a:solidFill>
                <a:latin typeface="Arial"/>
                <a:ea typeface="ＭＳ Ｐゴシック"/>
                <a:cs typeface="Arial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AD59FB4-059F-1743-B322-A4200FB525BC}"/>
                </a:ext>
              </a:extLst>
            </p:cNvPr>
            <p:cNvSpPr txBox="1"/>
            <p:nvPr/>
          </p:nvSpPr>
          <p:spPr>
            <a:xfrm>
              <a:off x="3991149" y="1924717"/>
              <a:ext cx="857250" cy="276999"/>
            </a:xfrm>
            <a:prstGeom prst="rect">
              <a:avLst/>
            </a:prstGeom>
          </p:spPr>
          <p:txBody>
            <a:bodyPr vert="horz" wrap="square" rtlCol="0" anchor="b">
              <a:spAutoFit/>
            </a:bodyPr>
            <a:lstStyle/>
            <a:p>
              <a:pPr defTabSz="342892">
                <a:spcBef>
                  <a:spcPct val="0"/>
                </a:spcBef>
              </a:pPr>
              <a:r>
                <a:rPr lang="en-US" sz="1200" b="1" dirty="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</a:rPr>
                <a:t>research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693421A-E928-744B-9A3F-D19A6B37CC03}"/>
                </a:ext>
              </a:extLst>
            </p:cNvPr>
            <p:cNvSpPr txBox="1"/>
            <p:nvPr/>
          </p:nvSpPr>
          <p:spPr>
            <a:xfrm>
              <a:off x="7484313" y="1479239"/>
              <a:ext cx="952830" cy="107337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rtlCol="0" anchor="b">
              <a:spAutoFit/>
            </a:bodyPr>
            <a:lstStyle/>
            <a:p>
              <a:pPr algn="ctr" defTabSz="342892">
                <a:spcBef>
                  <a:spcPct val="0"/>
                </a:spcBef>
              </a:pPr>
              <a:r>
                <a:rPr lang="en-US" sz="975" b="1" dirty="0">
                  <a:solidFill>
                    <a:srgbClr val="000000"/>
                  </a:solidFill>
                  <a:latin typeface="Arial Black" charset="0"/>
                  <a:ea typeface="Arial Black" charset="0"/>
                  <a:cs typeface="Arial Black" charset="0"/>
                </a:rPr>
                <a:t>PRODUCTS</a:t>
              </a:r>
            </a:p>
            <a:p>
              <a:pPr marL="133347" indent="-86914" defTabSz="342892">
                <a:spcBef>
                  <a:spcPct val="0"/>
                </a:spcBef>
                <a:buFont typeface="Courier New" charset="0"/>
                <a:buChar char="o"/>
              </a:pPr>
              <a:r>
                <a:rPr lang="en-US" sz="900" dirty="0">
                  <a:solidFill>
                    <a:srgbClr val="AD0000"/>
                  </a:solidFill>
                  <a:latin typeface="Helvetica Light" charset="0"/>
                  <a:ea typeface="Helvetica Light" charset="0"/>
                  <a:cs typeface="Helvetica Light" charset="0"/>
                </a:rPr>
                <a:t>Drugs </a:t>
              </a:r>
            </a:p>
            <a:p>
              <a:pPr marL="133347" indent="-86914" defTabSz="342892">
                <a:spcBef>
                  <a:spcPct val="0"/>
                </a:spcBef>
                <a:buFont typeface="Courier New" charset="0"/>
                <a:buChar char="o"/>
              </a:pPr>
              <a:r>
                <a:rPr lang="en-US" sz="900" dirty="0">
                  <a:solidFill>
                    <a:srgbClr val="AD0000"/>
                  </a:solidFill>
                  <a:latin typeface="Helvetica Light" charset="0"/>
                  <a:ea typeface="Helvetica Light" charset="0"/>
                  <a:cs typeface="Helvetica Light" charset="0"/>
                </a:rPr>
                <a:t>Therapies</a:t>
              </a:r>
            </a:p>
            <a:p>
              <a:pPr marL="133347" indent="-86914" defTabSz="342892">
                <a:spcBef>
                  <a:spcPct val="0"/>
                </a:spcBef>
                <a:buFont typeface="Courier New" charset="0"/>
                <a:buChar char="o"/>
              </a:pPr>
              <a:r>
                <a:rPr lang="en-US" sz="900" dirty="0">
                  <a:solidFill>
                    <a:srgbClr val="AD0000"/>
                  </a:solidFill>
                  <a:latin typeface="Helvetica Light" charset="0"/>
                  <a:ea typeface="Helvetica Light" charset="0"/>
                  <a:cs typeface="Helvetica Light" charset="0"/>
                </a:rPr>
                <a:t>Vaccines</a:t>
              </a:r>
            </a:p>
            <a:p>
              <a:pPr marL="133347" indent="-86914" defTabSz="342892">
                <a:spcBef>
                  <a:spcPct val="0"/>
                </a:spcBef>
                <a:buFont typeface="Courier New" charset="0"/>
                <a:buChar char="o"/>
              </a:pPr>
              <a:r>
                <a:rPr lang="en-US" sz="900" dirty="0">
                  <a:solidFill>
                    <a:srgbClr val="AD0000"/>
                  </a:solidFill>
                  <a:latin typeface="Helvetica Light" charset="0"/>
                  <a:ea typeface="Helvetica Light" charset="0"/>
                  <a:cs typeface="Helvetica Light" charset="0"/>
                </a:rPr>
                <a:t>Devices</a:t>
              </a:r>
            </a:p>
            <a:p>
              <a:pPr marL="133347" indent="-86914" defTabSz="342892">
                <a:spcBef>
                  <a:spcPct val="0"/>
                </a:spcBef>
                <a:buFont typeface="Courier New" charset="0"/>
                <a:buChar char="o"/>
              </a:pPr>
              <a:r>
                <a:rPr lang="en-US" sz="900" dirty="0">
                  <a:solidFill>
                    <a:srgbClr val="AD0000"/>
                  </a:solidFill>
                  <a:latin typeface="Helvetica Light" charset="0"/>
                  <a:ea typeface="Helvetica Light" charset="0"/>
                  <a:cs typeface="Helvetica Light" charset="0"/>
                </a:rPr>
                <a:t>Tests</a:t>
              </a:r>
            </a:p>
            <a:p>
              <a:pPr marL="133347" indent="-86914" defTabSz="342892">
                <a:spcBef>
                  <a:spcPct val="0"/>
                </a:spcBef>
                <a:buFont typeface="Courier New" charset="0"/>
                <a:buChar char="o"/>
              </a:pPr>
              <a:r>
                <a:rPr lang="en-US" sz="900" dirty="0">
                  <a:solidFill>
                    <a:srgbClr val="AD0000"/>
                  </a:solidFill>
                  <a:latin typeface="Helvetica Light" charset="0"/>
                  <a:ea typeface="Helvetica Light" charset="0"/>
                  <a:cs typeface="Helvetica Light" charset="0"/>
                </a:rPr>
                <a:t>eHealth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89CCDFA-E8A9-7C45-9BF8-EB12AB883573}"/>
                </a:ext>
              </a:extLst>
            </p:cNvPr>
            <p:cNvSpPr/>
            <p:nvPr/>
          </p:nvSpPr>
          <p:spPr>
            <a:xfrm>
              <a:off x="687656" y="1332435"/>
              <a:ext cx="7818120" cy="13716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013">
                <a:solidFill>
                  <a:srgbClr val="FFFFFF"/>
                </a:solidFill>
                <a:latin typeface="Arial"/>
                <a:ea typeface="ＭＳ Ｐゴシック"/>
                <a:cs typeface="Arial"/>
              </a:endParaRP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5F78418-47FF-164D-BF69-5F7080001989}"/>
                </a:ext>
              </a:extLst>
            </p:cNvPr>
            <p:cNvCxnSpPr/>
            <p:nvPr/>
          </p:nvCxnSpPr>
          <p:spPr>
            <a:xfrm>
              <a:off x="6569754" y="2120797"/>
              <a:ext cx="857250" cy="15189"/>
            </a:xfrm>
            <a:prstGeom prst="straightConnector1">
              <a:avLst/>
            </a:prstGeom>
            <a:ln>
              <a:solidFill>
                <a:srgbClr val="72A8EA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7192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14815-B34B-BA41-A3AF-1E550324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Institutions as Innovation Engines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93678-65EA-5348-8E3C-D99DBD7A89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783"/>
            <a:fld id="{60583324-AE1C-3546-A724-4BA4670D7901}" type="slidenum">
              <a:rPr lang="en-US">
                <a:latin typeface="Arial"/>
                <a:ea typeface="ＭＳ Ｐゴシック"/>
                <a:cs typeface="Arial"/>
              </a:rPr>
              <a:pPr defTabSz="685783"/>
              <a:t>7</a:t>
            </a:fld>
            <a:endParaRPr lang="en-US">
              <a:latin typeface="Arial"/>
              <a:ea typeface="ＭＳ Ｐゴシック"/>
              <a:cs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ED790E4-C1EF-D842-BCF0-18572807C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559" y="1577636"/>
            <a:ext cx="800100" cy="8001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CE82527-F643-934E-8207-43A06DD2E90D}"/>
              </a:ext>
            </a:extLst>
          </p:cNvPr>
          <p:cNvSpPr txBox="1"/>
          <p:nvPr/>
        </p:nvSpPr>
        <p:spPr>
          <a:xfrm>
            <a:off x="628650" y="2882300"/>
            <a:ext cx="8022984" cy="523220"/>
          </a:xfrm>
          <a:prstGeom prst="rect">
            <a:avLst/>
          </a:prstGeom>
        </p:spPr>
        <p:txBody>
          <a:bodyPr vert="horz" wrap="square" rtlCol="0" anchor="b">
            <a:spAutoFit/>
          </a:bodyPr>
          <a:lstStyle/>
          <a:p>
            <a:pPr defTabSz="342892">
              <a:spcBef>
                <a:spcPct val="0"/>
              </a:spcBef>
            </a:pPr>
            <a:r>
              <a:rPr lang="en-US" sz="1400" b="1" dirty="0">
                <a:solidFill>
                  <a:srgbClr val="1370C0"/>
                </a:solidFill>
                <a:latin typeface="Arial Black"/>
                <a:ea typeface="ＭＳ Ｐゴシック"/>
                <a:cs typeface="Arial Black"/>
              </a:rPr>
              <a:t>The Problem</a:t>
            </a:r>
            <a:r>
              <a:rPr lang="en-US" sz="1400" dirty="0">
                <a:solidFill>
                  <a:srgbClr val="1370C0"/>
                </a:solidFill>
                <a:latin typeface="Helvetica Light" charset="0"/>
                <a:ea typeface="Helvetica Light" charset="0"/>
                <a:cs typeface="Arial" panose="020B0604020202020204" pitchFamily="34" charset="0"/>
              </a:rPr>
              <a:t>: </a:t>
            </a:r>
            <a:r>
              <a:rPr lang="en-US" sz="1400" dirty="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rPr>
              <a:t>Turning university-derived discoveries into tangible products is </a:t>
            </a:r>
            <a:r>
              <a:rPr lang="en-US" sz="1400" u="sng" dirty="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rPr>
              <a:t>slow and inefficient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306F82-45E3-1440-B203-287F0E284D95}"/>
              </a:ext>
            </a:extLst>
          </p:cNvPr>
          <p:cNvSpPr txBox="1"/>
          <p:nvPr/>
        </p:nvSpPr>
        <p:spPr>
          <a:xfrm>
            <a:off x="628650" y="3405520"/>
            <a:ext cx="7715250" cy="1434047"/>
          </a:xfrm>
          <a:prstGeom prst="rect">
            <a:avLst/>
          </a:prstGeom>
        </p:spPr>
        <p:txBody>
          <a:bodyPr vert="horz" wrap="square" rtlCol="0" anchor="b">
            <a:spAutoFit/>
          </a:bodyPr>
          <a:lstStyle/>
          <a:p>
            <a:pPr defTabSz="342892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1400" b="1" dirty="0">
                <a:solidFill>
                  <a:srgbClr val="1370C0"/>
                </a:solidFill>
                <a:latin typeface="Arial Black"/>
                <a:ea typeface="ＭＳ Ｐゴシック"/>
                <a:cs typeface="Arial Black"/>
              </a:rPr>
              <a:t>Why is this?  </a:t>
            </a:r>
            <a:r>
              <a:rPr lang="en-US" sz="1400" dirty="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rPr>
              <a:t>Academic researchers often lack …</a:t>
            </a:r>
          </a:p>
          <a:p>
            <a:pPr marL="2063303" indent="-258359" defTabSz="342892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000000"/>
                </a:solidFill>
                <a:latin typeface="Helvetica" pitchFamily="2" charset="0"/>
                <a:ea typeface="Helvetica Light" charset="0"/>
                <a:cs typeface="Helvetica Light" charset="0"/>
              </a:rPr>
              <a:t>Funding</a:t>
            </a:r>
            <a:r>
              <a:rPr lang="en-US" sz="1400" dirty="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rPr>
              <a:t> for product definition or development studies</a:t>
            </a:r>
          </a:p>
          <a:p>
            <a:pPr marL="2063303" indent="-258359" defTabSz="342892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000000"/>
                </a:solidFill>
                <a:latin typeface="Helvetica" pitchFamily="2" charset="0"/>
                <a:ea typeface="Helvetica Light" charset="0"/>
                <a:cs typeface="Helvetica Light" charset="0"/>
              </a:rPr>
              <a:t>Knowledge</a:t>
            </a:r>
            <a:r>
              <a:rPr lang="en-US" sz="1400" dirty="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rPr>
              <a:t> about the commercialization process</a:t>
            </a:r>
          </a:p>
          <a:p>
            <a:pPr marL="2063303" indent="-258359" defTabSz="342892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000000"/>
                </a:solidFill>
                <a:latin typeface="Helvetica" pitchFamily="2" charset="0"/>
                <a:ea typeface="Helvetica Light" charset="0"/>
                <a:cs typeface="Helvetica Light" charset="0"/>
              </a:rPr>
              <a:t>Access</a:t>
            </a:r>
            <a:r>
              <a:rPr lang="en-US" sz="1400" dirty="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rPr>
              <a:t> to product development expertise</a:t>
            </a:r>
          </a:p>
          <a:p>
            <a:pPr marL="2063303" indent="-258359" defTabSz="342892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000000"/>
                </a:solidFill>
                <a:latin typeface="Helvetica" pitchFamily="2" charset="0"/>
                <a:ea typeface="Helvetica Light" charset="0"/>
                <a:cs typeface="Helvetica Light" charset="0"/>
              </a:rPr>
              <a:t>Incentives </a:t>
            </a:r>
            <a:r>
              <a:rPr lang="en-US" sz="1400" dirty="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rPr>
              <a:t>for pursuing product-focused research</a:t>
            </a:r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787B7D2F-FE66-D048-AAE0-46E022380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6802158" y="2464417"/>
            <a:ext cx="377190" cy="3405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013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1EB5CE-2C61-5145-8377-8CE6E8367E34}"/>
              </a:ext>
            </a:extLst>
          </p:cNvPr>
          <p:cNvSpPr txBox="1"/>
          <p:nvPr/>
        </p:nvSpPr>
        <p:spPr>
          <a:xfrm>
            <a:off x="585224" y="765295"/>
            <a:ext cx="8022984" cy="307777"/>
          </a:xfrm>
          <a:prstGeom prst="rect">
            <a:avLst/>
          </a:prstGeom>
        </p:spPr>
        <p:txBody>
          <a:bodyPr vert="horz" wrap="square" rtlCol="0" anchor="b">
            <a:spAutoFit/>
          </a:bodyPr>
          <a:lstStyle/>
          <a:p>
            <a:pPr defTabSz="342892">
              <a:spcBef>
                <a:spcPct val="0"/>
              </a:spcBef>
            </a:pPr>
            <a:r>
              <a:rPr lang="en-US" sz="1400" b="1" dirty="0">
                <a:solidFill>
                  <a:srgbClr val="1370C0"/>
                </a:solidFill>
                <a:latin typeface="Arial Black"/>
                <a:ea typeface="ＭＳ Ｐゴシック"/>
                <a:cs typeface="Arial Black"/>
              </a:rPr>
              <a:t>The Opportunity</a:t>
            </a:r>
            <a:r>
              <a:rPr lang="en-US" sz="1400" dirty="0">
                <a:solidFill>
                  <a:srgbClr val="1370C0"/>
                </a:solidFill>
                <a:latin typeface="Helvetica Light" charset="0"/>
                <a:ea typeface="Helvetica Light" charset="0"/>
                <a:cs typeface="Arial" panose="020B0604020202020204" pitchFamily="34" charset="0"/>
              </a:rPr>
              <a:t>: </a:t>
            </a:r>
            <a:r>
              <a:rPr lang="en-US" sz="1400" dirty="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</a:rPr>
              <a:t>The majority of biomedical innovations stem from basic research in academia</a:t>
            </a:r>
            <a:endParaRPr lang="en-US" sz="1400" u="sng" dirty="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59" name="Down Arrow 58">
            <a:extLst>
              <a:ext uri="{FF2B5EF4-FFF2-40B4-BE49-F238E27FC236}">
                <a16:creationId xmlns:a16="http://schemas.microsoft.com/office/drawing/2014/main" id="{8181FBDB-6D31-7A4D-95C9-DD0BE558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5366418" y="1097424"/>
            <a:ext cx="377190" cy="3405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013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  <p:grpSp>
        <p:nvGrpSpPr>
          <p:cNvPr id="3" name="Group 2" descr="diagram showing NIH awarding $30B per year in grants to universities who do research and increase knowledge which ultimately leads to products">
            <a:extLst>
              <a:ext uri="{FF2B5EF4-FFF2-40B4-BE49-F238E27FC236}">
                <a16:creationId xmlns:a16="http://schemas.microsoft.com/office/drawing/2014/main" id="{D1653B64-B79D-4C32-B7F9-17C44F646B39}"/>
              </a:ext>
            </a:extLst>
          </p:cNvPr>
          <p:cNvGrpSpPr/>
          <p:nvPr/>
        </p:nvGrpSpPr>
        <p:grpSpPr>
          <a:xfrm>
            <a:off x="687656" y="1332435"/>
            <a:ext cx="7818120" cy="1371600"/>
            <a:chOff x="687656" y="1332435"/>
            <a:chExt cx="7818120" cy="137160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22F74698-FC7B-5046-9369-D6AAE76C2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236" y="1566112"/>
              <a:ext cx="1954530" cy="300698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0568EE0-9EC0-B04A-A804-349DCAF686C5}"/>
                </a:ext>
              </a:extLst>
            </p:cNvPr>
            <p:cNvSpPr txBox="1"/>
            <p:nvPr/>
          </p:nvSpPr>
          <p:spPr>
            <a:xfrm>
              <a:off x="712213" y="1977356"/>
              <a:ext cx="1680637" cy="276999"/>
            </a:xfrm>
            <a:prstGeom prst="rect">
              <a:avLst/>
            </a:prstGeom>
          </p:spPr>
          <p:txBody>
            <a:bodyPr vert="horz" wrap="square" rtlCol="0" anchor="b">
              <a:spAutoFit/>
            </a:bodyPr>
            <a:lstStyle/>
            <a:p>
              <a:pPr algn="r" defTabSz="685783">
                <a:spcBef>
                  <a:spcPct val="0"/>
                </a:spcBef>
              </a:pPr>
              <a:r>
                <a:rPr lang="en-US" sz="1200" b="1" dirty="0">
                  <a:solidFill>
                    <a:srgbClr val="000000"/>
                  </a:solidFill>
                  <a:latin typeface="Arial Black" charset="0"/>
                  <a:ea typeface="Arial Black" charset="0"/>
                  <a:cs typeface="Arial Black" charset="0"/>
                </a:rPr>
                <a:t>~$30B per year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124A2136-2826-B747-88B4-14AB3DE3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6506" y="1572155"/>
              <a:ext cx="1348740" cy="907806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9049DE2F-6C2F-0B44-A002-9EF8DED3C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14829" y="1503577"/>
              <a:ext cx="1985175" cy="1022617"/>
            </a:xfrm>
            <a:prstGeom prst="rect">
              <a:avLst/>
            </a:prstGeom>
          </p:spPr>
        </p:pic>
        <p:sp>
          <p:nvSpPr>
            <p:cNvPr id="52" name="Right Arrow 51">
              <a:extLst>
                <a:ext uri="{FF2B5EF4-FFF2-40B4-BE49-F238E27FC236}">
                  <a16:creationId xmlns:a16="http://schemas.microsoft.com/office/drawing/2014/main" id="{62E4B808-04ED-B345-B623-819B8DE8ACFE}"/>
                </a:ext>
              </a:extLst>
            </p:cNvPr>
            <p:cNvSpPr/>
            <p:nvPr/>
          </p:nvSpPr>
          <p:spPr>
            <a:xfrm>
              <a:off x="2505026" y="1866810"/>
              <a:ext cx="628650" cy="400830"/>
            </a:xfrm>
            <a:prstGeom prst="rightArrow">
              <a:avLst>
                <a:gd name="adj1" fmla="val 50000"/>
                <a:gd name="adj2" fmla="val 41176"/>
              </a:avLst>
            </a:prstGeom>
            <a:gradFill flip="none" rotWithShape="1">
              <a:gsLst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  <a:gs pos="0">
                  <a:schemeClr val="bg1">
                    <a:lumMod val="65000"/>
                  </a:schemeClr>
                </a:gs>
                <a:gs pos="45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013">
                <a:solidFill>
                  <a:srgbClr val="FFFFFF"/>
                </a:solidFill>
                <a:latin typeface="Arial"/>
                <a:ea typeface="ＭＳ Ｐゴシック"/>
                <a:cs typeface="Arial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48CE454-2D57-0745-B902-004597800906}"/>
                </a:ext>
              </a:extLst>
            </p:cNvPr>
            <p:cNvSpPr txBox="1"/>
            <p:nvPr/>
          </p:nvSpPr>
          <p:spPr>
            <a:xfrm>
              <a:off x="2484563" y="1921312"/>
              <a:ext cx="754380" cy="276999"/>
            </a:xfrm>
            <a:prstGeom prst="rect">
              <a:avLst/>
            </a:prstGeom>
          </p:spPr>
          <p:txBody>
            <a:bodyPr vert="horz" wrap="square" rtlCol="0" anchor="b">
              <a:spAutoFit/>
            </a:bodyPr>
            <a:lstStyle/>
            <a:p>
              <a:pPr defTabSz="342892">
                <a:spcBef>
                  <a:spcPct val="0"/>
                </a:spcBef>
              </a:pPr>
              <a:r>
                <a:rPr lang="en-US" sz="1200" b="1" dirty="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</a:rPr>
                <a:t>grants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3331579D-C690-8B4C-B5CD-0BCC8DEDB5F1}"/>
                </a:ext>
              </a:extLst>
            </p:cNvPr>
            <p:cNvSpPr/>
            <p:nvPr/>
          </p:nvSpPr>
          <p:spPr>
            <a:xfrm>
              <a:off x="4002356" y="1866810"/>
              <a:ext cx="754380" cy="400830"/>
            </a:xfrm>
            <a:prstGeom prst="rightArrow">
              <a:avLst>
                <a:gd name="adj1" fmla="val 50000"/>
                <a:gd name="adj2" fmla="val 41176"/>
              </a:avLst>
            </a:prstGeom>
            <a:gradFill flip="none" rotWithShape="1">
              <a:gsLst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  <a:gs pos="0">
                  <a:schemeClr val="bg1">
                    <a:lumMod val="65000"/>
                  </a:schemeClr>
                </a:gs>
                <a:gs pos="45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013">
                <a:solidFill>
                  <a:srgbClr val="FFFFFF"/>
                </a:solidFill>
                <a:latin typeface="Arial"/>
                <a:ea typeface="ＭＳ Ｐゴシック"/>
                <a:cs typeface="Arial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AD59FB4-059F-1743-B322-A4200FB525BC}"/>
                </a:ext>
              </a:extLst>
            </p:cNvPr>
            <p:cNvSpPr txBox="1"/>
            <p:nvPr/>
          </p:nvSpPr>
          <p:spPr>
            <a:xfrm>
              <a:off x="3991149" y="1924717"/>
              <a:ext cx="857250" cy="276999"/>
            </a:xfrm>
            <a:prstGeom prst="rect">
              <a:avLst/>
            </a:prstGeom>
          </p:spPr>
          <p:txBody>
            <a:bodyPr vert="horz" wrap="square" rtlCol="0" anchor="b">
              <a:spAutoFit/>
            </a:bodyPr>
            <a:lstStyle/>
            <a:p>
              <a:pPr defTabSz="342892">
                <a:spcBef>
                  <a:spcPct val="0"/>
                </a:spcBef>
              </a:pPr>
              <a:r>
                <a:rPr lang="en-US" sz="1200" b="1" dirty="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</a:rPr>
                <a:t>research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693421A-E928-744B-9A3F-D19A6B37CC03}"/>
                </a:ext>
              </a:extLst>
            </p:cNvPr>
            <p:cNvSpPr txBox="1"/>
            <p:nvPr/>
          </p:nvSpPr>
          <p:spPr>
            <a:xfrm>
              <a:off x="7484313" y="1479239"/>
              <a:ext cx="952830" cy="107337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rtlCol="0" anchor="b">
              <a:spAutoFit/>
            </a:bodyPr>
            <a:lstStyle/>
            <a:p>
              <a:pPr algn="ctr" defTabSz="342892">
                <a:spcBef>
                  <a:spcPct val="0"/>
                </a:spcBef>
              </a:pPr>
              <a:r>
                <a:rPr lang="en-US" sz="975" b="1" dirty="0">
                  <a:solidFill>
                    <a:srgbClr val="000000"/>
                  </a:solidFill>
                  <a:latin typeface="Arial Black" charset="0"/>
                  <a:ea typeface="Arial Black" charset="0"/>
                  <a:cs typeface="Arial Black" charset="0"/>
                </a:rPr>
                <a:t>PRODUCTS</a:t>
              </a:r>
            </a:p>
            <a:p>
              <a:pPr marL="133347" indent="-86914" defTabSz="342892">
                <a:spcBef>
                  <a:spcPct val="0"/>
                </a:spcBef>
                <a:buFont typeface="Courier New" charset="0"/>
                <a:buChar char="o"/>
              </a:pPr>
              <a:r>
                <a:rPr lang="en-US" sz="900" dirty="0">
                  <a:solidFill>
                    <a:srgbClr val="AD0000"/>
                  </a:solidFill>
                  <a:latin typeface="Helvetica Light" charset="0"/>
                  <a:ea typeface="Helvetica Light" charset="0"/>
                  <a:cs typeface="Helvetica Light" charset="0"/>
                </a:rPr>
                <a:t>Drugs </a:t>
              </a:r>
            </a:p>
            <a:p>
              <a:pPr marL="133347" indent="-86914" defTabSz="342892">
                <a:spcBef>
                  <a:spcPct val="0"/>
                </a:spcBef>
                <a:buFont typeface="Courier New" charset="0"/>
                <a:buChar char="o"/>
              </a:pPr>
              <a:r>
                <a:rPr lang="en-US" sz="900" dirty="0">
                  <a:solidFill>
                    <a:srgbClr val="AD0000"/>
                  </a:solidFill>
                  <a:latin typeface="Helvetica Light" charset="0"/>
                  <a:ea typeface="Helvetica Light" charset="0"/>
                  <a:cs typeface="Helvetica Light" charset="0"/>
                </a:rPr>
                <a:t>Therapies</a:t>
              </a:r>
            </a:p>
            <a:p>
              <a:pPr marL="133347" indent="-86914" defTabSz="342892">
                <a:spcBef>
                  <a:spcPct val="0"/>
                </a:spcBef>
                <a:buFont typeface="Courier New" charset="0"/>
                <a:buChar char="o"/>
              </a:pPr>
              <a:r>
                <a:rPr lang="en-US" sz="900" dirty="0">
                  <a:solidFill>
                    <a:srgbClr val="AD0000"/>
                  </a:solidFill>
                  <a:latin typeface="Helvetica Light" charset="0"/>
                  <a:ea typeface="Helvetica Light" charset="0"/>
                  <a:cs typeface="Helvetica Light" charset="0"/>
                </a:rPr>
                <a:t>Vaccines</a:t>
              </a:r>
            </a:p>
            <a:p>
              <a:pPr marL="133347" indent="-86914" defTabSz="342892">
                <a:spcBef>
                  <a:spcPct val="0"/>
                </a:spcBef>
                <a:buFont typeface="Courier New" charset="0"/>
                <a:buChar char="o"/>
              </a:pPr>
              <a:r>
                <a:rPr lang="en-US" sz="900" dirty="0">
                  <a:solidFill>
                    <a:srgbClr val="AD0000"/>
                  </a:solidFill>
                  <a:latin typeface="Helvetica Light" charset="0"/>
                  <a:ea typeface="Helvetica Light" charset="0"/>
                  <a:cs typeface="Helvetica Light" charset="0"/>
                </a:rPr>
                <a:t>Devices</a:t>
              </a:r>
            </a:p>
            <a:p>
              <a:pPr marL="133347" indent="-86914" defTabSz="342892">
                <a:spcBef>
                  <a:spcPct val="0"/>
                </a:spcBef>
                <a:buFont typeface="Courier New" charset="0"/>
                <a:buChar char="o"/>
              </a:pPr>
              <a:r>
                <a:rPr lang="en-US" sz="900" dirty="0">
                  <a:solidFill>
                    <a:srgbClr val="AD0000"/>
                  </a:solidFill>
                  <a:latin typeface="Helvetica Light" charset="0"/>
                  <a:ea typeface="Helvetica Light" charset="0"/>
                  <a:cs typeface="Helvetica Light" charset="0"/>
                </a:rPr>
                <a:t>Tests</a:t>
              </a:r>
            </a:p>
            <a:p>
              <a:pPr marL="133347" indent="-86914" defTabSz="342892">
                <a:spcBef>
                  <a:spcPct val="0"/>
                </a:spcBef>
                <a:buFont typeface="Courier New" charset="0"/>
                <a:buChar char="o"/>
              </a:pPr>
              <a:r>
                <a:rPr lang="en-US" sz="900" dirty="0">
                  <a:solidFill>
                    <a:srgbClr val="AD0000"/>
                  </a:solidFill>
                  <a:latin typeface="Helvetica Light" charset="0"/>
                  <a:ea typeface="Helvetica Light" charset="0"/>
                  <a:cs typeface="Helvetica Light" charset="0"/>
                </a:rPr>
                <a:t>eHealth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89CCDFA-E8A9-7C45-9BF8-EB12AB883573}"/>
                </a:ext>
              </a:extLst>
            </p:cNvPr>
            <p:cNvSpPr/>
            <p:nvPr/>
          </p:nvSpPr>
          <p:spPr>
            <a:xfrm>
              <a:off x="687656" y="1332435"/>
              <a:ext cx="7818120" cy="13716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013">
                <a:solidFill>
                  <a:srgbClr val="FFFFFF"/>
                </a:solidFill>
                <a:latin typeface="Arial"/>
                <a:ea typeface="ＭＳ Ｐゴシック"/>
                <a:cs typeface="Arial"/>
              </a:endParaRP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5F78418-47FF-164D-BF69-5F7080001989}"/>
                </a:ext>
              </a:extLst>
            </p:cNvPr>
            <p:cNvCxnSpPr/>
            <p:nvPr/>
          </p:nvCxnSpPr>
          <p:spPr>
            <a:xfrm>
              <a:off x="6569754" y="2120797"/>
              <a:ext cx="857250" cy="15189"/>
            </a:xfrm>
            <a:prstGeom prst="straightConnector1">
              <a:avLst/>
            </a:prstGeom>
            <a:ln>
              <a:solidFill>
                <a:srgbClr val="72A8EA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3553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3D895B-C19D-4F66-8F6F-290D8A0FE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SEED: Funding – Knowledge – Access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C520B4C5-3773-46F2-9B80-A5E5F49EC7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2" y="1371599"/>
            <a:ext cx="4715690" cy="2408913"/>
          </a:xfrm>
        </p:spPr>
        <p:txBody>
          <a:bodyPr/>
          <a:lstStyle/>
          <a:p>
            <a:pPr defTabSz="690563">
              <a:spcBef>
                <a:spcPts val="0"/>
              </a:spcBef>
              <a:spcAft>
                <a:spcPts val="1350"/>
              </a:spcAft>
            </a:pPr>
            <a:r>
              <a:rPr lang="en-US" sz="1500" dirty="0"/>
              <a:t>Supports the NIH innovator community (funding and resources) to validate and advance discoveries to products that improve patient care and health.</a:t>
            </a:r>
          </a:p>
          <a:p>
            <a:pPr defTabSz="690563">
              <a:spcBef>
                <a:spcPts val="0"/>
              </a:spcBef>
              <a:spcAft>
                <a:spcPts val="1350"/>
              </a:spcAft>
            </a:pPr>
            <a:r>
              <a:rPr lang="en-US" sz="1500" dirty="0"/>
              <a:t>Develop relationships with strategic partners and build opportunities for NIH innovators to further their product development efforts.</a:t>
            </a:r>
          </a:p>
          <a:p>
            <a:endParaRPr lang="en-US" sz="1500" dirty="0"/>
          </a:p>
        </p:txBody>
      </p:sp>
      <p:graphicFrame>
        <p:nvGraphicFramePr>
          <p:cNvPr id="5" name="Diagram 4" descr="3 intersecting circles representing Small Business Innovation, Academic Innovation and Innovator Support">
            <a:extLst>
              <a:ext uri="{FF2B5EF4-FFF2-40B4-BE49-F238E27FC236}">
                <a16:creationId xmlns:a16="http://schemas.microsoft.com/office/drawing/2014/main" id="{F319C845-F0BA-4088-9A1D-A28B0FAAAA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0639867"/>
              </p:ext>
            </p:extLst>
          </p:nvPr>
        </p:nvGraphicFramePr>
        <p:xfrm>
          <a:off x="4175760" y="1598358"/>
          <a:ext cx="5059680" cy="329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AEC4E0C6-EF91-44DF-A477-CE1F567C4746}"/>
              </a:ext>
            </a:extLst>
          </p:cNvPr>
          <p:cNvSpPr txBox="1">
            <a:spLocks/>
          </p:cNvSpPr>
          <p:nvPr/>
        </p:nvSpPr>
        <p:spPr bwMode="auto">
          <a:xfrm>
            <a:off x="628324" y="877192"/>
            <a:ext cx="8040188" cy="43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66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350"/>
              </a:spcAft>
              <a:buNone/>
              <a:defRPr/>
            </a:pPr>
            <a:r>
              <a:rPr lang="en-US" sz="1800" b="1" kern="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Small business Education and Entrepreneurial Development (SEED)</a:t>
            </a:r>
          </a:p>
          <a:p>
            <a:pPr marL="257175" indent="-257175">
              <a:defRPr/>
            </a:pPr>
            <a:endParaRPr lang="en-US" sz="1500" kern="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A84E04-03CF-094C-A8C4-F4FAEB74262F}"/>
              </a:ext>
            </a:extLst>
          </p:cNvPr>
          <p:cNvSpPr/>
          <p:nvPr/>
        </p:nvSpPr>
        <p:spPr>
          <a:xfrm>
            <a:off x="7866086" y="4835866"/>
            <a:ext cx="127791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seed.nih.gov</a:t>
            </a:r>
            <a:endParaRPr lang="en-US" sz="15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7" name="Picture 6" descr="SBIR/STTR logo">
            <a:extLst>
              <a:ext uri="{FF2B5EF4-FFF2-40B4-BE49-F238E27FC236}">
                <a16:creationId xmlns:a16="http://schemas.microsoft.com/office/drawing/2014/main" id="{11080182-D562-4070-9429-87344D5661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83" y="3597149"/>
            <a:ext cx="2592729" cy="94724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FA2780-43B6-45D5-9DF8-131032B16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97211" y="4168008"/>
            <a:ext cx="842601" cy="194206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0960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DAE06-4716-AE4A-84E5-B0A61A16A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you heard about the NIH Proof of Concept Network programs including NCAI, REACH, and </a:t>
            </a:r>
            <a:r>
              <a:rPr lang="en-US" dirty="0">
                <a:solidFill>
                  <a:srgbClr val="000000"/>
                </a:solidFill>
              </a:rPr>
              <a:t>NIGMS STTR Regional Technology Transfer Accelerator Hubs for </a:t>
            </a:r>
            <a:r>
              <a:rPr lang="en-US" dirty="0" err="1">
                <a:solidFill>
                  <a:srgbClr val="000000"/>
                </a:solidFill>
              </a:rPr>
              <a:t>IDeA</a:t>
            </a:r>
            <a:r>
              <a:rPr lang="en-US" dirty="0">
                <a:solidFill>
                  <a:srgbClr val="000000"/>
                </a:solidFill>
              </a:rPr>
              <a:t> States?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Yes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No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8D3DCD-2940-8448-99C4-0B06F71EA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1451"/>
            <a:ext cx="7620000" cy="422672"/>
          </a:xfrm>
        </p:spPr>
        <p:txBody>
          <a:bodyPr/>
          <a:lstStyle/>
          <a:p>
            <a:r>
              <a:rPr lang="en-US" dirty="0"/>
              <a:t>Poll Question 4</a:t>
            </a:r>
          </a:p>
        </p:txBody>
      </p:sp>
    </p:spTree>
    <p:extLst>
      <p:ext uri="{BB962C8B-B14F-4D97-AF65-F5344CB8AC3E}">
        <p14:creationId xmlns:p14="http://schemas.microsoft.com/office/powerpoint/2010/main" val="95351373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ED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EED Theme" id="{94630AB2-8CD5-42DB-9DDF-652ADF4013CD}" vid="{D345B6E7-6C0A-4F82-B79F-F679B7088C98}"/>
    </a:ext>
  </a:extLst>
</a:theme>
</file>

<file path=ppt/theme/theme3.xml><?xml version="1.0" encoding="utf-8"?>
<a:theme xmlns:a="http://schemas.openxmlformats.org/drawingml/2006/main" name="1_SEED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EED Theme" id="{94630AB2-8CD5-42DB-9DDF-652ADF4013CD}" vid="{D345B6E7-6C0A-4F82-B79F-F679B7088C9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FCD903A39E641A1765081AE1E11E4" ma:contentTypeVersion="14" ma:contentTypeDescription="Create a new document." ma:contentTypeScope="" ma:versionID="1949b486c266e2a99a03d6ba96780d26">
  <xsd:schema xmlns:xsd="http://www.w3.org/2001/XMLSchema" xmlns:xs="http://www.w3.org/2001/XMLSchema" xmlns:p="http://schemas.microsoft.com/office/2006/metadata/properties" xmlns:ns1="http://schemas.microsoft.com/sharepoint/v3" xmlns:ns2="940632ef-b28b-4cec-8ffd-9eeac2eb56c1" xmlns:ns3="b782763f-6307-4a05-826c-d2cae1abbb60" targetNamespace="http://schemas.microsoft.com/office/2006/metadata/properties" ma:root="true" ma:fieldsID="60365d6ab3e72d12fccdfbba78bc7d14" ns1:_="" ns2:_="" ns3:_="">
    <xsd:import namespace="http://schemas.microsoft.com/sharepoint/v3"/>
    <xsd:import namespace="940632ef-b28b-4cec-8ffd-9eeac2eb56c1"/>
    <xsd:import namespace="b782763f-6307-4a05-826c-d2cae1abbb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0632ef-b28b-4cec-8ffd-9eeac2eb56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82763f-6307-4a05-826c-d2cae1abbb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1FC9BF-EB62-4699-9D52-C0E244C6EFE0}">
  <ds:schemaRefs>
    <ds:schemaRef ds:uri="940632ef-b28b-4cec-8ffd-9eeac2eb56c1"/>
    <ds:schemaRef ds:uri="b782763f-6307-4a05-826c-d2cae1abbb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F1EC4BA-F2D7-42F8-96DD-E579E97D6AAE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782763f-6307-4a05-826c-d2cae1abbb60"/>
    <ds:schemaRef ds:uri="940632ef-b28b-4cec-8ffd-9eeac2eb56c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9D353EA-AEA2-4D3D-8C8B-C5147ADC75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3371</TotalTime>
  <Words>1921</Words>
  <Application>Microsoft Office PowerPoint</Application>
  <PresentationFormat>On-screen Show (16:9)</PresentationFormat>
  <Paragraphs>358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Courier New</vt:lpstr>
      <vt:lpstr>Helvetica</vt:lpstr>
      <vt:lpstr>Helvetica Light</vt:lpstr>
      <vt:lpstr>Wingdings</vt:lpstr>
      <vt:lpstr>Custom Design</vt:lpstr>
      <vt:lpstr>SEED Theme</vt:lpstr>
      <vt:lpstr>1_SEED Theme</vt:lpstr>
      <vt:lpstr>Helping Academics Address Unmet Medical Needs</vt:lpstr>
      <vt:lpstr>Poll Question 1</vt:lpstr>
      <vt:lpstr>Poll Question 2</vt:lpstr>
      <vt:lpstr>Poll Question 3</vt:lpstr>
      <vt:lpstr>Academic Institutions as Innovation Engines</vt:lpstr>
      <vt:lpstr>Academic Institutions as Innovation Engines</vt:lpstr>
      <vt:lpstr>Academic Institutions as Innovation Engines</vt:lpstr>
      <vt:lpstr>NIH SEED: Funding – Knowledge – Access</vt:lpstr>
      <vt:lpstr>Poll Question 4</vt:lpstr>
      <vt:lpstr>Poll Question 5</vt:lpstr>
      <vt:lpstr>NIH Proof-of-Concept Network: Supporting Product Development in Academia</vt:lpstr>
      <vt:lpstr>NIH Proof-of-Concept Network: NCAI and REACH</vt:lpstr>
      <vt:lpstr>NIH Proof-of-Concept Network: Regional Technology Transfer Hubs</vt:lpstr>
      <vt:lpstr>NIH Proof-of-Concept Network: Outcomes to Date*</vt:lpstr>
      <vt:lpstr>Success Story</vt:lpstr>
      <vt:lpstr>Success Story</vt:lpstr>
      <vt:lpstr>Poll Question 6</vt:lpstr>
      <vt:lpstr>Product Development Resources at the NIH</vt:lpstr>
      <vt:lpstr>Product Development Resources at the NIH</vt:lpstr>
      <vt:lpstr>NIH SEED: Funding – Knowledge – Access</vt:lpstr>
      <vt:lpstr>NIH SEED: Funding – Knowledge – Access</vt:lpstr>
      <vt:lpstr>Get Connected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Helping Academics Address Unmet Medical Needs</dc:title>
  <dc:creator>David Steadman</dc:creator>
  <cp:lastModifiedBy>Cummins, Sheri (NIH/OD) [E]</cp:lastModifiedBy>
  <cp:revision>53</cp:revision>
  <dcterms:created xsi:type="dcterms:W3CDTF">2016-12-03T14:45:52Z</dcterms:created>
  <dcterms:modified xsi:type="dcterms:W3CDTF">2020-10-29T19:20:52Z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0x010100C99FCD903A39E641A1765081AE1E11E4</vt:lpwstr>
  </property>
</Properties>
</file>