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5.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6.xml" ContentType="application/vnd.openxmlformats-officedocument.presentationml.tags+xml"/>
  <Override PartName="/ppt/notesSlides/notesSlide43.xml" ContentType="application/vnd.openxmlformats-officedocument.presentationml.notesSlide+xml"/>
  <Override PartName="/ppt/tags/tag7.xml" ContentType="application/vnd.openxmlformats-officedocument.presentationml.tags+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 id="2147483696" r:id="rId5"/>
  </p:sldMasterIdLst>
  <p:notesMasterIdLst>
    <p:notesMasterId r:id="rId72"/>
  </p:notesMasterIdLst>
  <p:handoutMasterIdLst>
    <p:handoutMasterId r:id="rId73"/>
  </p:handoutMasterIdLst>
  <p:sldIdLst>
    <p:sldId id="351" r:id="rId6"/>
    <p:sldId id="259" r:id="rId7"/>
    <p:sldId id="262" r:id="rId8"/>
    <p:sldId id="322" r:id="rId9"/>
    <p:sldId id="354" r:id="rId10"/>
    <p:sldId id="369" r:id="rId11"/>
    <p:sldId id="268" r:id="rId12"/>
    <p:sldId id="377" r:id="rId13"/>
    <p:sldId id="529" r:id="rId14"/>
    <p:sldId id="370" r:id="rId15"/>
    <p:sldId id="557" r:id="rId16"/>
    <p:sldId id="558" r:id="rId17"/>
    <p:sldId id="559" r:id="rId18"/>
    <p:sldId id="560" r:id="rId19"/>
    <p:sldId id="561" r:id="rId20"/>
    <p:sldId id="562" r:id="rId21"/>
    <p:sldId id="525" r:id="rId22"/>
    <p:sldId id="348" r:id="rId23"/>
    <p:sldId id="530" r:id="rId24"/>
    <p:sldId id="531" r:id="rId25"/>
    <p:sldId id="532" r:id="rId26"/>
    <p:sldId id="355" r:id="rId27"/>
    <p:sldId id="359" r:id="rId28"/>
    <p:sldId id="538" r:id="rId29"/>
    <p:sldId id="534" r:id="rId30"/>
    <p:sldId id="544" r:id="rId31"/>
    <p:sldId id="545" r:id="rId32"/>
    <p:sldId id="368" r:id="rId33"/>
    <p:sldId id="365" r:id="rId34"/>
    <p:sldId id="362" r:id="rId35"/>
    <p:sldId id="364" r:id="rId36"/>
    <p:sldId id="366" r:id="rId37"/>
    <p:sldId id="535" r:id="rId38"/>
    <p:sldId id="537" r:id="rId39"/>
    <p:sldId id="356" r:id="rId40"/>
    <p:sldId id="378" r:id="rId41"/>
    <p:sldId id="376" r:id="rId42"/>
    <p:sldId id="379" r:id="rId43"/>
    <p:sldId id="387" r:id="rId44"/>
    <p:sldId id="386" r:id="rId45"/>
    <p:sldId id="306" r:id="rId46"/>
    <p:sldId id="385" r:id="rId47"/>
    <p:sldId id="390" r:id="rId48"/>
    <p:sldId id="413" r:id="rId49"/>
    <p:sldId id="391" r:id="rId50"/>
    <p:sldId id="392" r:id="rId51"/>
    <p:sldId id="393" r:id="rId52"/>
    <p:sldId id="394" r:id="rId53"/>
    <p:sldId id="395" r:id="rId54"/>
    <p:sldId id="546" r:id="rId55"/>
    <p:sldId id="397" r:id="rId56"/>
    <p:sldId id="398" r:id="rId57"/>
    <p:sldId id="396" r:id="rId58"/>
    <p:sldId id="350" r:id="rId59"/>
    <p:sldId id="548" r:id="rId60"/>
    <p:sldId id="549" r:id="rId61"/>
    <p:sldId id="550" r:id="rId62"/>
    <p:sldId id="551" r:id="rId63"/>
    <p:sldId id="552" r:id="rId64"/>
    <p:sldId id="555" r:id="rId65"/>
    <p:sldId id="553" r:id="rId66"/>
    <p:sldId id="563" r:id="rId67"/>
    <p:sldId id="556" r:id="rId68"/>
    <p:sldId id="547" r:id="rId69"/>
    <p:sldId id="349" r:id="rId70"/>
    <p:sldId id="554" r:id="rId71"/>
  </p:sldIdLst>
  <p:sldSz cx="12192000" cy="6858000"/>
  <p:notesSz cx="6858000" cy="9144000"/>
  <p:custDataLst>
    <p:tags r:id="rId7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3770"/>
    <a:srgbClr val="99CC00"/>
    <a:srgbClr val="ACD4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5611" autoAdjust="0"/>
    <p:restoredTop sz="86415" autoAdjust="0"/>
  </p:normalViewPr>
  <p:slideViewPr>
    <p:cSldViewPr snapToGrid="0">
      <p:cViewPr varScale="1">
        <p:scale>
          <a:sx n="61" d="100"/>
          <a:sy n="61" d="100"/>
        </p:scale>
        <p:origin x="115" y="336"/>
      </p:cViewPr>
      <p:guideLst/>
    </p:cSldViewPr>
  </p:slideViewPr>
  <p:outlineViewPr>
    <p:cViewPr>
      <p:scale>
        <a:sx n="33" d="100"/>
        <a:sy n="33" d="100"/>
      </p:scale>
      <p:origin x="0" y="-23083"/>
    </p:cViewPr>
  </p:outlineViewPr>
  <p:notesTextViewPr>
    <p:cViewPr>
      <p:scale>
        <a:sx n="3" d="2"/>
        <a:sy n="3" d="2"/>
      </p:scale>
      <p:origin x="0" y="0"/>
    </p:cViewPr>
  </p:notesTextViewPr>
  <p:sorterViewPr>
    <p:cViewPr>
      <p:scale>
        <a:sx n="100" d="100"/>
        <a:sy n="100" d="100"/>
      </p:scale>
      <p:origin x="0" y="0"/>
    </p:cViewPr>
  </p:sorterViewPr>
  <p:notesViewPr>
    <p:cSldViewPr snapToGrid="0">
      <p:cViewPr>
        <p:scale>
          <a:sx n="100" d="100"/>
          <a:sy n="100" d="100"/>
        </p:scale>
        <p:origin x="215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1BD013-D98F-4E5E-9413-12B5839E4DD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33AF8201-545B-43C8-8D95-362D09523B14}">
      <dgm:prSet custT="1"/>
      <dgm:spPr/>
      <dgm:t>
        <a:bodyPr/>
        <a:lstStyle/>
        <a:p>
          <a:r>
            <a:rPr lang="en-US" sz="3600" dirty="0">
              <a:solidFill>
                <a:srgbClr val="C00000"/>
              </a:solidFill>
            </a:rPr>
            <a:t>55,012</a:t>
          </a:r>
          <a:r>
            <a:rPr lang="en-US" sz="3600" dirty="0">
              <a:solidFill>
                <a:schemeClr val="tx1"/>
              </a:solidFill>
            </a:rPr>
            <a:t> </a:t>
          </a:r>
          <a:r>
            <a:rPr lang="en-US" sz="3600" dirty="0"/>
            <a:t>extramural grant awards </a:t>
          </a:r>
          <a:r>
            <a:rPr lang="en-US" sz="3600" dirty="0">
              <a:solidFill>
                <a:srgbClr val="C00000"/>
              </a:solidFill>
            </a:rPr>
            <a:t>totaling $29.466 billion</a:t>
          </a:r>
        </a:p>
      </dgm:t>
    </dgm:pt>
    <dgm:pt modelId="{7ED85ED6-4D64-4C69-B3D1-D37216CB8451}" type="parTrans" cxnId="{536428E6-D318-4364-874C-B58744B071E8}">
      <dgm:prSet/>
      <dgm:spPr/>
      <dgm:t>
        <a:bodyPr/>
        <a:lstStyle/>
        <a:p>
          <a:endParaRPr lang="en-US"/>
        </a:p>
      </dgm:t>
    </dgm:pt>
    <dgm:pt modelId="{FAF543BB-FC83-4361-B012-D1BB75478860}" type="sibTrans" cxnId="{536428E6-D318-4364-874C-B58744B071E8}">
      <dgm:prSet/>
      <dgm:spPr/>
      <dgm:t>
        <a:bodyPr/>
        <a:lstStyle/>
        <a:p>
          <a:endParaRPr lang="en-US"/>
        </a:p>
      </dgm:t>
    </dgm:pt>
    <dgm:pt modelId="{A0BBF01B-DC70-4B8F-804F-CDD98C4E820A}">
      <dgm:prSet custT="1"/>
      <dgm:spPr/>
      <dgm:t>
        <a:bodyPr/>
        <a:lstStyle/>
        <a:p>
          <a:r>
            <a:rPr lang="en-US" sz="3600" dirty="0">
              <a:solidFill>
                <a:srgbClr val="C00000"/>
              </a:solidFill>
            </a:rPr>
            <a:t>Supported</a:t>
          </a:r>
          <a:r>
            <a:rPr lang="en-US" sz="3600" dirty="0"/>
            <a:t> research at </a:t>
          </a:r>
          <a:r>
            <a:rPr lang="en-US" sz="3600" dirty="0">
              <a:solidFill>
                <a:srgbClr val="C00000"/>
              </a:solidFill>
            </a:rPr>
            <a:t>2,738 organizations</a:t>
          </a:r>
          <a:r>
            <a:rPr lang="en-US" sz="3600" dirty="0"/>
            <a:t>  </a:t>
          </a:r>
        </a:p>
      </dgm:t>
    </dgm:pt>
    <dgm:pt modelId="{0AEAE6E4-21DE-4EBF-9DA7-6FD8E5D4E74A}" type="parTrans" cxnId="{B00E3197-E975-4632-8091-DD62136974A0}">
      <dgm:prSet/>
      <dgm:spPr/>
      <dgm:t>
        <a:bodyPr/>
        <a:lstStyle/>
        <a:p>
          <a:endParaRPr lang="en-US"/>
        </a:p>
      </dgm:t>
    </dgm:pt>
    <dgm:pt modelId="{993F19B6-E95B-458B-85CB-BC4C71F9EE78}" type="sibTrans" cxnId="{B00E3197-E975-4632-8091-DD62136974A0}">
      <dgm:prSet/>
      <dgm:spPr/>
      <dgm:t>
        <a:bodyPr/>
        <a:lstStyle/>
        <a:p>
          <a:endParaRPr lang="en-US"/>
        </a:p>
      </dgm:t>
    </dgm:pt>
    <dgm:pt modelId="{A4838D89-041A-4C14-A159-D999FDC012FC}" type="pres">
      <dgm:prSet presAssocID="{AF1BD013-D98F-4E5E-9413-12B5839E4DD4}" presName="hierChild1" presStyleCnt="0">
        <dgm:presLayoutVars>
          <dgm:chPref val="1"/>
          <dgm:dir/>
          <dgm:animOne val="branch"/>
          <dgm:animLvl val="lvl"/>
          <dgm:resizeHandles/>
        </dgm:presLayoutVars>
      </dgm:prSet>
      <dgm:spPr/>
    </dgm:pt>
    <dgm:pt modelId="{032322D4-16D3-477D-B1D0-84DB0601CE7B}" type="pres">
      <dgm:prSet presAssocID="{33AF8201-545B-43C8-8D95-362D09523B14}" presName="hierRoot1" presStyleCnt="0"/>
      <dgm:spPr/>
    </dgm:pt>
    <dgm:pt modelId="{062AB0A9-FC05-42FF-B700-8EDA544D889F}" type="pres">
      <dgm:prSet presAssocID="{33AF8201-545B-43C8-8D95-362D09523B14}" presName="composite" presStyleCnt="0"/>
      <dgm:spPr/>
    </dgm:pt>
    <dgm:pt modelId="{6C39B371-46AB-4271-8C00-8664EAFD6E8E}" type="pres">
      <dgm:prSet presAssocID="{33AF8201-545B-43C8-8D95-362D09523B14}" presName="background" presStyleLbl="node0" presStyleIdx="0" presStyleCnt="2"/>
      <dgm:spPr/>
    </dgm:pt>
    <dgm:pt modelId="{9C3E71B8-5424-46CA-BF8C-F96FCE5A31C4}" type="pres">
      <dgm:prSet presAssocID="{33AF8201-545B-43C8-8D95-362D09523B14}" presName="text" presStyleLbl="fgAcc0" presStyleIdx="0" presStyleCnt="2">
        <dgm:presLayoutVars>
          <dgm:chPref val="3"/>
        </dgm:presLayoutVars>
      </dgm:prSet>
      <dgm:spPr/>
    </dgm:pt>
    <dgm:pt modelId="{ACF66A4A-454B-4A6B-8F08-C8AE0269909F}" type="pres">
      <dgm:prSet presAssocID="{33AF8201-545B-43C8-8D95-362D09523B14}" presName="hierChild2" presStyleCnt="0"/>
      <dgm:spPr/>
    </dgm:pt>
    <dgm:pt modelId="{B8FD2605-050D-4F8A-926A-00CEF87419A1}" type="pres">
      <dgm:prSet presAssocID="{A0BBF01B-DC70-4B8F-804F-CDD98C4E820A}" presName="hierRoot1" presStyleCnt="0"/>
      <dgm:spPr/>
    </dgm:pt>
    <dgm:pt modelId="{ACB3717E-328D-4508-AD90-E7E84F26D654}" type="pres">
      <dgm:prSet presAssocID="{A0BBF01B-DC70-4B8F-804F-CDD98C4E820A}" presName="composite" presStyleCnt="0"/>
      <dgm:spPr/>
    </dgm:pt>
    <dgm:pt modelId="{F5089B0D-2200-416A-BE22-B731F6D39166}" type="pres">
      <dgm:prSet presAssocID="{A0BBF01B-DC70-4B8F-804F-CDD98C4E820A}" presName="background" presStyleLbl="node0" presStyleIdx="1" presStyleCnt="2"/>
      <dgm:spPr/>
    </dgm:pt>
    <dgm:pt modelId="{8B131E4A-7DDD-4F18-921A-5EADE3F991A2}" type="pres">
      <dgm:prSet presAssocID="{A0BBF01B-DC70-4B8F-804F-CDD98C4E820A}" presName="text" presStyleLbl="fgAcc0" presStyleIdx="1" presStyleCnt="2">
        <dgm:presLayoutVars>
          <dgm:chPref val="3"/>
        </dgm:presLayoutVars>
      </dgm:prSet>
      <dgm:spPr/>
    </dgm:pt>
    <dgm:pt modelId="{AD202FB3-56AD-4BBE-B663-2386D072890B}" type="pres">
      <dgm:prSet presAssocID="{A0BBF01B-DC70-4B8F-804F-CDD98C4E820A}" presName="hierChild2" presStyleCnt="0"/>
      <dgm:spPr/>
    </dgm:pt>
  </dgm:ptLst>
  <dgm:cxnLst>
    <dgm:cxn modelId="{06A8B85E-FBE9-446A-B4D1-9A30C875F6A9}" type="presOf" srcId="{33AF8201-545B-43C8-8D95-362D09523B14}" destId="{9C3E71B8-5424-46CA-BF8C-F96FCE5A31C4}" srcOrd="0" destOrd="0" presId="urn:microsoft.com/office/officeart/2005/8/layout/hierarchy1"/>
    <dgm:cxn modelId="{47935D86-5956-4FCA-85C3-A5FA58F554E1}" type="presOf" srcId="{AF1BD013-D98F-4E5E-9413-12B5839E4DD4}" destId="{A4838D89-041A-4C14-A159-D999FDC012FC}" srcOrd="0" destOrd="0" presId="urn:microsoft.com/office/officeart/2005/8/layout/hierarchy1"/>
    <dgm:cxn modelId="{B00E3197-E975-4632-8091-DD62136974A0}" srcId="{AF1BD013-D98F-4E5E-9413-12B5839E4DD4}" destId="{A0BBF01B-DC70-4B8F-804F-CDD98C4E820A}" srcOrd="1" destOrd="0" parTransId="{0AEAE6E4-21DE-4EBF-9DA7-6FD8E5D4E74A}" sibTransId="{993F19B6-E95B-458B-85CB-BC4C71F9EE78}"/>
    <dgm:cxn modelId="{E69B37DA-26FF-46F2-BE99-C10573C0F125}" type="presOf" srcId="{A0BBF01B-DC70-4B8F-804F-CDD98C4E820A}" destId="{8B131E4A-7DDD-4F18-921A-5EADE3F991A2}" srcOrd="0" destOrd="0" presId="urn:microsoft.com/office/officeart/2005/8/layout/hierarchy1"/>
    <dgm:cxn modelId="{536428E6-D318-4364-874C-B58744B071E8}" srcId="{AF1BD013-D98F-4E5E-9413-12B5839E4DD4}" destId="{33AF8201-545B-43C8-8D95-362D09523B14}" srcOrd="0" destOrd="0" parTransId="{7ED85ED6-4D64-4C69-B3D1-D37216CB8451}" sibTransId="{FAF543BB-FC83-4361-B012-D1BB75478860}"/>
    <dgm:cxn modelId="{4A0FCBCA-BDDB-47E0-A334-B4D737CABBA9}" type="presParOf" srcId="{A4838D89-041A-4C14-A159-D999FDC012FC}" destId="{032322D4-16D3-477D-B1D0-84DB0601CE7B}" srcOrd="0" destOrd="0" presId="urn:microsoft.com/office/officeart/2005/8/layout/hierarchy1"/>
    <dgm:cxn modelId="{6FB549BF-BBB3-4A83-8CBB-8FA8913D12EF}" type="presParOf" srcId="{032322D4-16D3-477D-B1D0-84DB0601CE7B}" destId="{062AB0A9-FC05-42FF-B700-8EDA544D889F}" srcOrd="0" destOrd="0" presId="urn:microsoft.com/office/officeart/2005/8/layout/hierarchy1"/>
    <dgm:cxn modelId="{D53FC42B-74CB-4C16-AEFA-9A4877975B42}" type="presParOf" srcId="{062AB0A9-FC05-42FF-B700-8EDA544D889F}" destId="{6C39B371-46AB-4271-8C00-8664EAFD6E8E}" srcOrd="0" destOrd="0" presId="urn:microsoft.com/office/officeart/2005/8/layout/hierarchy1"/>
    <dgm:cxn modelId="{8FFE6ED8-2655-4B6D-AF6F-2E3B858DA55B}" type="presParOf" srcId="{062AB0A9-FC05-42FF-B700-8EDA544D889F}" destId="{9C3E71B8-5424-46CA-BF8C-F96FCE5A31C4}" srcOrd="1" destOrd="0" presId="urn:microsoft.com/office/officeart/2005/8/layout/hierarchy1"/>
    <dgm:cxn modelId="{83D52B6A-9419-412D-B602-DCD7445BDB23}" type="presParOf" srcId="{032322D4-16D3-477D-B1D0-84DB0601CE7B}" destId="{ACF66A4A-454B-4A6B-8F08-C8AE0269909F}" srcOrd="1" destOrd="0" presId="urn:microsoft.com/office/officeart/2005/8/layout/hierarchy1"/>
    <dgm:cxn modelId="{EF836329-B48D-4F10-9D9D-0385B1196F8A}" type="presParOf" srcId="{A4838D89-041A-4C14-A159-D999FDC012FC}" destId="{B8FD2605-050D-4F8A-926A-00CEF87419A1}" srcOrd="1" destOrd="0" presId="urn:microsoft.com/office/officeart/2005/8/layout/hierarchy1"/>
    <dgm:cxn modelId="{95E32430-E0C5-4B6A-BE56-A2AF4F3DF778}" type="presParOf" srcId="{B8FD2605-050D-4F8A-926A-00CEF87419A1}" destId="{ACB3717E-328D-4508-AD90-E7E84F26D654}" srcOrd="0" destOrd="0" presId="urn:microsoft.com/office/officeart/2005/8/layout/hierarchy1"/>
    <dgm:cxn modelId="{1BC17BA7-9F7A-49BE-A780-A31FC176C930}" type="presParOf" srcId="{ACB3717E-328D-4508-AD90-E7E84F26D654}" destId="{F5089B0D-2200-416A-BE22-B731F6D39166}" srcOrd="0" destOrd="0" presId="urn:microsoft.com/office/officeart/2005/8/layout/hierarchy1"/>
    <dgm:cxn modelId="{20CA0489-5A85-4D0A-965C-230187A11B03}" type="presParOf" srcId="{ACB3717E-328D-4508-AD90-E7E84F26D654}" destId="{8B131E4A-7DDD-4F18-921A-5EADE3F991A2}" srcOrd="1" destOrd="0" presId="urn:microsoft.com/office/officeart/2005/8/layout/hierarchy1"/>
    <dgm:cxn modelId="{7D581DCB-27EF-44CE-9ABF-361EF24DE29A}" type="presParOf" srcId="{B8FD2605-050D-4F8A-926A-00CEF87419A1}" destId="{AD202FB3-56AD-4BBE-B663-2386D072890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508977-9579-41CF-92A7-32A205FE03C6}" type="doc">
      <dgm:prSet loTypeId="urn:microsoft.com/office/officeart/2005/8/layout/venn1" loCatId="relationship" qsTypeId="urn:microsoft.com/office/officeart/2005/8/quickstyle/simple1" qsCatId="simple" csTypeId="urn:microsoft.com/office/officeart/2005/8/colors/accent1_2" csCatId="accent1" phldr="1"/>
      <dgm:spPr/>
    </dgm:pt>
    <dgm:pt modelId="{856146FE-38AA-4518-A953-18E9C29419D2}">
      <dgm:prSet phldrT="[Text]"/>
      <dgm:spPr/>
      <dgm:t>
        <a:bodyPr/>
        <a:lstStyle/>
        <a:p>
          <a:r>
            <a:rPr lang="en-US" dirty="0"/>
            <a:t>PO</a:t>
          </a:r>
        </a:p>
      </dgm:t>
    </dgm:pt>
    <dgm:pt modelId="{4E4D5E03-149D-445F-A93D-AC6A19A5F12A}" type="parTrans" cxnId="{78C15E02-9CB9-4D40-931C-09B3B5108F14}">
      <dgm:prSet/>
      <dgm:spPr/>
      <dgm:t>
        <a:bodyPr/>
        <a:lstStyle/>
        <a:p>
          <a:endParaRPr lang="en-US"/>
        </a:p>
      </dgm:t>
    </dgm:pt>
    <dgm:pt modelId="{A1C5DA4A-BFBF-40AA-8B12-2009C4AB0AFA}" type="sibTrans" cxnId="{78C15E02-9CB9-4D40-931C-09B3B5108F14}">
      <dgm:prSet/>
      <dgm:spPr/>
      <dgm:t>
        <a:bodyPr/>
        <a:lstStyle/>
        <a:p>
          <a:endParaRPr lang="en-US"/>
        </a:p>
      </dgm:t>
    </dgm:pt>
    <dgm:pt modelId="{E5E1B1D8-B025-4AA6-BB76-A0A89B0915E0}">
      <dgm:prSet phldrT="[Text]"/>
      <dgm:spPr/>
      <dgm:t>
        <a:bodyPr/>
        <a:lstStyle/>
        <a:p>
          <a:r>
            <a:rPr lang="en-US" dirty="0"/>
            <a:t>GMO</a:t>
          </a:r>
        </a:p>
      </dgm:t>
    </dgm:pt>
    <dgm:pt modelId="{0898E06B-DF5B-4CD0-843C-4FCC3320F9EC}" type="parTrans" cxnId="{450A36E3-A6FC-4B47-9BFE-DC5E1C4202B3}">
      <dgm:prSet/>
      <dgm:spPr/>
      <dgm:t>
        <a:bodyPr/>
        <a:lstStyle/>
        <a:p>
          <a:endParaRPr lang="en-US"/>
        </a:p>
      </dgm:t>
    </dgm:pt>
    <dgm:pt modelId="{0B5BB9A7-3635-4DD0-96C9-A89526162159}" type="sibTrans" cxnId="{450A36E3-A6FC-4B47-9BFE-DC5E1C4202B3}">
      <dgm:prSet/>
      <dgm:spPr/>
      <dgm:t>
        <a:bodyPr/>
        <a:lstStyle/>
        <a:p>
          <a:endParaRPr lang="en-US"/>
        </a:p>
      </dgm:t>
    </dgm:pt>
    <dgm:pt modelId="{89C7D2AA-92FF-46A2-9CE0-FD51925D3D48}">
      <dgm:prSet phldrT="[Text]"/>
      <dgm:spPr/>
      <dgm:t>
        <a:bodyPr/>
        <a:lstStyle/>
        <a:p>
          <a:r>
            <a:rPr lang="en-US" dirty="0"/>
            <a:t>SRO</a:t>
          </a:r>
        </a:p>
      </dgm:t>
    </dgm:pt>
    <dgm:pt modelId="{3782DB14-9F45-4828-A73A-58AD4D9D67AE}" type="parTrans" cxnId="{F479D0C2-2657-42E5-8E26-3FCB9B25DE57}">
      <dgm:prSet/>
      <dgm:spPr/>
      <dgm:t>
        <a:bodyPr/>
        <a:lstStyle/>
        <a:p>
          <a:endParaRPr lang="en-US"/>
        </a:p>
      </dgm:t>
    </dgm:pt>
    <dgm:pt modelId="{B516BD24-8033-4555-B446-CF1F75180AC7}" type="sibTrans" cxnId="{F479D0C2-2657-42E5-8E26-3FCB9B25DE57}">
      <dgm:prSet/>
      <dgm:spPr/>
      <dgm:t>
        <a:bodyPr/>
        <a:lstStyle/>
        <a:p>
          <a:endParaRPr lang="en-US"/>
        </a:p>
      </dgm:t>
    </dgm:pt>
    <dgm:pt modelId="{BC70341A-DF12-4044-AE14-9C7A92353CD7}" type="pres">
      <dgm:prSet presAssocID="{A1508977-9579-41CF-92A7-32A205FE03C6}" presName="compositeShape" presStyleCnt="0">
        <dgm:presLayoutVars>
          <dgm:chMax val="7"/>
          <dgm:dir/>
          <dgm:resizeHandles val="exact"/>
        </dgm:presLayoutVars>
      </dgm:prSet>
      <dgm:spPr/>
    </dgm:pt>
    <dgm:pt modelId="{4A7BD97F-0DEC-4EFC-A5CE-99C575BE4888}" type="pres">
      <dgm:prSet presAssocID="{856146FE-38AA-4518-A953-18E9C29419D2}" presName="circ1" presStyleLbl="vennNode1" presStyleIdx="0" presStyleCnt="3"/>
      <dgm:spPr/>
    </dgm:pt>
    <dgm:pt modelId="{3CD17736-75CD-4BAE-B9B8-C8A1D192E884}" type="pres">
      <dgm:prSet presAssocID="{856146FE-38AA-4518-A953-18E9C29419D2}" presName="circ1Tx" presStyleLbl="revTx" presStyleIdx="0" presStyleCnt="0">
        <dgm:presLayoutVars>
          <dgm:chMax val="0"/>
          <dgm:chPref val="0"/>
          <dgm:bulletEnabled val="1"/>
        </dgm:presLayoutVars>
      </dgm:prSet>
      <dgm:spPr/>
    </dgm:pt>
    <dgm:pt modelId="{047FCD3A-6EFE-48D1-A5D7-A60D5A4A5D2A}" type="pres">
      <dgm:prSet presAssocID="{E5E1B1D8-B025-4AA6-BB76-A0A89B0915E0}" presName="circ2" presStyleLbl="vennNode1" presStyleIdx="1" presStyleCnt="3"/>
      <dgm:spPr/>
    </dgm:pt>
    <dgm:pt modelId="{C8321803-20FE-487A-9A7F-62CAE5B6437C}" type="pres">
      <dgm:prSet presAssocID="{E5E1B1D8-B025-4AA6-BB76-A0A89B0915E0}" presName="circ2Tx" presStyleLbl="revTx" presStyleIdx="0" presStyleCnt="0">
        <dgm:presLayoutVars>
          <dgm:chMax val="0"/>
          <dgm:chPref val="0"/>
          <dgm:bulletEnabled val="1"/>
        </dgm:presLayoutVars>
      </dgm:prSet>
      <dgm:spPr/>
    </dgm:pt>
    <dgm:pt modelId="{4756096E-06F7-4791-A101-E2D23D77EA49}" type="pres">
      <dgm:prSet presAssocID="{89C7D2AA-92FF-46A2-9CE0-FD51925D3D48}" presName="circ3" presStyleLbl="vennNode1" presStyleIdx="2" presStyleCnt="3"/>
      <dgm:spPr/>
    </dgm:pt>
    <dgm:pt modelId="{7D6C786D-3F5C-4EC3-8D8B-E95502D5B840}" type="pres">
      <dgm:prSet presAssocID="{89C7D2AA-92FF-46A2-9CE0-FD51925D3D48}" presName="circ3Tx" presStyleLbl="revTx" presStyleIdx="0" presStyleCnt="0">
        <dgm:presLayoutVars>
          <dgm:chMax val="0"/>
          <dgm:chPref val="0"/>
          <dgm:bulletEnabled val="1"/>
        </dgm:presLayoutVars>
      </dgm:prSet>
      <dgm:spPr/>
    </dgm:pt>
  </dgm:ptLst>
  <dgm:cxnLst>
    <dgm:cxn modelId="{78C15E02-9CB9-4D40-931C-09B3B5108F14}" srcId="{A1508977-9579-41CF-92A7-32A205FE03C6}" destId="{856146FE-38AA-4518-A953-18E9C29419D2}" srcOrd="0" destOrd="0" parTransId="{4E4D5E03-149D-445F-A93D-AC6A19A5F12A}" sibTransId="{A1C5DA4A-BFBF-40AA-8B12-2009C4AB0AFA}"/>
    <dgm:cxn modelId="{790C6523-7968-46EF-A86F-8087088EF304}" type="presOf" srcId="{E5E1B1D8-B025-4AA6-BB76-A0A89B0915E0}" destId="{047FCD3A-6EFE-48D1-A5D7-A60D5A4A5D2A}" srcOrd="0" destOrd="0" presId="urn:microsoft.com/office/officeart/2005/8/layout/venn1"/>
    <dgm:cxn modelId="{BDD29133-31B3-4CC7-845B-DEF673B42DDB}" type="presOf" srcId="{856146FE-38AA-4518-A953-18E9C29419D2}" destId="{3CD17736-75CD-4BAE-B9B8-C8A1D192E884}" srcOrd="1" destOrd="0" presId="urn:microsoft.com/office/officeart/2005/8/layout/venn1"/>
    <dgm:cxn modelId="{82D50B8A-08FD-4B9C-981B-159EDFB00337}" type="presOf" srcId="{E5E1B1D8-B025-4AA6-BB76-A0A89B0915E0}" destId="{C8321803-20FE-487A-9A7F-62CAE5B6437C}" srcOrd="1" destOrd="0" presId="urn:microsoft.com/office/officeart/2005/8/layout/venn1"/>
    <dgm:cxn modelId="{1961B492-5CA1-4A72-98D4-6742663538BC}" type="presOf" srcId="{A1508977-9579-41CF-92A7-32A205FE03C6}" destId="{BC70341A-DF12-4044-AE14-9C7A92353CD7}" srcOrd="0" destOrd="0" presId="urn:microsoft.com/office/officeart/2005/8/layout/venn1"/>
    <dgm:cxn modelId="{F479D0C2-2657-42E5-8E26-3FCB9B25DE57}" srcId="{A1508977-9579-41CF-92A7-32A205FE03C6}" destId="{89C7D2AA-92FF-46A2-9CE0-FD51925D3D48}" srcOrd="2" destOrd="0" parTransId="{3782DB14-9F45-4828-A73A-58AD4D9D67AE}" sibTransId="{B516BD24-8033-4555-B446-CF1F75180AC7}"/>
    <dgm:cxn modelId="{D30376CB-B721-4C01-BAE7-B69427555E15}" type="presOf" srcId="{89C7D2AA-92FF-46A2-9CE0-FD51925D3D48}" destId="{7D6C786D-3F5C-4EC3-8D8B-E95502D5B840}" srcOrd="1" destOrd="0" presId="urn:microsoft.com/office/officeart/2005/8/layout/venn1"/>
    <dgm:cxn modelId="{C2FB28D8-D076-47F6-8931-1F9129740BB1}" type="presOf" srcId="{856146FE-38AA-4518-A953-18E9C29419D2}" destId="{4A7BD97F-0DEC-4EFC-A5CE-99C575BE4888}" srcOrd="0" destOrd="0" presId="urn:microsoft.com/office/officeart/2005/8/layout/venn1"/>
    <dgm:cxn modelId="{450A36E3-A6FC-4B47-9BFE-DC5E1C4202B3}" srcId="{A1508977-9579-41CF-92A7-32A205FE03C6}" destId="{E5E1B1D8-B025-4AA6-BB76-A0A89B0915E0}" srcOrd="1" destOrd="0" parTransId="{0898E06B-DF5B-4CD0-843C-4FCC3320F9EC}" sibTransId="{0B5BB9A7-3635-4DD0-96C9-A89526162159}"/>
    <dgm:cxn modelId="{EEEBF0EA-0367-4C03-A3A6-E495C3A271A4}" type="presOf" srcId="{89C7D2AA-92FF-46A2-9CE0-FD51925D3D48}" destId="{4756096E-06F7-4791-A101-E2D23D77EA49}" srcOrd="0" destOrd="0" presId="urn:microsoft.com/office/officeart/2005/8/layout/venn1"/>
    <dgm:cxn modelId="{F156A352-EC9C-4484-84B0-4E2613661F91}" type="presParOf" srcId="{BC70341A-DF12-4044-AE14-9C7A92353CD7}" destId="{4A7BD97F-0DEC-4EFC-A5CE-99C575BE4888}" srcOrd="0" destOrd="0" presId="urn:microsoft.com/office/officeart/2005/8/layout/venn1"/>
    <dgm:cxn modelId="{B3F031FB-6C20-47BE-8131-B8C3411D8BB5}" type="presParOf" srcId="{BC70341A-DF12-4044-AE14-9C7A92353CD7}" destId="{3CD17736-75CD-4BAE-B9B8-C8A1D192E884}" srcOrd="1" destOrd="0" presId="urn:microsoft.com/office/officeart/2005/8/layout/venn1"/>
    <dgm:cxn modelId="{36548213-A481-4A2A-ACA2-4E7201A25A49}" type="presParOf" srcId="{BC70341A-DF12-4044-AE14-9C7A92353CD7}" destId="{047FCD3A-6EFE-48D1-A5D7-A60D5A4A5D2A}" srcOrd="2" destOrd="0" presId="urn:microsoft.com/office/officeart/2005/8/layout/venn1"/>
    <dgm:cxn modelId="{2ED6902C-588E-4281-9EBA-1F16DB81F2B9}" type="presParOf" srcId="{BC70341A-DF12-4044-AE14-9C7A92353CD7}" destId="{C8321803-20FE-487A-9A7F-62CAE5B6437C}" srcOrd="3" destOrd="0" presId="urn:microsoft.com/office/officeart/2005/8/layout/venn1"/>
    <dgm:cxn modelId="{D4827C5C-4C7A-4E6A-98DF-5B6426AA6665}" type="presParOf" srcId="{BC70341A-DF12-4044-AE14-9C7A92353CD7}" destId="{4756096E-06F7-4791-A101-E2D23D77EA49}" srcOrd="4" destOrd="0" presId="urn:microsoft.com/office/officeart/2005/8/layout/venn1"/>
    <dgm:cxn modelId="{0CFA56B2-0E7D-4C83-A62F-D89719274871}" type="presParOf" srcId="{BC70341A-DF12-4044-AE14-9C7A92353CD7}" destId="{7D6C786D-3F5C-4EC3-8D8B-E95502D5B840}"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39B371-46AB-4271-8C00-8664EAFD6E8E}">
      <dsp:nvSpPr>
        <dsp:cNvPr id="0" name=""/>
        <dsp:cNvSpPr/>
      </dsp:nvSpPr>
      <dsp:spPr>
        <a:xfrm>
          <a:off x="85120" y="162"/>
          <a:ext cx="4596484" cy="291876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3E71B8-5424-46CA-BF8C-F96FCE5A31C4}">
      <dsp:nvSpPr>
        <dsp:cNvPr id="0" name=""/>
        <dsp:cNvSpPr/>
      </dsp:nvSpPr>
      <dsp:spPr>
        <a:xfrm>
          <a:off x="595840" y="485346"/>
          <a:ext cx="4596484" cy="2918767"/>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rgbClr val="C00000"/>
              </a:solidFill>
            </a:rPr>
            <a:t>55,012</a:t>
          </a:r>
          <a:r>
            <a:rPr lang="en-US" sz="3600" kern="1200" dirty="0">
              <a:solidFill>
                <a:schemeClr val="tx1"/>
              </a:solidFill>
            </a:rPr>
            <a:t> </a:t>
          </a:r>
          <a:r>
            <a:rPr lang="en-US" sz="3600" kern="1200" dirty="0"/>
            <a:t>extramural grant awards </a:t>
          </a:r>
          <a:r>
            <a:rPr lang="en-US" sz="3600" kern="1200" dirty="0">
              <a:solidFill>
                <a:srgbClr val="C00000"/>
              </a:solidFill>
            </a:rPr>
            <a:t>totaling $29.466 billion</a:t>
          </a:r>
        </a:p>
      </dsp:txBody>
      <dsp:txXfrm>
        <a:off x="681328" y="570834"/>
        <a:ext cx="4425508" cy="2747791"/>
      </dsp:txXfrm>
    </dsp:sp>
    <dsp:sp modelId="{F5089B0D-2200-416A-BE22-B731F6D39166}">
      <dsp:nvSpPr>
        <dsp:cNvPr id="0" name=""/>
        <dsp:cNvSpPr/>
      </dsp:nvSpPr>
      <dsp:spPr>
        <a:xfrm>
          <a:off x="5703045" y="162"/>
          <a:ext cx="4596484" cy="291876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131E4A-7DDD-4F18-921A-5EADE3F991A2}">
      <dsp:nvSpPr>
        <dsp:cNvPr id="0" name=""/>
        <dsp:cNvSpPr/>
      </dsp:nvSpPr>
      <dsp:spPr>
        <a:xfrm>
          <a:off x="6213765" y="485346"/>
          <a:ext cx="4596484" cy="2918767"/>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rgbClr val="C00000"/>
              </a:solidFill>
            </a:rPr>
            <a:t>Supported</a:t>
          </a:r>
          <a:r>
            <a:rPr lang="en-US" sz="3600" kern="1200" dirty="0"/>
            <a:t> research at </a:t>
          </a:r>
          <a:r>
            <a:rPr lang="en-US" sz="3600" kern="1200" dirty="0">
              <a:solidFill>
                <a:srgbClr val="C00000"/>
              </a:solidFill>
            </a:rPr>
            <a:t>2,738 organizations</a:t>
          </a:r>
          <a:r>
            <a:rPr lang="en-US" sz="3600" kern="1200" dirty="0"/>
            <a:t>  </a:t>
          </a:r>
        </a:p>
      </dsp:txBody>
      <dsp:txXfrm>
        <a:off x="6299253" y="570834"/>
        <a:ext cx="4425508" cy="27477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7BD97F-0DEC-4EFC-A5CE-99C575BE4888}">
      <dsp:nvSpPr>
        <dsp:cNvPr id="0" name=""/>
        <dsp:cNvSpPr/>
      </dsp:nvSpPr>
      <dsp:spPr>
        <a:xfrm>
          <a:off x="1652240" y="47807"/>
          <a:ext cx="2294742" cy="2294742"/>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r>
            <a:rPr lang="en-US" sz="4000" kern="1200" dirty="0"/>
            <a:t>PO</a:t>
          </a:r>
        </a:p>
      </dsp:txBody>
      <dsp:txXfrm>
        <a:off x="1958206" y="449386"/>
        <a:ext cx="1682810" cy="1032633"/>
      </dsp:txXfrm>
    </dsp:sp>
    <dsp:sp modelId="{047FCD3A-6EFE-48D1-A5D7-A60D5A4A5D2A}">
      <dsp:nvSpPr>
        <dsp:cNvPr id="0" name=""/>
        <dsp:cNvSpPr/>
      </dsp:nvSpPr>
      <dsp:spPr>
        <a:xfrm>
          <a:off x="2480260" y="1482020"/>
          <a:ext cx="2294742" cy="2294742"/>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r>
            <a:rPr lang="en-US" sz="4000" kern="1200" dirty="0"/>
            <a:t>GMO</a:t>
          </a:r>
        </a:p>
      </dsp:txBody>
      <dsp:txXfrm>
        <a:off x="3182069" y="2074829"/>
        <a:ext cx="1376845" cy="1262108"/>
      </dsp:txXfrm>
    </dsp:sp>
    <dsp:sp modelId="{4756096E-06F7-4791-A101-E2D23D77EA49}">
      <dsp:nvSpPr>
        <dsp:cNvPr id="0" name=""/>
        <dsp:cNvSpPr/>
      </dsp:nvSpPr>
      <dsp:spPr>
        <a:xfrm>
          <a:off x="824221" y="1482020"/>
          <a:ext cx="2294742" cy="2294742"/>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r>
            <a:rPr lang="en-US" sz="4000" kern="1200" dirty="0"/>
            <a:t>SRO</a:t>
          </a:r>
        </a:p>
      </dsp:txBody>
      <dsp:txXfrm>
        <a:off x="1040309" y="2074829"/>
        <a:ext cx="1376845" cy="126210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D3C09D6-B363-4904-BDB9-DDED0BDDB14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2F8D05C-9336-4DE7-A180-201F009BDD0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BA7839-F8F9-4A36-8FE9-08DE2E3F5759}" type="datetimeFigureOut">
              <a:rPr lang="en-US" smtClean="0"/>
              <a:t>10/24/2020</a:t>
            </a:fld>
            <a:endParaRPr lang="en-US"/>
          </a:p>
        </p:txBody>
      </p:sp>
      <p:sp>
        <p:nvSpPr>
          <p:cNvPr id="4" name="Footer Placeholder 3">
            <a:extLst>
              <a:ext uri="{FF2B5EF4-FFF2-40B4-BE49-F238E27FC236}">
                <a16:creationId xmlns:a16="http://schemas.microsoft.com/office/drawing/2014/main" id="{667B550B-2934-40A9-A465-E5FA669B094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8370368-7D70-46F2-BD8E-C4C87498314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66A72C-2B39-4B8B-B843-8FF340735F79}" type="slidenum">
              <a:rPr lang="en-US" smtClean="0"/>
              <a:t>‹#›</a:t>
            </a:fld>
            <a:endParaRPr lang="en-US"/>
          </a:p>
        </p:txBody>
      </p:sp>
    </p:spTree>
    <p:extLst>
      <p:ext uri="{BB962C8B-B14F-4D97-AF65-F5344CB8AC3E}">
        <p14:creationId xmlns:p14="http://schemas.microsoft.com/office/powerpoint/2010/main" val="3690544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79BF61-D6CD-4FC4-9188-C32D25FFD781}" type="datetimeFigureOut">
              <a:rPr lang="en-US" smtClean="0"/>
              <a:t>10/24/2020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D6E92D-31C5-435C-912D-BD3840BD71A4}" type="slidenum">
              <a:rPr lang="en-US" smtClean="0"/>
              <a:t>‹#›</a:t>
            </a:fld>
            <a:endParaRPr lang="en-US"/>
          </a:p>
        </p:txBody>
      </p:sp>
    </p:spTree>
    <p:extLst>
      <p:ext uri="{BB962C8B-B14F-4D97-AF65-F5344CB8AC3E}">
        <p14:creationId xmlns:p14="http://schemas.microsoft.com/office/powerpoint/2010/main" val="3704167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Fundamentals of the NIH Grant Process &amp; Need to Know Resources.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6E92D-31C5-435C-912D-BD3840BD71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7250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finding that target IC. We have a great tool, called </a:t>
            </a:r>
            <a:r>
              <a:rPr lang="en-US" dirty="0" err="1"/>
              <a:t>RePORTER</a:t>
            </a:r>
            <a:r>
              <a:rPr lang="en-US" dirty="0"/>
              <a:t> at projectreporter.nih.gov,  that can help identify ICs with potential interest in your area.</a:t>
            </a:r>
          </a:p>
          <a:p>
            <a:endParaRPr lang="en-US" dirty="0"/>
          </a:p>
          <a:p>
            <a:r>
              <a:rPr lang="en-US" dirty="0" err="1"/>
              <a:t>RePORTER</a:t>
            </a:r>
            <a:r>
              <a:rPr lang="en-US" dirty="0"/>
              <a:t> allows you to explore decades of funded awards. If you’ve used </a:t>
            </a:r>
            <a:r>
              <a:rPr lang="en-US" dirty="0" err="1"/>
              <a:t>RePORTER</a:t>
            </a:r>
            <a:r>
              <a:rPr lang="en-US" dirty="0"/>
              <a:t> then you already have an idea of the wealth of information you can glean from it. </a:t>
            </a:r>
          </a:p>
          <a:p>
            <a:endParaRPr lang="en-US" dirty="0"/>
          </a:p>
          <a:p>
            <a:r>
              <a:rPr lang="en-US" dirty="0"/>
              <a:t>If you’ve never used it,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DD6E92D-31C5-435C-912D-BD3840BD71A4}" type="slidenum">
              <a:rPr lang="en-US" smtClean="0"/>
              <a:t>10</a:t>
            </a:fld>
            <a:endParaRPr lang="en-US"/>
          </a:p>
        </p:txBody>
      </p:sp>
    </p:spTree>
    <p:extLst>
      <p:ext uri="{BB962C8B-B14F-4D97-AF65-F5344CB8AC3E}">
        <p14:creationId xmlns:p14="http://schemas.microsoft.com/office/powerpoint/2010/main" val="263030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I recommend starting with the Matchmaker tool. </a:t>
            </a:r>
          </a:p>
          <a:p>
            <a:endParaRPr lang="en-US" dirty="0"/>
          </a:p>
        </p:txBody>
      </p:sp>
      <p:sp>
        <p:nvSpPr>
          <p:cNvPr id="4" name="Slide Number Placeholder 3"/>
          <p:cNvSpPr>
            <a:spLocks noGrp="1"/>
          </p:cNvSpPr>
          <p:nvPr>
            <p:ph type="sldNum" sz="quarter" idx="5"/>
          </p:nvPr>
        </p:nvSpPr>
        <p:spPr/>
        <p:txBody>
          <a:bodyPr/>
          <a:lstStyle/>
          <a:p>
            <a:fld id="{4DD6E92D-31C5-435C-912D-BD3840BD71A4}" type="slidenum">
              <a:rPr lang="en-US" smtClean="0"/>
              <a:t>11</a:t>
            </a:fld>
            <a:endParaRPr lang="en-US"/>
          </a:p>
        </p:txBody>
      </p:sp>
    </p:spTree>
    <p:extLst>
      <p:ext uri="{BB962C8B-B14F-4D97-AF65-F5344CB8AC3E}">
        <p14:creationId xmlns:p14="http://schemas.microsoft.com/office/powerpoint/2010/main" val="3906620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give Matchmaker up to 15,000 characters of text which you can pull from your abstract, specific aims, or other source that describes your proposed research …</a:t>
            </a:r>
          </a:p>
          <a:p>
            <a:endParaRPr lang="en-US" dirty="0"/>
          </a:p>
        </p:txBody>
      </p:sp>
      <p:sp>
        <p:nvSpPr>
          <p:cNvPr id="4" name="Slide Number Placeholder 3"/>
          <p:cNvSpPr>
            <a:spLocks noGrp="1"/>
          </p:cNvSpPr>
          <p:nvPr>
            <p:ph type="sldNum" sz="quarter" idx="5"/>
          </p:nvPr>
        </p:nvSpPr>
        <p:spPr/>
        <p:txBody>
          <a:bodyPr/>
          <a:lstStyle/>
          <a:p>
            <a:fld id="{4DD6E92D-31C5-435C-912D-BD3840BD71A4}" type="slidenum">
              <a:rPr lang="en-US" smtClean="0"/>
              <a:t>12</a:t>
            </a:fld>
            <a:endParaRPr lang="en-US"/>
          </a:p>
        </p:txBody>
      </p:sp>
    </p:spTree>
    <p:extLst>
      <p:ext uri="{BB962C8B-B14F-4D97-AF65-F5344CB8AC3E}">
        <p14:creationId xmlns:p14="http://schemas.microsoft.com/office/powerpoint/2010/main" val="2328049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and Matchmaker returns the awarded projects that most closely match that text.</a:t>
            </a:r>
          </a:p>
          <a:p>
            <a:endParaRPr lang="en-US" dirty="0"/>
          </a:p>
          <a:p>
            <a:r>
              <a:rPr lang="en-US" dirty="0"/>
              <a:t>And, the results include graphs along the top for the ICs, activity codes and study sections associated with those projects.</a:t>
            </a:r>
          </a:p>
          <a:p>
            <a:endParaRPr lang="en-US" dirty="0"/>
          </a:p>
          <a:p>
            <a:r>
              <a:rPr lang="en-US" dirty="0"/>
              <a:t>This example clearly has a strong match with NIAD - our National Institute of Allergy and Infectious Diseases. You can click on the NIAD bar in the graph …</a:t>
            </a:r>
          </a:p>
        </p:txBody>
      </p:sp>
      <p:sp>
        <p:nvSpPr>
          <p:cNvPr id="4" name="Slide Number Placeholder 3"/>
          <p:cNvSpPr>
            <a:spLocks noGrp="1"/>
          </p:cNvSpPr>
          <p:nvPr>
            <p:ph type="sldNum" sz="quarter" idx="5"/>
          </p:nvPr>
        </p:nvSpPr>
        <p:spPr/>
        <p:txBody>
          <a:bodyPr/>
          <a:lstStyle/>
          <a:p>
            <a:fld id="{4DD6E92D-31C5-435C-912D-BD3840BD71A4}" type="slidenum">
              <a:rPr lang="en-US" smtClean="0"/>
              <a:t>13</a:t>
            </a:fld>
            <a:endParaRPr lang="en-US"/>
          </a:p>
        </p:txBody>
      </p:sp>
    </p:spTree>
    <p:extLst>
      <p:ext uri="{BB962C8B-B14F-4D97-AF65-F5344CB8AC3E}">
        <p14:creationId xmlns:p14="http://schemas.microsoft.com/office/powerpoint/2010/main" val="347336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and the results automatically filter to just those projects funded by that IC. You can drill down into each project and read the abstract and other details to get a feel for what’s been funded.</a:t>
            </a:r>
          </a:p>
          <a:p>
            <a:endParaRPr lang="en-US" dirty="0"/>
          </a:p>
          <a:p>
            <a:r>
              <a:rPr lang="en-US" dirty="0"/>
              <a:t>At the top, you can even move from the Projects tab to the Program Officials tab …</a:t>
            </a:r>
          </a:p>
          <a:p>
            <a:endParaRPr lang="en-US" dirty="0"/>
          </a:p>
        </p:txBody>
      </p:sp>
      <p:sp>
        <p:nvSpPr>
          <p:cNvPr id="4" name="Slide Number Placeholder 3"/>
          <p:cNvSpPr>
            <a:spLocks noGrp="1"/>
          </p:cNvSpPr>
          <p:nvPr>
            <p:ph type="sldNum" sz="quarter" idx="5"/>
          </p:nvPr>
        </p:nvSpPr>
        <p:spPr/>
        <p:txBody>
          <a:bodyPr/>
          <a:lstStyle/>
          <a:p>
            <a:fld id="{4DD6E92D-31C5-435C-912D-BD3840BD71A4}" type="slidenum">
              <a:rPr lang="en-US" smtClean="0"/>
              <a:t>14</a:t>
            </a:fld>
            <a:endParaRPr lang="en-US"/>
          </a:p>
        </p:txBody>
      </p:sp>
    </p:spTree>
    <p:extLst>
      <p:ext uri="{BB962C8B-B14F-4D97-AF65-F5344CB8AC3E}">
        <p14:creationId xmlns:p14="http://schemas.microsoft.com/office/powerpoint/2010/main" val="40351165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get a list of NIH scientific staff whose portfolios include the identified projects.</a:t>
            </a:r>
          </a:p>
          <a:p>
            <a:endParaRPr lang="en-US" dirty="0"/>
          </a:p>
          <a:p>
            <a:r>
              <a:rPr lang="en-US" dirty="0"/>
              <a:t>Using the </a:t>
            </a:r>
            <a:r>
              <a:rPr lang="en-US" dirty="0" err="1"/>
              <a:t>RePORTER</a:t>
            </a:r>
            <a:r>
              <a:rPr lang="en-US" dirty="0"/>
              <a:t> Matchmaker tool, with just a few queries and clicks, we identified both a potential funding institute and staff contacts. Pretty cool, huh? </a:t>
            </a:r>
          </a:p>
          <a:p>
            <a:endParaRPr lang="en-US" dirty="0"/>
          </a:p>
          <a:p>
            <a:r>
              <a:rPr lang="en-US" dirty="0">
                <a:latin typeface="Arial" charset="0"/>
              </a:rPr>
              <a:t>Let’s take a moment to talk about reaching out to NIH </a:t>
            </a:r>
            <a:r>
              <a:rPr lang="en-US" dirty="0"/>
              <a:t>and answer the question </a:t>
            </a:r>
            <a:r>
              <a:rPr lang="en-US" dirty="0">
                <a:latin typeface="Arial" charset="0"/>
              </a:rPr>
              <a:t> …</a:t>
            </a:r>
            <a:endParaRPr lang="en-US" dirty="0"/>
          </a:p>
        </p:txBody>
      </p:sp>
      <p:sp>
        <p:nvSpPr>
          <p:cNvPr id="4" name="Slide Number Placeholder 3"/>
          <p:cNvSpPr>
            <a:spLocks noGrp="1"/>
          </p:cNvSpPr>
          <p:nvPr>
            <p:ph type="sldNum" sz="quarter" idx="5"/>
          </p:nvPr>
        </p:nvSpPr>
        <p:spPr/>
        <p:txBody>
          <a:bodyPr/>
          <a:lstStyle/>
          <a:p>
            <a:fld id="{4DD6E92D-31C5-435C-912D-BD3840BD71A4}" type="slidenum">
              <a:rPr lang="en-US" smtClean="0"/>
              <a:t>15</a:t>
            </a:fld>
            <a:endParaRPr lang="en-US"/>
          </a:p>
        </p:txBody>
      </p:sp>
    </p:spTree>
    <p:extLst>
      <p:ext uri="{BB962C8B-B14F-4D97-AF65-F5344CB8AC3E}">
        <p14:creationId xmlns:p14="http://schemas.microsoft.com/office/powerpoint/2010/main" val="2671906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where do I turn when I need help or advice?</a:t>
            </a:r>
          </a:p>
          <a:p>
            <a:endParaRPr lang="en-US" dirty="0"/>
          </a:p>
          <a:p>
            <a:r>
              <a:rPr lang="en-US" dirty="0"/>
              <a:t>Notice I didn’t say “</a:t>
            </a:r>
            <a:r>
              <a:rPr lang="en-US" b="1" dirty="0"/>
              <a:t>if</a:t>
            </a:r>
            <a:r>
              <a:rPr lang="en-US" dirty="0"/>
              <a:t>” -  I said “</a:t>
            </a:r>
            <a:r>
              <a:rPr lang="en-US" b="1" dirty="0"/>
              <a:t>when</a:t>
            </a:r>
            <a:r>
              <a:rPr lang="en-US" dirty="0"/>
              <a:t> you need help or advice.”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6E92D-31C5-435C-912D-BD3840BD71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70800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34" tIns="46116" rIns="92234" bIns="46116" anchor="b"/>
          <a:lstStyle>
            <a:lvl1pPr defTabSz="922338" eaLnBrk="0" hangingPunct="0">
              <a:defRPr>
                <a:solidFill>
                  <a:schemeClr val="tx1"/>
                </a:solidFill>
                <a:latin typeface="Arial" charset="0"/>
              </a:defRPr>
            </a:lvl1pPr>
            <a:lvl2pPr marL="742950" indent="-285750" defTabSz="922338" eaLnBrk="0" hangingPunct="0">
              <a:defRPr>
                <a:solidFill>
                  <a:schemeClr val="tx1"/>
                </a:solidFill>
                <a:latin typeface="Arial" charset="0"/>
              </a:defRPr>
            </a:lvl2pPr>
            <a:lvl3pPr marL="1143000" indent="-228600" defTabSz="922338" eaLnBrk="0" hangingPunct="0">
              <a:defRPr>
                <a:solidFill>
                  <a:schemeClr val="tx1"/>
                </a:solidFill>
                <a:latin typeface="Arial" charset="0"/>
              </a:defRPr>
            </a:lvl3pPr>
            <a:lvl4pPr marL="1600200" indent="-228600" defTabSz="922338" eaLnBrk="0" hangingPunct="0">
              <a:defRPr>
                <a:solidFill>
                  <a:schemeClr val="tx1"/>
                </a:solidFill>
                <a:latin typeface="Arial" charset="0"/>
              </a:defRPr>
            </a:lvl4pPr>
            <a:lvl5pPr marL="2057400" indent="-228600" defTabSz="922338" eaLnBrk="0" hangingPunct="0">
              <a:defRPr>
                <a:solidFill>
                  <a:schemeClr val="tx1"/>
                </a:solidFill>
                <a:latin typeface="Arial" charset="0"/>
              </a:defRPr>
            </a:lvl5pPr>
            <a:lvl6pPr marL="2514600" indent="-228600" defTabSz="922338" eaLnBrk="0" fontAlgn="base" hangingPunct="0">
              <a:spcBef>
                <a:spcPct val="0"/>
              </a:spcBef>
              <a:spcAft>
                <a:spcPct val="0"/>
              </a:spcAft>
              <a:defRPr>
                <a:solidFill>
                  <a:schemeClr val="tx1"/>
                </a:solidFill>
                <a:latin typeface="Arial" charset="0"/>
              </a:defRPr>
            </a:lvl6pPr>
            <a:lvl7pPr marL="2971800" indent="-228600" defTabSz="922338" eaLnBrk="0" fontAlgn="base" hangingPunct="0">
              <a:spcBef>
                <a:spcPct val="0"/>
              </a:spcBef>
              <a:spcAft>
                <a:spcPct val="0"/>
              </a:spcAft>
              <a:defRPr>
                <a:solidFill>
                  <a:schemeClr val="tx1"/>
                </a:solidFill>
                <a:latin typeface="Arial" charset="0"/>
              </a:defRPr>
            </a:lvl7pPr>
            <a:lvl8pPr marL="3429000" indent="-228600" defTabSz="922338" eaLnBrk="0" fontAlgn="base" hangingPunct="0">
              <a:spcBef>
                <a:spcPct val="0"/>
              </a:spcBef>
              <a:spcAft>
                <a:spcPct val="0"/>
              </a:spcAft>
              <a:defRPr>
                <a:solidFill>
                  <a:schemeClr val="tx1"/>
                </a:solidFill>
                <a:latin typeface="Arial" charset="0"/>
              </a:defRPr>
            </a:lvl8pPr>
            <a:lvl9pPr marL="3886200" indent="-228600" defTabSz="922338" eaLnBrk="0" fontAlgn="base" hangingPunct="0">
              <a:spcBef>
                <a:spcPct val="0"/>
              </a:spcBef>
              <a:spcAft>
                <a:spcPct val="0"/>
              </a:spcAft>
              <a:defRPr>
                <a:solidFill>
                  <a:schemeClr val="tx1"/>
                </a:solidFill>
                <a:latin typeface="Arial" charset="0"/>
              </a:defRPr>
            </a:lvl9pPr>
          </a:lstStyle>
          <a:p>
            <a:pPr marL="0" marR="0" lvl="0" indent="0" algn="r" defTabSz="922338" rtl="0" eaLnBrk="1" fontAlgn="auto" latinLnBrk="0" hangingPunct="1">
              <a:lnSpc>
                <a:spcPct val="100000"/>
              </a:lnSpc>
              <a:spcBef>
                <a:spcPts val="0"/>
              </a:spcBef>
              <a:spcAft>
                <a:spcPts val="0"/>
              </a:spcAft>
              <a:buClrTx/>
              <a:buSzTx/>
              <a:buFontTx/>
              <a:buNone/>
              <a:tabLst/>
              <a:defRPr/>
            </a:pPr>
            <a:fld id="{6F946F37-1CDF-42BD-B804-09B7B7DEBC44}" type="slidenum">
              <a:rPr kumimoji="0" lang="en-US"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22338" rtl="0" eaLnBrk="1" fontAlgn="auto" latinLnBrk="0" hangingPunct="1">
                <a:lnSpc>
                  <a:spcPct val="100000"/>
                </a:lnSpc>
                <a:spcBef>
                  <a:spcPts val="0"/>
                </a:spcBef>
                <a:spcAft>
                  <a:spcPts val="0"/>
                </a:spcAft>
                <a:buClrTx/>
                <a:buSzTx/>
                <a:buFontTx/>
                <a:buNone/>
                <a:tabLst/>
                <a:defRPr/>
              </a:pPr>
              <a:t>17</a:t>
            </a:fld>
            <a:endParaRPr kumimoji="0" lang="en-US" sz="1100" b="0" i="0" u="none" strike="noStrike" kern="1200" cap="none" spc="0" normalizeH="0" baseline="0" noProof="0">
              <a:ln>
                <a:noFill/>
              </a:ln>
              <a:solidFill>
                <a:prstClr val="black"/>
              </a:solidFill>
              <a:effectLst/>
              <a:uLnTx/>
              <a:uFillTx/>
              <a:latin typeface="Arial" charset="0"/>
              <a:ea typeface="+mn-ea"/>
              <a:cs typeface="+mn-cs"/>
            </a:endParaRPr>
          </a:p>
        </p:txBody>
      </p:sp>
      <p:sp>
        <p:nvSpPr>
          <p:cNvPr id="61443" name="Rectangle 2"/>
          <p:cNvSpPr>
            <a:spLocks noGrp="1" noRot="1" noChangeAspect="1" noChangeArrowheads="1" noTextEdit="1"/>
          </p:cNvSpPr>
          <p:nvPr>
            <p:ph type="sldImg"/>
          </p:nvPr>
        </p:nvSpPr>
        <p:spPr bwMode="auto">
          <a:xfrm>
            <a:off x="415925" y="701675"/>
            <a:ext cx="6176963" cy="3475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xfrm>
            <a:off x="936344" y="4418014"/>
            <a:ext cx="5137714" cy="41814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00" tIns="45499" rIns="91000" bIns="45499" numCol="1" anchor="t" anchorCtr="0" compatLnSpc="1">
            <a:prstTxWarp prst="textNoShape">
              <a:avLst/>
            </a:prstTxWarp>
          </a:bodyPr>
          <a:lstStyle/>
          <a:p>
            <a:pPr eaLnBrk="1" hangingPunct="1"/>
            <a:r>
              <a:rPr lang="en-US" dirty="0">
                <a:latin typeface="Arial" charset="0"/>
              </a:rPr>
              <a:t>We just saw one way to identify potential Program Officials using Matchmaker. Program Officials are one of three players in the NIH Extramural Team. The other two are Scientific Review Officers and Grants Management Officers.</a:t>
            </a:r>
          </a:p>
          <a:p>
            <a:pPr eaLnBrk="1" hangingPunct="1"/>
            <a:endParaRPr lang="en-US" dirty="0">
              <a:latin typeface="Arial" charset="0"/>
            </a:endParaRPr>
          </a:p>
          <a:p>
            <a:pPr eaLnBrk="1" hangingPunct="1"/>
            <a:r>
              <a:rPr lang="en-US" dirty="0">
                <a:latin typeface="Arial" charset="0"/>
              </a:rPr>
              <a:t>Each has a role in the application and award process.</a:t>
            </a:r>
          </a:p>
          <a:p>
            <a:pPr eaLnBrk="1" hangingPunct="1"/>
            <a:endParaRPr lang="en-US" dirty="0">
              <a:latin typeface="Arial" charset="0"/>
            </a:endParaRPr>
          </a:p>
          <a:p>
            <a:pPr eaLnBrk="1" hangingPunct="1"/>
            <a:r>
              <a:rPr lang="en-US" dirty="0">
                <a:latin typeface="Arial" charset="0"/>
              </a:rPr>
              <a:t>I’ve solicited a little help from some colleagues to talk about these various roles. Let’s listen to what they have to say …</a:t>
            </a:r>
          </a:p>
        </p:txBody>
      </p:sp>
    </p:spTree>
    <p:extLst>
      <p:ext uri="{BB962C8B-B14F-4D97-AF65-F5344CB8AC3E}">
        <p14:creationId xmlns:p14="http://schemas.microsoft.com/office/powerpoint/2010/main" val="33231667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Program Official</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6E92D-31C5-435C-912D-BD3840BD71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36902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Scientific Review Officer</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6E92D-31C5-435C-912D-BD3840BD71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2740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NIH is the largest public funder of biomedical research in the world.</a:t>
            </a:r>
          </a:p>
        </p:txBody>
      </p:sp>
      <p:sp>
        <p:nvSpPr>
          <p:cNvPr id="4" name="Slide Number Placeholder 3"/>
          <p:cNvSpPr>
            <a:spLocks noGrp="1"/>
          </p:cNvSpPr>
          <p:nvPr>
            <p:ph type="sldNum" sz="quarter" idx="5"/>
          </p:nvPr>
        </p:nvSpPr>
        <p:spPr/>
        <p:txBody>
          <a:bodyPr/>
          <a:lstStyle/>
          <a:p>
            <a:fld id="{4DD6E92D-31C5-435C-912D-BD3840BD71A4}" type="slidenum">
              <a:rPr lang="en-US" smtClean="0"/>
              <a:t>2</a:t>
            </a:fld>
            <a:endParaRPr lang="en-US"/>
          </a:p>
        </p:txBody>
      </p:sp>
    </p:spTree>
    <p:extLst>
      <p:ext uri="{BB962C8B-B14F-4D97-AF65-F5344CB8AC3E}">
        <p14:creationId xmlns:p14="http://schemas.microsoft.com/office/powerpoint/2010/main" val="34233412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Grants Management Officer</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6E92D-31C5-435C-912D-BD3840BD71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97266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970938" y="8829675"/>
            <a:ext cx="303784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34" tIns="46116" rIns="92234" bIns="46116" anchor="b"/>
          <a:lstStyle>
            <a:lvl1pPr defTabSz="922338" eaLnBrk="0" hangingPunct="0">
              <a:defRPr>
                <a:solidFill>
                  <a:schemeClr val="tx1"/>
                </a:solidFill>
                <a:latin typeface="Arial" charset="0"/>
              </a:defRPr>
            </a:lvl1pPr>
            <a:lvl2pPr marL="742950" indent="-285750" defTabSz="922338" eaLnBrk="0" hangingPunct="0">
              <a:defRPr>
                <a:solidFill>
                  <a:schemeClr val="tx1"/>
                </a:solidFill>
                <a:latin typeface="Arial" charset="0"/>
              </a:defRPr>
            </a:lvl2pPr>
            <a:lvl3pPr marL="1143000" indent="-228600" defTabSz="922338" eaLnBrk="0" hangingPunct="0">
              <a:defRPr>
                <a:solidFill>
                  <a:schemeClr val="tx1"/>
                </a:solidFill>
                <a:latin typeface="Arial" charset="0"/>
              </a:defRPr>
            </a:lvl3pPr>
            <a:lvl4pPr marL="1600200" indent="-228600" defTabSz="922338" eaLnBrk="0" hangingPunct="0">
              <a:defRPr>
                <a:solidFill>
                  <a:schemeClr val="tx1"/>
                </a:solidFill>
                <a:latin typeface="Arial" charset="0"/>
              </a:defRPr>
            </a:lvl4pPr>
            <a:lvl5pPr marL="2057400" indent="-228600" defTabSz="922338" eaLnBrk="0" hangingPunct="0">
              <a:defRPr>
                <a:solidFill>
                  <a:schemeClr val="tx1"/>
                </a:solidFill>
                <a:latin typeface="Arial" charset="0"/>
              </a:defRPr>
            </a:lvl5pPr>
            <a:lvl6pPr marL="2514600" indent="-228600" defTabSz="922338" eaLnBrk="0" fontAlgn="base" hangingPunct="0">
              <a:spcBef>
                <a:spcPct val="0"/>
              </a:spcBef>
              <a:spcAft>
                <a:spcPct val="0"/>
              </a:spcAft>
              <a:defRPr>
                <a:solidFill>
                  <a:schemeClr val="tx1"/>
                </a:solidFill>
                <a:latin typeface="Arial" charset="0"/>
              </a:defRPr>
            </a:lvl6pPr>
            <a:lvl7pPr marL="2971800" indent="-228600" defTabSz="922338" eaLnBrk="0" fontAlgn="base" hangingPunct="0">
              <a:spcBef>
                <a:spcPct val="0"/>
              </a:spcBef>
              <a:spcAft>
                <a:spcPct val="0"/>
              </a:spcAft>
              <a:defRPr>
                <a:solidFill>
                  <a:schemeClr val="tx1"/>
                </a:solidFill>
                <a:latin typeface="Arial" charset="0"/>
              </a:defRPr>
            </a:lvl7pPr>
            <a:lvl8pPr marL="3429000" indent="-228600" defTabSz="922338" eaLnBrk="0" fontAlgn="base" hangingPunct="0">
              <a:spcBef>
                <a:spcPct val="0"/>
              </a:spcBef>
              <a:spcAft>
                <a:spcPct val="0"/>
              </a:spcAft>
              <a:defRPr>
                <a:solidFill>
                  <a:schemeClr val="tx1"/>
                </a:solidFill>
                <a:latin typeface="Arial" charset="0"/>
              </a:defRPr>
            </a:lvl8pPr>
            <a:lvl9pPr marL="3886200" indent="-228600" defTabSz="922338" eaLnBrk="0" fontAlgn="base" hangingPunct="0">
              <a:spcBef>
                <a:spcPct val="0"/>
              </a:spcBef>
              <a:spcAft>
                <a:spcPct val="0"/>
              </a:spcAft>
              <a:defRPr>
                <a:solidFill>
                  <a:schemeClr val="tx1"/>
                </a:solidFill>
                <a:latin typeface="Arial" charset="0"/>
              </a:defRPr>
            </a:lvl9pPr>
          </a:lstStyle>
          <a:p>
            <a:pPr marL="0" marR="0" lvl="0" indent="0" algn="r" defTabSz="922338" rtl="0" eaLnBrk="1" fontAlgn="auto" latinLnBrk="0" hangingPunct="1">
              <a:lnSpc>
                <a:spcPct val="100000"/>
              </a:lnSpc>
              <a:spcBef>
                <a:spcPts val="0"/>
              </a:spcBef>
              <a:spcAft>
                <a:spcPts val="0"/>
              </a:spcAft>
              <a:buClrTx/>
              <a:buSzTx/>
              <a:buFontTx/>
              <a:buNone/>
              <a:tabLst/>
              <a:defRPr/>
            </a:pPr>
            <a:fld id="{6F946F37-1CDF-42BD-B804-09B7B7DEBC44}" type="slidenum">
              <a:rPr kumimoji="0" lang="en-US" sz="11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22338" rtl="0" eaLnBrk="1" fontAlgn="auto" latinLnBrk="0" hangingPunct="1">
                <a:lnSpc>
                  <a:spcPct val="100000"/>
                </a:lnSpc>
                <a:spcBef>
                  <a:spcPts val="0"/>
                </a:spcBef>
                <a:spcAft>
                  <a:spcPts val="0"/>
                </a:spcAft>
                <a:buClrTx/>
                <a:buSzTx/>
                <a:buFontTx/>
                <a:buNone/>
                <a:tabLst/>
                <a:defRPr/>
              </a:pPr>
              <a:t>21</a:t>
            </a:fld>
            <a:endParaRPr kumimoji="0" lang="en-US" sz="1100" b="0" i="0" u="none" strike="noStrike" kern="1200" cap="none" spc="0" normalizeH="0" baseline="0" noProof="0">
              <a:ln>
                <a:noFill/>
              </a:ln>
              <a:solidFill>
                <a:prstClr val="black"/>
              </a:solidFill>
              <a:effectLst/>
              <a:uLnTx/>
              <a:uFillTx/>
              <a:latin typeface="Arial" charset="0"/>
              <a:ea typeface="+mn-ea"/>
              <a:cs typeface="+mn-cs"/>
            </a:endParaRPr>
          </a:p>
        </p:txBody>
      </p:sp>
      <p:sp>
        <p:nvSpPr>
          <p:cNvPr id="61443" name="Rectangle 2"/>
          <p:cNvSpPr>
            <a:spLocks noGrp="1" noRot="1" noChangeAspect="1" noChangeArrowheads="1" noTextEdit="1"/>
          </p:cNvSpPr>
          <p:nvPr>
            <p:ph type="sldImg"/>
          </p:nvPr>
        </p:nvSpPr>
        <p:spPr bwMode="auto">
          <a:xfrm>
            <a:off x="415925" y="701675"/>
            <a:ext cx="6176963" cy="34750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p:cNvSpPr>
            <a:spLocks noGrp="1" noChangeArrowheads="1"/>
          </p:cNvSpPr>
          <p:nvPr>
            <p:ph type="body" idx="1"/>
          </p:nvPr>
        </p:nvSpPr>
        <p:spPr bwMode="auto">
          <a:xfrm>
            <a:off x="936344" y="4418014"/>
            <a:ext cx="5137714" cy="41814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000" tIns="45499" rIns="91000" bIns="45499" numCol="1" anchor="t" anchorCtr="0" compatLnSpc="1">
            <a:prstTxWarp prst="textNoShape">
              <a:avLst/>
            </a:prstTxWarp>
          </a:bodyPr>
          <a:lstStyle/>
          <a:p>
            <a:pPr eaLnBrk="1" hangingPunct="1"/>
            <a:r>
              <a:rPr lang="en-US" dirty="0">
                <a:latin typeface="Arial" charset="0"/>
              </a:rPr>
              <a:t>Thanks, everyone.</a:t>
            </a:r>
          </a:p>
          <a:p>
            <a:pPr eaLnBrk="1" hangingPunct="1"/>
            <a:endParaRPr lang="en-US" dirty="0">
              <a:latin typeface="Arial" charset="0"/>
            </a:endParaRPr>
          </a:p>
          <a:p>
            <a:pPr eaLnBrk="1" hangingPunct="1"/>
            <a:r>
              <a:rPr lang="en-US" dirty="0">
                <a:latin typeface="Arial" charset="0"/>
              </a:rPr>
              <a:t>It’s important to know that reaching out is not only okay, it’s encouraged.</a:t>
            </a:r>
          </a:p>
          <a:p>
            <a:pPr eaLnBrk="1" hangingPunct="1"/>
            <a:endParaRPr lang="en-US" dirty="0">
              <a:latin typeface="Arial" charset="0"/>
            </a:endParaRPr>
          </a:p>
          <a:p>
            <a:pPr eaLnBrk="1" hangingPunct="1"/>
            <a:r>
              <a:rPr lang="en-US" dirty="0">
                <a:latin typeface="Arial" charset="0"/>
              </a:rPr>
              <a:t>And its equally important to know, </a:t>
            </a:r>
            <a:r>
              <a:rPr lang="en-US" b="0" dirty="0">
                <a:latin typeface="Arial" charset="0"/>
              </a:rPr>
              <a:t>who</a:t>
            </a:r>
            <a:r>
              <a:rPr lang="en-US" dirty="0">
                <a:latin typeface="Arial" charset="0"/>
              </a:rPr>
              <a:t> to contact and </a:t>
            </a:r>
            <a:r>
              <a:rPr lang="en-US" b="0" dirty="0">
                <a:latin typeface="Arial" charset="0"/>
              </a:rPr>
              <a:t>when</a:t>
            </a:r>
            <a:r>
              <a:rPr lang="en-US" dirty="0">
                <a:latin typeface="Arial" charset="0"/>
              </a:rPr>
              <a:t>.</a:t>
            </a:r>
          </a:p>
        </p:txBody>
      </p:sp>
    </p:spTree>
    <p:extLst>
      <p:ext uri="{BB962C8B-B14F-4D97-AF65-F5344CB8AC3E}">
        <p14:creationId xmlns:p14="http://schemas.microsoft.com/office/powerpoint/2010/main" val="28584097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Now, let’s look at the available opportunities and how to find them.</a:t>
            </a:r>
          </a:p>
        </p:txBody>
      </p:sp>
      <p:sp>
        <p:nvSpPr>
          <p:cNvPr id="4" name="Slide Number Placeholder 3"/>
          <p:cNvSpPr>
            <a:spLocks noGrp="1"/>
          </p:cNvSpPr>
          <p:nvPr>
            <p:ph type="sldNum" sz="quarter" idx="5"/>
          </p:nvPr>
        </p:nvSpPr>
        <p:spPr/>
        <p:txBody>
          <a:bodyPr/>
          <a:lstStyle/>
          <a:p>
            <a:fld id="{4DD6E92D-31C5-435C-912D-BD3840BD71A4}" type="slidenum">
              <a:rPr lang="en-US" smtClean="0"/>
              <a:t>22</a:t>
            </a:fld>
            <a:endParaRPr lang="en-US"/>
          </a:p>
        </p:txBody>
      </p:sp>
      <p:sp>
        <p:nvSpPr>
          <p:cNvPr id="5" name="Rectangle 3">
            <a:extLst>
              <a:ext uri="{FF2B5EF4-FFF2-40B4-BE49-F238E27FC236}">
                <a16:creationId xmlns:a16="http://schemas.microsoft.com/office/drawing/2014/main" id="{90367737-EEAD-4A53-B7BC-6D5175FDF04D}"/>
              </a:ext>
            </a:extLst>
          </p:cNvPr>
          <p:cNvSpPr txBox="1">
            <a:spLocks noChangeArrowheads="1"/>
          </p:cNvSpPr>
          <p:nvPr/>
        </p:nvSpPr>
        <p:spPr bwMode="auto">
          <a:xfrm>
            <a:off x="936344" y="4418014"/>
            <a:ext cx="5137714" cy="418147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00" tIns="45499" rIns="91000" bIns="45499" numCol="1" rtlCol="0" anchor="t" anchorCtr="0" compatLnSpc="1">
            <a:prstTxWarp prst="textNoShape">
              <a:avLst/>
            </a:prstTxWarp>
          </a:bodyPr>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dirty="0">
                <a:latin typeface="Arial" charset="0"/>
              </a:rPr>
              <a:t>So, what opportunities are actually out there and where can I find them?</a:t>
            </a:r>
          </a:p>
        </p:txBody>
      </p:sp>
    </p:spTree>
    <p:extLst>
      <p:ext uri="{BB962C8B-B14F-4D97-AF65-F5344CB8AC3E}">
        <p14:creationId xmlns:p14="http://schemas.microsoft.com/office/powerpoint/2010/main" val="42196693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use funding opportunity announcements, or FOAs, to advertise our grant opportunities. </a:t>
            </a:r>
          </a:p>
          <a:p>
            <a:endParaRPr lang="en-US" dirty="0"/>
          </a:p>
          <a:p>
            <a:r>
              <a:rPr lang="en-US" dirty="0"/>
              <a:t>They contain all the information you need to successfully submit an application.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6E92D-31C5-435C-912D-BD3840BD71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97558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FOAs include</a:t>
            </a:r>
          </a:p>
          <a:p>
            <a:pPr marL="171450" indent="-171450">
              <a:spcAft>
                <a:spcPts val="600"/>
              </a:spcAft>
              <a:buFont typeface="Arial" panose="020B0604020202020204" pitchFamily="34" charset="0"/>
              <a:buChar char="•"/>
            </a:pPr>
            <a:r>
              <a:rPr lang="en-US" dirty="0"/>
              <a:t>An opportunity description</a:t>
            </a:r>
          </a:p>
          <a:p>
            <a:pPr marL="171450" indent="-171450">
              <a:spcAft>
                <a:spcPts val="600"/>
              </a:spcAft>
              <a:buFont typeface="Arial" panose="020B0604020202020204" pitchFamily="34" charset="0"/>
              <a:buChar char="•"/>
            </a:pPr>
            <a:r>
              <a:rPr lang="en-US" dirty="0"/>
              <a:t>A list of participating institutes and centers </a:t>
            </a:r>
          </a:p>
          <a:p>
            <a:pPr marL="171450" indent="-171450">
              <a:spcAft>
                <a:spcPts val="600"/>
              </a:spcAft>
              <a:buFont typeface="Arial" panose="020B0604020202020204" pitchFamily="34" charset="0"/>
              <a:buChar char="•"/>
            </a:pPr>
            <a:r>
              <a:rPr lang="en-US" dirty="0"/>
              <a:t>Key dates like due dates and expiration date</a:t>
            </a:r>
          </a:p>
          <a:p>
            <a:pPr marL="171450" indent="-171450">
              <a:spcAft>
                <a:spcPts val="600"/>
              </a:spcAft>
              <a:buFont typeface="Arial" panose="020B0604020202020204" pitchFamily="34" charset="0"/>
              <a:buChar char="•"/>
            </a:pPr>
            <a:r>
              <a:rPr lang="en-US" dirty="0"/>
              <a:t>Award information like whether clinical trials are allowed and any project period or budget limitations.</a:t>
            </a:r>
          </a:p>
          <a:p>
            <a:pPr marL="171450" indent="-171450">
              <a:spcAft>
                <a:spcPts val="600"/>
              </a:spcAft>
              <a:buFont typeface="Arial" panose="020B0604020202020204" pitchFamily="34" charset="0"/>
              <a:buChar char="•"/>
            </a:pPr>
            <a:r>
              <a:rPr lang="en-US" dirty="0"/>
              <a:t>Eligibility information for both the applicant organization and the designated principal investigators. For my international friends out there, we clearly indicate in this section whether foreign institutions are eligible to apply and any citizenship requirements for the PD/PI.</a:t>
            </a:r>
          </a:p>
          <a:p>
            <a:pPr marL="171450" indent="-171450">
              <a:spcAft>
                <a:spcPts val="600"/>
              </a:spcAft>
              <a:buFont typeface="Arial" panose="020B0604020202020204" pitchFamily="34" charset="0"/>
              <a:buChar char="•"/>
            </a:pPr>
            <a:r>
              <a:rPr lang="en-US" dirty="0"/>
              <a:t>It includes any opportunity-specific submission requirements</a:t>
            </a:r>
          </a:p>
          <a:p>
            <a:pPr marL="171450" indent="-171450">
              <a:spcAft>
                <a:spcPts val="600"/>
              </a:spcAft>
              <a:buFont typeface="Arial" panose="020B0604020202020204" pitchFamily="34" charset="0"/>
              <a:buChar char="•"/>
            </a:pPr>
            <a:r>
              <a:rPr lang="en-US" dirty="0"/>
              <a:t>Review criteria</a:t>
            </a:r>
          </a:p>
          <a:p>
            <a:pPr marL="171450" indent="-171450">
              <a:spcAft>
                <a:spcPts val="600"/>
              </a:spcAft>
              <a:buFont typeface="Arial" panose="020B0604020202020204" pitchFamily="34" charset="0"/>
              <a:buChar char="•"/>
            </a:pPr>
            <a:r>
              <a:rPr lang="en-US" dirty="0"/>
              <a:t>Award administration information</a:t>
            </a:r>
          </a:p>
          <a:p>
            <a:pPr marL="171450" indent="-171450">
              <a:spcAft>
                <a:spcPts val="600"/>
              </a:spcAft>
              <a:buFont typeface="Arial" panose="020B0604020202020204" pitchFamily="34" charset="0"/>
              <a:buChar char="•"/>
            </a:pPr>
            <a:r>
              <a:rPr lang="en-US" dirty="0"/>
              <a:t>And, scientific/research (think program), peer review, and financial/grants management contacts within the participating ICs.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6E92D-31C5-435C-912D-BD3840BD71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55101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You can find </a:t>
            </a:r>
            <a:r>
              <a:rPr lang="en-US" sz="1100" b="0" dirty="0"/>
              <a:t>all</a:t>
            </a:r>
            <a:r>
              <a:rPr lang="en-US" sz="1100" dirty="0"/>
              <a:t> NIH opportunities in the NIH Guide to Grants &amp; Contracts – remember that “Find Funding” link on our Grants page. And at Grants.gov which is the federal-wide portal for all grant making agencies. </a:t>
            </a:r>
          </a:p>
          <a:p>
            <a:r>
              <a:rPr lang="en-US" sz="1100" dirty="0"/>
              <a:t>You can also find subsets of our opportunities on our program specific pages like our small business page and on IC websites. </a:t>
            </a:r>
          </a:p>
          <a:p>
            <a:endParaRPr lang="en-US" sz="1100" dirty="0"/>
          </a:p>
          <a:p>
            <a:r>
              <a:rPr lang="en-US" sz="1100" dirty="0"/>
              <a:t>Both the NIH Guide and Grants.gov have robust search capabilities and I recommend searching both sites.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6E92D-31C5-435C-912D-BD3840BD71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73419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Since Grants.gov is federal-wide, you may find opportunities at other agencies you won’t find in the Guide. </a:t>
            </a:r>
          </a:p>
        </p:txBody>
      </p:sp>
      <p:sp>
        <p:nvSpPr>
          <p:cNvPr id="4" name="Slide Number Placeholder 3"/>
          <p:cNvSpPr>
            <a:spLocks noGrp="1"/>
          </p:cNvSpPr>
          <p:nvPr>
            <p:ph type="sldNum" sz="quarter" idx="5"/>
          </p:nvPr>
        </p:nvSpPr>
        <p:spPr/>
        <p:txBody>
          <a:bodyPr/>
          <a:lstStyle/>
          <a:p>
            <a:fld id="{4DD6E92D-31C5-435C-912D-BD3840BD71A4}" type="slidenum">
              <a:rPr lang="en-US" smtClean="0"/>
              <a:t>26</a:t>
            </a:fld>
            <a:endParaRPr lang="en-US"/>
          </a:p>
        </p:txBody>
      </p:sp>
    </p:spTree>
    <p:extLst>
      <p:ext uri="{BB962C8B-B14F-4D97-AF65-F5344CB8AC3E}">
        <p14:creationId xmlns:p14="http://schemas.microsoft.com/office/powerpoint/2010/main" val="41182045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In the NIH Guide, in addition to the FOAs advertised in Grants.gov, you’ll also find  notices, including </a:t>
            </a:r>
          </a:p>
          <a:p>
            <a:pPr marL="742950" lvl="1" indent="-285750">
              <a:buFont typeface="Arial" panose="020B0604020202020204" pitchFamily="34" charset="0"/>
              <a:buChar char="•"/>
            </a:pPr>
            <a:r>
              <a:rPr lang="en-US" sz="1100" dirty="0">
                <a:solidFill>
                  <a:srgbClr val="002060"/>
                </a:solidFill>
              </a:rPr>
              <a:t>Notices of special interest</a:t>
            </a:r>
          </a:p>
          <a:p>
            <a:pPr marL="742950" lvl="1" indent="-285750">
              <a:buFont typeface="Arial" panose="020B0604020202020204" pitchFamily="34" charset="0"/>
              <a:buChar char="•"/>
            </a:pPr>
            <a:r>
              <a:rPr lang="en-US" sz="1100" dirty="0">
                <a:solidFill>
                  <a:srgbClr val="002060"/>
                </a:solidFill>
              </a:rPr>
              <a:t>Policy updates</a:t>
            </a:r>
          </a:p>
          <a:p>
            <a:pPr marL="742950" lvl="1" indent="-285750">
              <a:buFont typeface="Arial" panose="020B0604020202020204" pitchFamily="34" charset="0"/>
              <a:buChar char="•"/>
            </a:pPr>
            <a:r>
              <a:rPr lang="en-US" sz="1100" dirty="0">
                <a:solidFill>
                  <a:srgbClr val="002060"/>
                </a:solidFill>
              </a:rPr>
              <a:t>Changes to FOAs</a:t>
            </a:r>
          </a:p>
          <a:p>
            <a:pPr marL="742950" lvl="1" indent="-285750">
              <a:buFont typeface="Arial" panose="020B0604020202020204" pitchFamily="34" charset="0"/>
              <a:buChar char="•"/>
            </a:pPr>
            <a:r>
              <a:rPr lang="en-US" sz="1100" dirty="0">
                <a:solidFill>
                  <a:srgbClr val="002060"/>
                </a:solidFill>
              </a:rPr>
              <a:t>Webinars and training events</a:t>
            </a:r>
          </a:p>
          <a:p>
            <a:pPr marL="742950" lvl="1" indent="-285750">
              <a:buFont typeface="Arial" panose="020B0604020202020204" pitchFamily="34" charset="0"/>
              <a:buChar char="•"/>
            </a:pPr>
            <a:r>
              <a:rPr lang="en-US" sz="1100" dirty="0">
                <a:solidFill>
                  <a:srgbClr val="002060"/>
                </a:solidFill>
              </a:rPr>
              <a:t>And more</a:t>
            </a:r>
          </a:p>
          <a:p>
            <a:endParaRPr lang="en-US" dirty="0"/>
          </a:p>
          <a:p>
            <a:r>
              <a:rPr lang="en-US" dirty="0"/>
              <a:t>I also recommend subscribing to our weekly emails that summarize the NIH Guide postings for the week. You’ll find the links to subscribe to our listservs under the News and Events tab on the grants site. </a:t>
            </a:r>
          </a:p>
          <a:p>
            <a:endParaRPr lang="en-US" dirty="0"/>
          </a:p>
        </p:txBody>
      </p:sp>
      <p:sp>
        <p:nvSpPr>
          <p:cNvPr id="4" name="Slide Number Placeholder 3"/>
          <p:cNvSpPr>
            <a:spLocks noGrp="1"/>
          </p:cNvSpPr>
          <p:nvPr>
            <p:ph type="sldNum" sz="quarter" idx="5"/>
          </p:nvPr>
        </p:nvSpPr>
        <p:spPr/>
        <p:txBody>
          <a:bodyPr/>
          <a:lstStyle/>
          <a:p>
            <a:fld id="{4DD6E92D-31C5-435C-912D-BD3840BD71A4}" type="slidenum">
              <a:rPr lang="en-US" smtClean="0"/>
              <a:t>27</a:t>
            </a:fld>
            <a:endParaRPr lang="en-US"/>
          </a:p>
        </p:txBody>
      </p:sp>
    </p:spTree>
    <p:extLst>
      <p:ext uri="{BB962C8B-B14F-4D97-AF65-F5344CB8AC3E}">
        <p14:creationId xmlns:p14="http://schemas.microsoft.com/office/powerpoint/2010/main" val="7631849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post several types of FOAs</a:t>
            </a:r>
          </a:p>
          <a:p>
            <a:pPr marL="0" indent="0">
              <a:buFont typeface="Arial" panose="020B0604020202020204" pitchFamily="34" charset="0"/>
              <a:buNone/>
            </a:pPr>
            <a:r>
              <a:rPr lang="en-US" dirty="0"/>
              <a:t>Requests for Applications or RFAs,</a:t>
            </a:r>
          </a:p>
          <a:p>
            <a:pPr marL="0" indent="0">
              <a:buFont typeface="Arial" panose="020B0604020202020204" pitchFamily="34" charset="0"/>
              <a:buNone/>
            </a:pPr>
            <a:r>
              <a:rPr lang="en-US" dirty="0"/>
              <a:t>Parent Announcements, and</a:t>
            </a:r>
          </a:p>
          <a:p>
            <a:pPr marL="0" indent="0">
              <a:buFont typeface="Arial" panose="020B0604020202020204" pitchFamily="34" charset="0"/>
              <a:buNone/>
            </a:pPr>
            <a:r>
              <a:rPr lang="en-US" dirty="0"/>
              <a:t>Program Announcements or PAs.</a:t>
            </a:r>
          </a:p>
          <a:p>
            <a:pPr marL="171450" indent="-171450">
              <a:buFont typeface="Arial" panose="020B0604020202020204" pitchFamily="34" charset="0"/>
              <a:buChar char="•"/>
            </a:pPr>
            <a:endParaRPr lang="en-US" dirty="0"/>
          </a:p>
          <a:p>
            <a:r>
              <a:rPr lang="en-US" dirty="0"/>
              <a:t>We also use notices of special interest to highlight research areas of interest.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6E92D-31C5-435C-912D-BD3840BD71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61951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Requests for Applications have a narrowly defined scope and the participating IC or ICs set aside funds in their budgets to award applications submitted to that RFA. The award information section of the FOA indicates the number of expected awards and/or the amount of set-aside funding.</a:t>
            </a:r>
          </a:p>
          <a:p>
            <a:endParaRPr lang="en-US" dirty="0"/>
          </a:p>
          <a:p>
            <a:r>
              <a:rPr lang="en-US" dirty="0"/>
              <a:t>RFAs often have a single receipt date and may not be posted again.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6E92D-31C5-435C-912D-BD3840BD71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7988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mission is to seek fundamental knowledge about the nature and behavior of living systems and the application of that knowledge to enhance health, lengthen life, and reduce illness and disability.</a:t>
            </a:r>
          </a:p>
        </p:txBody>
      </p:sp>
      <p:sp>
        <p:nvSpPr>
          <p:cNvPr id="4" name="Slide Number Placeholder 3"/>
          <p:cNvSpPr>
            <a:spLocks noGrp="1"/>
          </p:cNvSpPr>
          <p:nvPr>
            <p:ph type="sldNum" sz="quarter" idx="5"/>
          </p:nvPr>
        </p:nvSpPr>
        <p:spPr/>
        <p:txBody>
          <a:bodyPr/>
          <a:lstStyle/>
          <a:p>
            <a:fld id="{4DD6E92D-31C5-435C-912D-BD3840BD71A4}" type="slidenum">
              <a:rPr lang="en-US" smtClean="0"/>
              <a:t>3</a:t>
            </a:fld>
            <a:endParaRPr lang="en-US"/>
          </a:p>
        </p:txBody>
      </p:sp>
    </p:spTree>
    <p:extLst>
      <p:ext uri="{BB962C8B-B14F-4D97-AF65-F5344CB8AC3E}">
        <p14:creationId xmlns:p14="http://schemas.microsoft.com/office/powerpoint/2010/main" val="41753982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ICs participate in our parent announcements which are used for investigator initiated or unsolicited research.  </a:t>
            </a:r>
          </a:p>
          <a:p>
            <a:endParaRPr lang="en-US" dirty="0"/>
          </a:p>
          <a:p>
            <a:r>
              <a:rPr lang="en-US" dirty="0"/>
              <a:t>They don’t specify a particular area of research. They simply provide the infrastructure and information needed to submit a research proposal that fits within the missions of a participating ICs. </a:t>
            </a:r>
          </a:p>
          <a:p>
            <a:endParaRPr lang="en-US" dirty="0"/>
          </a:p>
          <a:p>
            <a:r>
              <a:rPr lang="en-US" dirty="0"/>
              <a:t>They use a standard due date schedule that defines three submission, review, and award cycles per year. They are posted for up to 3 years and are then reissued.</a:t>
            </a:r>
          </a:p>
          <a:p>
            <a:endParaRPr lang="en-US" dirty="0"/>
          </a:p>
          <a:p>
            <a:r>
              <a:rPr lang="en-US" dirty="0"/>
              <a:t>We have parent announcements for research grants, fellowship, career development, administrative supplements and post-award administrative actions like a change of institution request. And, we have different parent FOAs depending on whether applications are allowed to propose clinical trials. </a:t>
            </a:r>
          </a:p>
          <a:p>
            <a:endParaRPr lang="en-US" dirty="0"/>
          </a:p>
          <a:p>
            <a:r>
              <a:rPr lang="en-US" dirty="0"/>
              <a:t>Parent Announcements is a filter when searching in the NIH Guide. We also have a dedicated web page that list them all that you can easily find with a quick internet search on “NIH parent announcements”.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6E92D-31C5-435C-912D-BD3840BD71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85356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Unlike the parent announcements, our program announcements or PAs highlight areas of focus. </a:t>
            </a:r>
          </a:p>
          <a:p>
            <a:endParaRPr lang="en-US" dirty="0"/>
          </a:p>
          <a:p>
            <a:r>
              <a:rPr lang="en-US" dirty="0"/>
              <a:t>They are typically on-going programs posted in increments of up to 3 yrs.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They use the same standard due date schedule as parent announcements, unless they are identified as a PAR – a program announcement with special receipt, referral or review considerations. </a:t>
            </a:r>
          </a:p>
          <a:p>
            <a:endParaRPr lang="en-US" dirty="0"/>
          </a:p>
          <a:p>
            <a:r>
              <a:rPr lang="en-US" dirty="0"/>
              <a:t>Applications to parent announcements and program announcements all compete for the same funding. They don’t have set-aside funds, unless they are identified as a PAS – which is a program announcement with set-aside funds.</a:t>
            </a:r>
          </a:p>
          <a:p>
            <a:endParaRPr lang="en-US" dirty="0"/>
          </a:p>
          <a:p>
            <a:endParaRPr lang="en-US" dirty="0"/>
          </a:p>
          <a:p>
            <a:r>
              <a:rPr lang="en-US" dirty="0"/>
              <a:t>Let’s pause for a second. As you work with NIH, you will hear the words “except”, “unless” and my personal favorite “it depends” </a:t>
            </a:r>
            <a:r>
              <a:rPr lang="en-US" b="0" dirty="0"/>
              <a:t>a lot. </a:t>
            </a:r>
          </a:p>
          <a:p>
            <a:endParaRPr lang="en-US" b="1" dirty="0"/>
          </a:p>
          <a:p>
            <a:r>
              <a:rPr lang="en-US" dirty="0"/>
              <a:t>With so many funding organizations covering a broad range of topics, its not surprising that NIH processes are filled with nuances. Read the announcement carefully and reach out if you have questions.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6E92D-31C5-435C-912D-BD3840BD71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30624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takes many months and lots of resources to get a full FOA approved and posted. With over 1200 opportunities posted at any given time some would get few or no responses. </a:t>
            </a:r>
          </a:p>
          <a:p>
            <a:endParaRPr lang="en-US" dirty="0"/>
          </a:p>
          <a:p>
            <a:r>
              <a:rPr lang="en-US" dirty="0"/>
              <a:t>A few years ago, we took a hard look at our program announcements and determined that much of their content is standard text repeated in each FOA.</a:t>
            </a:r>
          </a:p>
          <a:p>
            <a:endParaRPr lang="en-US" dirty="0"/>
          </a:p>
          <a:p>
            <a:r>
              <a:rPr lang="en-US" dirty="0"/>
              <a:t>We already have parent and other announcements that can be used to accept applications. All we needed was a way to provide the unique bits, the areas of scientific interest, that were buried in the PAs.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institutes were already successfully leveraging NIH Guide notices for that task since we can post a Guide notice in a matter of weeks, not months. So, we formalized that approach in the form of Notices of Special Interest, or NOSIs.</a:t>
            </a:r>
          </a:p>
          <a:p>
            <a:endParaRPr lang="en-US" dirty="0"/>
          </a:p>
          <a:p>
            <a:r>
              <a:rPr lang="en-US" dirty="0"/>
              <a:t>NOSIs provide the unique information for an initiative in a succinct document which is easier for applicants and they point to existing funding opportunity announcements for application submission which is more efficient for NIH. Win, win. We have a 5-minute video on our NIH Grants </a:t>
            </a:r>
            <a:r>
              <a:rPr lang="en-US" dirty="0" err="1"/>
              <a:t>Youtube</a:t>
            </a:r>
            <a:r>
              <a:rPr lang="en-US" dirty="0"/>
              <a:t> channel you can watch to learn more about NOSIs.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6E92D-31C5-435C-912D-BD3840BD71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3570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already hinted when talking about parent announcements, our FOAs cover a wide range of grant programs, including </a:t>
            </a:r>
          </a:p>
          <a:p>
            <a:pPr marL="171450" indent="-171450">
              <a:buFont typeface="Arial" panose="020B0604020202020204" pitchFamily="34" charset="0"/>
              <a:buChar char="•"/>
            </a:pPr>
            <a:r>
              <a:rPr lang="en-US" dirty="0"/>
              <a:t>Research,</a:t>
            </a:r>
          </a:p>
          <a:p>
            <a:pPr marL="171450" indent="-171450">
              <a:buFont typeface="Arial" panose="020B0604020202020204" pitchFamily="34" charset="0"/>
              <a:buChar char="•"/>
            </a:pPr>
            <a:r>
              <a:rPr lang="en-US" dirty="0"/>
              <a:t>Career development,</a:t>
            </a:r>
          </a:p>
          <a:p>
            <a:pPr marL="171450" indent="-171450">
              <a:buFont typeface="Arial" panose="020B0604020202020204" pitchFamily="34" charset="0"/>
              <a:buChar char="•"/>
            </a:pPr>
            <a:r>
              <a:rPr lang="en-US" dirty="0"/>
              <a:t>Training,</a:t>
            </a:r>
          </a:p>
          <a:p>
            <a:pPr marL="171450" indent="-171450">
              <a:buFont typeface="Arial" panose="020B0604020202020204" pitchFamily="34" charset="0"/>
              <a:buChar char="•"/>
            </a:pPr>
            <a:r>
              <a:rPr lang="en-US" dirty="0"/>
              <a:t>Fellowship,</a:t>
            </a:r>
          </a:p>
          <a:p>
            <a:pPr marL="171450" indent="-171450">
              <a:buFont typeface="Arial" panose="020B0604020202020204" pitchFamily="34" charset="0"/>
              <a:buChar char="•"/>
            </a:pPr>
            <a:r>
              <a:rPr lang="en-US" dirty="0"/>
              <a:t>Program Project and Center grants, and</a:t>
            </a:r>
          </a:p>
          <a:p>
            <a:pPr marL="171450" indent="-171450">
              <a:buFont typeface="Arial" panose="020B0604020202020204" pitchFamily="34" charset="0"/>
              <a:buChar char="•"/>
            </a:pPr>
            <a:r>
              <a:rPr lang="en-US" dirty="0"/>
              <a:t>Resource grants.</a:t>
            </a:r>
          </a:p>
          <a:p>
            <a:pPr marL="171450" indent="-171450">
              <a:buFont typeface="Arial" panose="020B0604020202020204" pitchFamily="34" charset="0"/>
              <a:buChar char="•"/>
            </a:pPr>
            <a:endParaRPr lang="en-US" dirty="0"/>
          </a:p>
          <a:p>
            <a:r>
              <a:rPr lang="en-US" dirty="0"/>
              <a:t>We identify these programs through the use of 3-character codes we call activity codes. For example, we use the R series for research grants and we have activity codes like R01, R03, R15,and many others. </a:t>
            </a:r>
          </a:p>
          <a:p>
            <a:endParaRPr lang="en-US" dirty="0"/>
          </a:p>
          <a:p>
            <a:r>
              <a:rPr lang="en-US" dirty="0"/>
              <a:t>K01 is an example of a career development activity code in our K series. T32 an example of training code. F30 an example of a fellowship code. And, P01 an example of a Program Project code.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6E92D-31C5-435C-912D-BD3840BD71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99679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learn about these activity codes on our Types of Grant Programs page. On the far right of the page there’s a link to a handy site that helps match programs and career stage from undergrad through to established investigator.</a:t>
            </a:r>
          </a:p>
        </p:txBody>
      </p:sp>
      <p:sp>
        <p:nvSpPr>
          <p:cNvPr id="4" name="Slide Number Placeholder 3"/>
          <p:cNvSpPr>
            <a:spLocks noGrp="1"/>
          </p:cNvSpPr>
          <p:nvPr>
            <p:ph type="sldNum" sz="quarter" idx="5"/>
          </p:nvPr>
        </p:nvSpPr>
        <p:spPr/>
        <p:txBody>
          <a:bodyPr/>
          <a:lstStyle/>
          <a:p>
            <a:fld id="{4DD6E92D-31C5-435C-912D-BD3840BD71A4}" type="slidenum">
              <a:rPr lang="en-US" smtClean="0"/>
              <a:t>34</a:t>
            </a:fld>
            <a:endParaRPr lang="en-US"/>
          </a:p>
        </p:txBody>
      </p:sp>
    </p:spTree>
    <p:extLst>
      <p:ext uri="{BB962C8B-B14F-4D97-AF65-F5344CB8AC3E}">
        <p14:creationId xmlns:p14="http://schemas.microsoft.com/office/powerpoint/2010/main" val="38390981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talked about identifying your target IC, available programs, and finding an FOA or NOSI that’s a good fit.  Which brings us to our next question – What’s the application process and how long does it take?</a:t>
            </a:r>
          </a:p>
          <a:p>
            <a:endParaRPr lang="en-US" dirty="0"/>
          </a:p>
        </p:txBody>
      </p:sp>
      <p:sp>
        <p:nvSpPr>
          <p:cNvPr id="4" name="Slide Number Placeholder 3"/>
          <p:cNvSpPr>
            <a:spLocks noGrp="1"/>
          </p:cNvSpPr>
          <p:nvPr>
            <p:ph type="sldNum" sz="quarter" idx="5"/>
          </p:nvPr>
        </p:nvSpPr>
        <p:spPr/>
        <p:txBody>
          <a:bodyPr/>
          <a:lstStyle/>
          <a:p>
            <a:fld id="{4DD6E92D-31C5-435C-912D-BD3840BD71A4}" type="slidenum">
              <a:rPr lang="en-US" smtClean="0"/>
              <a:t>35</a:t>
            </a:fld>
            <a:endParaRPr lang="en-US"/>
          </a:p>
        </p:txBody>
      </p:sp>
    </p:spTree>
    <p:extLst>
      <p:ext uri="{BB962C8B-B14F-4D97-AF65-F5344CB8AC3E}">
        <p14:creationId xmlns:p14="http://schemas.microsoft.com/office/powerpoint/2010/main" val="2851184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You’ll find a Grants Process Overview on the grants.nih.gov site.</a:t>
            </a:r>
          </a:p>
        </p:txBody>
      </p:sp>
      <p:sp>
        <p:nvSpPr>
          <p:cNvPr id="4" name="Slide Number Placeholder 3"/>
          <p:cNvSpPr>
            <a:spLocks noGrp="1"/>
          </p:cNvSpPr>
          <p:nvPr>
            <p:ph type="sldNum" sz="quarter" idx="5"/>
          </p:nvPr>
        </p:nvSpPr>
        <p:spPr/>
        <p:txBody>
          <a:bodyPr/>
          <a:lstStyle/>
          <a:p>
            <a:fld id="{4DD6E92D-31C5-435C-912D-BD3840BD71A4}" type="slidenum">
              <a:rPr lang="en-US" smtClean="0"/>
              <a:t>36</a:t>
            </a:fld>
            <a:endParaRPr lang="en-US"/>
          </a:p>
        </p:txBody>
      </p:sp>
    </p:spTree>
    <p:extLst>
      <p:ext uri="{BB962C8B-B14F-4D97-AF65-F5344CB8AC3E}">
        <p14:creationId xmlns:p14="http://schemas.microsoft.com/office/powerpoint/2010/main" val="35770218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takes you through the process from getting started, to applying for funding, to application referral &amp; review, and finally the pre-award &amp; award process. </a:t>
            </a:r>
          </a:p>
          <a:p>
            <a:endParaRPr lang="en-US" dirty="0"/>
          </a:p>
          <a:p>
            <a:r>
              <a:rPr lang="en-US" dirty="0"/>
              <a:t>You can click on each topic in the graphic to learn more about each step. But, I’ll walk you through the key points and help you get a feel for the timeline.</a:t>
            </a:r>
          </a:p>
        </p:txBody>
      </p:sp>
      <p:sp>
        <p:nvSpPr>
          <p:cNvPr id="4" name="Slide Number Placeholder 3"/>
          <p:cNvSpPr>
            <a:spLocks noGrp="1"/>
          </p:cNvSpPr>
          <p:nvPr>
            <p:ph type="sldNum" sz="quarter" idx="5"/>
          </p:nvPr>
        </p:nvSpPr>
        <p:spPr/>
        <p:txBody>
          <a:bodyPr/>
          <a:lstStyle/>
          <a:p>
            <a:fld id="{4DD6E92D-31C5-435C-912D-BD3840BD71A4}" type="slidenum">
              <a:rPr lang="en-US" smtClean="0"/>
              <a:t>37</a:t>
            </a:fld>
            <a:endParaRPr lang="en-US"/>
          </a:p>
        </p:txBody>
      </p:sp>
    </p:spTree>
    <p:extLst>
      <p:ext uri="{BB962C8B-B14F-4D97-AF65-F5344CB8AC3E}">
        <p14:creationId xmlns:p14="http://schemas.microsoft.com/office/powerpoint/2010/main" val="1878925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start with planning. At least 6 months prior to your target due date you should be well on your way to refining your research idea.</a:t>
            </a:r>
          </a:p>
          <a:p>
            <a:endParaRPr lang="en-US" dirty="0"/>
          </a:p>
          <a:p>
            <a:r>
              <a:rPr lang="en-US" dirty="0"/>
              <a:t>Reach out to NIH staff. Discuss your proposal. Make sure it fits within the IC mission and priorities. </a:t>
            </a:r>
          </a:p>
          <a:p>
            <a:endParaRPr lang="en-US" dirty="0"/>
          </a:p>
          <a:p>
            <a:r>
              <a:rPr lang="en-US" dirty="0"/>
              <a:t>We talked about the NIH team of program officials, grants management officers and scientific review officers. You’ll also need a team within your own organization and a plan to coordinate that team.</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6E92D-31C5-435C-912D-BD3840BD71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52157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NIH awards grants to organizations, not to individual investigators. So, right of the bat, your team includes an Authorized Organization Representative or AORs (we refer to them as signing officials in eRA Commons). The AOR is responsible for submitting the application and it’s their electronic signature that is signing off on the terms and conditions of the grant on behalf of the applicant organization.</a:t>
            </a:r>
          </a:p>
          <a:p>
            <a:endParaRPr lang="en-US" dirty="0"/>
          </a:p>
          <a:p>
            <a:r>
              <a:rPr lang="en-US" dirty="0"/>
              <a:t>Of course you’ll have one or more Project Director/Principal Investigators responsible for directing the supported project or program. You’ll hear them referred to as PD/PIs or PIs.</a:t>
            </a:r>
          </a:p>
          <a:p>
            <a:endParaRPr lang="en-US" dirty="0"/>
          </a:p>
          <a:p>
            <a:r>
              <a:rPr lang="en-US" dirty="0"/>
              <a:t>You may also have additional senior/key individuals, administrative staff, or collaborators. You’ll want to identify some colleagues to review your application and provide feedback.  And, if they have grant or review experience, even better.</a:t>
            </a:r>
          </a:p>
          <a:p>
            <a:endParaRPr lang="en-US" dirty="0"/>
          </a:p>
          <a:p>
            <a:r>
              <a:rPr lang="en-US" dirty="0"/>
              <a:t>Once you have your team in place make sure everyone knows their role, the process that will be followed, and your timeline.</a:t>
            </a:r>
          </a:p>
          <a:p>
            <a:endParaRPr lang="en-US" dirty="0"/>
          </a:p>
          <a:p>
            <a:r>
              <a:rPr lang="en-US" dirty="0"/>
              <a:t>Establish that plan upfront.</a:t>
            </a:r>
          </a:p>
        </p:txBody>
      </p:sp>
      <p:sp>
        <p:nvSpPr>
          <p:cNvPr id="4" name="Slide Number Placeholder 3"/>
          <p:cNvSpPr>
            <a:spLocks noGrp="1"/>
          </p:cNvSpPr>
          <p:nvPr>
            <p:ph type="sldNum" sz="quarter" idx="5"/>
          </p:nvPr>
        </p:nvSpPr>
        <p:spPr/>
        <p:txBody>
          <a:bodyPr/>
          <a:lstStyle/>
          <a:p>
            <a:fld id="{4DD6E92D-31C5-435C-912D-BD3840BD71A4}" type="slidenum">
              <a:rPr lang="en-US" smtClean="0"/>
              <a:t>39</a:t>
            </a:fld>
            <a:endParaRPr lang="en-US"/>
          </a:p>
        </p:txBody>
      </p:sp>
    </p:spTree>
    <p:extLst>
      <p:ext uri="{BB962C8B-B14F-4D97-AF65-F5344CB8AC3E}">
        <p14:creationId xmlns:p14="http://schemas.microsoft.com/office/powerpoint/2010/main" val="1314313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fiscal year 2019 NIH awarded over 55,000 extramural grants totaling more than $29.4 billion in funding. That funding supported research at 2,700 organizations throughout the U.S. and abroad.</a:t>
            </a:r>
          </a:p>
          <a:p>
            <a:endParaRPr lang="en-US" dirty="0"/>
          </a:p>
          <a:p>
            <a:r>
              <a:rPr lang="en-US" dirty="0"/>
              <a:t>All of us together have a shared responsibility for the appropriate stewardship of that tremendous investment. </a:t>
            </a:r>
          </a:p>
          <a:p>
            <a:endParaRPr lang="en-US" dirty="0"/>
          </a:p>
          <a:p>
            <a:r>
              <a:rPr lang="en-US" dirty="0"/>
              <a:t> </a:t>
            </a:r>
          </a:p>
          <a:p>
            <a:r>
              <a:rPr lang="en-US" dirty="0"/>
              <a:t> </a:t>
            </a:r>
          </a:p>
        </p:txBody>
      </p:sp>
      <p:sp>
        <p:nvSpPr>
          <p:cNvPr id="4" name="Slide Number Placeholder 3"/>
          <p:cNvSpPr>
            <a:spLocks noGrp="1"/>
          </p:cNvSpPr>
          <p:nvPr>
            <p:ph type="sldNum" sz="quarter" idx="5"/>
          </p:nvPr>
        </p:nvSpPr>
        <p:spPr/>
        <p:txBody>
          <a:bodyPr/>
          <a:lstStyle/>
          <a:p>
            <a:fld id="{4DD6E92D-31C5-435C-912D-BD3840BD71A4}" type="slidenum">
              <a:rPr lang="en-US" smtClean="0"/>
              <a:t>4</a:t>
            </a:fld>
            <a:endParaRPr lang="en-US"/>
          </a:p>
        </p:txBody>
      </p:sp>
    </p:spTree>
    <p:extLst>
      <p:ext uri="{BB962C8B-B14F-4D97-AF65-F5344CB8AC3E}">
        <p14:creationId xmlns:p14="http://schemas.microsoft.com/office/powerpoint/2010/main" val="23858358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You’re then ready to prepare to apply. If your organization has never submitted a grant application before, you’ll need to get started on multiple organization registrations, including the System for Award Management, Grants.gov and eRA Commons. It can take 6 or more weeks to complete the organization registrations, so don’t wait to get that started.</a:t>
            </a:r>
          </a:p>
          <a:p>
            <a:endParaRPr lang="en-US" dirty="0"/>
          </a:p>
          <a:p>
            <a:r>
              <a:rPr lang="en-US" dirty="0"/>
              <a:t>If your organization has submitted previously, make sure all registrations are current and active. The System for Award Management requires annual renewal. You can’t submit unless its active.</a:t>
            </a:r>
          </a:p>
          <a:p>
            <a:endParaRPr lang="en-US" dirty="0"/>
          </a:p>
          <a:p>
            <a:r>
              <a:rPr lang="en-US" dirty="0"/>
              <a:t>Confirm your funding opportunity. NIH posts opportunities 30-60 days prior to the first due date. You may find a newly published opportunity that is an even better fit than the one you originally chose. You’ll also want to check the Related Notices section of the opportunity for any late breaking changes or corrections. </a:t>
            </a:r>
          </a:p>
          <a:p>
            <a:endParaRPr lang="en-US" dirty="0"/>
          </a:p>
          <a:p>
            <a:r>
              <a:rPr lang="en-US" dirty="0"/>
              <a:t>And you must identify the submission method you will use to prepare and submit your application.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6E92D-31C5-435C-912D-BD3840BD71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77788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Grant application forms </a:t>
            </a:r>
            <a:r>
              <a:rPr lang="en-US" b="1" dirty="0"/>
              <a:t>must</a:t>
            </a:r>
            <a:r>
              <a:rPr lang="en-US" dirty="0"/>
              <a:t> be prepared and submitted using NIH’s ASSIST, </a:t>
            </a:r>
            <a:r>
              <a:rPr lang="en-US" dirty="0" err="1"/>
              <a:t>Grants.gov’s</a:t>
            </a:r>
            <a:r>
              <a:rPr lang="en-US" dirty="0"/>
              <a:t> Workspace, or your institution may have its own system-to-system solution.  Your office of sponsored research can help identify the best option for your situation.</a:t>
            </a:r>
          </a:p>
          <a:p>
            <a:endParaRPr lang="en-US" dirty="0"/>
          </a:p>
          <a:p>
            <a:r>
              <a:rPr lang="en-US" dirty="0"/>
              <a:t>Honestly, it doesn’t matter which option you choose. </a:t>
            </a:r>
          </a:p>
          <a:p>
            <a:endParaRPr lang="en-US" dirty="0"/>
          </a:p>
          <a:p>
            <a:r>
              <a:rPr lang="en-US" dirty="0"/>
              <a:t>Your application will flow through the Grants.gov federal portal and then on to eRA Commons - which is our system to exchange information electronically with our applicants and grantees.</a:t>
            </a:r>
          </a:p>
          <a:p>
            <a:endParaRPr lang="en-US" dirty="0"/>
          </a:p>
          <a:p>
            <a:r>
              <a:rPr lang="en-US" dirty="0"/>
              <a:t>Since all application follow that same flow, they’re all subject to the same </a:t>
            </a:r>
          </a:p>
          <a:p>
            <a:pPr marL="171450" indent="-171450">
              <a:buFont typeface="Arial" panose="020B0604020202020204" pitchFamily="34" charset="0"/>
              <a:buChar char="•"/>
            </a:pPr>
            <a:r>
              <a:rPr lang="en-US" dirty="0"/>
              <a:t>Registrations</a:t>
            </a:r>
          </a:p>
          <a:p>
            <a:pPr marL="171450" indent="-171450">
              <a:buFont typeface="Arial" panose="020B0604020202020204" pitchFamily="34" charset="0"/>
              <a:buChar char="•"/>
            </a:pPr>
            <a:r>
              <a:rPr lang="en-US" dirty="0"/>
              <a:t>Business rule validations</a:t>
            </a:r>
          </a:p>
          <a:p>
            <a:pPr marL="171450" indent="-171450">
              <a:buFont typeface="Arial" panose="020B0604020202020204" pitchFamily="34" charset="0"/>
              <a:buChar char="•"/>
            </a:pPr>
            <a:r>
              <a:rPr lang="en-US" dirty="0"/>
              <a:t>And, are assembled into a consistent format for funding consideration.</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By the time the applications are seen by NIH staff we can’t even tell which system was used to submit them.  </a:t>
            </a:r>
          </a:p>
        </p:txBody>
      </p:sp>
      <p:sp>
        <p:nvSpPr>
          <p:cNvPr id="4" name="Slide Number Placeholder 3"/>
          <p:cNvSpPr>
            <a:spLocks noGrp="1"/>
          </p:cNvSpPr>
          <p:nvPr>
            <p:ph type="sldNum" sz="quarter" idx="5"/>
          </p:nvPr>
        </p:nvSpPr>
        <p:spPr/>
        <p:txBody>
          <a:bodyPr/>
          <a:lstStyle/>
          <a:p>
            <a:fld id="{4DD6E92D-31C5-435C-912D-BD3840BD71A4}" type="slidenum">
              <a:rPr lang="en-US" smtClean="0"/>
              <a:t>41</a:t>
            </a:fld>
            <a:endParaRPr lang="en-US"/>
          </a:p>
        </p:txBody>
      </p:sp>
    </p:spTree>
    <p:extLst>
      <p:ext uri="{BB962C8B-B14F-4D97-AF65-F5344CB8AC3E}">
        <p14:creationId xmlns:p14="http://schemas.microsoft.com/office/powerpoint/2010/main" val="33752891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You’ll login to your submission option, provide the funding opportunity number, and you’ll be presented with the exact set of forms needed to write your application.</a:t>
            </a:r>
          </a:p>
          <a:p>
            <a:endParaRPr lang="en-US" dirty="0"/>
          </a:p>
          <a:p>
            <a:r>
              <a:rPr lang="en-US" dirty="0"/>
              <a:t>Much of the really good stuff in your application - your abstract, specific aims, research strategy, </a:t>
            </a:r>
            <a:r>
              <a:rPr lang="en-US" dirty="0" err="1"/>
              <a:t>biosketches</a:t>
            </a:r>
            <a:r>
              <a:rPr lang="en-US" dirty="0"/>
              <a:t> and more - will be in attachments which are uploaded in pdf format into specific form fields. All of these critical pieces of your proposal can be started well in advance of pulling together the application forms.</a:t>
            </a:r>
          </a:p>
          <a:p>
            <a:endParaRPr lang="en-US" dirty="0"/>
          </a:p>
          <a:p>
            <a:r>
              <a:rPr lang="en-US" dirty="0"/>
              <a:t>Write a strong proposal that addresses the review criteria in the opportunity. </a:t>
            </a:r>
          </a:p>
          <a:p>
            <a:endParaRPr lang="en-US" dirty="0"/>
          </a:p>
          <a:p>
            <a:r>
              <a:rPr lang="en-US" dirty="0"/>
              <a:t>Most importantly, </a:t>
            </a:r>
            <a:r>
              <a:rPr lang="en-US" i="1" dirty="0"/>
              <a:t>read</a:t>
            </a:r>
            <a:r>
              <a:rPr lang="en-US" dirty="0"/>
              <a:t> and </a:t>
            </a:r>
            <a:r>
              <a:rPr lang="en-US" i="1" dirty="0"/>
              <a:t>follow</a:t>
            </a:r>
            <a:r>
              <a:rPr lang="en-US" dirty="0"/>
              <a:t> all instructions.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6E92D-31C5-435C-912D-BD3840BD71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Notes Placeholder 2">
            <a:extLst>
              <a:ext uri="{FF2B5EF4-FFF2-40B4-BE49-F238E27FC236}">
                <a16:creationId xmlns:a16="http://schemas.microsoft.com/office/drawing/2014/main" id="{0F4EA147-D5A6-46E4-ACC1-AA542B6493A1}"/>
              </a:ext>
            </a:extLst>
          </p:cNvPr>
          <p:cNvSpPr txBox="1">
            <a:spLocks/>
          </p:cNvSpPr>
          <p:nvPr/>
        </p:nvSpPr>
        <p:spPr>
          <a:xfrm>
            <a:off x="838200" y="4552950"/>
            <a:ext cx="5486400" cy="3600450"/>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4464288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How to Apply – Application Guide, which is easily found on our grants page and linked within every opportunity, contains your general application instructions.</a:t>
            </a:r>
          </a:p>
        </p:txBody>
      </p:sp>
      <p:sp>
        <p:nvSpPr>
          <p:cNvPr id="4" name="Slide Number Placeholder 3"/>
          <p:cNvSpPr>
            <a:spLocks noGrp="1"/>
          </p:cNvSpPr>
          <p:nvPr>
            <p:ph type="sldNum" sz="quarter" idx="5"/>
          </p:nvPr>
        </p:nvSpPr>
        <p:spPr/>
        <p:txBody>
          <a:bodyPr/>
          <a:lstStyle/>
          <a:p>
            <a:fld id="{4DD6E92D-31C5-435C-912D-BD3840BD71A4}" type="slidenum">
              <a:rPr lang="en-US" smtClean="0"/>
              <a:t>43</a:t>
            </a:fld>
            <a:endParaRPr lang="en-US"/>
          </a:p>
        </p:txBody>
      </p:sp>
    </p:spTree>
    <p:extLst>
      <p:ext uri="{BB962C8B-B14F-4D97-AF65-F5344CB8AC3E}">
        <p14:creationId xmlns:p14="http://schemas.microsoft.com/office/powerpoint/2010/main" val="39904239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How to Apply – Application Guide page you’ll find sections for Prepare to Apply, Write Application, and Submit. Here are a few highlights.</a:t>
            </a:r>
          </a:p>
          <a:p>
            <a:endParaRPr lang="en-US" dirty="0"/>
          </a:p>
          <a:p>
            <a:r>
              <a:rPr lang="en-US" dirty="0"/>
              <a:t>In the Prepare to Apply section you’ll find details on the organization and individual registrations needed to apply. Understand Funding Opportunities talks about the different types of announcements – RFAs, PAs, parent announcements and NOSIs. Types of Applications explains the difference between new, revision, renewal, and resubmission applications. And, you can learn about ASSIST, Workspace and system-to-system solutions under Submission Options. </a:t>
            </a:r>
          </a:p>
          <a:p>
            <a:endParaRPr lang="en-US" dirty="0"/>
          </a:p>
          <a:p>
            <a:r>
              <a:rPr lang="en-US" dirty="0"/>
              <a:t>Write Application includes some great information on developing your budget. Remember I said much of your proposal is in pdf attachments. The Format Attachments page  describes our rules for fonts, margins, filenames, images, links and more. Many of the attachments have strict page limits all applicants must follow for fairness. There is a link to our standard page limits table and any exceptions would be noted in your FOA or NOSI. </a:t>
            </a:r>
          </a:p>
          <a:p>
            <a:endParaRPr lang="en-US" dirty="0"/>
          </a:p>
          <a:p>
            <a:r>
              <a:rPr lang="en-US" dirty="0"/>
              <a:t>Under Submit we explain the process for submitting and tracking your application and how we validate your application using a combination of system and manual checks. There’s a link to the standard due dates we talked about earlier. A link to Submission Policies that explain what happens if your due date falls on a weekend or holiday or when Washington area government offices are closed, or your institution is closed due to weather or natural disaster. And finally what to do if a problem with a government system impacts your ability to submit your application on time.</a:t>
            </a:r>
          </a:p>
          <a:p>
            <a:endParaRPr lang="en-US" dirty="0"/>
          </a:p>
          <a:p>
            <a:r>
              <a:rPr lang="en-US" dirty="0"/>
              <a:t>We have videos, FAQs, resources, and most importantly form-by-form, field-by-field instructions for completing your application forms.</a:t>
            </a:r>
          </a:p>
        </p:txBody>
      </p:sp>
      <p:sp>
        <p:nvSpPr>
          <p:cNvPr id="4" name="Slide Number Placeholder 3"/>
          <p:cNvSpPr>
            <a:spLocks noGrp="1"/>
          </p:cNvSpPr>
          <p:nvPr>
            <p:ph type="sldNum" sz="quarter" idx="5"/>
          </p:nvPr>
        </p:nvSpPr>
        <p:spPr/>
        <p:txBody>
          <a:bodyPr/>
          <a:lstStyle/>
          <a:p>
            <a:fld id="{4DD6E92D-31C5-435C-912D-BD3840BD71A4}" type="slidenum">
              <a:rPr lang="en-US" smtClean="0"/>
              <a:t>44</a:t>
            </a:fld>
            <a:endParaRPr lang="en-US"/>
          </a:p>
        </p:txBody>
      </p:sp>
    </p:spTree>
    <p:extLst>
      <p:ext uri="{BB962C8B-B14F-4D97-AF65-F5344CB8AC3E}">
        <p14:creationId xmlns:p14="http://schemas.microsoft.com/office/powerpoint/2010/main" val="2948797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must read and follow </a:t>
            </a:r>
            <a:r>
              <a:rPr lang="en-US" b="1" dirty="0"/>
              <a:t>all</a:t>
            </a:r>
            <a:r>
              <a:rPr lang="en-US" dirty="0"/>
              <a:t> instructions. </a:t>
            </a:r>
          </a:p>
          <a:p>
            <a:endParaRPr lang="en-US" dirty="0"/>
          </a:p>
          <a:p>
            <a:r>
              <a:rPr lang="en-US" dirty="0"/>
              <a:t>The application guide provides general instructions and the FOA provides opportunity-specific instructions that augment or may even differ from the application guide. So, when completing your application forms you’ll follow the application guide unless the FOA tells you to do something different. </a:t>
            </a:r>
          </a:p>
          <a:p>
            <a:endParaRPr lang="en-US" dirty="0"/>
          </a:p>
          <a:p>
            <a:r>
              <a:rPr lang="en-US" dirty="0"/>
              <a:t>Many of our opportunities are active for up to 3 years. We can change a lot of policies in 3 years. And, from time to time, we make mistakes and need to post corrective notices for an opportunity. NIH Guide Notices win over both the FOA and general application guide instructions.</a:t>
            </a:r>
          </a:p>
        </p:txBody>
      </p:sp>
      <p:sp>
        <p:nvSpPr>
          <p:cNvPr id="4" name="Slide Number Placeholder 3"/>
          <p:cNvSpPr>
            <a:spLocks noGrp="1"/>
          </p:cNvSpPr>
          <p:nvPr>
            <p:ph type="sldNum" sz="quarter" idx="5"/>
          </p:nvPr>
        </p:nvSpPr>
        <p:spPr/>
        <p:txBody>
          <a:bodyPr/>
          <a:lstStyle/>
          <a:p>
            <a:fld id="{4DD6E92D-31C5-435C-912D-BD3840BD71A4}" type="slidenum">
              <a:rPr lang="en-US" smtClean="0"/>
              <a:t>45</a:t>
            </a:fld>
            <a:endParaRPr lang="en-US"/>
          </a:p>
        </p:txBody>
      </p:sp>
    </p:spTree>
    <p:extLst>
      <p:ext uri="{BB962C8B-B14F-4D97-AF65-F5344CB8AC3E}">
        <p14:creationId xmlns:p14="http://schemas.microsoft.com/office/powerpoint/2010/main" val="4567914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You’ve followed all the guidance and written a strong proposal. You’re checking off items in your internal plan. You’ve reviewed the application internally and its in the hands of your Authorized Organization Representative ready to submit.</a:t>
            </a:r>
          </a:p>
          <a:p>
            <a:endParaRPr lang="en-US" dirty="0"/>
          </a:p>
          <a:p>
            <a:r>
              <a:rPr lang="en-US" dirty="0"/>
              <a:t>Applications are due at 5pm local time of the submitting organization on the date specified in the opportunity. </a:t>
            </a:r>
          </a:p>
          <a:p>
            <a:endParaRPr lang="en-US" dirty="0"/>
          </a:p>
          <a:p>
            <a:r>
              <a:rPr lang="en-US" dirty="0"/>
              <a:t>After you submit your application it flows through Grants.gov and then on to NIH’s eRA Commons. Track your application. If errors are identified at Grants.gov or eRA Commons, your application will not complete the submission process. If free of system-identified errors, however, the system will assemble all your forms and application attachments into a consolidated document in a consistent format with headers, footers, a table of contents and bookmarks and place it in eRA Commons. From this point forward, you will continue to use eRA Commons from checking status of your application to closeout of an awarded grant. </a:t>
            </a:r>
          </a:p>
          <a:p>
            <a:endParaRPr lang="en-US" dirty="0"/>
          </a:p>
          <a:p>
            <a:r>
              <a:rPr lang="en-US" dirty="0"/>
              <a:t>Submit early! When we say “early” we mean days, not hours or minutes ahead of the deadline. This gives you time to address unforeseen issues and thoroughly check that final assembled application image in eRA Commons. That assembled </a:t>
            </a:r>
            <a:r>
              <a:rPr lang="en-US" dirty="0" err="1"/>
              <a:t>eApplication</a:t>
            </a:r>
            <a:r>
              <a:rPr lang="en-US" dirty="0"/>
              <a:t> is the same document that will be used by reviewers and staff for funding consideration. It’s your responsibility to check it in eRA Commons and notify us of any assembly issues within the 2 days following the submission.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6E92D-31C5-435C-912D-BD3840BD71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25284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2-business day viewing window, your application automatically moves on to our receipt and referral staff.</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NIH referral staff conduct additional application checks, then assign an application number, a potential funding institute, and an Integrated Review Group or IRG.  An IRG is a cluster of scientifically related study sections. An IRG chief assigns the applications to specific study sections for review.  Assignment details show in eRA Commons in about 2 weeks.</a:t>
            </a:r>
          </a:p>
          <a:p>
            <a:endParaRPr lang="en-US" dirty="0"/>
          </a:p>
          <a:p>
            <a:r>
              <a:rPr lang="en-US" dirty="0"/>
              <a:t>NIH staff conduct additional application checks, then assign an application number, a potential funding institute, and a review group to your application. Within about 2 weeks the assignment details will show in eRA Commons.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6E92D-31C5-435C-912D-BD3840BD71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54326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Peer Review stage the Scientific Review Officer is your key contact and will be listed on the application’s eRA Commons status page. The SRO manages the initial peer review. Reviewers are selected. Applications assigned for review. The study section meets and assesses the applications against the review criteria in the FOAs. The priority scores and percentile rankings are available in eRA Commons 2-3 days after the meeting. It takes a bit longer for the SRO to prepare the Summary Statements which document the official outcome of the review, but many are available in eRA Commons within about a month. </a:t>
            </a:r>
          </a:p>
          <a:p>
            <a:endParaRPr lang="en-US" dirty="0"/>
          </a:p>
          <a:p>
            <a:r>
              <a:rPr lang="en-US" dirty="0"/>
              <a:t>Now, that’s clearly an oversimplification of the peer review process. You’ll find lots more information including full videos on the grants.nih.gov and Center for Scientific Review websites.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6E92D-31C5-435C-912D-BD3840BD71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03185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the Summary Statement is released, the Program Official becomes your key contact. They can help clarify points made in the summary statement though they can’t discuss details of the review beyond what’s covered in the summary statement.  If your application didn’t receive a favorable score, they can provide advice on next steps.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During the pre-award and award process and on through the life-cycle of a grant, the program officer and the grants management officer or specialist  work together much like the administrators and researchers in your own organization. The PO handles scientific and programmatic aspects of a project and the grants management officer or specialist handles the business and administrative aspects of the award.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 receive a score that is broadly in the competitive range, you may be asked to submit additional information through the just-in-time function in eRA Commons. This would be stuff like other support and additional human subjects and animal welfare information. The just-in-time request is </a:t>
            </a:r>
            <a:r>
              <a:rPr lang="en-US" b="1" dirty="0"/>
              <a:t>not</a:t>
            </a:r>
            <a:r>
              <a:rPr lang="en-US" dirty="0"/>
              <a:t> an indicator of award, but the information requested would need to be in place prior to making an award if chosen for funding. So, it behooves you to submit the information when requested.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6E92D-31C5-435C-912D-BD3840BD71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6364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new to working with NIH, then chances are you’ve asked one, or maybe all, of these questions:</a:t>
            </a:r>
          </a:p>
          <a:p>
            <a:endParaRPr lang="en-US" dirty="0"/>
          </a:p>
          <a:p>
            <a:pPr marL="342900" indent="-342900">
              <a:buFont typeface="Arial" panose="020B0604020202020204" pitchFamily="34" charset="0"/>
              <a:buChar char="•"/>
            </a:pPr>
            <a:r>
              <a:rPr lang="en-US" dirty="0"/>
              <a:t>Where do I start?</a:t>
            </a:r>
          </a:p>
          <a:p>
            <a:pPr marL="342900" indent="-342900">
              <a:buFont typeface="Arial" panose="020B0604020202020204" pitchFamily="34" charset="0"/>
              <a:buChar char="•"/>
            </a:pPr>
            <a:r>
              <a:rPr lang="en-US" dirty="0"/>
              <a:t>Where’s the funding?</a:t>
            </a:r>
          </a:p>
          <a:p>
            <a:pPr marL="342900" indent="-342900">
              <a:buFont typeface="Arial" panose="020B0604020202020204" pitchFamily="34" charset="0"/>
              <a:buChar char="•"/>
            </a:pPr>
            <a:r>
              <a:rPr lang="en-US" dirty="0"/>
              <a:t>Where do I turn when I need help or advice?</a:t>
            </a:r>
          </a:p>
          <a:p>
            <a:pPr marL="342900" indent="-342900">
              <a:buFont typeface="Arial" panose="020B0604020202020204" pitchFamily="34" charset="0"/>
              <a:buChar char="•"/>
            </a:pPr>
            <a:r>
              <a:rPr lang="en-US" dirty="0"/>
              <a:t>What opportunities are available and how can I find them?</a:t>
            </a:r>
          </a:p>
          <a:p>
            <a:pPr marL="342900" indent="-342900">
              <a:buFont typeface="Arial" panose="020B0604020202020204" pitchFamily="34" charset="0"/>
              <a:buChar char="•"/>
            </a:pPr>
            <a:r>
              <a:rPr lang="en-US" dirty="0"/>
              <a:t>What’s the application process &amp; how long does it take?</a:t>
            </a:r>
          </a:p>
          <a:p>
            <a:endParaRPr lang="en-US" dirty="0"/>
          </a:p>
          <a:p>
            <a:r>
              <a:rPr lang="en-US" dirty="0"/>
              <a:t>These are precisely the questions we’ll cover and I’ll point out those need-to-know resources along the way.</a:t>
            </a:r>
          </a:p>
          <a:p>
            <a:endParaRPr lang="en-US" dirty="0"/>
          </a:p>
        </p:txBody>
      </p:sp>
      <p:sp>
        <p:nvSpPr>
          <p:cNvPr id="4" name="Slide Number Placeholder 3"/>
          <p:cNvSpPr>
            <a:spLocks noGrp="1"/>
          </p:cNvSpPr>
          <p:nvPr>
            <p:ph type="sldNum" sz="quarter" idx="5"/>
          </p:nvPr>
        </p:nvSpPr>
        <p:spPr/>
        <p:txBody>
          <a:bodyPr/>
          <a:lstStyle/>
          <a:p>
            <a:fld id="{4DD6E92D-31C5-435C-912D-BD3840BD71A4}" type="slidenum">
              <a:rPr lang="en-US" smtClean="0"/>
              <a:t>5</a:t>
            </a:fld>
            <a:endParaRPr lang="en-US"/>
          </a:p>
        </p:txBody>
      </p:sp>
    </p:spTree>
    <p:extLst>
      <p:ext uri="{BB962C8B-B14F-4D97-AF65-F5344CB8AC3E}">
        <p14:creationId xmlns:p14="http://schemas.microsoft.com/office/powerpoint/2010/main" val="271344703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NIH uses a 2-level peer review process. Level 1 is that initial scientific peer review. Level 2 is what we call Council. Council procedures can vary across ICs, but each IC Director chairs a National Advisory Council for their IC. The Council recommends applications for funding, but the IC Director makes final funding decisions.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your application is selected for award, you will receive a Notice of Award or </a:t>
            </a:r>
            <a:r>
              <a:rPr lang="en-US" dirty="0" err="1"/>
              <a:t>NoA</a:t>
            </a:r>
            <a:r>
              <a:rPr lang="en-US" dirty="0"/>
              <a:t> which is viewable in eRA Commons. It takes about 9 months from the submission due date to receiving that notice of award.</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6E92D-31C5-435C-912D-BD3840BD71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03435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NoA</a:t>
            </a:r>
            <a:r>
              <a:rPr lang="en-US" dirty="0"/>
              <a:t> is a legally binding document. It includes award data, payment information, and the terms and conditions of the award. When the grantee organization draws down funds, it is considered an acceptance of the award and associated terms and conditions. </a:t>
            </a:r>
          </a:p>
        </p:txBody>
      </p:sp>
      <p:sp>
        <p:nvSpPr>
          <p:cNvPr id="4" name="Slide Number Placeholder 3"/>
          <p:cNvSpPr>
            <a:spLocks noGrp="1"/>
          </p:cNvSpPr>
          <p:nvPr>
            <p:ph type="sldNum" sz="quarter" idx="5"/>
          </p:nvPr>
        </p:nvSpPr>
        <p:spPr/>
        <p:txBody>
          <a:bodyPr/>
          <a:lstStyle/>
          <a:p>
            <a:fld id="{4DD6E92D-31C5-435C-912D-BD3840BD71A4}" type="slidenum">
              <a:rPr lang="en-US" smtClean="0"/>
              <a:t>51</a:t>
            </a:fld>
            <a:endParaRPr lang="en-US"/>
          </a:p>
        </p:txBody>
      </p:sp>
    </p:spTree>
    <p:extLst>
      <p:ext uri="{BB962C8B-B14F-4D97-AF65-F5344CB8AC3E}">
        <p14:creationId xmlns:p14="http://schemas.microsoft.com/office/powerpoint/2010/main" val="4679863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Those terms and conditions are documented in the NIH Grants Policy Statement or GPS. The Grants Policy Statement is updated each fall and details all the rules, responsibilities and expectations for appropriate stewardship of a grant throughout its life cycle.</a:t>
            </a:r>
          </a:p>
        </p:txBody>
      </p:sp>
      <p:sp>
        <p:nvSpPr>
          <p:cNvPr id="4" name="Slide Number Placeholder 3"/>
          <p:cNvSpPr>
            <a:spLocks noGrp="1"/>
          </p:cNvSpPr>
          <p:nvPr>
            <p:ph type="sldNum" sz="quarter" idx="5"/>
          </p:nvPr>
        </p:nvSpPr>
        <p:spPr/>
        <p:txBody>
          <a:bodyPr/>
          <a:lstStyle/>
          <a:p>
            <a:fld id="{4DD6E92D-31C5-435C-912D-BD3840BD71A4}" type="slidenum">
              <a:rPr lang="en-US" smtClean="0"/>
              <a:t>52</a:t>
            </a:fld>
            <a:endParaRPr lang="en-US"/>
          </a:p>
        </p:txBody>
      </p:sp>
    </p:spTree>
    <p:extLst>
      <p:ext uri="{BB962C8B-B14F-4D97-AF65-F5344CB8AC3E}">
        <p14:creationId xmlns:p14="http://schemas.microsoft.com/office/powerpoint/2010/main" val="48015070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Grantees are responsible for managing the day-to-day operations of their grants. NIH monitors grants carefully. Active monitoring includes reports and correspondence from the grantee, audit reports, and site visits.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6E92D-31C5-435C-912D-BD3840BD71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94792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covered a lot. Let’s do a quick review.</a:t>
            </a:r>
          </a:p>
        </p:txBody>
      </p:sp>
      <p:sp>
        <p:nvSpPr>
          <p:cNvPr id="4" name="Slide Number Placeholder 3"/>
          <p:cNvSpPr>
            <a:spLocks noGrp="1"/>
          </p:cNvSpPr>
          <p:nvPr>
            <p:ph type="sldNum" sz="quarter" idx="5"/>
          </p:nvPr>
        </p:nvSpPr>
        <p:spPr/>
        <p:txBody>
          <a:bodyPr/>
          <a:lstStyle/>
          <a:p>
            <a:fld id="{4DD6E92D-31C5-435C-912D-BD3840BD71A4}" type="slidenum">
              <a:rPr lang="en-US" smtClean="0"/>
              <a:t>54</a:t>
            </a:fld>
            <a:endParaRPr lang="en-US"/>
          </a:p>
        </p:txBody>
      </p:sp>
    </p:spTree>
    <p:extLst>
      <p:ext uri="{BB962C8B-B14F-4D97-AF65-F5344CB8AC3E}">
        <p14:creationId xmlns:p14="http://schemas.microsoft.com/office/powerpoint/2010/main" val="51973202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do I start?</a:t>
            </a:r>
          </a:p>
          <a:p>
            <a:endParaRPr lang="en-US" dirty="0"/>
          </a:p>
          <a:p>
            <a:r>
              <a:rPr lang="en-US" dirty="0"/>
              <a:t>Grants.nih.gov. From that site, you’ll find all the other need-to-know resources we talked about.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6E92D-31C5-435C-912D-BD3840BD71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232371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Where’s the funding?</a:t>
            </a:r>
          </a:p>
          <a:p>
            <a:endParaRPr lang="en-US" dirty="0"/>
          </a:p>
          <a:p>
            <a:r>
              <a:rPr lang="en-US" dirty="0"/>
              <a:t>The funding is done through the NIH institutes and centers and we saw how Matchmaker can help identify ICs and program officials in your scientific area.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6E92D-31C5-435C-912D-BD3840BD71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44404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do I turn when I need help or advice?</a:t>
            </a:r>
          </a:p>
          <a:p>
            <a:endParaRPr lang="en-US" dirty="0"/>
          </a:p>
          <a:p>
            <a:r>
              <a:rPr lang="en-US" dirty="0"/>
              <a:t>We talked about the 3 players in the NIH Extramural team – the program official, scientific review officer, and grants management officer.</a:t>
            </a:r>
          </a:p>
          <a:p>
            <a:endParaRPr lang="en-US" dirty="0"/>
          </a:p>
          <a:p>
            <a:r>
              <a:rPr lang="en-US" dirty="0"/>
              <a:t>You can also find additional contacts, including the eRA Commons Support Desk on the grants.nih.gov help page and in the contact section of all FOAs.</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6E92D-31C5-435C-912D-BD3840BD71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004219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opportunities are available and how can I find them?</a:t>
            </a:r>
          </a:p>
          <a:p>
            <a:endParaRPr lang="en-US" dirty="0"/>
          </a:p>
          <a:p>
            <a:r>
              <a:rPr lang="en-US" dirty="0"/>
              <a:t>We discussed the different types of FOAs – RFAs, parent announcements, PAs, and NOSIs. And, the programs we offer. All of which can be found in the NIH Guide and Grants.gov.</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6E92D-31C5-435C-912D-BD3840BD71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12664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What’s the application process &amp; how long does it take?</a:t>
            </a:r>
          </a:p>
          <a:p>
            <a:endParaRPr lang="en-US" dirty="0"/>
          </a:p>
          <a:p>
            <a:r>
              <a:rPr lang="en-US" dirty="0"/>
              <a:t>We discussed how it takes a lot of time and planning to apply for funding. At least 6 months ahead of the due date you should be reaching out to NIH and building your internal team and plan. </a:t>
            </a:r>
          </a:p>
          <a:p>
            <a:endParaRPr lang="en-US" dirty="0"/>
          </a:p>
          <a:p>
            <a:r>
              <a:rPr lang="en-US" dirty="0"/>
              <a:t>Your must complete or confirm your registrations and choose a submission option before you can pull together your application.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6E92D-31C5-435C-912D-BD3840BD71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1417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do I start?</a:t>
            </a:r>
          </a:p>
          <a:p>
            <a:endParaRPr lang="en-US" dirty="0"/>
          </a:p>
        </p:txBody>
      </p:sp>
      <p:sp>
        <p:nvSpPr>
          <p:cNvPr id="4" name="Slide Number Placeholder 3"/>
          <p:cNvSpPr>
            <a:spLocks noGrp="1"/>
          </p:cNvSpPr>
          <p:nvPr>
            <p:ph type="sldNum" sz="quarter" idx="5"/>
          </p:nvPr>
        </p:nvSpPr>
        <p:spPr/>
        <p:txBody>
          <a:bodyPr/>
          <a:lstStyle/>
          <a:p>
            <a:fld id="{4DD6E92D-31C5-435C-912D-BD3840BD71A4}" type="slidenum">
              <a:rPr lang="en-US" smtClean="0"/>
              <a:t>6</a:t>
            </a:fld>
            <a:endParaRPr lang="en-US"/>
          </a:p>
        </p:txBody>
      </p:sp>
    </p:spTree>
    <p:extLst>
      <p:ext uri="{BB962C8B-B14F-4D97-AF65-F5344CB8AC3E}">
        <p14:creationId xmlns:p14="http://schemas.microsoft.com/office/powerpoint/2010/main" val="393738012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writing your application you must follow application guide, FOA-specific and any relevant guidance in NIH Guide notices. And be sure to address the FOA review criteria in your proposals.</a:t>
            </a:r>
          </a:p>
          <a:p>
            <a:endParaRPr lang="en-US" dirty="0"/>
          </a:p>
          <a:p>
            <a:r>
              <a:rPr lang="en-US" dirty="0"/>
              <a:t>Any, you’ll submit days ahead of the due date to make sure you have time to address any unforeseen issues.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6E92D-31C5-435C-912D-BD3840BD71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844728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About 2 weeks after you submit, your referral and review assignment will be available in eRA Commons status.</a:t>
            </a:r>
          </a:p>
          <a:p>
            <a:endParaRPr lang="en-US" dirty="0"/>
          </a:p>
          <a:p>
            <a:r>
              <a:rPr lang="en-US" dirty="0"/>
              <a:t>The peer review meeting will take place on the day indicated in eRA Commons. Two-three days after the meeting, the priority score &amp; percentile information will be added to the status And the summary statement will follow about 1 month after review.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6E92D-31C5-435C-912D-BD3840BD71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477022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Peer review is our first level of review. The second level is council where funding recommendations are made. Following council the IC director makes final funding decisions.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6E92D-31C5-435C-912D-BD3840BD71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717878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selected for funding you’ll receive the notice of award which will be approximately 9 months after your application due date.</a:t>
            </a:r>
          </a:p>
          <a:p>
            <a:endParaRPr lang="en-US" dirty="0"/>
          </a:p>
          <a:p>
            <a:r>
              <a:rPr lang="en-US" dirty="0"/>
              <a:t>Post-award monitoring and reporting are carried out through the duration of the award.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D6E92D-31C5-435C-912D-BD3840BD71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717878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final thought</a:t>
            </a:r>
          </a:p>
        </p:txBody>
      </p:sp>
      <p:sp>
        <p:nvSpPr>
          <p:cNvPr id="4" name="Slide Number Placeholder 3"/>
          <p:cNvSpPr>
            <a:spLocks noGrp="1"/>
          </p:cNvSpPr>
          <p:nvPr>
            <p:ph type="sldNum" sz="quarter" idx="5"/>
          </p:nvPr>
        </p:nvSpPr>
        <p:spPr/>
        <p:txBody>
          <a:bodyPr/>
          <a:lstStyle/>
          <a:p>
            <a:fld id="{4DD6E92D-31C5-435C-912D-BD3840BD71A4}" type="slidenum">
              <a:rPr lang="en-US" smtClean="0"/>
              <a:t>64</a:t>
            </a:fld>
            <a:endParaRPr lang="en-US"/>
          </a:p>
        </p:txBody>
      </p:sp>
    </p:spTree>
    <p:extLst>
      <p:ext uri="{BB962C8B-B14F-4D97-AF65-F5344CB8AC3E}">
        <p14:creationId xmlns:p14="http://schemas.microsoft.com/office/powerpoint/2010/main" val="234426396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 out the News &amp; Events section of our website to stay on top of what’s happening. It has links to our “Open Mike” blog, NIH Extramural Nexus newsletter, listservs, </a:t>
            </a:r>
            <a:r>
              <a:rPr lang="en-US" dirty="0" err="1"/>
              <a:t>Youtube</a:t>
            </a:r>
            <a:r>
              <a:rPr lang="en-US" dirty="0"/>
              <a:t> channel, podcasts, and social media.</a:t>
            </a:r>
          </a:p>
          <a:p>
            <a:endParaRPr lang="en-US" dirty="0"/>
          </a:p>
          <a:p>
            <a:r>
              <a:rPr lang="en-US" dirty="0"/>
              <a:t>Change is a constant. It’s important to keep informed.</a:t>
            </a:r>
          </a:p>
        </p:txBody>
      </p:sp>
      <p:sp>
        <p:nvSpPr>
          <p:cNvPr id="4" name="Slide Number Placeholder 3"/>
          <p:cNvSpPr>
            <a:spLocks noGrp="1"/>
          </p:cNvSpPr>
          <p:nvPr>
            <p:ph type="sldNum" sz="quarter" idx="5"/>
          </p:nvPr>
        </p:nvSpPr>
        <p:spPr/>
        <p:txBody>
          <a:bodyPr/>
          <a:lstStyle/>
          <a:p>
            <a:fld id="{4DD6E92D-31C5-435C-912D-BD3840BD71A4}" type="slidenum">
              <a:rPr lang="en-US" smtClean="0"/>
              <a:t>65</a:t>
            </a:fld>
            <a:endParaRPr lang="en-US"/>
          </a:p>
        </p:txBody>
      </p:sp>
    </p:spTree>
    <p:extLst>
      <p:ext uri="{BB962C8B-B14F-4D97-AF65-F5344CB8AC3E}">
        <p14:creationId xmlns:p14="http://schemas.microsoft.com/office/powerpoint/2010/main" val="28662791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Phew! We covered a lot, didn’t we? That’s the end of the formal presentation.</a:t>
            </a:r>
          </a:p>
        </p:txBody>
      </p:sp>
      <p:sp>
        <p:nvSpPr>
          <p:cNvPr id="4" name="Slide Number Placeholder 3"/>
          <p:cNvSpPr>
            <a:spLocks noGrp="1"/>
          </p:cNvSpPr>
          <p:nvPr>
            <p:ph type="sldNum" sz="quarter" idx="5"/>
          </p:nvPr>
        </p:nvSpPr>
        <p:spPr/>
        <p:txBody>
          <a:bodyPr/>
          <a:lstStyle/>
          <a:p>
            <a:fld id="{4DD6E92D-31C5-435C-912D-BD3840BD71A4}" type="slidenum">
              <a:rPr lang="en-US" smtClean="0"/>
              <a:t>66</a:t>
            </a:fld>
            <a:endParaRPr lang="en-US"/>
          </a:p>
        </p:txBody>
      </p:sp>
    </p:spTree>
    <p:extLst>
      <p:ext uri="{BB962C8B-B14F-4D97-AF65-F5344CB8AC3E}">
        <p14:creationId xmlns:p14="http://schemas.microsoft.com/office/powerpoint/2010/main" val="3550977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You’ll find all you need to know on the NIH Grants &amp; Funding website. </a:t>
            </a:r>
          </a:p>
          <a:p>
            <a:endParaRPr lang="en-US" dirty="0"/>
          </a:p>
          <a:p>
            <a:pPr lvl="1"/>
            <a:r>
              <a:rPr lang="en-US" dirty="0"/>
              <a:t>Not familiar with an NIH term or acronym? Look it up in our Glossary.</a:t>
            </a:r>
          </a:p>
          <a:p>
            <a:pPr lvl="1"/>
            <a:endParaRPr lang="en-US" dirty="0"/>
          </a:p>
          <a:p>
            <a:pPr lvl="1"/>
            <a:r>
              <a:rPr lang="en-US" dirty="0"/>
              <a:t>Have a question? See if it’s answered in our FAQs. </a:t>
            </a:r>
          </a:p>
          <a:p>
            <a:pPr lvl="1"/>
            <a:endParaRPr lang="en-US" dirty="0"/>
          </a:p>
          <a:p>
            <a:pPr lvl="1"/>
            <a:r>
              <a:rPr lang="en-US" dirty="0"/>
              <a:t>You’ll also find our grant application instructions,</a:t>
            </a:r>
          </a:p>
          <a:p>
            <a:pPr lvl="1"/>
            <a:r>
              <a:rPr lang="en-US" dirty="0"/>
              <a:t>NIH Guide to Grants &amp; Contracts</a:t>
            </a:r>
          </a:p>
          <a:p>
            <a:pPr lvl="1"/>
            <a:r>
              <a:rPr lang="en-US" dirty="0" err="1"/>
              <a:t>RePORTER</a:t>
            </a:r>
            <a:r>
              <a:rPr lang="en-US" dirty="0"/>
              <a:t> and other tools to explore funded projects,</a:t>
            </a:r>
          </a:p>
          <a:p>
            <a:pPr lvl="1"/>
            <a:r>
              <a:rPr lang="en-US" dirty="0"/>
              <a:t>General grants process information, and</a:t>
            </a:r>
          </a:p>
          <a:p>
            <a:pPr lvl="1"/>
            <a:r>
              <a:rPr lang="en-US" dirty="0"/>
              <a:t>Policy and compliance pages. </a:t>
            </a:r>
          </a:p>
          <a:p>
            <a:pPr lvl="1"/>
            <a:endParaRPr lang="en-US" dirty="0"/>
          </a:p>
          <a:p>
            <a:r>
              <a:rPr lang="en-US" dirty="0"/>
              <a:t>We’ll talk more about many of these resources. For now, just be aware that it’s all there.</a:t>
            </a:r>
          </a:p>
        </p:txBody>
      </p:sp>
      <p:sp>
        <p:nvSpPr>
          <p:cNvPr id="4" name="Slide Number Placeholder 3"/>
          <p:cNvSpPr>
            <a:spLocks noGrp="1"/>
          </p:cNvSpPr>
          <p:nvPr>
            <p:ph type="sldNum" sz="quarter" idx="5"/>
          </p:nvPr>
        </p:nvSpPr>
        <p:spPr/>
        <p:txBody>
          <a:bodyPr/>
          <a:lstStyle/>
          <a:p>
            <a:fld id="{4DD6E92D-31C5-435C-912D-BD3840BD71A4}" type="slidenum">
              <a:rPr lang="en-US" smtClean="0"/>
              <a:t>7</a:t>
            </a:fld>
            <a:endParaRPr lang="en-US"/>
          </a:p>
        </p:txBody>
      </p:sp>
    </p:spTree>
    <p:extLst>
      <p:ext uri="{BB962C8B-B14F-4D97-AF65-F5344CB8AC3E}">
        <p14:creationId xmlns:p14="http://schemas.microsoft.com/office/powerpoint/2010/main" val="2134464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Where’s the funding?</a:t>
            </a:r>
          </a:p>
          <a:p>
            <a:endParaRPr lang="en-US" dirty="0"/>
          </a:p>
        </p:txBody>
      </p:sp>
      <p:sp>
        <p:nvSpPr>
          <p:cNvPr id="4" name="Slide Number Placeholder 3"/>
          <p:cNvSpPr>
            <a:spLocks noGrp="1"/>
          </p:cNvSpPr>
          <p:nvPr>
            <p:ph type="sldNum" sz="quarter" idx="5"/>
          </p:nvPr>
        </p:nvSpPr>
        <p:spPr/>
        <p:txBody>
          <a:bodyPr/>
          <a:lstStyle/>
          <a:p>
            <a:fld id="{4DD6E92D-31C5-435C-912D-BD3840BD71A4}" type="slidenum">
              <a:rPr lang="en-US" smtClean="0"/>
              <a:t>8</a:t>
            </a:fld>
            <a:endParaRPr lang="en-US"/>
          </a:p>
        </p:txBody>
      </p:sp>
    </p:spTree>
    <p:extLst>
      <p:ext uri="{BB962C8B-B14F-4D97-AF65-F5344CB8AC3E}">
        <p14:creationId xmlns:p14="http://schemas.microsoft.com/office/powerpoint/2010/main" val="2529140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answer this question, you need to know a bit about how the National </a:t>
            </a:r>
            <a:r>
              <a:rPr lang="en-US" b="1" dirty="0"/>
              <a:t>Institutes</a:t>
            </a:r>
            <a:r>
              <a:rPr lang="en-US" dirty="0"/>
              <a:t> of Health is structured. NIH is made up of 27 different institutes and centers (or ICs) of which 24 offer funding opportunities and award grants. This is a very important point. NIH funding is made through these institutes and centers.</a:t>
            </a:r>
          </a:p>
          <a:p>
            <a:endParaRPr lang="en-US" dirty="0"/>
          </a:p>
          <a:p>
            <a:r>
              <a:rPr lang="en-US" dirty="0"/>
              <a:t>Each IC has its own mission, priorities, budget, and funding strategy which are stated on each IC’s website.</a:t>
            </a:r>
          </a:p>
          <a:p>
            <a:endParaRPr lang="en-US" dirty="0"/>
          </a:p>
          <a:p>
            <a:r>
              <a:rPr lang="en-US" dirty="0"/>
              <a:t>The vast majority of grant processes and polices apply across NIH. That said, you will find some variability from one IC to the next. .</a:t>
            </a:r>
          </a:p>
          <a:p>
            <a:r>
              <a:rPr lang="en-US" dirty="0"/>
              <a:t>Do your homework. Identify which ICs might be interested in your area of science. Determine if your proposal fits within that ICs mission and priorities. Find out what has already been funded? By law, NIH can’t support a project already funded or pay for research that’s already been done. </a:t>
            </a:r>
          </a:p>
          <a:p>
            <a:endParaRPr lang="en-US" dirty="0"/>
          </a:p>
          <a:p>
            <a:r>
              <a:rPr lang="en-US" dirty="0"/>
              <a:t>You need to know and be able to articulate what sets your proposal apart.</a:t>
            </a:r>
          </a:p>
          <a:p>
            <a:endParaRPr lang="en-US" dirty="0"/>
          </a:p>
          <a:p>
            <a:r>
              <a:rPr lang="en-US" dirty="0"/>
              <a:t>In 2019 our overall success rate for competing research grants was around 20%. This is a highly competitive process. </a:t>
            </a:r>
          </a:p>
        </p:txBody>
      </p:sp>
      <p:sp>
        <p:nvSpPr>
          <p:cNvPr id="4" name="Slide Number Placeholder 3"/>
          <p:cNvSpPr>
            <a:spLocks noGrp="1"/>
          </p:cNvSpPr>
          <p:nvPr>
            <p:ph type="sldNum" sz="quarter" idx="5"/>
          </p:nvPr>
        </p:nvSpPr>
        <p:spPr/>
        <p:txBody>
          <a:bodyPr/>
          <a:lstStyle/>
          <a:p>
            <a:fld id="{4DD6E92D-31C5-435C-912D-BD3840BD71A4}" type="slidenum">
              <a:rPr lang="en-US" smtClean="0"/>
              <a:t>9</a:t>
            </a:fld>
            <a:endParaRPr lang="en-US"/>
          </a:p>
        </p:txBody>
      </p:sp>
    </p:spTree>
    <p:extLst>
      <p:ext uri="{BB962C8B-B14F-4D97-AF65-F5344CB8AC3E}">
        <p14:creationId xmlns:p14="http://schemas.microsoft.com/office/powerpoint/2010/main" val="153617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820F9DE-5D07-4A89-A708-702E03CAA254}" type="datetimeFigureOut">
              <a:rPr lang="en-US" smtClean="0"/>
              <a:t>10/24/2020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1559830531"/>
      </p:ext>
    </p:extLst>
  </p:cSld>
  <p:clrMapOvr>
    <a:masterClrMapping/>
  </p:clrMapOvr>
  <p:transition spd="slow" advClick="0" advTm="3000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20F9DE-5D07-4A89-A708-702E03CAA254}" type="datetimeFigureOut">
              <a:rPr lang="en-US" smtClean="0"/>
              <a:t>10/24/2020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2218048253"/>
      </p:ext>
    </p:extLst>
  </p:cSld>
  <p:clrMapOvr>
    <a:masterClrMapping/>
  </p:clrMapOvr>
  <p:transition spd="slow" advClick="0" advTm="3000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820F9DE-5D07-4A89-A708-702E03CAA254}" type="datetimeFigureOut">
              <a:rPr lang="en-US" smtClean="0"/>
              <a:t>10/24/2020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59403127"/>
      </p:ext>
    </p:extLst>
  </p:cSld>
  <p:clrMapOvr>
    <a:masterClrMapping/>
  </p:clrMapOvr>
  <p:transition spd="slow" advClick="0" advTm="3000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820F9DE-5D07-4A89-A708-702E03CAA254}" type="datetimeFigureOut">
              <a:rPr lang="en-US" smtClean="0"/>
              <a:t>10/24/2020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F5B7D-5492-46C5-B586-D39DAEFC8894}" type="slidenum">
              <a:rPr lang="en-US" smtClean="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214253604"/>
      </p:ext>
    </p:extLst>
  </p:cSld>
  <p:clrMapOvr>
    <a:masterClrMapping/>
  </p:clrMapOvr>
  <p:transition spd="slow" advClick="0" advTm="3000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20F9DE-5D07-4A89-A708-702E03CAA254}" type="datetimeFigureOut">
              <a:rPr lang="en-US" smtClean="0"/>
              <a:t>10/24/2020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2088766177"/>
      </p:ext>
    </p:extLst>
  </p:cSld>
  <p:clrMapOvr>
    <a:masterClrMapping/>
  </p:clrMapOvr>
  <p:transition spd="slow" advClick="0" advTm="3000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820F9DE-5D07-4A89-A708-702E03CAA254}" type="datetimeFigureOut">
              <a:rPr lang="en-US" smtClean="0"/>
              <a:t>10/24/2020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830068046"/>
      </p:ext>
    </p:extLst>
  </p:cSld>
  <p:clrMapOvr>
    <a:masterClrMapping/>
  </p:clrMapOvr>
  <p:transition spd="slow" advClick="0" advTm="3000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820F9DE-5D07-4A89-A708-702E03CAA254}" type="datetimeFigureOut">
              <a:rPr lang="en-US" smtClean="0"/>
              <a:t>10/24/2020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2280428733"/>
      </p:ext>
    </p:extLst>
  </p:cSld>
  <p:clrMapOvr>
    <a:masterClrMapping/>
  </p:clrMapOvr>
  <p:transition spd="slow" advClick="0" advTm="3000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20F9DE-5D07-4A89-A708-702E03CAA254}" type="datetimeFigureOut">
              <a:rPr lang="en-US" smtClean="0"/>
              <a:t>10/24/2020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647529623"/>
      </p:ext>
    </p:extLst>
  </p:cSld>
  <p:clrMapOvr>
    <a:masterClrMapping/>
  </p:clrMapOvr>
  <p:transition spd="slow" advClick="0" advTm="3000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20F9DE-5D07-4A89-A708-702E03CAA254}" type="datetimeFigureOut">
              <a:rPr lang="en-US" smtClean="0"/>
              <a:t>10/24/2020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3073796593"/>
      </p:ext>
    </p:extLst>
  </p:cSld>
  <p:clrMapOvr>
    <a:masterClrMapping/>
  </p:clrMapOvr>
  <p:transition spd="slow" advClick="0" advTm="3000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820F9DE-5D07-4A89-A708-702E03CAA254}" type="datetimeFigureOut">
              <a:rPr lang="en-US" smtClean="0"/>
              <a:t>10/24/2020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1763475501"/>
      </p:ext>
    </p:extLst>
  </p:cSld>
  <p:clrMapOvr>
    <a:masterClrMapping/>
  </p:clrMapOvr>
  <p:transition spd="slow" advClick="0" advTm="3000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marL="742950" indent="-285750">
              <a:buFont typeface="Wingdings" panose="05000000000000000000" pitchFamily="2" charset="2"/>
              <a:buChar char="Ø"/>
              <a:defRPr/>
            </a:lvl2pPr>
            <a:lvl3pPr marL="1143000" indent="-228600">
              <a:buFont typeface="Wingdings" panose="05000000000000000000" pitchFamily="2" charset="2"/>
              <a:buChar char="v"/>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820F9DE-5D07-4A89-A708-702E03CAA254}" type="datetimeFigureOut">
              <a:rPr lang="en-US" smtClean="0"/>
              <a:t>10/24/2020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445903982"/>
      </p:ext>
    </p:extLst>
  </p:cSld>
  <p:clrMapOvr>
    <a:masterClrMapping/>
  </p:clrMapOvr>
  <p:transition spd="slow" advClick="0" advTm="3000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marL="742950" indent="-285750">
              <a:buFont typeface="Wingdings" panose="05000000000000000000" pitchFamily="2" charset="2"/>
              <a:buChar char="Ø"/>
              <a:defRPr/>
            </a:lvl2pPr>
            <a:lvl3pPr marL="1143000" indent="-228600">
              <a:buFont typeface="Wingdings" panose="05000000000000000000" pitchFamily="2" charset="2"/>
              <a:buChar char="v"/>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820F9DE-5D07-4A89-A708-702E03CAA254}" type="datetimeFigureOut">
              <a:rPr lang="en-US" smtClean="0"/>
              <a:t>10/24/2020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3335758960"/>
      </p:ext>
    </p:extLst>
  </p:cSld>
  <p:clrMapOvr>
    <a:masterClrMapping/>
  </p:clrMapOvr>
  <p:transition spd="slow" advClick="0" advTm="30000"/>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20F9DE-5D07-4A89-A708-702E03CAA254}" type="datetimeFigureOut">
              <a:rPr lang="en-US" smtClean="0"/>
              <a:t>10/24/2020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3709876118"/>
      </p:ext>
    </p:extLst>
  </p:cSld>
  <p:clrMapOvr>
    <a:masterClrMapping/>
  </p:clrMapOvr>
  <p:transition spd="slow" advClick="0" advTm="3000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20F9DE-5D07-4A89-A708-702E03CAA254}" type="datetimeFigureOut">
              <a:rPr lang="en-US" smtClean="0"/>
              <a:t>10/24/2020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318283961"/>
      </p:ext>
    </p:extLst>
  </p:cSld>
  <p:clrMapOvr>
    <a:masterClrMapping/>
  </p:clrMapOvr>
  <p:transition spd="slow" advClick="0" advTm="30000"/>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F9DE-5D07-4A89-A708-702E03CAA254}" type="datetimeFigureOut">
              <a:rPr lang="en-US" smtClean="0"/>
              <a:t>10/24/2020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2772057515"/>
      </p:ext>
    </p:extLst>
  </p:cSld>
  <p:clrMapOvr>
    <a:masterClrMapping/>
  </p:clrMapOvr>
  <p:transition spd="slow" advClick="0" advTm="3000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D820F9DE-5D07-4A89-A708-702E03CAA254}" type="datetimeFigureOut">
              <a:rPr lang="en-US" smtClean="0"/>
              <a:t>10/24/2020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3071052533"/>
      </p:ext>
    </p:extLst>
  </p:cSld>
  <p:clrMapOvr>
    <a:masterClrMapping/>
  </p:clrMapOvr>
  <p:transition spd="slow" advClick="0" advTm="30000"/>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820F9DE-5D07-4A89-A708-702E03CAA254}" type="datetimeFigureOut">
              <a:rPr lang="en-US" smtClean="0"/>
              <a:t>10/24/2020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364635267"/>
      </p:ext>
    </p:extLst>
  </p:cSld>
  <p:clrMapOvr>
    <a:masterClrMapping/>
  </p:clrMapOvr>
  <p:transition spd="slow" advClick="0" advTm="30000"/>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D820F9DE-5D07-4A89-A708-702E03CAA254}" type="datetimeFigureOut">
              <a:rPr lang="en-US" smtClean="0"/>
              <a:t>10/24/2020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3109735784"/>
      </p:ext>
    </p:extLst>
  </p:cSld>
  <p:clrMapOvr>
    <a:masterClrMapping/>
  </p:clrMapOvr>
  <p:transition spd="slow" advClick="0" advTm="30000"/>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20F9DE-5D07-4A89-A708-702E03CAA254}" type="datetimeFigureOut">
              <a:rPr lang="en-US" smtClean="0"/>
              <a:t>10/24/2020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2369605478"/>
      </p:ext>
    </p:extLst>
  </p:cSld>
  <p:clrMapOvr>
    <a:masterClrMapping/>
  </p:clrMapOvr>
  <p:transition spd="slow" advClick="0" advTm="3000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20F9DE-5D07-4A89-A708-702E03CAA254}" type="datetimeFigureOut">
              <a:rPr lang="en-US" smtClean="0"/>
              <a:t>10/24/2020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2828694111"/>
      </p:ext>
    </p:extLst>
  </p:cSld>
  <p:clrMapOvr>
    <a:masterClrMapping/>
  </p:clrMapOvr>
  <p:transition spd="slow" advClick="0" advTm="3000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820F9DE-5D07-4A89-A708-702E03CAA254}" type="datetimeFigureOut">
              <a:rPr lang="en-US" smtClean="0"/>
              <a:t>10/24/2020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386919332"/>
      </p:ext>
    </p:extLst>
  </p:cSld>
  <p:clrMapOvr>
    <a:masterClrMapping/>
  </p:clrMapOvr>
  <p:transition spd="slow" advClick="0" advTm="3000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D820F9DE-5D07-4A89-A708-702E03CAA254}" type="datetimeFigureOut">
              <a:rPr lang="en-US" smtClean="0"/>
              <a:t>10/24/2020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F5B7D-5492-46C5-B586-D39DAEFC8894}" type="slidenum">
              <a:rPr lang="en-US" smtClean="0"/>
              <a:t>‹#›</a:t>
            </a:fld>
            <a:endParaRPr lang="en-US"/>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010028314"/>
      </p:ext>
    </p:extLst>
  </p:cSld>
  <p:clrMapOvr>
    <a:masterClrMapping/>
  </p:clrMapOvr>
  <p:transition spd="slow" advClick="0" advTm="3000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20F9DE-5D07-4A89-A708-702E03CAA254}" type="datetimeFigureOut">
              <a:rPr lang="en-US" smtClean="0"/>
              <a:t>10/24/2020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2574407276"/>
      </p:ext>
    </p:extLst>
  </p:cSld>
  <p:clrMapOvr>
    <a:masterClrMapping/>
  </p:clrMapOvr>
  <p:transition spd="slow" advClick="0" advTm="3000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20F9DE-5D07-4A89-A708-702E03CAA254}" type="datetimeFigureOut">
              <a:rPr lang="en-US" smtClean="0"/>
              <a:t>10/24/2020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3925981549"/>
      </p:ext>
    </p:extLst>
  </p:cSld>
  <p:clrMapOvr>
    <a:masterClrMapping/>
  </p:clrMapOvr>
  <p:transition spd="slow" advClick="0" advTm="3000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820F9DE-5D07-4A89-A708-702E03CAA254}" type="datetimeFigureOut">
              <a:rPr lang="en-US" smtClean="0"/>
              <a:t>10/24/2020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428057133"/>
      </p:ext>
    </p:extLst>
  </p:cSld>
  <p:clrMapOvr>
    <a:masterClrMapping/>
  </p:clrMapOvr>
  <p:transition spd="slow" advClick="0" advTm="3000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820F9DE-5D07-4A89-A708-702E03CAA254}" type="datetimeFigureOut">
              <a:rPr lang="en-US" smtClean="0"/>
              <a:t>10/24/2020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3499721795"/>
      </p:ext>
    </p:extLst>
  </p:cSld>
  <p:clrMapOvr>
    <a:masterClrMapping/>
  </p:clrMapOvr>
  <p:transition spd="slow" advClick="0" advTm="3000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20F9DE-5D07-4A89-A708-702E03CAA254}" type="datetimeFigureOut">
              <a:rPr lang="en-US" smtClean="0"/>
              <a:t>10/24/2020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2696433496"/>
      </p:ext>
    </p:extLst>
  </p:cSld>
  <p:clrMapOvr>
    <a:masterClrMapping/>
  </p:clrMapOvr>
  <p:transition spd="slow" advClick="0" advTm="30000"/>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20F9DE-5D07-4A89-A708-702E03CAA254}" type="datetimeFigureOut">
              <a:rPr lang="en-US" smtClean="0"/>
              <a:t>10/24/2020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4104205273"/>
      </p:ext>
    </p:extLst>
  </p:cSld>
  <p:clrMapOvr>
    <a:masterClrMapping/>
  </p:clrMapOvr>
  <p:transition spd="slow" advClick="0" advTm="3000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20F9DE-5D07-4A89-A708-702E03CAA254}" type="datetimeFigureOut">
              <a:rPr lang="en-US" smtClean="0"/>
              <a:t>10/24/2020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1636720364"/>
      </p:ext>
    </p:extLst>
  </p:cSld>
  <p:clrMapOvr>
    <a:masterClrMapping/>
  </p:clrMapOvr>
  <p:transition spd="slow" advClick="0" advTm="3000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F9DE-5D07-4A89-A708-702E03CAA254}" type="datetimeFigureOut">
              <a:rPr lang="en-US" smtClean="0"/>
              <a:t>10/24/2020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3876920186"/>
      </p:ext>
    </p:extLst>
  </p:cSld>
  <p:clrMapOvr>
    <a:masterClrMapping/>
  </p:clrMapOvr>
  <p:transition spd="slow" advClick="0" advTm="3000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D820F9DE-5D07-4A89-A708-702E03CAA254}" type="datetimeFigureOut">
              <a:rPr lang="en-US" smtClean="0"/>
              <a:t>10/24/2020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783794039"/>
      </p:ext>
    </p:extLst>
  </p:cSld>
  <p:clrMapOvr>
    <a:masterClrMapping/>
  </p:clrMapOvr>
  <p:transition spd="slow" advClick="0" advTm="3000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820F9DE-5D07-4A89-A708-702E03CAA254}" type="datetimeFigureOut">
              <a:rPr lang="en-US" smtClean="0"/>
              <a:t>10/24/2020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2618956967"/>
      </p:ext>
    </p:extLst>
  </p:cSld>
  <p:clrMapOvr>
    <a:masterClrMapping/>
  </p:clrMapOvr>
  <p:transition spd="slow" advClick="0" advTm="3000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D820F9DE-5D07-4A89-A708-702E03CAA254}" type="datetimeFigureOut">
              <a:rPr lang="en-US" smtClean="0"/>
              <a:t>10/24/2020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572544729"/>
      </p:ext>
    </p:extLst>
  </p:cSld>
  <p:clrMapOvr>
    <a:masterClrMapping/>
  </p:clrMapOvr>
  <p:transition spd="slow" advClick="0" advTm="3000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20F9DE-5D07-4A89-A708-702E03CAA254}" type="datetimeFigureOut">
              <a:rPr lang="en-US" smtClean="0"/>
              <a:t>10/24/2020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3F5B7D-5492-46C5-B586-D39DAEFC8894}" type="slidenum">
              <a:rPr lang="en-US" smtClean="0"/>
              <a:t>‹#›</a:t>
            </a:fld>
            <a:endParaRPr lang="en-US"/>
          </a:p>
        </p:txBody>
      </p:sp>
    </p:spTree>
    <p:extLst>
      <p:ext uri="{BB962C8B-B14F-4D97-AF65-F5344CB8AC3E}">
        <p14:creationId xmlns:p14="http://schemas.microsoft.com/office/powerpoint/2010/main" val="3377893106"/>
      </p:ext>
    </p:extLst>
  </p:cSld>
  <p:clrMapOvr>
    <a:masterClrMapping/>
  </p:clrMapOvr>
  <p:transition spd="slow" advClick="0" advTm="30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21" Type="http://schemas.openxmlformats.org/officeDocument/2006/relationships/image" Target="../media/image4.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2.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820F9DE-5D07-4A89-A708-702E03CAA254}" type="datetimeFigureOut">
              <a:rPr lang="en-US" smtClean="0"/>
              <a:t>10/24/2020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FE3F5B7D-5492-46C5-B586-D39DAEFC8894}" type="slidenum">
              <a:rPr lang="en-US" smtClean="0"/>
              <a:t>‹#›</a:t>
            </a:fld>
            <a:endParaRPr lang="en-US"/>
          </a:p>
        </p:txBody>
      </p:sp>
    </p:spTree>
    <p:extLst>
      <p:ext uri="{BB962C8B-B14F-4D97-AF65-F5344CB8AC3E}">
        <p14:creationId xmlns:p14="http://schemas.microsoft.com/office/powerpoint/2010/main" val="3750537390"/>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ransition spd="slow" advClick="0" advTm="3000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820F9DE-5D07-4A89-A708-702E03CAA254}" type="datetimeFigureOut">
              <a:rPr lang="en-US" smtClean="0"/>
              <a:t>10/24/2020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FE3F5B7D-5492-46C5-B586-D39DAEFC8894}" type="slidenum">
              <a:rPr lang="en-US" smtClean="0"/>
              <a:t>‹#›</a:t>
            </a:fld>
            <a:endParaRPr lang="en-US"/>
          </a:p>
        </p:txBody>
      </p:sp>
    </p:spTree>
    <p:extLst>
      <p:ext uri="{BB962C8B-B14F-4D97-AF65-F5344CB8AC3E}">
        <p14:creationId xmlns:p14="http://schemas.microsoft.com/office/powerpoint/2010/main" val="1350382046"/>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ransition spd="slow" advClick="0" advTm="3000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hyperlink" Target="https://projectreporter.nih.gov/"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8.xml"/><Relationship Id="rId5" Type="http://schemas.openxmlformats.org/officeDocument/2006/relationships/image" Target="../media/image11.sv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4.xm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9.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9.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2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1.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9.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11.sv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tags" Target="../tags/tag6.xml"/><Relationship Id="rId4" Type="http://schemas.openxmlformats.org/officeDocument/2006/relationships/image" Target="../media/image12.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6.xml"/><Relationship Id="rId1" Type="http://schemas.openxmlformats.org/officeDocument/2006/relationships/tags" Target="../tags/tag7.xml"/><Relationship Id="rId4" Type="http://schemas.openxmlformats.org/officeDocument/2006/relationships/image" Target="../media/image38.png"/></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svg"/></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1.sv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C28D0172-F2E0-4763-9C35-F02266495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5" name="Freeform: Shape 9">
            <a:extLst>
              <a:ext uri="{FF2B5EF4-FFF2-40B4-BE49-F238E27FC236}">
                <a16:creationId xmlns:a16="http://schemas.microsoft.com/office/drawing/2014/main" id="{DF6FB2B2-CE21-407F-B22E-302DADC2C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6"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8A0D1F2B-4295-4227-8D2B-DA87A145C38C}"/>
              </a:ext>
            </a:extLst>
          </p:cNvPr>
          <p:cNvSpPr>
            <a:spLocks noGrp="1"/>
          </p:cNvSpPr>
          <p:nvPr>
            <p:ph type="ctrTitle"/>
          </p:nvPr>
        </p:nvSpPr>
        <p:spPr>
          <a:xfrm>
            <a:off x="965505" y="114903"/>
            <a:ext cx="10260990" cy="3523885"/>
          </a:xfrm>
        </p:spPr>
        <p:txBody>
          <a:bodyPr>
            <a:normAutofit/>
          </a:bodyPr>
          <a:lstStyle/>
          <a:p>
            <a:pPr algn="ctr">
              <a:lnSpc>
                <a:spcPct val="90000"/>
              </a:lnSpc>
            </a:pPr>
            <a:r>
              <a:rPr lang="en-US" sz="6200" b="1" dirty="0"/>
              <a:t>Fundamentals of the NIH Grant Process &amp; </a:t>
            </a:r>
            <a:br>
              <a:rPr lang="en-US" sz="6200" b="1" dirty="0"/>
            </a:br>
            <a:r>
              <a:rPr lang="en-US" sz="6200" b="1" dirty="0"/>
              <a:t>Need to Know Resources</a:t>
            </a:r>
            <a:endParaRPr lang="en-US" sz="6200" dirty="0"/>
          </a:p>
        </p:txBody>
      </p:sp>
      <p:sp>
        <p:nvSpPr>
          <p:cNvPr id="3" name="Subtitle 2">
            <a:extLst>
              <a:ext uri="{FF2B5EF4-FFF2-40B4-BE49-F238E27FC236}">
                <a16:creationId xmlns:a16="http://schemas.microsoft.com/office/drawing/2014/main" id="{AF5F6259-1AAF-43E4-BA40-30E6F0E8E6DE}"/>
              </a:ext>
            </a:extLst>
          </p:cNvPr>
          <p:cNvSpPr>
            <a:spLocks noGrp="1"/>
          </p:cNvSpPr>
          <p:nvPr>
            <p:ph type="subTitle" idx="1"/>
          </p:nvPr>
        </p:nvSpPr>
        <p:spPr>
          <a:xfrm>
            <a:off x="965505" y="4777380"/>
            <a:ext cx="10260990" cy="1209763"/>
          </a:xfrm>
        </p:spPr>
        <p:txBody>
          <a:bodyPr>
            <a:normAutofit/>
          </a:bodyPr>
          <a:lstStyle/>
          <a:p>
            <a:pPr algn="ctr"/>
            <a:r>
              <a:rPr lang="en-US" sz="2400" dirty="0">
                <a:solidFill>
                  <a:schemeClr val="bg2"/>
                </a:solidFill>
              </a:rPr>
              <a:t>Fall 2020</a:t>
            </a:r>
          </a:p>
        </p:txBody>
      </p:sp>
      <p:pic>
        <p:nvPicPr>
          <p:cNvPr id="5" name="Picture 4" descr="A close up of a sign&#10;&#10;Description automatically generated">
            <a:extLst>
              <a:ext uri="{FF2B5EF4-FFF2-40B4-BE49-F238E27FC236}">
                <a16:creationId xmlns:a16="http://schemas.microsoft.com/office/drawing/2014/main" id="{AB4DB2D9-A0D5-431D-A8FA-063407ABD3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59174" y="5898723"/>
            <a:ext cx="5073346" cy="780515"/>
          </a:xfrm>
          <a:prstGeom prst="rect">
            <a:avLst/>
          </a:prstGeom>
        </p:spPr>
      </p:pic>
    </p:spTree>
    <p:extLst>
      <p:ext uri="{BB962C8B-B14F-4D97-AF65-F5344CB8AC3E}">
        <p14:creationId xmlns:p14="http://schemas.microsoft.com/office/powerpoint/2010/main" val="2601045971"/>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6522A4BD-BFB9-44DC-8866-4F157180E1B7}"/>
              </a:ext>
            </a:extLst>
          </p:cNvPr>
          <p:cNvSpPr>
            <a:spLocks noGrp="1"/>
          </p:cNvSpPr>
          <p:nvPr>
            <p:ph type="title"/>
          </p:nvPr>
        </p:nvSpPr>
        <p:spPr>
          <a:xfrm>
            <a:off x="503882" y="67744"/>
            <a:ext cx="9430049" cy="1007512"/>
          </a:xfrm>
        </p:spPr>
        <p:txBody>
          <a:bodyPr anchor="ctr">
            <a:normAutofit/>
          </a:bodyPr>
          <a:lstStyle/>
          <a:p>
            <a:r>
              <a:rPr lang="en-US" dirty="0" err="1">
                <a:solidFill>
                  <a:srgbClr val="FFFFFF"/>
                </a:solidFill>
              </a:rPr>
              <a:t>RePORTER</a:t>
            </a:r>
            <a:r>
              <a:rPr lang="en-US" dirty="0">
                <a:solidFill>
                  <a:srgbClr val="FFFFFF"/>
                </a:solidFill>
              </a:rPr>
              <a:t> (</a:t>
            </a:r>
            <a:r>
              <a:rPr lang="en-US" dirty="0">
                <a:solidFill>
                  <a:srgbClr val="FFFFFF"/>
                </a:solidFill>
                <a:hlinkClick r:id="rId3"/>
              </a:rPr>
              <a:t>projectreporter.nih.gov</a:t>
            </a:r>
            <a:r>
              <a:rPr lang="en-US" dirty="0">
                <a:solidFill>
                  <a:srgbClr val="FFFFFF"/>
                </a:solidFill>
              </a:rPr>
              <a:t>) </a:t>
            </a:r>
          </a:p>
        </p:txBody>
      </p:sp>
      <p:pic>
        <p:nvPicPr>
          <p:cNvPr id="6" name="Picture 5" descr="projectreporter.nih.,gov home page">
            <a:extLst>
              <a:ext uri="{FF2B5EF4-FFF2-40B4-BE49-F238E27FC236}">
                <a16:creationId xmlns:a16="http://schemas.microsoft.com/office/drawing/2014/main" id="{3976D1BE-5990-43DE-9F2F-D7D9DCFEA4B6}"/>
              </a:ext>
            </a:extLst>
          </p:cNvPr>
          <p:cNvPicPr>
            <a:picLocks noChangeAspect="1"/>
          </p:cNvPicPr>
          <p:nvPr/>
        </p:nvPicPr>
        <p:blipFill>
          <a:blip r:embed="rId4"/>
          <a:stretch>
            <a:fillRect/>
          </a:stretch>
        </p:blipFill>
        <p:spPr>
          <a:xfrm>
            <a:off x="-835" y="1075256"/>
            <a:ext cx="12192000" cy="8092208"/>
          </a:xfrm>
          <a:prstGeom prst="rect">
            <a:avLst/>
          </a:prstGeom>
        </p:spPr>
      </p:pic>
    </p:spTree>
    <p:extLst>
      <p:ext uri="{BB962C8B-B14F-4D97-AF65-F5344CB8AC3E}">
        <p14:creationId xmlns:p14="http://schemas.microsoft.com/office/powerpoint/2010/main" val="1211819759"/>
      </p:ext>
    </p:extLst>
  </p:cSld>
  <p:clrMapOvr>
    <a:overrideClrMapping bg1="lt1" tx1="dk1" bg2="lt2" tx2="dk2" accent1="accent1" accent2="accent2" accent3="accent3" accent4="accent4" accent5="accent5" accent6="accent6" hlink="hlink" folHlink="folHlink"/>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2A4BD-BFB9-44DC-8866-4F157180E1B7}"/>
              </a:ext>
            </a:extLst>
          </p:cNvPr>
          <p:cNvSpPr>
            <a:spLocks noGrp="1"/>
          </p:cNvSpPr>
          <p:nvPr>
            <p:ph type="title"/>
          </p:nvPr>
        </p:nvSpPr>
        <p:spPr>
          <a:xfrm>
            <a:off x="503882" y="67744"/>
            <a:ext cx="9430049" cy="1007512"/>
          </a:xfrm>
        </p:spPr>
        <p:txBody>
          <a:bodyPr anchor="ctr">
            <a:normAutofit/>
          </a:bodyPr>
          <a:lstStyle/>
          <a:p>
            <a:r>
              <a:rPr lang="en-US" dirty="0" err="1">
                <a:solidFill>
                  <a:srgbClr val="FFFFFF"/>
                </a:solidFill>
              </a:rPr>
              <a:t>RePORTER</a:t>
            </a:r>
            <a:r>
              <a:rPr lang="en-US" dirty="0">
                <a:solidFill>
                  <a:srgbClr val="FFFFFF"/>
                </a:solidFill>
              </a:rPr>
              <a:t> - Matchmaker</a:t>
            </a:r>
          </a:p>
        </p:txBody>
      </p:sp>
      <p:pic>
        <p:nvPicPr>
          <p:cNvPr id="3" name="Picture 2" descr="Text entry screen for Matchmaker tool in RePORTER">
            <a:extLst>
              <a:ext uri="{FF2B5EF4-FFF2-40B4-BE49-F238E27FC236}">
                <a16:creationId xmlns:a16="http://schemas.microsoft.com/office/drawing/2014/main" id="{1BD079DD-BFCA-4C24-BB58-E7872B74AB0A}"/>
              </a:ext>
            </a:extLst>
          </p:cNvPr>
          <p:cNvPicPr>
            <a:picLocks noChangeAspect="1"/>
          </p:cNvPicPr>
          <p:nvPr/>
        </p:nvPicPr>
        <p:blipFill>
          <a:blip r:embed="rId3"/>
          <a:stretch>
            <a:fillRect/>
          </a:stretch>
        </p:blipFill>
        <p:spPr>
          <a:xfrm>
            <a:off x="564506" y="0"/>
            <a:ext cx="11123612" cy="6842222"/>
          </a:xfrm>
          <a:prstGeom prst="rect">
            <a:avLst/>
          </a:prstGeom>
        </p:spPr>
      </p:pic>
    </p:spTree>
    <p:extLst>
      <p:ext uri="{BB962C8B-B14F-4D97-AF65-F5344CB8AC3E}">
        <p14:creationId xmlns:p14="http://schemas.microsoft.com/office/powerpoint/2010/main" val="3352169868"/>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2A4BD-BFB9-44DC-8866-4F157180E1B7}"/>
              </a:ext>
            </a:extLst>
          </p:cNvPr>
          <p:cNvSpPr>
            <a:spLocks noGrp="1"/>
          </p:cNvSpPr>
          <p:nvPr>
            <p:ph type="title"/>
          </p:nvPr>
        </p:nvSpPr>
        <p:spPr>
          <a:xfrm>
            <a:off x="503882" y="67744"/>
            <a:ext cx="9430049" cy="1007512"/>
          </a:xfrm>
        </p:spPr>
        <p:txBody>
          <a:bodyPr anchor="ctr">
            <a:normAutofit/>
          </a:bodyPr>
          <a:lstStyle/>
          <a:p>
            <a:r>
              <a:rPr lang="en-US" dirty="0" err="1">
                <a:solidFill>
                  <a:srgbClr val="FFFFFF"/>
                </a:solidFill>
              </a:rPr>
              <a:t>RePORTER</a:t>
            </a:r>
            <a:r>
              <a:rPr lang="en-US" dirty="0">
                <a:solidFill>
                  <a:srgbClr val="FFFFFF"/>
                </a:solidFill>
              </a:rPr>
              <a:t> - Matchmaker</a:t>
            </a:r>
          </a:p>
        </p:txBody>
      </p:sp>
      <p:pic>
        <p:nvPicPr>
          <p:cNvPr id="5" name="Picture 4" descr="text entry screen in Matchmaker RePORTER tool with sample abstract text entered">
            <a:extLst>
              <a:ext uri="{FF2B5EF4-FFF2-40B4-BE49-F238E27FC236}">
                <a16:creationId xmlns:a16="http://schemas.microsoft.com/office/drawing/2014/main" id="{65F6C877-E904-4F88-9BCC-BEEA86AEF1C7}"/>
              </a:ext>
            </a:extLst>
          </p:cNvPr>
          <p:cNvPicPr>
            <a:picLocks noChangeAspect="1"/>
          </p:cNvPicPr>
          <p:nvPr/>
        </p:nvPicPr>
        <p:blipFill>
          <a:blip r:embed="rId3"/>
          <a:stretch>
            <a:fillRect/>
          </a:stretch>
        </p:blipFill>
        <p:spPr>
          <a:xfrm>
            <a:off x="546845" y="-19269"/>
            <a:ext cx="11129398" cy="6877269"/>
          </a:xfrm>
          <a:prstGeom prst="rect">
            <a:avLst/>
          </a:prstGeom>
        </p:spPr>
      </p:pic>
    </p:spTree>
    <p:extLst>
      <p:ext uri="{BB962C8B-B14F-4D97-AF65-F5344CB8AC3E}">
        <p14:creationId xmlns:p14="http://schemas.microsoft.com/office/powerpoint/2010/main" val="2183861531"/>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2A4BD-BFB9-44DC-8866-4F157180E1B7}"/>
              </a:ext>
            </a:extLst>
          </p:cNvPr>
          <p:cNvSpPr>
            <a:spLocks noGrp="1"/>
          </p:cNvSpPr>
          <p:nvPr>
            <p:ph type="title"/>
          </p:nvPr>
        </p:nvSpPr>
        <p:spPr>
          <a:xfrm>
            <a:off x="802462" y="82564"/>
            <a:ext cx="9430049" cy="1007512"/>
          </a:xfrm>
        </p:spPr>
        <p:txBody>
          <a:bodyPr anchor="ctr">
            <a:normAutofit/>
          </a:bodyPr>
          <a:lstStyle/>
          <a:p>
            <a:r>
              <a:rPr lang="en-US" dirty="0" err="1">
                <a:solidFill>
                  <a:srgbClr val="FFFFFF"/>
                </a:solidFill>
              </a:rPr>
              <a:t>RePORTER</a:t>
            </a:r>
            <a:r>
              <a:rPr lang="en-US" dirty="0">
                <a:solidFill>
                  <a:srgbClr val="FFFFFF"/>
                </a:solidFill>
              </a:rPr>
              <a:t> – Matchmaker results</a:t>
            </a:r>
          </a:p>
        </p:txBody>
      </p:sp>
      <p:pic>
        <p:nvPicPr>
          <p:cNvPr id="4" name="Picture 3" descr="Matchmaker results screen">
            <a:extLst>
              <a:ext uri="{FF2B5EF4-FFF2-40B4-BE49-F238E27FC236}">
                <a16:creationId xmlns:a16="http://schemas.microsoft.com/office/drawing/2014/main" id="{ABB2D08B-6DF1-47E1-8FF9-1E39F084B57D}"/>
              </a:ext>
            </a:extLst>
          </p:cNvPr>
          <p:cNvPicPr>
            <a:picLocks noChangeAspect="1"/>
          </p:cNvPicPr>
          <p:nvPr/>
        </p:nvPicPr>
        <p:blipFill>
          <a:blip r:embed="rId3"/>
          <a:stretch>
            <a:fillRect/>
          </a:stretch>
        </p:blipFill>
        <p:spPr>
          <a:xfrm>
            <a:off x="740153" y="0"/>
            <a:ext cx="10730204" cy="6843753"/>
          </a:xfrm>
          <a:prstGeom prst="rect">
            <a:avLst/>
          </a:prstGeom>
        </p:spPr>
      </p:pic>
    </p:spTree>
    <p:extLst>
      <p:ext uri="{BB962C8B-B14F-4D97-AF65-F5344CB8AC3E}">
        <p14:creationId xmlns:p14="http://schemas.microsoft.com/office/powerpoint/2010/main" val="2364085148"/>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2A4BD-BFB9-44DC-8866-4F157180E1B7}"/>
              </a:ext>
            </a:extLst>
          </p:cNvPr>
          <p:cNvSpPr>
            <a:spLocks noGrp="1"/>
          </p:cNvSpPr>
          <p:nvPr>
            <p:ph type="title"/>
          </p:nvPr>
        </p:nvSpPr>
        <p:spPr>
          <a:xfrm>
            <a:off x="1693563" y="75441"/>
            <a:ext cx="9430049" cy="1007512"/>
          </a:xfrm>
        </p:spPr>
        <p:txBody>
          <a:bodyPr anchor="ctr">
            <a:normAutofit/>
          </a:bodyPr>
          <a:lstStyle/>
          <a:p>
            <a:r>
              <a:rPr lang="en-US" dirty="0" err="1">
                <a:solidFill>
                  <a:srgbClr val="FFFFFF"/>
                </a:solidFill>
              </a:rPr>
              <a:t>RePORTER</a:t>
            </a:r>
            <a:r>
              <a:rPr lang="en-US" dirty="0">
                <a:solidFill>
                  <a:srgbClr val="FFFFFF"/>
                </a:solidFill>
              </a:rPr>
              <a:t> – Filtered results</a:t>
            </a:r>
          </a:p>
        </p:txBody>
      </p:sp>
      <p:pic>
        <p:nvPicPr>
          <p:cNvPr id="3" name="Picture 2" descr="Matchmaker RePORTER tool search results from submitted text">
            <a:extLst>
              <a:ext uri="{FF2B5EF4-FFF2-40B4-BE49-F238E27FC236}">
                <a16:creationId xmlns:a16="http://schemas.microsoft.com/office/drawing/2014/main" id="{060E7E95-61E2-42CA-8A3E-3C47F4B0ECF6}"/>
              </a:ext>
            </a:extLst>
          </p:cNvPr>
          <p:cNvPicPr>
            <a:picLocks noChangeAspect="1"/>
          </p:cNvPicPr>
          <p:nvPr/>
        </p:nvPicPr>
        <p:blipFill>
          <a:blip r:embed="rId3"/>
          <a:stretch>
            <a:fillRect/>
          </a:stretch>
        </p:blipFill>
        <p:spPr>
          <a:xfrm>
            <a:off x="1380766" y="0"/>
            <a:ext cx="9430467" cy="7098664"/>
          </a:xfrm>
          <a:prstGeom prst="rect">
            <a:avLst/>
          </a:prstGeom>
        </p:spPr>
      </p:pic>
    </p:spTree>
    <p:extLst>
      <p:ext uri="{BB962C8B-B14F-4D97-AF65-F5344CB8AC3E}">
        <p14:creationId xmlns:p14="http://schemas.microsoft.com/office/powerpoint/2010/main" val="256240614"/>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2A4BD-BFB9-44DC-8866-4F157180E1B7}"/>
              </a:ext>
            </a:extLst>
          </p:cNvPr>
          <p:cNvSpPr>
            <a:spLocks noGrp="1"/>
          </p:cNvSpPr>
          <p:nvPr>
            <p:ph type="title"/>
          </p:nvPr>
        </p:nvSpPr>
        <p:spPr>
          <a:xfrm>
            <a:off x="1693563" y="75441"/>
            <a:ext cx="9430049" cy="1007512"/>
          </a:xfrm>
        </p:spPr>
        <p:txBody>
          <a:bodyPr anchor="ctr">
            <a:normAutofit/>
          </a:bodyPr>
          <a:lstStyle/>
          <a:p>
            <a:r>
              <a:rPr lang="en-US" dirty="0" err="1">
                <a:solidFill>
                  <a:srgbClr val="FFFFFF"/>
                </a:solidFill>
              </a:rPr>
              <a:t>RePORTER</a:t>
            </a:r>
            <a:r>
              <a:rPr lang="en-US" dirty="0">
                <a:solidFill>
                  <a:srgbClr val="FFFFFF"/>
                </a:solidFill>
              </a:rPr>
              <a:t> – Program Officials</a:t>
            </a:r>
          </a:p>
        </p:txBody>
      </p:sp>
      <p:pic>
        <p:nvPicPr>
          <p:cNvPr id="4" name="Picture 3" descr="Matchmaker results screen filtered by IC">
            <a:extLst>
              <a:ext uri="{FF2B5EF4-FFF2-40B4-BE49-F238E27FC236}">
                <a16:creationId xmlns:a16="http://schemas.microsoft.com/office/drawing/2014/main" id="{90A689D0-5D6C-47A2-B132-ACE25746B428}"/>
              </a:ext>
            </a:extLst>
          </p:cNvPr>
          <p:cNvPicPr>
            <a:picLocks noChangeAspect="1"/>
          </p:cNvPicPr>
          <p:nvPr/>
        </p:nvPicPr>
        <p:blipFill>
          <a:blip r:embed="rId3"/>
          <a:stretch>
            <a:fillRect/>
          </a:stretch>
        </p:blipFill>
        <p:spPr>
          <a:xfrm>
            <a:off x="1115564" y="-75441"/>
            <a:ext cx="9960872" cy="6858000"/>
          </a:xfrm>
          <a:prstGeom prst="rect">
            <a:avLst/>
          </a:prstGeom>
        </p:spPr>
      </p:pic>
    </p:spTree>
    <p:extLst>
      <p:ext uri="{BB962C8B-B14F-4D97-AF65-F5344CB8AC3E}">
        <p14:creationId xmlns:p14="http://schemas.microsoft.com/office/powerpoint/2010/main" val="1339169206"/>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FD235D7-E555-468D-A368-E23596CCE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57780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5" name="Freeform 8">
            <a:extLst>
              <a:ext uri="{FF2B5EF4-FFF2-40B4-BE49-F238E27FC236}">
                <a16:creationId xmlns:a16="http://schemas.microsoft.com/office/drawing/2014/main" id="{AA0BB620-0E1B-444E-B4DA-620EC18FC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7" name="Freeform 5">
            <a:extLst>
              <a:ext uri="{FF2B5EF4-FFF2-40B4-BE49-F238E27FC236}">
                <a16:creationId xmlns:a16="http://schemas.microsoft.com/office/drawing/2014/main" id="{2429450D-EE6E-4527-982F-934CA86EE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8060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12" name="Graphic 11" descr="Questions">
            <a:extLst>
              <a:ext uri="{FF2B5EF4-FFF2-40B4-BE49-F238E27FC236}">
                <a16:creationId xmlns:a16="http://schemas.microsoft.com/office/drawing/2014/main" id="{4A78B829-043B-4093-BAFF-131640BF59B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3566" y="1660195"/>
            <a:ext cx="3537609" cy="3537609"/>
          </a:xfrm>
          <a:prstGeom prst="rect">
            <a:avLst/>
          </a:prstGeom>
          <a:effectLst/>
        </p:spPr>
      </p:pic>
      <p:sp>
        <p:nvSpPr>
          <p:cNvPr id="2" name="Title 1">
            <a:extLst>
              <a:ext uri="{FF2B5EF4-FFF2-40B4-BE49-F238E27FC236}">
                <a16:creationId xmlns:a16="http://schemas.microsoft.com/office/drawing/2014/main" id="{8FC51590-794B-45E9-B9B7-E6ADA3A1CB39}"/>
              </a:ext>
            </a:extLst>
          </p:cNvPr>
          <p:cNvSpPr>
            <a:spLocks noGrp="1"/>
          </p:cNvSpPr>
          <p:nvPr>
            <p:ph type="ctrTitle"/>
          </p:nvPr>
        </p:nvSpPr>
        <p:spPr>
          <a:xfrm>
            <a:off x="4695164" y="1554652"/>
            <a:ext cx="7213270" cy="3342984"/>
          </a:xfrm>
        </p:spPr>
        <p:txBody>
          <a:bodyPr/>
          <a:lstStyle/>
          <a:p>
            <a:pPr rtl="0" eaLnBrk="1" fontAlgn="auto" latinLnBrk="0" hangingPunct="1"/>
            <a:r>
              <a:rPr lang="en-US" sz="6600" b="1" i="0" kern="1200" spc="0" baseline="0" dirty="0">
                <a:ln>
                  <a:noFill/>
                </a:ln>
                <a:solidFill>
                  <a:srgbClr val="ACD433"/>
                </a:solidFill>
                <a:effectLst/>
                <a:latin typeface="Century Gothic" panose="020B0502020202020204" pitchFamily="34" charset="0"/>
                <a:ea typeface="+mn-ea"/>
                <a:cs typeface="+mn-cs"/>
              </a:rPr>
              <a:t>Where do I turn when I need help or advice?</a:t>
            </a:r>
            <a:endParaRPr lang="en-US" sz="8800" dirty="0">
              <a:effectLst/>
            </a:endParaRPr>
          </a:p>
        </p:txBody>
      </p:sp>
    </p:spTree>
    <p:extLst>
      <p:ext uri="{BB962C8B-B14F-4D97-AF65-F5344CB8AC3E}">
        <p14:creationId xmlns:p14="http://schemas.microsoft.com/office/powerpoint/2010/main" val="4016509529"/>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8" name="Rectangle 8"/>
          <p:cNvSpPr>
            <a:spLocks noGrp="1" noChangeArrowheads="1"/>
          </p:cNvSpPr>
          <p:nvPr>
            <p:ph type="title" idx="4294967295"/>
          </p:nvPr>
        </p:nvSpPr>
        <p:spPr>
          <a:xfrm>
            <a:off x="1600200" y="407119"/>
            <a:ext cx="8991600" cy="914400"/>
          </a:xfrm>
        </p:spPr>
        <p:txBody>
          <a:bodyPr>
            <a:noAutofit/>
          </a:bodyPr>
          <a:lstStyle/>
          <a:p>
            <a:pPr algn="ctr" eaLnBrk="1" hangingPunct="1">
              <a:defRPr/>
            </a:pPr>
            <a:r>
              <a:rPr lang="en-US" sz="4800" b="1" dirty="0">
                <a:solidFill>
                  <a:srgbClr val="99CC00"/>
                </a:solidFill>
              </a:rPr>
              <a:t>The NIH Extramural Team</a:t>
            </a:r>
          </a:p>
        </p:txBody>
      </p:sp>
      <p:sp>
        <p:nvSpPr>
          <p:cNvPr id="4" name="TextBox 3">
            <a:extLst>
              <a:ext uri="{FF2B5EF4-FFF2-40B4-BE49-F238E27FC236}">
                <a16:creationId xmlns:a16="http://schemas.microsoft.com/office/drawing/2014/main" id="{9BBFA4B0-858F-433D-83B0-12221792A7BD}"/>
              </a:ext>
            </a:extLst>
          </p:cNvPr>
          <p:cNvSpPr txBox="1"/>
          <p:nvPr/>
        </p:nvSpPr>
        <p:spPr>
          <a:xfrm>
            <a:off x="483817" y="5172172"/>
            <a:ext cx="3089307" cy="95410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entury Gothic" panose="020B0502020202020204"/>
                <a:ea typeface="+mn-ea"/>
                <a:cs typeface="+mn-cs"/>
              </a:rPr>
              <a:t>Program Official </a:t>
            </a:r>
            <a:br>
              <a:rPr kumimoji="0" lang="en-US" sz="2800" b="1" i="0" u="none" strike="noStrike" kern="1200" cap="none" spc="0" normalizeH="0" baseline="0" noProof="0" dirty="0">
                <a:ln>
                  <a:noFill/>
                </a:ln>
                <a:solidFill>
                  <a:prstClr val="white"/>
                </a:solidFill>
                <a:effectLst/>
                <a:uLnTx/>
                <a:uFillTx/>
                <a:latin typeface="Century Gothic" panose="020B0502020202020204"/>
                <a:ea typeface="+mn-ea"/>
                <a:cs typeface="+mn-cs"/>
              </a:rPr>
            </a:br>
            <a:r>
              <a:rPr kumimoji="0" lang="en-US" sz="2800" b="1" i="0" u="none" strike="noStrike" kern="1200" cap="none" spc="0" normalizeH="0" baseline="0" noProof="0" dirty="0">
                <a:ln>
                  <a:noFill/>
                </a:ln>
                <a:solidFill>
                  <a:prstClr val="white"/>
                </a:solidFill>
                <a:effectLst/>
                <a:uLnTx/>
                <a:uFillTx/>
                <a:latin typeface="Century Gothic" panose="020B0502020202020204"/>
                <a:ea typeface="+mn-ea"/>
                <a:cs typeface="+mn-cs"/>
              </a:rPr>
              <a:t>(PO)</a:t>
            </a:r>
          </a:p>
        </p:txBody>
      </p:sp>
      <p:sp>
        <p:nvSpPr>
          <p:cNvPr id="9" name="TextBox 8">
            <a:extLst>
              <a:ext uri="{FF2B5EF4-FFF2-40B4-BE49-F238E27FC236}">
                <a16:creationId xmlns:a16="http://schemas.microsoft.com/office/drawing/2014/main" id="{F7B3CC95-9070-43CC-8DA2-73D8A76061B6}"/>
              </a:ext>
            </a:extLst>
          </p:cNvPr>
          <p:cNvSpPr txBox="1"/>
          <p:nvPr/>
        </p:nvSpPr>
        <p:spPr>
          <a:xfrm>
            <a:off x="4554552" y="5172173"/>
            <a:ext cx="3082895" cy="95410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entury Gothic" panose="020B0502020202020204"/>
                <a:ea typeface="+mn-ea"/>
                <a:cs typeface="+mn-cs"/>
              </a:rPr>
              <a:t>Scientific Review</a:t>
            </a:r>
            <a:br>
              <a:rPr kumimoji="0" lang="en-US" sz="2800" b="1" i="0" u="none" strike="noStrike" kern="1200" cap="none" spc="0" normalizeH="0" baseline="0" noProof="0" dirty="0">
                <a:ln>
                  <a:noFill/>
                </a:ln>
                <a:solidFill>
                  <a:prstClr val="white"/>
                </a:solidFill>
                <a:effectLst/>
                <a:uLnTx/>
                <a:uFillTx/>
                <a:latin typeface="Century Gothic" panose="020B0502020202020204"/>
                <a:ea typeface="+mn-ea"/>
                <a:cs typeface="+mn-cs"/>
              </a:rPr>
            </a:br>
            <a:r>
              <a:rPr kumimoji="0" lang="en-US" sz="2800" b="1" i="0" u="none" strike="noStrike" kern="1200" cap="none" spc="0" normalizeH="0" baseline="0" noProof="0" dirty="0">
                <a:ln>
                  <a:noFill/>
                </a:ln>
                <a:solidFill>
                  <a:prstClr val="white"/>
                </a:solidFill>
                <a:effectLst/>
                <a:uLnTx/>
                <a:uFillTx/>
                <a:latin typeface="Century Gothic" panose="020B0502020202020204"/>
                <a:ea typeface="+mn-ea"/>
                <a:cs typeface="+mn-cs"/>
              </a:rPr>
              <a:t>Officer (SRO)</a:t>
            </a:r>
          </a:p>
        </p:txBody>
      </p:sp>
      <p:sp>
        <p:nvSpPr>
          <p:cNvPr id="10" name="TextBox 9">
            <a:extLst>
              <a:ext uri="{FF2B5EF4-FFF2-40B4-BE49-F238E27FC236}">
                <a16:creationId xmlns:a16="http://schemas.microsoft.com/office/drawing/2014/main" id="{26846578-1040-40F4-962D-1753AC44938D}"/>
              </a:ext>
            </a:extLst>
          </p:cNvPr>
          <p:cNvSpPr txBox="1"/>
          <p:nvPr/>
        </p:nvSpPr>
        <p:spPr>
          <a:xfrm>
            <a:off x="7918363" y="5172172"/>
            <a:ext cx="3789820" cy="95410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entury Gothic" panose="020B0502020202020204"/>
                <a:ea typeface="+mn-ea"/>
                <a:cs typeface="+mn-cs"/>
              </a:rPr>
              <a:t>Grants Management</a:t>
            </a:r>
            <a:br>
              <a:rPr kumimoji="0" lang="en-US" sz="2800" b="1" i="0" u="none" strike="noStrike" kern="1200" cap="none" spc="0" normalizeH="0" baseline="0" noProof="0" dirty="0">
                <a:ln>
                  <a:noFill/>
                </a:ln>
                <a:solidFill>
                  <a:prstClr val="white"/>
                </a:solidFill>
                <a:effectLst/>
                <a:uLnTx/>
                <a:uFillTx/>
                <a:latin typeface="Century Gothic" panose="020B0502020202020204"/>
                <a:ea typeface="+mn-ea"/>
                <a:cs typeface="+mn-cs"/>
              </a:rPr>
            </a:br>
            <a:r>
              <a:rPr kumimoji="0" lang="en-US" sz="2800" b="1" i="0" u="none" strike="noStrike" kern="1200" cap="none" spc="0" normalizeH="0" baseline="0" noProof="0" dirty="0">
                <a:ln>
                  <a:noFill/>
                </a:ln>
                <a:solidFill>
                  <a:prstClr val="white"/>
                </a:solidFill>
                <a:effectLst/>
                <a:uLnTx/>
                <a:uFillTx/>
                <a:latin typeface="Century Gothic" panose="020B0502020202020204"/>
                <a:ea typeface="+mn-ea"/>
                <a:cs typeface="+mn-cs"/>
              </a:rPr>
              <a:t>Officer (GMO)</a:t>
            </a:r>
          </a:p>
        </p:txBody>
      </p:sp>
      <p:pic>
        <p:nvPicPr>
          <p:cNvPr id="2" name="Picture 1" descr="Scientific Review Officer">
            <a:extLst>
              <a:ext uri="{FF2B5EF4-FFF2-40B4-BE49-F238E27FC236}">
                <a16:creationId xmlns:a16="http://schemas.microsoft.com/office/drawing/2014/main" id="{6450F6E6-144E-489D-AFB7-E3A1A030ADB9}"/>
              </a:ext>
            </a:extLst>
          </p:cNvPr>
          <p:cNvPicPr>
            <a:picLocks noChangeAspect="1"/>
          </p:cNvPicPr>
          <p:nvPr/>
        </p:nvPicPr>
        <p:blipFill>
          <a:blip r:embed="rId3"/>
          <a:stretch>
            <a:fillRect/>
          </a:stretch>
        </p:blipFill>
        <p:spPr>
          <a:xfrm>
            <a:off x="4378728" y="1948353"/>
            <a:ext cx="3539635" cy="2961735"/>
          </a:xfrm>
          <a:prstGeom prst="rect">
            <a:avLst/>
          </a:prstGeom>
          <a:ln w="127000">
            <a:solidFill>
              <a:schemeClr val="accent1"/>
            </a:solidFill>
          </a:ln>
        </p:spPr>
      </p:pic>
      <p:pic>
        <p:nvPicPr>
          <p:cNvPr id="8" name="Picture 7" descr="Dr. Michael Sesma, NIH Program Officer">
            <a:extLst>
              <a:ext uri="{FF2B5EF4-FFF2-40B4-BE49-F238E27FC236}">
                <a16:creationId xmlns:a16="http://schemas.microsoft.com/office/drawing/2014/main" id="{843DDFBE-A8E7-40ED-BECC-0BAB036EDC34}"/>
              </a:ext>
            </a:extLst>
          </p:cNvPr>
          <p:cNvPicPr>
            <a:picLocks noChangeAspect="1"/>
          </p:cNvPicPr>
          <p:nvPr/>
        </p:nvPicPr>
        <p:blipFill>
          <a:blip r:embed="rId4"/>
          <a:stretch>
            <a:fillRect/>
          </a:stretch>
        </p:blipFill>
        <p:spPr>
          <a:xfrm>
            <a:off x="366824" y="1948353"/>
            <a:ext cx="3652605" cy="2961294"/>
          </a:xfrm>
          <a:prstGeom prst="rect">
            <a:avLst/>
          </a:prstGeom>
          <a:ln w="127000">
            <a:solidFill>
              <a:schemeClr val="accent1"/>
            </a:solidFill>
          </a:ln>
        </p:spPr>
      </p:pic>
      <p:pic>
        <p:nvPicPr>
          <p:cNvPr id="13" name="Picture 12" descr="Grants Management Officer">
            <a:extLst>
              <a:ext uri="{FF2B5EF4-FFF2-40B4-BE49-F238E27FC236}">
                <a16:creationId xmlns:a16="http://schemas.microsoft.com/office/drawing/2014/main" id="{F0254F83-0DA9-4AD1-B6D1-C8950378FCD9}"/>
              </a:ext>
            </a:extLst>
          </p:cNvPr>
          <p:cNvPicPr>
            <a:picLocks noChangeAspect="1"/>
          </p:cNvPicPr>
          <p:nvPr/>
        </p:nvPicPr>
        <p:blipFill>
          <a:blip r:embed="rId5"/>
          <a:stretch>
            <a:fillRect/>
          </a:stretch>
        </p:blipFill>
        <p:spPr>
          <a:xfrm>
            <a:off x="8277662" y="1869212"/>
            <a:ext cx="3652604" cy="3040436"/>
          </a:xfrm>
          <a:prstGeom prst="rect">
            <a:avLst/>
          </a:prstGeom>
          <a:ln w="127000">
            <a:solidFill>
              <a:schemeClr val="accent1">
                <a:shade val="50000"/>
              </a:schemeClr>
            </a:solidFill>
          </a:ln>
        </p:spPr>
      </p:pic>
    </p:spTree>
    <p:extLst>
      <p:ext uri="{BB962C8B-B14F-4D97-AF65-F5344CB8AC3E}">
        <p14:creationId xmlns:p14="http://schemas.microsoft.com/office/powerpoint/2010/main" val="393641387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49E13-D8D9-4C90-BF86-2EB2930C174C}"/>
              </a:ext>
            </a:extLst>
          </p:cNvPr>
          <p:cNvSpPr>
            <a:spLocks noGrp="1"/>
          </p:cNvSpPr>
          <p:nvPr>
            <p:ph type="title"/>
          </p:nvPr>
        </p:nvSpPr>
        <p:spPr>
          <a:xfrm>
            <a:off x="-1169098" y="182880"/>
            <a:ext cx="7463991" cy="1622321"/>
          </a:xfrm>
        </p:spPr>
        <p:txBody>
          <a:bodyPr>
            <a:normAutofit/>
          </a:bodyPr>
          <a:lstStyle/>
          <a:p>
            <a:pPr algn="ctr"/>
            <a:r>
              <a:rPr lang="en-US" dirty="0">
                <a:solidFill>
                  <a:srgbClr val="99CC00"/>
                </a:solidFill>
              </a:rPr>
              <a:t>Program Official</a:t>
            </a:r>
          </a:p>
        </p:txBody>
      </p:sp>
      <p:sp>
        <p:nvSpPr>
          <p:cNvPr id="3" name="Content Placeholder 2">
            <a:extLst>
              <a:ext uri="{FF2B5EF4-FFF2-40B4-BE49-F238E27FC236}">
                <a16:creationId xmlns:a16="http://schemas.microsoft.com/office/drawing/2014/main" id="{1A47F37D-3C91-41FC-8C26-29CA27850C3E}"/>
              </a:ext>
            </a:extLst>
          </p:cNvPr>
          <p:cNvSpPr>
            <a:spLocks noGrp="1"/>
          </p:cNvSpPr>
          <p:nvPr>
            <p:ph idx="1"/>
          </p:nvPr>
        </p:nvSpPr>
        <p:spPr>
          <a:xfrm>
            <a:off x="478932" y="1143000"/>
            <a:ext cx="6668890" cy="5532120"/>
          </a:xfrm>
        </p:spPr>
        <p:txBody>
          <a:bodyPr>
            <a:normAutofit/>
          </a:bodyPr>
          <a:lstStyle/>
          <a:p>
            <a:pPr lvl="0"/>
            <a:r>
              <a:rPr lang="en-US" sz="2800" dirty="0"/>
              <a:t>Scientific portfolio of awards within the mission of an institute</a:t>
            </a:r>
          </a:p>
          <a:p>
            <a:pPr lvl="0"/>
            <a:r>
              <a:rPr lang="en-US" sz="2800" dirty="0"/>
              <a:t>Initiative development</a:t>
            </a:r>
          </a:p>
          <a:p>
            <a:pPr lvl="0"/>
            <a:r>
              <a:rPr lang="en-US" sz="2800" dirty="0"/>
              <a:t>Programmatic, scientific, and/or technical guidance pre- and post-award</a:t>
            </a:r>
          </a:p>
          <a:p>
            <a:pPr lvl="0"/>
            <a:r>
              <a:rPr lang="en-US" sz="2800" dirty="0"/>
              <a:t>Recommends applications to be considered for award to the IC director</a:t>
            </a:r>
          </a:p>
          <a:p>
            <a:pPr lvl="0"/>
            <a:r>
              <a:rPr lang="en-US" sz="2800" dirty="0"/>
              <a:t>Post-award oversight by monitoring research progress</a:t>
            </a:r>
          </a:p>
          <a:p>
            <a:endParaRPr lang="en-US" sz="3200" dirty="0"/>
          </a:p>
        </p:txBody>
      </p:sp>
      <p:sp>
        <p:nvSpPr>
          <p:cNvPr id="35" name="Freeform 31">
            <a:extLst>
              <a:ext uri="{FF2B5EF4-FFF2-40B4-BE49-F238E27FC236}">
                <a16:creationId xmlns:a16="http://schemas.microsoft.com/office/drawing/2014/main" id="{C89FDD9F-84AD-4824-89D2-9E286F56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7" name="Rectangle 36">
            <a:extLst>
              <a:ext uri="{FF2B5EF4-FFF2-40B4-BE49-F238E27FC236}">
                <a16:creationId xmlns:a16="http://schemas.microsoft.com/office/drawing/2014/main" id="{0AFF99B9-09FA-411A-8B54-D714B2EE9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1" y="0"/>
            <a:ext cx="406254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9" name="Freeform 5">
            <a:extLst>
              <a:ext uri="{FF2B5EF4-FFF2-40B4-BE49-F238E27FC236}">
                <a16:creationId xmlns:a16="http://schemas.microsoft.com/office/drawing/2014/main" id="{7E6CE931-52B0-4AD0-991F-0648E313B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472531"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41" name="Rectangle 40">
            <a:extLst>
              <a:ext uri="{FF2B5EF4-FFF2-40B4-BE49-F238E27FC236}">
                <a16:creationId xmlns:a16="http://schemas.microsoft.com/office/drawing/2014/main" id="{D138FED9-7840-470D-BB14-BF4696ADA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 name="TextBox 9">
            <a:extLst>
              <a:ext uri="{FF2B5EF4-FFF2-40B4-BE49-F238E27FC236}">
                <a16:creationId xmlns:a16="http://schemas.microsoft.com/office/drawing/2014/main" id="{4D773CD4-2F54-4C45-911E-2B2900F66FF7}"/>
              </a:ext>
            </a:extLst>
          </p:cNvPr>
          <p:cNvSpPr txBox="1"/>
          <p:nvPr/>
        </p:nvSpPr>
        <p:spPr>
          <a:xfrm>
            <a:off x="7747399" y="5253709"/>
            <a:ext cx="4278735"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entury Gothic" panose="020B0502020202020204"/>
                <a:ea typeface="+mn-ea"/>
                <a:cs typeface="+mn-cs"/>
              </a:rPr>
              <a:t>Dr. Michael Sesma (NIGMS)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prstClr val="black"/>
                </a:solidFill>
                <a:effectLst/>
                <a:uLnTx/>
                <a:uFillTx/>
                <a:latin typeface="Century Gothic" panose="020B0502020202020204"/>
                <a:ea typeface="+mn-ea"/>
                <a:cs typeface="+mn-cs"/>
              </a:rPr>
              <a:t>Program Official</a:t>
            </a:r>
          </a:p>
        </p:txBody>
      </p:sp>
      <p:pic>
        <p:nvPicPr>
          <p:cNvPr id="11" name="Picture 10" descr="Dr. Michael Sesma, NIH Program Officer">
            <a:extLst>
              <a:ext uri="{FF2B5EF4-FFF2-40B4-BE49-F238E27FC236}">
                <a16:creationId xmlns:a16="http://schemas.microsoft.com/office/drawing/2014/main" id="{9CB32535-6829-42A3-B0F9-2587C2655152}"/>
              </a:ext>
            </a:extLst>
          </p:cNvPr>
          <p:cNvPicPr>
            <a:picLocks noChangeAspect="1"/>
          </p:cNvPicPr>
          <p:nvPr/>
        </p:nvPicPr>
        <p:blipFill>
          <a:blip r:embed="rId4"/>
          <a:stretch>
            <a:fillRect/>
          </a:stretch>
        </p:blipFill>
        <p:spPr>
          <a:xfrm>
            <a:off x="8060463" y="2140536"/>
            <a:ext cx="3652605" cy="2961294"/>
          </a:xfrm>
          <a:prstGeom prst="rect">
            <a:avLst/>
          </a:prstGeom>
          <a:ln w="127000">
            <a:solidFill>
              <a:schemeClr val="accent1"/>
            </a:solidFill>
          </a:ln>
        </p:spPr>
      </p:pic>
    </p:spTree>
    <p:extLst>
      <p:ext uri="{BB962C8B-B14F-4D97-AF65-F5344CB8AC3E}">
        <p14:creationId xmlns:p14="http://schemas.microsoft.com/office/powerpoint/2010/main" val="1190758840"/>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49E13-D8D9-4C90-BF86-2EB2930C174C}"/>
              </a:ext>
            </a:extLst>
          </p:cNvPr>
          <p:cNvSpPr>
            <a:spLocks noGrp="1"/>
          </p:cNvSpPr>
          <p:nvPr>
            <p:ph type="title"/>
          </p:nvPr>
        </p:nvSpPr>
        <p:spPr>
          <a:xfrm>
            <a:off x="326629" y="525456"/>
            <a:ext cx="7463991" cy="1622321"/>
          </a:xfrm>
        </p:spPr>
        <p:txBody>
          <a:bodyPr>
            <a:normAutofit/>
          </a:bodyPr>
          <a:lstStyle/>
          <a:p>
            <a:r>
              <a:rPr lang="en-US" dirty="0"/>
              <a:t>Scientific Review Officer</a:t>
            </a:r>
          </a:p>
        </p:txBody>
      </p:sp>
      <p:sp>
        <p:nvSpPr>
          <p:cNvPr id="3" name="Content Placeholder 2">
            <a:extLst>
              <a:ext uri="{FF2B5EF4-FFF2-40B4-BE49-F238E27FC236}">
                <a16:creationId xmlns:a16="http://schemas.microsoft.com/office/drawing/2014/main" id="{1A47F37D-3C91-41FC-8C26-29CA27850C3E}"/>
              </a:ext>
            </a:extLst>
          </p:cNvPr>
          <p:cNvSpPr>
            <a:spLocks noGrp="1"/>
          </p:cNvSpPr>
          <p:nvPr>
            <p:ph idx="1"/>
          </p:nvPr>
        </p:nvSpPr>
        <p:spPr>
          <a:xfrm>
            <a:off x="478932" y="1465396"/>
            <a:ext cx="6668890" cy="4829078"/>
          </a:xfrm>
        </p:spPr>
        <p:txBody>
          <a:bodyPr>
            <a:normAutofit fontScale="92500" lnSpcReduction="20000"/>
          </a:bodyPr>
          <a:lstStyle/>
          <a:p>
            <a:pPr>
              <a:lnSpc>
                <a:spcPct val="90000"/>
              </a:lnSpc>
            </a:pPr>
            <a:r>
              <a:rPr lang="en-US" sz="3200" dirty="0"/>
              <a:t>Responsible for scientific and technical review</a:t>
            </a:r>
          </a:p>
          <a:p>
            <a:pPr lvl="1">
              <a:lnSpc>
                <a:spcPct val="90000"/>
              </a:lnSpc>
            </a:pPr>
            <a:r>
              <a:rPr lang="en-US" sz="2800" dirty="0"/>
              <a:t>Ensures fair and unbiased evaluation of scientific and technical merit</a:t>
            </a:r>
          </a:p>
          <a:p>
            <a:pPr lvl="1">
              <a:lnSpc>
                <a:spcPct val="90000"/>
              </a:lnSpc>
            </a:pPr>
            <a:r>
              <a:rPr lang="en-US" sz="2800" dirty="0"/>
              <a:t>Provides a summary of the evaluation</a:t>
            </a:r>
            <a:endParaRPr lang="en-US" sz="2400" dirty="0"/>
          </a:p>
          <a:p>
            <a:pPr lvl="1">
              <a:lnSpc>
                <a:spcPct val="90000"/>
              </a:lnSpc>
            </a:pPr>
            <a:r>
              <a:rPr lang="en-US" sz="2800" dirty="0"/>
              <a:t>Reviews applications for completeness and conformance with application requirements</a:t>
            </a:r>
          </a:p>
          <a:p>
            <a:pPr lvl="1">
              <a:lnSpc>
                <a:spcPct val="90000"/>
              </a:lnSpc>
              <a:buFontTx/>
              <a:buNone/>
            </a:pPr>
            <a:endParaRPr lang="en-US" sz="1000" dirty="0"/>
          </a:p>
          <a:p>
            <a:pPr>
              <a:lnSpc>
                <a:spcPct val="90000"/>
              </a:lnSpc>
            </a:pPr>
            <a:r>
              <a:rPr lang="en-US" sz="3500" dirty="0"/>
              <a:t>Point of contact for applicants during the review process</a:t>
            </a:r>
          </a:p>
        </p:txBody>
      </p:sp>
      <p:sp>
        <p:nvSpPr>
          <p:cNvPr id="35" name="Freeform 31">
            <a:extLst>
              <a:ext uri="{FF2B5EF4-FFF2-40B4-BE49-F238E27FC236}">
                <a16:creationId xmlns:a16="http://schemas.microsoft.com/office/drawing/2014/main" id="{C89FDD9F-84AD-4824-89D2-9E286F56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7" name="Rectangle 36">
            <a:extLst>
              <a:ext uri="{FF2B5EF4-FFF2-40B4-BE49-F238E27FC236}">
                <a16:creationId xmlns:a16="http://schemas.microsoft.com/office/drawing/2014/main" id="{0AFF99B9-09FA-411A-8B54-D714B2EE9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1" y="0"/>
            <a:ext cx="406254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9" name="Freeform 5">
            <a:extLst>
              <a:ext uri="{FF2B5EF4-FFF2-40B4-BE49-F238E27FC236}">
                <a16:creationId xmlns:a16="http://schemas.microsoft.com/office/drawing/2014/main" id="{7E6CE931-52B0-4AD0-991F-0648E313B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472531"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41" name="Rectangle 40">
            <a:extLst>
              <a:ext uri="{FF2B5EF4-FFF2-40B4-BE49-F238E27FC236}">
                <a16:creationId xmlns:a16="http://schemas.microsoft.com/office/drawing/2014/main" id="{D138FED9-7840-470D-BB14-BF4696ADA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 name="TextBox 9">
            <a:extLst>
              <a:ext uri="{FF2B5EF4-FFF2-40B4-BE49-F238E27FC236}">
                <a16:creationId xmlns:a16="http://schemas.microsoft.com/office/drawing/2014/main" id="{8CBE49E6-047A-4775-86D6-777EA2100699}"/>
              </a:ext>
            </a:extLst>
          </p:cNvPr>
          <p:cNvSpPr txBox="1"/>
          <p:nvPr/>
        </p:nvSpPr>
        <p:spPr>
          <a:xfrm>
            <a:off x="7774894" y="5109568"/>
            <a:ext cx="4033476"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entury Gothic" panose="020B0502020202020204"/>
                <a:ea typeface="+mn-ea"/>
                <a:cs typeface="+mn-cs"/>
              </a:rPr>
              <a:t>Dr. Alexander Politis (CSR)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prstClr val="black"/>
                </a:solidFill>
                <a:effectLst/>
                <a:uLnTx/>
                <a:uFillTx/>
                <a:latin typeface="Century Gothic" panose="020B0502020202020204"/>
                <a:ea typeface="+mn-ea"/>
                <a:cs typeface="+mn-cs"/>
              </a:rPr>
              <a:t>Scientific Review Officer</a:t>
            </a:r>
          </a:p>
        </p:txBody>
      </p:sp>
      <p:pic>
        <p:nvPicPr>
          <p:cNvPr id="13" name="Picture 12" descr="Scientific Review Officer">
            <a:extLst>
              <a:ext uri="{FF2B5EF4-FFF2-40B4-BE49-F238E27FC236}">
                <a16:creationId xmlns:a16="http://schemas.microsoft.com/office/drawing/2014/main" id="{DCA4918A-1A1F-4AA4-87C0-F6C44452AD14}"/>
              </a:ext>
            </a:extLst>
          </p:cNvPr>
          <p:cNvPicPr>
            <a:picLocks noChangeAspect="1"/>
          </p:cNvPicPr>
          <p:nvPr/>
        </p:nvPicPr>
        <p:blipFill>
          <a:blip r:embed="rId4"/>
          <a:stretch>
            <a:fillRect/>
          </a:stretch>
        </p:blipFill>
        <p:spPr>
          <a:xfrm>
            <a:off x="8059475" y="1938284"/>
            <a:ext cx="3539635" cy="2961735"/>
          </a:xfrm>
          <a:prstGeom prst="rect">
            <a:avLst/>
          </a:prstGeom>
          <a:ln w="127000">
            <a:solidFill>
              <a:schemeClr val="accent1"/>
            </a:solidFill>
          </a:ln>
        </p:spPr>
      </p:pic>
    </p:spTree>
    <p:extLst>
      <p:ext uri="{BB962C8B-B14F-4D97-AF65-F5344CB8AC3E}">
        <p14:creationId xmlns:p14="http://schemas.microsoft.com/office/powerpoint/2010/main" val="3795797881"/>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70955" y="1055206"/>
            <a:ext cx="9404723" cy="1400530"/>
          </a:xfrm>
        </p:spPr>
        <p:txBody>
          <a:bodyPr/>
          <a:lstStyle/>
          <a:p>
            <a:r>
              <a:rPr lang="en-US" b="1" dirty="0">
                <a:solidFill>
                  <a:srgbClr val="ACD433"/>
                </a:solidFill>
              </a:rPr>
              <a:t>Who We Are</a:t>
            </a:r>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6631" y="1150457"/>
            <a:ext cx="7527636" cy="4421188"/>
          </a:xfrm>
          <a:prstGeom prst="rect">
            <a:avLst/>
          </a:prstGeom>
        </p:spPr>
      </p:pic>
      <p:sp>
        <p:nvSpPr>
          <p:cNvPr id="4" name="TextBox 3"/>
          <p:cNvSpPr txBox="1"/>
          <p:nvPr/>
        </p:nvSpPr>
        <p:spPr>
          <a:xfrm>
            <a:off x="255026" y="1651464"/>
            <a:ext cx="4028899" cy="3785652"/>
          </a:xfrm>
          <a:prstGeom prst="rect">
            <a:avLst/>
          </a:prstGeom>
          <a:noFill/>
        </p:spPr>
        <p:txBody>
          <a:bodyPr wrap="square" rtlCol="0">
            <a:spAutoFit/>
          </a:bodyPr>
          <a:lstStyle/>
          <a:p>
            <a:pPr algn="ctr"/>
            <a:endParaRPr lang="en-US" sz="2000" dirty="0"/>
          </a:p>
          <a:p>
            <a:pPr algn="ctr"/>
            <a:r>
              <a:rPr lang="en-US" sz="4400" dirty="0"/>
              <a:t>Largest public funder of biomedical research in the world</a:t>
            </a:r>
            <a:r>
              <a:rPr lang="en-US" sz="2800" dirty="0"/>
              <a:t>. </a:t>
            </a:r>
          </a:p>
        </p:txBody>
      </p:sp>
      <p:sp>
        <p:nvSpPr>
          <p:cNvPr id="7" name="Rectangle 6">
            <a:extLst>
              <a:ext uri="{FF2B5EF4-FFF2-40B4-BE49-F238E27FC236}">
                <a16:creationId xmlns:a16="http://schemas.microsoft.com/office/drawing/2014/main" id="{DBF46ADB-81C6-4783-96E1-F2D10BAE1155}"/>
              </a:ext>
              <a:ext uri="{C183D7F6-B498-43B3-948B-1728B52AA6E4}">
                <adec:decorative xmlns:adec="http://schemas.microsoft.com/office/drawing/2017/decorative" val="1"/>
              </a:ext>
            </a:extLst>
          </p:cNvPr>
          <p:cNvSpPr/>
          <p:nvPr/>
        </p:nvSpPr>
        <p:spPr>
          <a:xfrm>
            <a:off x="5538699" y="5161544"/>
            <a:ext cx="4819828" cy="3243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538699" y="5161544"/>
            <a:ext cx="5143500" cy="369332"/>
          </a:xfrm>
          <a:prstGeom prst="rect">
            <a:avLst/>
          </a:prstGeom>
          <a:noFill/>
        </p:spPr>
        <p:txBody>
          <a:bodyPr wrap="square" rtlCol="0">
            <a:spAutoFit/>
          </a:bodyPr>
          <a:lstStyle/>
          <a:p>
            <a:r>
              <a:rPr lang="en-US" b="1" dirty="0"/>
              <a:t>Clinical Center (Building 10), NIH Campus</a:t>
            </a:r>
            <a:endParaRPr lang="en-US" sz="2000" b="1" dirty="0"/>
          </a:p>
        </p:txBody>
      </p:sp>
    </p:spTree>
    <p:custDataLst>
      <p:tags r:id="rId1"/>
    </p:custDataLst>
    <p:extLst>
      <p:ext uri="{BB962C8B-B14F-4D97-AF65-F5344CB8AC3E}">
        <p14:creationId xmlns:p14="http://schemas.microsoft.com/office/powerpoint/2010/main" val="3412442308"/>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2000"/>
                <a:hueMod val="108000"/>
                <a:satMod val="164000"/>
                <a:lumMod val="69000"/>
              </a:schemeClr>
              <a:schemeClr val="bg2">
                <a:tint val="96000"/>
                <a:hueMod val="90000"/>
                <a:satMod val="130000"/>
                <a:lumMod val="13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49E13-D8D9-4C90-BF86-2EB2930C174C}"/>
              </a:ext>
            </a:extLst>
          </p:cNvPr>
          <p:cNvSpPr>
            <a:spLocks noGrp="1"/>
          </p:cNvSpPr>
          <p:nvPr>
            <p:ph type="title"/>
          </p:nvPr>
        </p:nvSpPr>
        <p:spPr>
          <a:xfrm>
            <a:off x="0" y="525455"/>
            <a:ext cx="8434208" cy="1622321"/>
          </a:xfrm>
        </p:spPr>
        <p:txBody>
          <a:bodyPr>
            <a:normAutofit/>
          </a:bodyPr>
          <a:lstStyle/>
          <a:p>
            <a:r>
              <a:rPr lang="en-US" sz="4000" dirty="0"/>
              <a:t>Grants Management Officer</a:t>
            </a:r>
          </a:p>
        </p:txBody>
      </p:sp>
      <p:sp>
        <p:nvSpPr>
          <p:cNvPr id="3" name="Content Placeholder 2">
            <a:extLst>
              <a:ext uri="{FF2B5EF4-FFF2-40B4-BE49-F238E27FC236}">
                <a16:creationId xmlns:a16="http://schemas.microsoft.com/office/drawing/2014/main" id="{1A47F37D-3C91-41FC-8C26-29CA27850C3E}"/>
              </a:ext>
            </a:extLst>
          </p:cNvPr>
          <p:cNvSpPr>
            <a:spLocks noGrp="1"/>
          </p:cNvSpPr>
          <p:nvPr>
            <p:ph idx="1"/>
          </p:nvPr>
        </p:nvSpPr>
        <p:spPr>
          <a:xfrm>
            <a:off x="478932" y="1465396"/>
            <a:ext cx="6668890" cy="4829078"/>
          </a:xfrm>
        </p:spPr>
        <p:txBody>
          <a:bodyPr>
            <a:normAutofit/>
          </a:bodyPr>
          <a:lstStyle/>
          <a:p>
            <a:pPr>
              <a:lnSpc>
                <a:spcPct val="90000"/>
              </a:lnSpc>
            </a:pPr>
            <a:r>
              <a:rPr lang="en-US" sz="3200" dirty="0"/>
              <a:t>Responsible for completion of business management requirements</a:t>
            </a:r>
          </a:p>
          <a:p>
            <a:pPr lvl="1">
              <a:lnSpc>
                <a:spcPct val="90000"/>
              </a:lnSpc>
            </a:pPr>
            <a:r>
              <a:rPr lang="en-US" sz="2800" dirty="0"/>
              <a:t>Evaluates applications for administrative content and compliance with policy</a:t>
            </a:r>
          </a:p>
          <a:p>
            <a:pPr lvl="1">
              <a:lnSpc>
                <a:spcPct val="90000"/>
              </a:lnSpc>
            </a:pPr>
            <a:r>
              <a:rPr lang="en-US" sz="2800" dirty="0"/>
              <a:t>Negotiates Awards</a:t>
            </a:r>
          </a:p>
          <a:p>
            <a:pPr lvl="1">
              <a:lnSpc>
                <a:spcPct val="90000"/>
              </a:lnSpc>
            </a:pPr>
            <a:r>
              <a:rPr lang="en-US" sz="2800" dirty="0"/>
              <a:t>Interprets grants administration policies</a:t>
            </a:r>
          </a:p>
          <a:p>
            <a:endParaRPr lang="en-US" sz="3200" dirty="0"/>
          </a:p>
        </p:txBody>
      </p:sp>
      <p:sp>
        <p:nvSpPr>
          <p:cNvPr id="35" name="Freeform 31">
            <a:extLst>
              <a:ext uri="{FF2B5EF4-FFF2-40B4-BE49-F238E27FC236}">
                <a16:creationId xmlns:a16="http://schemas.microsoft.com/office/drawing/2014/main" id="{C89FDD9F-84AD-4824-89D2-9E286F56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7" name="Rectangle 36">
            <a:extLst>
              <a:ext uri="{FF2B5EF4-FFF2-40B4-BE49-F238E27FC236}">
                <a16:creationId xmlns:a16="http://schemas.microsoft.com/office/drawing/2014/main" id="{0AFF99B9-09FA-411A-8B54-D714B2EE9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1" y="0"/>
            <a:ext cx="406254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9" name="Freeform 5">
            <a:extLst>
              <a:ext uri="{FF2B5EF4-FFF2-40B4-BE49-F238E27FC236}">
                <a16:creationId xmlns:a16="http://schemas.microsoft.com/office/drawing/2014/main" id="{7E6CE931-52B0-4AD0-991F-0648E313B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472531"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41" name="Rectangle 40">
            <a:extLst>
              <a:ext uri="{FF2B5EF4-FFF2-40B4-BE49-F238E27FC236}">
                <a16:creationId xmlns:a16="http://schemas.microsoft.com/office/drawing/2014/main" id="{D138FED9-7840-470D-BB14-BF4696ADA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 name="TextBox 9">
            <a:extLst>
              <a:ext uri="{FF2B5EF4-FFF2-40B4-BE49-F238E27FC236}">
                <a16:creationId xmlns:a16="http://schemas.microsoft.com/office/drawing/2014/main" id="{8CBE49E6-047A-4775-86D6-777EA2100699}"/>
              </a:ext>
            </a:extLst>
          </p:cNvPr>
          <p:cNvSpPr txBox="1"/>
          <p:nvPr/>
        </p:nvSpPr>
        <p:spPr>
          <a:xfrm>
            <a:off x="8048520" y="5389083"/>
            <a:ext cx="3722493"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entury Gothic" panose="020B0502020202020204"/>
                <a:ea typeface="+mn-ea"/>
                <a:cs typeface="+mn-cs"/>
              </a:rPr>
              <a:t>Dede Rutberg (NIDCR)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prstClr val="black"/>
                </a:solidFill>
                <a:effectLst/>
                <a:uLnTx/>
                <a:uFillTx/>
                <a:latin typeface="Century Gothic" panose="020B0502020202020204"/>
                <a:ea typeface="+mn-ea"/>
                <a:cs typeface="+mn-cs"/>
              </a:rPr>
              <a:t>Grants Management Officer</a:t>
            </a:r>
          </a:p>
        </p:txBody>
      </p:sp>
      <p:pic>
        <p:nvPicPr>
          <p:cNvPr id="13" name="Picture 12" descr="Grants Management Officer">
            <a:extLst>
              <a:ext uri="{FF2B5EF4-FFF2-40B4-BE49-F238E27FC236}">
                <a16:creationId xmlns:a16="http://schemas.microsoft.com/office/drawing/2014/main" id="{5265AA03-F091-42F2-BA74-D84FCD426221}"/>
              </a:ext>
            </a:extLst>
          </p:cNvPr>
          <p:cNvPicPr>
            <a:picLocks noChangeAspect="1"/>
          </p:cNvPicPr>
          <p:nvPr/>
        </p:nvPicPr>
        <p:blipFill>
          <a:blip r:embed="rId4"/>
          <a:stretch>
            <a:fillRect/>
          </a:stretch>
        </p:blipFill>
        <p:spPr>
          <a:xfrm>
            <a:off x="8106886" y="2130544"/>
            <a:ext cx="3652604" cy="3040436"/>
          </a:xfrm>
          <a:prstGeom prst="rect">
            <a:avLst/>
          </a:prstGeom>
          <a:ln w="127000">
            <a:solidFill>
              <a:schemeClr val="accent1">
                <a:shade val="50000"/>
              </a:schemeClr>
            </a:solidFill>
          </a:ln>
        </p:spPr>
      </p:pic>
    </p:spTree>
    <p:extLst>
      <p:ext uri="{BB962C8B-B14F-4D97-AF65-F5344CB8AC3E}">
        <p14:creationId xmlns:p14="http://schemas.microsoft.com/office/powerpoint/2010/main" val="1277205981"/>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8" name="Rectangle 8"/>
          <p:cNvSpPr>
            <a:spLocks noGrp="1" noChangeArrowheads="1"/>
          </p:cNvSpPr>
          <p:nvPr>
            <p:ph type="title" idx="4294967295"/>
          </p:nvPr>
        </p:nvSpPr>
        <p:spPr>
          <a:xfrm>
            <a:off x="1185531" y="2147777"/>
            <a:ext cx="5863855" cy="3668232"/>
          </a:xfrm>
        </p:spPr>
        <p:txBody>
          <a:bodyPr>
            <a:noAutofit/>
          </a:bodyPr>
          <a:lstStyle/>
          <a:p>
            <a:pPr eaLnBrk="1" hangingPunct="1">
              <a:defRPr/>
            </a:pPr>
            <a:r>
              <a:rPr lang="en-US" sz="5400" dirty="0"/>
              <a:t>When in doubt, reach out!</a:t>
            </a:r>
          </a:p>
        </p:txBody>
      </p:sp>
      <p:graphicFrame>
        <p:nvGraphicFramePr>
          <p:cNvPr id="11" name="Diagram 10">
            <a:extLst>
              <a:ext uri="{FF2B5EF4-FFF2-40B4-BE49-F238E27FC236}">
                <a16:creationId xmlns:a16="http://schemas.microsoft.com/office/drawing/2014/main" id="{F3A1C4BA-D54F-455B-9DCA-C8CB0035B7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31619297"/>
              </p:ext>
            </p:extLst>
          </p:nvPr>
        </p:nvGraphicFramePr>
        <p:xfrm>
          <a:off x="5543106" y="1357227"/>
          <a:ext cx="5599224" cy="38245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6099742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FD235D7-E555-468D-A368-E23596CCE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57780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8">
            <a:extLst>
              <a:ext uri="{FF2B5EF4-FFF2-40B4-BE49-F238E27FC236}">
                <a16:creationId xmlns:a16="http://schemas.microsoft.com/office/drawing/2014/main" id="{AA0BB620-0E1B-444E-B4DA-620EC18FC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7" name="Freeform 5">
            <a:extLst>
              <a:ext uri="{FF2B5EF4-FFF2-40B4-BE49-F238E27FC236}">
                <a16:creationId xmlns:a16="http://schemas.microsoft.com/office/drawing/2014/main" id="{2429450D-EE6E-4527-982F-934CA86EE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8060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12" name="Graphic 11" descr="Questions">
            <a:extLst>
              <a:ext uri="{FF2B5EF4-FFF2-40B4-BE49-F238E27FC236}">
                <a16:creationId xmlns:a16="http://schemas.microsoft.com/office/drawing/2014/main" id="{21846F66-A838-40EA-8CF5-4F387A4B127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3566" y="1660195"/>
            <a:ext cx="3537609" cy="3537609"/>
          </a:xfrm>
          <a:prstGeom prst="rect">
            <a:avLst/>
          </a:prstGeom>
          <a:effectLst/>
        </p:spPr>
      </p:pic>
      <p:sp>
        <p:nvSpPr>
          <p:cNvPr id="2" name="Title 1">
            <a:extLst>
              <a:ext uri="{FF2B5EF4-FFF2-40B4-BE49-F238E27FC236}">
                <a16:creationId xmlns:a16="http://schemas.microsoft.com/office/drawing/2014/main" id="{F403B03E-C8B8-4810-9816-2DCAE5F0A1E8}"/>
              </a:ext>
            </a:extLst>
          </p:cNvPr>
          <p:cNvSpPr>
            <a:spLocks noGrp="1"/>
          </p:cNvSpPr>
          <p:nvPr>
            <p:ph type="ctrTitle"/>
          </p:nvPr>
        </p:nvSpPr>
        <p:spPr>
          <a:xfrm>
            <a:off x="4576251" y="1465427"/>
            <a:ext cx="7332183" cy="3927144"/>
          </a:xfrm>
        </p:spPr>
        <p:txBody>
          <a:bodyPr/>
          <a:lstStyle/>
          <a:p>
            <a:pPr rtl="0" eaLnBrk="1" latinLnBrk="0" hangingPunct="1"/>
            <a:r>
              <a:rPr lang="en-US" sz="6000" b="1" kern="1200" dirty="0">
                <a:solidFill>
                  <a:srgbClr val="ACD433"/>
                </a:solidFill>
                <a:effectLst/>
                <a:latin typeface="Century Gothic" panose="020B0502020202020204" pitchFamily="34" charset="0"/>
                <a:ea typeface="+mn-ea"/>
                <a:cs typeface="+mn-cs"/>
              </a:rPr>
              <a:t>What opportunities are available &amp; how can I find them?</a:t>
            </a:r>
            <a:endParaRPr lang="en-US" sz="8000" dirty="0">
              <a:effectLst/>
            </a:endParaRPr>
          </a:p>
        </p:txBody>
      </p:sp>
    </p:spTree>
    <p:extLst>
      <p:ext uri="{BB962C8B-B14F-4D97-AF65-F5344CB8AC3E}">
        <p14:creationId xmlns:p14="http://schemas.microsoft.com/office/powerpoint/2010/main" val="928600306"/>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6522A4BD-BFB9-44DC-8866-4F157180E1B7}"/>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Funding Opportunity Announcements (FOAs)</a:t>
            </a:r>
          </a:p>
        </p:txBody>
      </p:sp>
      <p:sp>
        <p:nvSpPr>
          <p:cNvPr id="3" name="Content Placeholder 2">
            <a:extLst>
              <a:ext uri="{FF2B5EF4-FFF2-40B4-BE49-F238E27FC236}">
                <a16:creationId xmlns:a16="http://schemas.microsoft.com/office/drawing/2014/main" id="{798BBA42-37D2-4700-81B5-16F3FCA9E259}"/>
              </a:ext>
            </a:extLst>
          </p:cNvPr>
          <p:cNvSpPr>
            <a:spLocks noGrp="1"/>
          </p:cNvSpPr>
          <p:nvPr>
            <p:ph idx="1"/>
          </p:nvPr>
        </p:nvSpPr>
        <p:spPr>
          <a:xfrm>
            <a:off x="737552" y="2860759"/>
            <a:ext cx="10254499" cy="3544523"/>
          </a:xfrm>
        </p:spPr>
        <p:txBody>
          <a:bodyPr>
            <a:normAutofit/>
          </a:bodyPr>
          <a:lstStyle/>
          <a:p>
            <a:r>
              <a:rPr lang="en-US" sz="3200" dirty="0"/>
              <a:t>Used to advertise grant opportunities</a:t>
            </a:r>
            <a:br>
              <a:rPr lang="en-US" sz="3200" dirty="0"/>
            </a:br>
            <a:endParaRPr lang="en-US" sz="1600" dirty="0"/>
          </a:p>
          <a:p>
            <a:r>
              <a:rPr lang="en-US" sz="3200" dirty="0"/>
              <a:t>Contain information for successful application </a:t>
            </a:r>
          </a:p>
        </p:txBody>
      </p:sp>
    </p:spTree>
    <p:extLst>
      <p:ext uri="{BB962C8B-B14F-4D97-AF65-F5344CB8AC3E}">
        <p14:creationId xmlns:p14="http://schemas.microsoft.com/office/powerpoint/2010/main" val="4080621608"/>
      </p:ext>
    </p:extLst>
  </p:cSld>
  <p:clrMapOvr>
    <a:overrideClrMapping bg1="lt1" tx1="dk1" bg2="lt2" tx2="dk2" accent1="accent1" accent2="accent2" accent3="accent3" accent4="accent4" accent5="accent5" accent6="accent6" hlink="hlink" folHlink="folHlink"/>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6522A4BD-BFB9-44DC-8866-4F157180E1B7}"/>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FOAs Include</a:t>
            </a:r>
          </a:p>
        </p:txBody>
      </p:sp>
      <p:sp>
        <p:nvSpPr>
          <p:cNvPr id="3" name="Content Placeholder 2">
            <a:extLst>
              <a:ext uri="{FF2B5EF4-FFF2-40B4-BE49-F238E27FC236}">
                <a16:creationId xmlns:a16="http://schemas.microsoft.com/office/drawing/2014/main" id="{798BBA42-37D2-4700-81B5-16F3FCA9E259}"/>
              </a:ext>
            </a:extLst>
          </p:cNvPr>
          <p:cNvSpPr>
            <a:spLocks noGrp="1"/>
          </p:cNvSpPr>
          <p:nvPr>
            <p:ph idx="1"/>
          </p:nvPr>
        </p:nvSpPr>
        <p:spPr>
          <a:xfrm>
            <a:off x="737552" y="2359149"/>
            <a:ext cx="4695685" cy="4046134"/>
          </a:xfrm>
        </p:spPr>
        <p:txBody>
          <a:bodyPr>
            <a:normAutofit/>
          </a:bodyPr>
          <a:lstStyle/>
          <a:p>
            <a:r>
              <a:rPr lang="en-US" sz="2800" dirty="0"/>
              <a:t>Opportunity description</a:t>
            </a:r>
          </a:p>
          <a:p>
            <a:r>
              <a:rPr lang="en-US" sz="2800" dirty="0"/>
              <a:t>Participating ICs</a:t>
            </a:r>
          </a:p>
          <a:p>
            <a:r>
              <a:rPr lang="en-US" sz="2800" dirty="0"/>
              <a:t>Due dates</a:t>
            </a:r>
          </a:p>
          <a:p>
            <a:r>
              <a:rPr lang="en-US" sz="2800" dirty="0"/>
              <a:t>Award information </a:t>
            </a:r>
          </a:p>
          <a:p>
            <a:r>
              <a:rPr lang="en-US" sz="2800" dirty="0"/>
              <a:t>Eligibility</a:t>
            </a:r>
          </a:p>
        </p:txBody>
      </p:sp>
      <p:sp>
        <p:nvSpPr>
          <p:cNvPr id="13" name="Content Placeholder 2">
            <a:extLst>
              <a:ext uri="{FF2B5EF4-FFF2-40B4-BE49-F238E27FC236}">
                <a16:creationId xmlns:a16="http://schemas.microsoft.com/office/drawing/2014/main" id="{46C0D9E3-396A-425F-AD81-3ADDCEFBC073}"/>
              </a:ext>
            </a:extLst>
          </p:cNvPr>
          <p:cNvSpPr txBox="1">
            <a:spLocks/>
          </p:cNvSpPr>
          <p:nvPr/>
        </p:nvSpPr>
        <p:spPr>
          <a:xfrm>
            <a:off x="5708143" y="2359149"/>
            <a:ext cx="5415469" cy="225618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342900" marR="0" lvl="0" indent="-342900" algn="l" defTabSz="457200" rtl="0" eaLnBrk="1" fontAlgn="auto" latinLnBrk="0" hangingPunct="1">
              <a:lnSpc>
                <a:spcPct val="100000"/>
              </a:lnSpc>
              <a:spcBef>
                <a:spcPts val="1000"/>
              </a:spcBef>
              <a:spcAft>
                <a:spcPts val="0"/>
              </a:spcAft>
              <a:buClr>
                <a:srgbClr val="ACD433"/>
              </a:buClr>
              <a:buSzPct val="80000"/>
              <a:buFont typeface="Wingdings 3" charset="2"/>
              <a:buChar char=""/>
              <a:tabLst/>
              <a:defRPr/>
            </a:pPr>
            <a:r>
              <a:rPr kumimoji="0" lang="en-US" sz="2800" b="0" i="0" u="none" strike="noStrike" kern="1200" cap="none" spc="0" normalizeH="0" baseline="0" noProof="0" dirty="0">
                <a:ln>
                  <a:noFill/>
                </a:ln>
                <a:solidFill>
                  <a:prstClr val="black"/>
                </a:solidFill>
                <a:effectLst/>
                <a:uLnTx/>
                <a:uFillTx/>
                <a:latin typeface="Century Gothic" panose="020B0502020202020204"/>
                <a:ea typeface="+mj-ea"/>
                <a:cs typeface="+mj-cs"/>
              </a:rPr>
              <a:t>Submission requirements</a:t>
            </a:r>
          </a:p>
          <a:p>
            <a:pPr marL="342900" marR="0" lvl="0" indent="-342900" algn="l" defTabSz="457200" rtl="0" eaLnBrk="1" fontAlgn="auto" latinLnBrk="0" hangingPunct="1">
              <a:lnSpc>
                <a:spcPct val="100000"/>
              </a:lnSpc>
              <a:spcBef>
                <a:spcPts val="1000"/>
              </a:spcBef>
              <a:spcAft>
                <a:spcPts val="0"/>
              </a:spcAft>
              <a:buClr>
                <a:srgbClr val="ACD433"/>
              </a:buClr>
              <a:buSzPct val="80000"/>
              <a:buFont typeface="Wingdings 3" charset="2"/>
              <a:buChar char=""/>
              <a:tabLst/>
              <a:defRPr/>
            </a:pPr>
            <a:r>
              <a:rPr kumimoji="0" lang="en-US" sz="2800" b="0" i="0" u="none" strike="noStrike" kern="1200" cap="none" spc="0" normalizeH="0" baseline="0" noProof="0" dirty="0">
                <a:ln>
                  <a:noFill/>
                </a:ln>
                <a:solidFill>
                  <a:prstClr val="black"/>
                </a:solidFill>
                <a:effectLst/>
                <a:uLnTx/>
                <a:uFillTx/>
                <a:latin typeface="Century Gothic" panose="020B0502020202020204"/>
                <a:ea typeface="+mj-ea"/>
                <a:cs typeface="+mj-cs"/>
              </a:rPr>
              <a:t>Review criteria</a:t>
            </a:r>
          </a:p>
          <a:p>
            <a:pPr marL="342900" marR="0" lvl="0" indent="-342900" algn="l" defTabSz="457200" rtl="0" eaLnBrk="1" fontAlgn="auto" latinLnBrk="0" hangingPunct="1">
              <a:lnSpc>
                <a:spcPct val="100000"/>
              </a:lnSpc>
              <a:spcBef>
                <a:spcPts val="1000"/>
              </a:spcBef>
              <a:spcAft>
                <a:spcPts val="0"/>
              </a:spcAft>
              <a:buClr>
                <a:srgbClr val="ACD433"/>
              </a:buClr>
              <a:buSzPct val="80000"/>
              <a:buFont typeface="Wingdings 3" charset="2"/>
              <a:buChar char=""/>
              <a:tabLst/>
              <a:defRPr/>
            </a:pPr>
            <a:r>
              <a:rPr kumimoji="0" lang="en-US" sz="2800" b="0" i="0" u="none" strike="noStrike" kern="1200" cap="none" spc="0" normalizeH="0" baseline="0" noProof="0" dirty="0">
                <a:ln>
                  <a:noFill/>
                </a:ln>
                <a:solidFill>
                  <a:prstClr val="black"/>
                </a:solidFill>
                <a:effectLst/>
                <a:uLnTx/>
                <a:uFillTx/>
                <a:latin typeface="Century Gothic" panose="020B0502020202020204"/>
                <a:ea typeface="+mj-ea"/>
                <a:cs typeface="+mj-cs"/>
              </a:rPr>
              <a:t>Award administration</a:t>
            </a:r>
          </a:p>
          <a:p>
            <a:pPr marL="342900" marR="0" lvl="0" indent="-342900" algn="l" defTabSz="457200" rtl="0" eaLnBrk="1" fontAlgn="auto" latinLnBrk="0" hangingPunct="1">
              <a:lnSpc>
                <a:spcPct val="100000"/>
              </a:lnSpc>
              <a:spcBef>
                <a:spcPts val="1000"/>
              </a:spcBef>
              <a:spcAft>
                <a:spcPts val="0"/>
              </a:spcAft>
              <a:buClr>
                <a:srgbClr val="ACD433"/>
              </a:buClr>
              <a:buSzPct val="80000"/>
              <a:buFont typeface="Wingdings 3" charset="2"/>
              <a:buChar char=""/>
              <a:tabLst/>
              <a:defRPr/>
            </a:pPr>
            <a:r>
              <a:rPr kumimoji="0" lang="en-US" sz="2800" b="0" i="0" u="none" strike="noStrike" kern="1200" cap="none" spc="0" normalizeH="0" baseline="0" noProof="0" dirty="0">
                <a:ln>
                  <a:noFill/>
                </a:ln>
                <a:solidFill>
                  <a:prstClr val="black"/>
                </a:solidFill>
                <a:effectLst/>
                <a:uLnTx/>
                <a:uFillTx/>
                <a:latin typeface="Century Gothic" panose="020B0502020202020204"/>
                <a:ea typeface="+mj-ea"/>
                <a:cs typeface="+mj-cs"/>
              </a:rPr>
              <a:t>Agency points-of-contact</a:t>
            </a:r>
          </a:p>
          <a:p>
            <a:pPr marL="342900" marR="0" lvl="0" indent="-342900" algn="l" defTabSz="457200" rtl="0" eaLnBrk="1" fontAlgn="auto" latinLnBrk="0" hangingPunct="1">
              <a:lnSpc>
                <a:spcPct val="100000"/>
              </a:lnSpc>
              <a:spcBef>
                <a:spcPts val="1000"/>
              </a:spcBef>
              <a:spcAft>
                <a:spcPts val="0"/>
              </a:spcAft>
              <a:buClr>
                <a:srgbClr val="ACD433"/>
              </a:buClr>
              <a:buSzPct val="80000"/>
              <a:buFont typeface="Wingdings 3" charset="2"/>
              <a:buChar char=""/>
              <a:tabLst/>
              <a:defRPr/>
            </a:pPr>
            <a:endParaRPr kumimoji="0" lang="en-US" sz="1800" b="0" i="0" u="none" strike="noStrike" kern="1200" cap="none" spc="0" normalizeH="0" baseline="0" noProof="0" dirty="0">
              <a:ln>
                <a:noFill/>
              </a:ln>
              <a:solidFill>
                <a:prstClr val="black"/>
              </a:solidFill>
              <a:effectLst/>
              <a:uLnTx/>
              <a:uFillTx/>
              <a:latin typeface="Century Gothic" panose="020B0502020202020204"/>
              <a:ea typeface="+mj-ea"/>
              <a:cs typeface="+mj-cs"/>
            </a:endParaRPr>
          </a:p>
        </p:txBody>
      </p:sp>
    </p:spTree>
    <p:extLst>
      <p:ext uri="{BB962C8B-B14F-4D97-AF65-F5344CB8AC3E}">
        <p14:creationId xmlns:p14="http://schemas.microsoft.com/office/powerpoint/2010/main" val="418601336"/>
      </p:ext>
    </p:extLst>
  </p:cSld>
  <p:clrMapOvr>
    <a:overrideClrMapping bg1="lt1" tx1="dk1" bg2="lt2" tx2="dk2" accent1="accent1" accent2="accent2" accent3="accent3" accent4="accent4" accent5="accent5" accent6="accent6" hlink="hlink" folHlink="folHlink"/>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6522A4BD-BFB9-44DC-8866-4F157180E1B7}"/>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Find Opportunity of Interest</a:t>
            </a:r>
          </a:p>
        </p:txBody>
      </p:sp>
      <p:sp>
        <p:nvSpPr>
          <p:cNvPr id="3" name="Content Placeholder 2">
            <a:extLst>
              <a:ext uri="{FF2B5EF4-FFF2-40B4-BE49-F238E27FC236}">
                <a16:creationId xmlns:a16="http://schemas.microsoft.com/office/drawing/2014/main" id="{798BBA42-37D2-4700-81B5-16F3FCA9E259}"/>
              </a:ext>
            </a:extLst>
          </p:cNvPr>
          <p:cNvSpPr>
            <a:spLocks noGrp="1"/>
          </p:cNvSpPr>
          <p:nvPr>
            <p:ph idx="1"/>
          </p:nvPr>
        </p:nvSpPr>
        <p:spPr>
          <a:xfrm>
            <a:off x="737552" y="2359149"/>
            <a:ext cx="4627273" cy="4046134"/>
          </a:xfrm>
        </p:spPr>
        <p:txBody>
          <a:bodyPr>
            <a:normAutofit/>
          </a:bodyPr>
          <a:lstStyle/>
          <a:p>
            <a:r>
              <a:rPr lang="en-US" sz="3200" dirty="0"/>
              <a:t>NIH Guide to Grants &amp; Contracts </a:t>
            </a:r>
          </a:p>
        </p:txBody>
      </p:sp>
      <p:sp>
        <p:nvSpPr>
          <p:cNvPr id="9" name="Content Placeholder 2">
            <a:extLst>
              <a:ext uri="{FF2B5EF4-FFF2-40B4-BE49-F238E27FC236}">
                <a16:creationId xmlns:a16="http://schemas.microsoft.com/office/drawing/2014/main" id="{D5611B34-6A59-41AD-9956-D2681A7C0778}"/>
              </a:ext>
            </a:extLst>
          </p:cNvPr>
          <p:cNvSpPr txBox="1">
            <a:spLocks/>
          </p:cNvSpPr>
          <p:nvPr/>
        </p:nvSpPr>
        <p:spPr>
          <a:xfrm>
            <a:off x="6078660" y="2352054"/>
            <a:ext cx="4627273" cy="404613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panose="05000000000000000000" pitchFamily="2" charset="2"/>
              <a:buChar char="Ø"/>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panose="05000000000000000000" pitchFamily="2" charset="2"/>
              <a:buChar char="v"/>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342900" marR="0" lvl="0" indent="-342900" algn="l" defTabSz="457200" rtl="0" eaLnBrk="1" fontAlgn="auto" latinLnBrk="0" hangingPunct="1">
              <a:lnSpc>
                <a:spcPct val="100000"/>
              </a:lnSpc>
              <a:spcBef>
                <a:spcPts val="1000"/>
              </a:spcBef>
              <a:spcAft>
                <a:spcPts val="0"/>
              </a:spcAft>
              <a:buClr>
                <a:srgbClr val="ACD433"/>
              </a:buClr>
              <a:buSzPct val="80000"/>
              <a:buFont typeface="Wingdings 3" charset="2"/>
              <a:buChar char=""/>
              <a:tabLst/>
              <a:defRPr/>
            </a:pPr>
            <a:r>
              <a:rPr kumimoji="0" lang="en-US" sz="3200" b="0" i="0" u="none" strike="noStrike" kern="1200" cap="none" spc="0" normalizeH="0" baseline="0" noProof="0" dirty="0">
                <a:ln>
                  <a:noFill/>
                </a:ln>
                <a:solidFill>
                  <a:prstClr val="black"/>
                </a:solidFill>
                <a:effectLst/>
                <a:uLnTx/>
                <a:uFillTx/>
                <a:latin typeface="Century Gothic" panose="020B0502020202020204"/>
                <a:ea typeface="+mj-ea"/>
                <a:cs typeface="+mj-cs"/>
              </a:rPr>
              <a:t>Grants.gov</a:t>
            </a:r>
            <a:endParaRPr kumimoji="0" lang="en-US" sz="1600" b="0" i="0" u="none" strike="noStrike" kern="1200" cap="none" spc="0" normalizeH="0" baseline="0" noProof="0" dirty="0">
              <a:ln>
                <a:noFill/>
              </a:ln>
              <a:solidFill>
                <a:prstClr val="black"/>
              </a:solidFill>
              <a:effectLst/>
              <a:uLnTx/>
              <a:uFillTx/>
              <a:latin typeface="Century Gothic" panose="020B0502020202020204"/>
              <a:ea typeface="+mj-ea"/>
              <a:cs typeface="+mj-cs"/>
            </a:endParaRPr>
          </a:p>
        </p:txBody>
      </p:sp>
      <p:pic>
        <p:nvPicPr>
          <p:cNvPr id="11" name="Picture 10" descr="screen shot of search screen for NIH Guide to Grants and Contracts">
            <a:extLst>
              <a:ext uri="{FF2B5EF4-FFF2-40B4-BE49-F238E27FC236}">
                <a16:creationId xmlns:a16="http://schemas.microsoft.com/office/drawing/2014/main" id="{A640C65A-6194-4518-85C8-FEBBDF78062C}"/>
              </a:ext>
            </a:extLst>
          </p:cNvPr>
          <p:cNvPicPr>
            <a:picLocks noChangeAspect="1"/>
          </p:cNvPicPr>
          <p:nvPr/>
        </p:nvPicPr>
        <p:blipFill>
          <a:blip r:embed="rId3"/>
          <a:stretch>
            <a:fillRect/>
          </a:stretch>
        </p:blipFill>
        <p:spPr>
          <a:xfrm>
            <a:off x="890780" y="3615315"/>
            <a:ext cx="4261513" cy="2865869"/>
          </a:xfrm>
          <a:prstGeom prst="rect">
            <a:avLst/>
          </a:prstGeom>
          <a:ln w="19050">
            <a:solidFill>
              <a:srgbClr val="002060"/>
            </a:solidFill>
          </a:ln>
          <a:effectLst/>
        </p:spPr>
      </p:pic>
      <p:pic>
        <p:nvPicPr>
          <p:cNvPr id="15" name="Picture 14" descr="screen shot of search screen at grants.gov">
            <a:extLst>
              <a:ext uri="{FF2B5EF4-FFF2-40B4-BE49-F238E27FC236}">
                <a16:creationId xmlns:a16="http://schemas.microsoft.com/office/drawing/2014/main" id="{2898E3B8-DA83-40F9-BB74-3C1671C57B9B}"/>
              </a:ext>
            </a:extLst>
          </p:cNvPr>
          <p:cNvPicPr>
            <a:picLocks noChangeAspect="1"/>
          </p:cNvPicPr>
          <p:nvPr/>
        </p:nvPicPr>
        <p:blipFill>
          <a:blip r:embed="rId4"/>
          <a:stretch>
            <a:fillRect/>
          </a:stretch>
        </p:blipFill>
        <p:spPr>
          <a:xfrm>
            <a:off x="6171736" y="3586093"/>
            <a:ext cx="4857402" cy="2865868"/>
          </a:xfrm>
          <a:prstGeom prst="rect">
            <a:avLst/>
          </a:prstGeom>
          <a:ln w="19050">
            <a:solidFill>
              <a:srgbClr val="002060"/>
            </a:solidFill>
          </a:ln>
          <a:effectLst/>
        </p:spPr>
      </p:pic>
    </p:spTree>
    <p:extLst>
      <p:ext uri="{BB962C8B-B14F-4D97-AF65-F5344CB8AC3E}">
        <p14:creationId xmlns:p14="http://schemas.microsoft.com/office/powerpoint/2010/main" val="2207662819"/>
      </p:ext>
    </p:extLst>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582D2-0262-4D08-8B01-70D7CF3EEF1F}"/>
              </a:ext>
            </a:extLst>
          </p:cNvPr>
          <p:cNvSpPr>
            <a:spLocks noGrp="1"/>
          </p:cNvSpPr>
          <p:nvPr>
            <p:ph type="title"/>
          </p:nvPr>
        </p:nvSpPr>
        <p:spPr/>
        <p:txBody>
          <a:bodyPr/>
          <a:lstStyle/>
          <a:p>
            <a:r>
              <a:rPr lang="en-US" sz="4800" b="1" dirty="0"/>
              <a:t>Grants.gov</a:t>
            </a:r>
          </a:p>
        </p:txBody>
      </p:sp>
      <p:sp>
        <p:nvSpPr>
          <p:cNvPr id="3" name="Content Placeholder 2">
            <a:extLst>
              <a:ext uri="{FF2B5EF4-FFF2-40B4-BE49-F238E27FC236}">
                <a16:creationId xmlns:a16="http://schemas.microsoft.com/office/drawing/2014/main" id="{E1ECE6AC-017D-452E-8589-7EE3A5ABCC21}"/>
              </a:ext>
            </a:extLst>
          </p:cNvPr>
          <p:cNvSpPr>
            <a:spLocks noGrp="1"/>
          </p:cNvSpPr>
          <p:nvPr>
            <p:ph idx="1"/>
          </p:nvPr>
        </p:nvSpPr>
        <p:spPr>
          <a:xfrm>
            <a:off x="7120222" y="1853248"/>
            <a:ext cx="4425667" cy="4195481"/>
          </a:xfrm>
        </p:spPr>
        <p:txBody>
          <a:bodyPr>
            <a:normAutofit/>
          </a:bodyPr>
          <a:lstStyle/>
          <a:p>
            <a:r>
              <a:rPr lang="en-US" sz="3600" dirty="0"/>
              <a:t>FOAs for all federal grant-making agencies</a:t>
            </a:r>
          </a:p>
        </p:txBody>
      </p:sp>
      <p:pic>
        <p:nvPicPr>
          <p:cNvPr id="4" name="Picture 3" descr="screen shot of search screen at grants.gov">
            <a:extLst>
              <a:ext uri="{FF2B5EF4-FFF2-40B4-BE49-F238E27FC236}">
                <a16:creationId xmlns:a16="http://schemas.microsoft.com/office/drawing/2014/main" id="{1645141E-E1C1-45D8-B7E4-B0A3C3791743}"/>
              </a:ext>
            </a:extLst>
          </p:cNvPr>
          <p:cNvPicPr>
            <a:picLocks noChangeAspect="1"/>
          </p:cNvPicPr>
          <p:nvPr/>
        </p:nvPicPr>
        <p:blipFill>
          <a:blip r:embed="rId3"/>
          <a:stretch>
            <a:fillRect/>
          </a:stretch>
        </p:blipFill>
        <p:spPr>
          <a:xfrm>
            <a:off x="646111" y="1624950"/>
            <a:ext cx="6115422" cy="3608100"/>
          </a:xfrm>
          <a:prstGeom prst="rect">
            <a:avLst/>
          </a:prstGeom>
          <a:ln w="19050">
            <a:solidFill>
              <a:srgbClr val="002060"/>
            </a:solidFill>
          </a:ln>
          <a:effectLst/>
        </p:spPr>
      </p:pic>
    </p:spTree>
    <p:extLst>
      <p:ext uri="{BB962C8B-B14F-4D97-AF65-F5344CB8AC3E}">
        <p14:creationId xmlns:p14="http://schemas.microsoft.com/office/powerpoint/2010/main" val="2879959868"/>
      </p:ext>
    </p:extLst>
  </p:cSld>
  <p:clrMapOvr>
    <a:masterClrMapping/>
  </p:clrMapOvr>
  <p:transition spd="slow" advClick="0" advTm="3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8B6C5-5466-49DE-9A23-E257C4CFE26F}"/>
              </a:ext>
            </a:extLst>
          </p:cNvPr>
          <p:cNvSpPr>
            <a:spLocks noGrp="1"/>
          </p:cNvSpPr>
          <p:nvPr>
            <p:ph type="title"/>
          </p:nvPr>
        </p:nvSpPr>
        <p:spPr>
          <a:xfrm>
            <a:off x="339636" y="757518"/>
            <a:ext cx="9404723" cy="1400530"/>
          </a:xfrm>
        </p:spPr>
        <p:txBody>
          <a:bodyPr/>
          <a:lstStyle/>
          <a:p>
            <a:r>
              <a:rPr lang="en-US" sz="4800" dirty="0"/>
              <a:t>NIH Guide</a:t>
            </a:r>
          </a:p>
        </p:txBody>
      </p:sp>
      <p:sp>
        <p:nvSpPr>
          <p:cNvPr id="3" name="Content Placeholder 2">
            <a:extLst>
              <a:ext uri="{FF2B5EF4-FFF2-40B4-BE49-F238E27FC236}">
                <a16:creationId xmlns:a16="http://schemas.microsoft.com/office/drawing/2014/main" id="{1998E332-8F87-4F9E-BD38-8E5C5DC263C0}"/>
              </a:ext>
            </a:extLst>
          </p:cNvPr>
          <p:cNvSpPr>
            <a:spLocks noGrp="1"/>
          </p:cNvSpPr>
          <p:nvPr>
            <p:ph idx="1"/>
          </p:nvPr>
        </p:nvSpPr>
        <p:spPr>
          <a:xfrm>
            <a:off x="6096000" y="1643271"/>
            <a:ext cx="6254663" cy="4936434"/>
          </a:xfrm>
        </p:spPr>
        <p:txBody>
          <a:bodyPr>
            <a:normAutofit lnSpcReduction="10000"/>
          </a:bodyPr>
          <a:lstStyle/>
          <a:p>
            <a:r>
              <a:rPr lang="en-US" sz="4000" dirty="0"/>
              <a:t>FOAs</a:t>
            </a:r>
          </a:p>
          <a:p>
            <a:r>
              <a:rPr lang="en-US" sz="4000" dirty="0"/>
              <a:t>Notices</a:t>
            </a:r>
          </a:p>
          <a:p>
            <a:pPr lvl="1"/>
            <a:r>
              <a:rPr lang="en-US" sz="3600" dirty="0"/>
              <a:t>Notices of special interest</a:t>
            </a:r>
          </a:p>
          <a:p>
            <a:pPr lvl="1"/>
            <a:r>
              <a:rPr lang="en-US" sz="3600" dirty="0"/>
              <a:t>Policy updates</a:t>
            </a:r>
          </a:p>
          <a:p>
            <a:pPr lvl="1"/>
            <a:r>
              <a:rPr lang="en-US" sz="3600" dirty="0"/>
              <a:t>Changes to FOAs</a:t>
            </a:r>
          </a:p>
          <a:p>
            <a:pPr lvl="1"/>
            <a:r>
              <a:rPr lang="en-US" sz="3600" dirty="0"/>
              <a:t>Webinars and training events</a:t>
            </a:r>
          </a:p>
          <a:p>
            <a:pPr marL="0" indent="0">
              <a:buNone/>
            </a:pPr>
            <a:endParaRPr lang="en-US" dirty="0"/>
          </a:p>
        </p:txBody>
      </p:sp>
      <p:pic>
        <p:nvPicPr>
          <p:cNvPr id="4" name="Picture 3" descr="screen shot of search screen for NIH Guide to Grants and Contracts">
            <a:extLst>
              <a:ext uri="{FF2B5EF4-FFF2-40B4-BE49-F238E27FC236}">
                <a16:creationId xmlns:a16="http://schemas.microsoft.com/office/drawing/2014/main" id="{713501CE-AFC1-44B0-BEF0-0285A6A19ED2}"/>
              </a:ext>
            </a:extLst>
          </p:cNvPr>
          <p:cNvPicPr>
            <a:picLocks noChangeAspect="1"/>
          </p:cNvPicPr>
          <p:nvPr/>
        </p:nvPicPr>
        <p:blipFill>
          <a:blip r:embed="rId3"/>
          <a:stretch>
            <a:fillRect/>
          </a:stretch>
        </p:blipFill>
        <p:spPr>
          <a:xfrm>
            <a:off x="339636" y="1853248"/>
            <a:ext cx="5506729" cy="3703277"/>
          </a:xfrm>
          <a:prstGeom prst="rect">
            <a:avLst/>
          </a:prstGeom>
          <a:ln w="19050">
            <a:solidFill>
              <a:srgbClr val="002060"/>
            </a:solidFill>
          </a:ln>
          <a:effectLst/>
        </p:spPr>
      </p:pic>
    </p:spTree>
    <p:extLst>
      <p:ext uri="{BB962C8B-B14F-4D97-AF65-F5344CB8AC3E}">
        <p14:creationId xmlns:p14="http://schemas.microsoft.com/office/powerpoint/2010/main" val="792822473"/>
      </p:ext>
    </p:extLst>
  </p:cSld>
  <p:clrMapOvr>
    <a:masterClrMapping/>
  </p:clrMapOvr>
  <p:transition spd="slow" advClick="0" advTm="3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6522A4BD-BFB9-44DC-8866-4F157180E1B7}"/>
              </a:ext>
            </a:extLst>
          </p:cNvPr>
          <p:cNvSpPr>
            <a:spLocks noGrp="1"/>
          </p:cNvSpPr>
          <p:nvPr>
            <p:ph type="title"/>
          </p:nvPr>
        </p:nvSpPr>
        <p:spPr>
          <a:xfrm>
            <a:off x="1103312" y="293226"/>
            <a:ext cx="8947522" cy="1400530"/>
          </a:xfrm>
        </p:spPr>
        <p:txBody>
          <a:bodyPr anchor="ctr">
            <a:normAutofit/>
          </a:bodyPr>
          <a:lstStyle/>
          <a:p>
            <a:r>
              <a:rPr lang="en-US" dirty="0">
                <a:solidFill>
                  <a:srgbClr val="FFFFFF"/>
                </a:solidFill>
              </a:rPr>
              <a:t>NIH Funding Opportunities </a:t>
            </a:r>
          </a:p>
        </p:txBody>
      </p:sp>
      <p:sp>
        <p:nvSpPr>
          <p:cNvPr id="3" name="Content Placeholder 2">
            <a:extLst>
              <a:ext uri="{FF2B5EF4-FFF2-40B4-BE49-F238E27FC236}">
                <a16:creationId xmlns:a16="http://schemas.microsoft.com/office/drawing/2014/main" id="{798BBA42-37D2-4700-81B5-16F3FCA9E259}"/>
              </a:ext>
            </a:extLst>
          </p:cNvPr>
          <p:cNvSpPr>
            <a:spLocks noGrp="1"/>
          </p:cNvSpPr>
          <p:nvPr>
            <p:ph idx="1"/>
          </p:nvPr>
        </p:nvSpPr>
        <p:spPr>
          <a:xfrm>
            <a:off x="737552" y="2359149"/>
            <a:ext cx="10254499" cy="4046134"/>
          </a:xfrm>
        </p:spPr>
        <p:txBody>
          <a:bodyPr>
            <a:normAutofit/>
          </a:bodyPr>
          <a:lstStyle/>
          <a:p>
            <a:r>
              <a:rPr lang="en-US" sz="3200" dirty="0">
                <a:solidFill>
                  <a:srgbClr val="002060"/>
                </a:solidFill>
              </a:rPr>
              <a:t>FOA Types</a:t>
            </a:r>
          </a:p>
          <a:p>
            <a:pPr lvl="1"/>
            <a:r>
              <a:rPr lang="en-US" sz="3000" dirty="0">
                <a:solidFill>
                  <a:srgbClr val="002060"/>
                </a:solidFill>
              </a:rPr>
              <a:t>Requests for Applications (RFAs)</a:t>
            </a:r>
          </a:p>
          <a:p>
            <a:pPr lvl="1"/>
            <a:r>
              <a:rPr lang="en-US" sz="3000" dirty="0">
                <a:solidFill>
                  <a:srgbClr val="002060"/>
                </a:solidFill>
              </a:rPr>
              <a:t>Parent Announcements</a:t>
            </a:r>
          </a:p>
          <a:p>
            <a:pPr lvl="1">
              <a:spcAft>
                <a:spcPts val="1800"/>
              </a:spcAft>
            </a:pPr>
            <a:r>
              <a:rPr lang="en-US" sz="3000" dirty="0">
                <a:solidFill>
                  <a:srgbClr val="002060"/>
                </a:solidFill>
              </a:rPr>
              <a:t>Program Announcements (PAs)</a:t>
            </a:r>
          </a:p>
          <a:p>
            <a:r>
              <a:rPr lang="en-US" sz="3200" dirty="0">
                <a:solidFill>
                  <a:srgbClr val="002060"/>
                </a:solidFill>
              </a:rPr>
              <a:t>Notices of Special Interest (NOSIs)</a:t>
            </a:r>
          </a:p>
        </p:txBody>
      </p:sp>
    </p:spTree>
    <p:extLst>
      <p:ext uri="{BB962C8B-B14F-4D97-AF65-F5344CB8AC3E}">
        <p14:creationId xmlns:p14="http://schemas.microsoft.com/office/powerpoint/2010/main" val="2283880557"/>
      </p:ext>
    </p:extLst>
  </p:cSld>
  <p:clrMapOvr>
    <a:overrideClrMapping bg1="lt1" tx1="dk1" bg2="lt2" tx2="dk2" accent1="accent1" accent2="accent2" accent3="accent3" accent4="accent4" accent5="accent5" accent6="accent6" hlink="hlink" folHlink="folHlink"/>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6522A4BD-BFB9-44DC-8866-4F157180E1B7}"/>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Requests for Applications (RFAs)</a:t>
            </a:r>
          </a:p>
        </p:txBody>
      </p:sp>
      <p:sp>
        <p:nvSpPr>
          <p:cNvPr id="3" name="Content Placeholder 2">
            <a:extLst>
              <a:ext uri="{FF2B5EF4-FFF2-40B4-BE49-F238E27FC236}">
                <a16:creationId xmlns:a16="http://schemas.microsoft.com/office/drawing/2014/main" id="{798BBA42-37D2-4700-81B5-16F3FCA9E259}"/>
              </a:ext>
            </a:extLst>
          </p:cNvPr>
          <p:cNvSpPr>
            <a:spLocks noGrp="1"/>
          </p:cNvSpPr>
          <p:nvPr>
            <p:ph idx="1"/>
          </p:nvPr>
        </p:nvSpPr>
        <p:spPr>
          <a:xfrm>
            <a:off x="737552" y="2359149"/>
            <a:ext cx="10254499" cy="4046134"/>
          </a:xfrm>
        </p:spPr>
        <p:txBody>
          <a:bodyPr>
            <a:normAutofit/>
          </a:bodyPr>
          <a:lstStyle/>
          <a:p>
            <a:pPr fontAlgn="base"/>
            <a:r>
              <a:rPr lang="en-US" sz="3200" dirty="0">
                <a:solidFill>
                  <a:srgbClr val="002060"/>
                </a:solidFill>
              </a:rPr>
              <a:t>Narrowly defined scope</a:t>
            </a:r>
          </a:p>
          <a:p>
            <a:pPr fontAlgn="base"/>
            <a:r>
              <a:rPr lang="en-US" sz="3200" dirty="0">
                <a:solidFill>
                  <a:srgbClr val="002060"/>
                </a:solidFill>
              </a:rPr>
              <a:t>Set-aside funds</a:t>
            </a:r>
          </a:p>
          <a:p>
            <a:pPr fontAlgn="base"/>
            <a:r>
              <a:rPr lang="en-US" sz="3200" dirty="0">
                <a:solidFill>
                  <a:srgbClr val="002060"/>
                </a:solidFill>
              </a:rPr>
              <a:t>Often a single receipt date</a:t>
            </a:r>
          </a:p>
        </p:txBody>
      </p:sp>
    </p:spTree>
    <p:extLst>
      <p:ext uri="{BB962C8B-B14F-4D97-AF65-F5344CB8AC3E}">
        <p14:creationId xmlns:p14="http://schemas.microsoft.com/office/powerpoint/2010/main" val="1451567487"/>
      </p:ext>
    </p:extLst>
  </p:cSld>
  <p:clrMapOvr>
    <a:overrideClrMapping bg1="lt1" tx1="dk1" bg2="lt2" tx2="dk2" accent1="accent1" accent2="accent2" accent3="accent3" accent4="accent4" accent5="accent5" accent6="accent6" hlink="hlink" folHlink="folHlink"/>
  </p:clrMapOvr>
  <p:transition spd="slow"/>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45238" y="1056992"/>
            <a:ext cx="3287062" cy="1400530"/>
          </a:xfrm>
        </p:spPr>
        <p:txBody>
          <a:bodyPr/>
          <a:lstStyle/>
          <a:p>
            <a:r>
              <a:rPr lang="en-US" b="1" dirty="0">
                <a:solidFill>
                  <a:srgbClr val="ACD433"/>
                </a:solidFill>
              </a:rPr>
              <a:t>NIH Mission</a:t>
            </a:r>
          </a:p>
        </p:txBody>
      </p:sp>
      <p:sp>
        <p:nvSpPr>
          <p:cNvPr id="7" name="Rectangle 6"/>
          <p:cNvSpPr/>
          <p:nvPr/>
        </p:nvSpPr>
        <p:spPr>
          <a:xfrm>
            <a:off x="4114570" y="1858480"/>
            <a:ext cx="7188199" cy="3416320"/>
          </a:xfrm>
          <a:prstGeom prst="rect">
            <a:avLst/>
          </a:prstGeom>
        </p:spPr>
        <p:txBody>
          <a:bodyPr wrap="square">
            <a:spAutoFit/>
          </a:bodyPr>
          <a:lstStyle/>
          <a:p>
            <a:pPr algn="ctr"/>
            <a:r>
              <a:rPr lang="en-US" sz="3600" dirty="0">
                <a:latin typeface="Droid Sans"/>
              </a:rPr>
              <a:t>T</a:t>
            </a:r>
            <a:r>
              <a:rPr lang="en-US" sz="3600" b="0" i="0" dirty="0">
                <a:effectLst/>
                <a:latin typeface="Droid Sans"/>
              </a:rPr>
              <a:t>o seek fundamental knowledge about the nature and behavior of living systems and the application of that knowledge to enhance health, lengthen life, and reduce illness and disability.</a:t>
            </a:r>
            <a:endParaRPr lang="en-US" sz="3600" dirty="0"/>
          </a:p>
        </p:txBody>
      </p:sp>
      <p:pic>
        <p:nvPicPr>
          <p:cNvPr id="17" name="Picture 16" descr="scientists looking at slide">
            <a:extLst>
              <a:ext uri="{FF2B5EF4-FFF2-40B4-BE49-F238E27FC236}">
                <a16:creationId xmlns:a16="http://schemas.microsoft.com/office/drawing/2014/main" id="{3E3AF66B-FDF0-4AFD-AAC9-F68C9A05EC9D}"/>
              </a:ext>
            </a:extLst>
          </p:cNvPr>
          <p:cNvPicPr>
            <a:picLocks noChangeAspect="1"/>
          </p:cNvPicPr>
          <p:nvPr/>
        </p:nvPicPr>
        <p:blipFill>
          <a:blip r:embed="rId4"/>
          <a:stretch>
            <a:fillRect/>
          </a:stretch>
        </p:blipFill>
        <p:spPr>
          <a:xfrm>
            <a:off x="449719" y="850168"/>
            <a:ext cx="3535986" cy="5157663"/>
          </a:xfrm>
          <a:prstGeom prst="rect">
            <a:avLst/>
          </a:prstGeom>
        </p:spPr>
      </p:pic>
    </p:spTree>
    <p:custDataLst>
      <p:tags r:id="rId1"/>
    </p:custDataLst>
    <p:extLst>
      <p:ext uri="{BB962C8B-B14F-4D97-AF65-F5344CB8AC3E}">
        <p14:creationId xmlns:p14="http://schemas.microsoft.com/office/powerpoint/2010/main" val="160069190"/>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6522A4BD-BFB9-44DC-8866-4F157180E1B7}"/>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Parent Announcements</a:t>
            </a:r>
          </a:p>
        </p:txBody>
      </p:sp>
      <p:sp>
        <p:nvSpPr>
          <p:cNvPr id="3" name="Content Placeholder 2">
            <a:extLst>
              <a:ext uri="{FF2B5EF4-FFF2-40B4-BE49-F238E27FC236}">
                <a16:creationId xmlns:a16="http://schemas.microsoft.com/office/drawing/2014/main" id="{798BBA42-37D2-4700-81B5-16F3FCA9E259}"/>
              </a:ext>
            </a:extLst>
          </p:cNvPr>
          <p:cNvSpPr>
            <a:spLocks noGrp="1"/>
          </p:cNvSpPr>
          <p:nvPr>
            <p:ph idx="1"/>
          </p:nvPr>
        </p:nvSpPr>
        <p:spPr>
          <a:xfrm>
            <a:off x="737552" y="2359149"/>
            <a:ext cx="10254499" cy="4046134"/>
          </a:xfrm>
        </p:spPr>
        <p:txBody>
          <a:bodyPr>
            <a:normAutofit/>
          </a:bodyPr>
          <a:lstStyle/>
          <a:p>
            <a:pPr fontAlgn="base"/>
            <a:r>
              <a:rPr lang="en-US" sz="3200" dirty="0"/>
              <a:t>Many NIH institutes and centers participate</a:t>
            </a:r>
          </a:p>
          <a:p>
            <a:pPr lvl="0" fontAlgn="base"/>
            <a:r>
              <a:rPr lang="en-US" sz="3200" dirty="0"/>
              <a:t>No science specified </a:t>
            </a:r>
          </a:p>
          <a:p>
            <a:pPr fontAlgn="base"/>
            <a:r>
              <a:rPr lang="en-US" sz="3200" dirty="0"/>
              <a:t>For “investigator initiated” or “unsolicited” research</a:t>
            </a:r>
          </a:p>
          <a:p>
            <a:pPr fontAlgn="base"/>
            <a:r>
              <a:rPr lang="en-US" sz="3200" dirty="0"/>
              <a:t>Use standard due dates</a:t>
            </a:r>
          </a:p>
        </p:txBody>
      </p:sp>
    </p:spTree>
    <p:extLst>
      <p:ext uri="{BB962C8B-B14F-4D97-AF65-F5344CB8AC3E}">
        <p14:creationId xmlns:p14="http://schemas.microsoft.com/office/powerpoint/2010/main" val="1479682808"/>
      </p:ext>
    </p:extLst>
  </p:cSld>
  <p:clrMapOvr>
    <a:overrideClrMapping bg1="lt1" tx1="dk1" bg2="lt2" tx2="dk2" accent1="accent1" accent2="accent2" accent3="accent3" accent4="accent4" accent5="accent5" accent6="accent6" hlink="hlink" folHlink="folHlink"/>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6522A4BD-BFB9-44DC-8866-4F157180E1B7}"/>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Program Announcement (PA)</a:t>
            </a:r>
          </a:p>
        </p:txBody>
      </p:sp>
      <p:sp>
        <p:nvSpPr>
          <p:cNvPr id="3" name="Content Placeholder 2">
            <a:extLst>
              <a:ext uri="{FF2B5EF4-FFF2-40B4-BE49-F238E27FC236}">
                <a16:creationId xmlns:a16="http://schemas.microsoft.com/office/drawing/2014/main" id="{798BBA42-37D2-4700-81B5-16F3FCA9E259}"/>
              </a:ext>
            </a:extLst>
          </p:cNvPr>
          <p:cNvSpPr>
            <a:spLocks noGrp="1"/>
          </p:cNvSpPr>
          <p:nvPr>
            <p:ph idx="1"/>
          </p:nvPr>
        </p:nvSpPr>
        <p:spPr>
          <a:xfrm>
            <a:off x="737551" y="2359149"/>
            <a:ext cx="11454448" cy="4417666"/>
          </a:xfrm>
        </p:spPr>
        <p:txBody>
          <a:bodyPr>
            <a:normAutofit/>
          </a:bodyPr>
          <a:lstStyle/>
          <a:p>
            <a:pPr fontAlgn="base"/>
            <a:r>
              <a:rPr lang="en-US" sz="3200" dirty="0">
                <a:solidFill>
                  <a:srgbClr val="002060"/>
                </a:solidFill>
              </a:rPr>
              <a:t>Highlights areas of focus</a:t>
            </a:r>
          </a:p>
          <a:p>
            <a:pPr fontAlgn="base"/>
            <a:r>
              <a:rPr lang="en-US" sz="3200" dirty="0">
                <a:solidFill>
                  <a:srgbClr val="002060"/>
                </a:solidFill>
              </a:rPr>
              <a:t>Usually ongoing (3 </a:t>
            </a:r>
            <a:r>
              <a:rPr lang="en-US" sz="3200" dirty="0" err="1">
                <a:solidFill>
                  <a:srgbClr val="002060"/>
                </a:solidFill>
              </a:rPr>
              <a:t>yrs</a:t>
            </a:r>
            <a:r>
              <a:rPr lang="en-US" sz="3200" dirty="0">
                <a:solidFill>
                  <a:srgbClr val="002060"/>
                </a:solidFill>
              </a:rPr>
              <a:t>)</a:t>
            </a:r>
          </a:p>
          <a:p>
            <a:pPr fontAlgn="base"/>
            <a:r>
              <a:rPr lang="en-US" sz="3200" dirty="0">
                <a:solidFill>
                  <a:srgbClr val="002060"/>
                </a:solidFill>
              </a:rPr>
              <a:t>Use standard receipt dates</a:t>
            </a:r>
          </a:p>
          <a:p>
            <a:pPr fontAlgn="base"/>
            <a:r>
              <a:rPr lang="en-US" sz="3200" dirty="0">
                <a:solidFill>
                  <a:srgbClr val="002060"/>
                </a:solidFill>
              </a:rPr>
              <a:t>Special types</a:t>
            </a:r>
          </a:p>
          <a:p>
            <a:pPr lvl="1" fontAlgn="base"/>
            <a:r>
              <a:rPr lang="en-US" sz="3000" dirty="0">
                <a:solidFill>
                  <a:srgbClr val="002060"/>
                </a:solidFill>
              </a:rPr>
              <a:t>PAR – PA with special receipt, referral or review considerations</a:t>
            </a:r>
          </a:p>
          <a:p>
            <a:pPr lvl="1" fontAlgn="base"/>
            <a:r>
              <a:rPr lang="en-US" sz="3000" dirty="0">
                <a:solidFill>
                  <a:srgbClr val="002060"/>
                </a:solidFill>
              </a:rPr>
              <a:t>PAS – PA with set-aside funds</a:t>
            </a:r>
          </a:p>
        </p:txBody>
      </p:sp>
    </p:spTree>
    <p:extLst>
      <p:ext uri="{BB962C8B-B14F-4D97-AF65-F5344CB8AC3E}">
        <p14:creationId xmlns:p14="http://schemas.microsoft.com/office/powerpoint/2010/main" val="1905656103"/>
      </p:ext>
    </p:extLst>
  </p:cSld>
  <p:clrMapOvr>
    <a:overrideClrMapping bg1="lt1" tx1="dk1" bg2="lt2" tx2="dk2" accent1="accent1" accent2="accent2" accent3="accent3" accent4="accent4" accent5="accent5" accent6="accent6" hlink="hlink" folHlink="folHlink"/>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6522A4BD-BFB9-44DC-8866-4F157180E1B7}"/>
              </a:ext>
            </a:extLst>
          </p:cNvPr>
          <p:cNvSpPr>
            <a:spLocks noGrp="1"/>
          </p:cNvSpPr>
          <p:nvPr>
            <p:ph type="title"/>
          </p:nvPr>
        </p:nvSpPr>
        <p:spPr>
          <a:xfrm>
            <a:off x="990578" y="452718"/>
            <a:ext cx="8947522" cy="1400530"/>
          </a:xfrm>
        </p:spPr>
        <p:txBody>
          <a:bodyPr anchor="ctr">
            <a:normAutofit/>
          </a:bodyPr>
          <a:lstStyle/>
          <a:p>
            <a:r>
              <a:rPr lang="en-US" dirty="0">
                <a:solidFill>
                  <a:srgbClr val="FFFFFF"/>
                </a:solidFill>
              </a:rPr>
              <a:t>Notices of Special Interest (NOSIs)</a:t>
            </a:r>
          </a:p>
        </p:txBody>
      </p:sp>
      <p:sp>
        <p:nvSpPr>
          <p:cNvPr id="3" name="Content Placeholder 2">
            <a:extLst>
              <a:ext uri="{FF2B5EF4-FFF2-40B4-BE49-F238E27FC236}">
                <a16:creationId xmlns:a16="http://schemas.microsoft.com/office/drawing/2014/main" id="{798BBA42-37D2-4700-81B5-16F3FCA9E259}"/>
              </a:ext>
            </a:extLst>
          </p:cNvPr>
          <p:cNvSpPr>
            <a:spLocks noGrp="1"/>
          </p:cNvSpPr>
          <p:nvPr>
            <p:ph idx="1"/>
          </p:nvPr>
        </p:nvSpPr>
        <p:spPr>
          <a:xfrm>
            <a:off x="737552" y="2359149"/>
            <a:ext cx="10254499" cy="4046134"/>
          </a:xfrm>
        </p:spPr>
        <p:txBody>
          <a:bodyPr>
            <a:normAutofit/>
          </a:bodyPr>
          <a:lstStyle/>
          <a:p>
            <a:pPr>
              <a:spcAft>
                <a:spcPts val="900"/>
              </a:spcAft>
            </a:pPr>
            <a:r>
              <a:rPr lang="en-US" sz="3200" dirty="0"/>
              <a:t>Increasingly used instead of program announcements</a:t>
            </a:r>
          </a:p>
          <a:p>
            <a:pPr>
              <a:spcAft>
                <a:spcPts val="900"/>
              </a:spcAft>
            </a:pPr>
            <a:r>
              <a:rPr lang="en-US" sz="3200" dirty="0"/>
              <a:t>Highlight areas of scientific interest</a:t>
            </a:r>
          </a:p>
          <a:p>
            <a:pPr>
              <a:spcAft>
                <a:spcPts val="900"/>
              </a:spcAft>
            </a:pPr>
            <a:r>
              <a:rPr lang="en-US" sz="3200" dirty="0"/>
              <a:t>Designate existing FOAs to use for application submission</a:t>
            </a:r>
          </a:p>
        </p:txBody>
      </p:sp>
    </p:spTree>
    <p:extLst>
      <p:ext uri="{BB962C8B-B14F-4D97-AF65-F5344CB8AC3E}">
        <p14:creationId xmlns:p14="http://schemas.microsoft.com/office/powerpoint/2010/main" val="2757197880"/>
      </p:ext>
    </p:extLst>
  </p:cSld>
  <p:clrMapOvr>
    <a:overrideClrMapping bg1="lt1" tx1="dk1" bg2="lt2" tx2="dk2" accent1="accent1" accent2="accent2" accent3="accent3" accent4="accent4" accent5="accent5" accent6="accent6" hlink="hlink" folHlink="folHlink"/>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6522A4BD-BFB9-44DC-8866-4F157180E1B7}"/>
              </a:ext>
            </a:extLst>
          </p:cNvPr>
          <p:cNvSpPr>
            <a:spLocks noGrp="1"/>
          </p:cNvSpPr>
          <p:nvPr>
            <p:ph type="title"/>
          </p:nvPr>
        </p:nvSpPr>
        <p:spPr>
          <a:xfrm>
            <a:off x="1103312" y="452718"/>
            <a:ext cx="9334082" cy="1400530"/>
          </a:xfrm>
        </p:spPr>
        <p:txBody>
          <a:bodyPr anchor="ctr">
            <a:normAutofit/>
          </a:bodyPr>
          <a:lstStyle/>
          <a:p>
            <a:r>
              <a:rPr lang="en-US" dirty="0">
                <a:solidFill>
                  <a:srgbClr val="FFFFFF"/>
                </a:solidFill>
              </a:rPr>
              <a:t>Types of Grant Programs</a:t>
            </a:r>
          </a:p>
        </p:txBody>
      </p:sp>
      <p:sp>
        <p:nvSpPr>
          <p:cNvPr id="9" name="Content Placeholder 2">
            <a:extLst>
              <a:ext uri="{FF2B5EF4-FFF2-40B4-BE49-F238E27FC236}">
                <a16:creationId xmlns:a16="http://schemas.microsoft.com/office/drawing/2014/main" id="{14C4DE46-9A6F-4E0F-910D-BA4CAB5EF938}"/>
              </a:ext>
            </a:extLst>
          </p:cNvPr>
          <p:cNvSpPr>
            <a:spLocks noGrp="1"/>
          </p:cNvSpPr>
          <p:nvPr>
            <p:ph idx="1"/>
          </p:nvPr>
        </p:nvSpPr>
        <p:spPr>
          <a:xfrm>
            <a:off x="737552" y="2359149"/>
            <a:ext cx="10713713" cy="4046134"/>
          </a:xfrm>
        </p:spPr>
        <p:txBody>
          <a:bodyPr>
            <a:normAutofit/>
          </a:bodyPr>
          <a:lstStyle/>
          <a:p>
            <a:pPr>
              <a:spcAft>
                <a:spcPts val="600"/>
              </a:spcAft>
            </a:pPr>
            <a:r>
              <a:rPr lang="en-US" sz="2800" dirty="0"/>
              <a:t>Research Grants (R series)	</a:t>
            </a:r>
          </a:p>
          <a:p>
            <a:pPr>
              <a:spcAft>
                <a:spcPts val="600"/>
              </a:spcAft>
            </a:pPr>
            <a:r>
              <a:rPr lang="en-US" sz="2800" dirty="0"/>
              <a:t>Career Development Awards (K series)</a:t>
            </a:r>
          </a:p>
          <a:p>
            <a:pPr>
              <a:spcAft>
                <a:spcPts val="600"/>
              </a:spcAft>
            </a:pPr>
            <a:r>
              <a:rPr lang="en-US" sz="2800" dirty="0"/>
              <a:t>Research Training and Fellowships (T &amp; F)</a:t>
            </a:r>
          </a:p>
          <a:p>
            <a:pPr>
              <a:spcAft>
                <a:spcPts val="600"/>
              </a:spcAft>
            </a:pPr>
            <a:r>
              <a:rPr lang="en-US" sz="2800" dirty="0"/>
              <a:t>Program Project/Center Grants (P series)</a:t>
            </a:r>
          </a:p>
          <a:p>
            <a:pPr>
              <a:spcAft>
                <a:spcPts val="600"/>
              </a:spcAft>
            </a:pPr>
            <a:r>
              <a:rPr lang="en-US" sz="2800" dirty="0"/>
              <a:t>Resource Grants (various series)</a:t>
            </a:r>
          </a:p>
        </p:txBody>
      </p:sp>
    </p:spTree>
    <p:extLst>
      <p:ext uri="{BB962C8B-B14F-4D97-AF65-F5344CB8AC3E}">
        <p14:creationId xmlns:p14="http://schemas.microsoft.com/office/powerpoint/2010/main" val="3352966158"/>
      </p:ext>
    </p:extLst>
  </p:cSld>
  <p:clrMapOvr>
    <a:overrideClrMapping bg1="lt1" tx1="dk1" bg2="lt2" tx2="dk2" accent1="accent1" accent2="accent2" accent3="accent3" accent4="accent4" accent5="accent5" accent6="accent6" hlink="hlink" folHlink="folHlink"/>
  </p:clrMapOvr>
  <p:transition spd="slow"/>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57E38-A572-4C21-BF00-CB6A63599EC1}"/>
              </a:ext>
            </a:extLst>
          </p:cNvPr>
          <p:cNvSpPr>
            <a:spLocks noGrp="1"/>
          </p:cNvSpPr>
          <p:nvPr>
            <p:ph type="title"/>
          </p:nvPr>
        </p:nvSpPr>
        <p:spPr/>
        <p:txBody>
          <a:bodyPr/>
          <a:lstStyle/>
          <a:p>
            <a:r>
              <a:rPr lang="en-US" dirty="0"/>
              <a:t>Types of Grant Programs</a:t>
            </a:r>
          </a:p>
        </p:txBody>
      </p:sp>
      <p:pic>
        <p:nvPicPr>
          <p:cNvPr id="4" name="Picture 3" descr="types of grant programs page screenshot; allows user to enter activity code and get additional information on that program">
            <a:extLst>
              <a:ext uri="{FF2B5EF4-FFF2-40B4-BE49-F238E27FC236}">
                <a16:creationId xmlns:a16="http://schemas.microsoft.com/office/drawing/2014/main" id="{A1F67BF3-B098-4EF9-B332-9E75EC2177BB}"/>
              </a:ext>
            </a:extLst>
          </p:cNvPr>
          <p:cNvPicPr>
            <a:picLocks noChangeAspect="1"/>
          </p:cNvPicPr>
          <p:nvPr/>
        </p:nvPicPr>
        <p:blipFill>
          <a:blip r:embed="rId3"/>
          <a:stretch>
            <a:fillRect/>
          </a:stretch>
        </p:blipFill>
        <p:spPr>
          <a:xfrm>
            <a:off x="220980" y="0"/>
            <a:ext cx="11750040" cy="6858000"/>
          </a:xfrm>
          <a:prstGeom prst="rect">
            <a:avLst/>
          </a:prstGeom>
        </p:spPr>
      </p:pic>
    </p:spTree>
    <p:extLst>
      <p:ext uri="{BB962C8B-B14F-4D97-AF65-F5344CB8AC3E}">
        <p14:creationId xmlns:p14="http://schemas.microsoft.com/office/powerpoint/2010/main" val="3024667435"/>
      </p:ext>
    </p:extLst>
  </p:cSld>
  <p:clrMapOvr>
    <a:masterClrMapping/>
  </p:clrMapOvr>
  <p:transition spd="slow" advClick="0" advTm="30000"/>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FD235D7-E555-468D-A368-E23596CCE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57780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8">
            <a:extLst>
              <a:ext uri="{FF2B5EF4-FFF2-40B4-BE49-F238E27FC236}">
                <a16:creationId xmlns:a16="http://schemas.microsoft.com/office/drawing/2014/main" id="{AA0BB620-0E1B-444E-B4DA-620EC18FC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7" name="Freeform 5">
            <a:extLst>
              <a:ext uri="{FF2B5EF4-FFF2-40B4-BE49-F238E27FC236}">
                <a16:creationId xmlns:a16="http://schemas.microsoft.com/office/drawing/2014/main" id="{2429450D-EE6E-4527-982F-934CA86EE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8060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12" name="Graphic 11" descr="Questions">
            <a:extLst>
              <a:ext uri="{FF2B5EF4-FFF2-40B4-BE49-F238E27FC236}">
                <a16:creationId xmlns:a16="http://schemas.microsoft.com/office/drawing/2014/main" id="{8A8E287B-5496-4208-8525-25E8D6C2E66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3566" y="1660195"/>
            <a:ext cx="3537609" cy="3537609"/>
          </a:xfrm>
          <a:prstGeom prst="rect">
            <a:avLst/>
          </a:prstGeom>
          <a:effectLst/>
        </p:spPr>
      </p:pic>
      <p:sp>
        <p:nvSpPr>
          <p:cNvPr id="2" name="Title 1">
            <a:extLst>
              <a:ext uri="{FF2B5EF4-FFF2-40B4-BE49-F238E27FC236}">
                <a16:creationId xmlns:a16="http://schemas.microsoft.com/office/drawing/2014/main" id="{0F7466BE-0686-4F89-9D66-7F2A064E95DA}"/>
              </a:ext>
            </a:extLst>
          </p:cNvPr>
          <p:cNvSpPr>
            <a:spLocks noGrp="1"/>
          </p:cNvSpPr>
          <p:nvPr>
            <p:ph type="ctrTitle"/>
          </p:nvPr>
        </p:nvSpPr>
        <p:spPr>
          <a:xfrm>
            <a:off x="4576251" y="1660195"/>
            <a:ext cx="7381093" cy="3686942"/>
          </a:xfrm>
        </p:spPr>
        <p:txBody>
          <a:bodyPr/>
          <a:lstStyle/>
          <a:p>
            <a:pPr rtl="0" eaLnBrk="1" latinLnBrk="0" hangingPunct="1"/>
            <a:r>
              <a:rPr lang="en-US" sz="6000" b="1" kern="1200" dirty="0">
                <a:solidFill>
                  <a:srgbClr val="ACD433"/>
                </a:solidFill>
                <a:effectLst/>
                <a:latin typeface="Century Gothic" panose="020B0502020202020204" pitchFamily="34" charset="0"/>
                <a:ea typeface="+mn-ea"/>
                <a:cs typeface="+mn-cs"/>
              </a:rPr>
              <a:t>What’s the application process &amp; how long does it take?</a:t>
            </a:r>
            <a:endParaRPr lang="en-US" sz="8000" dirty="0">
              <a:effectLst/>
            </a:endParaRPr>
          </a:p>
        </p:txBody>
      </p:sp>
    </p:spTree>
    <p:extLst>
      <p:ext uri="{BB962C8B-B14F-4D97-AF65-F5344CB8AC3E}">
        <p14:creationId xmlns:p14="http://schemas.microsoft.com/office/powerpoint/2010/main" val="381836104"/>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grants.nih.gov home page">
            <a:extLst>
              <a:ext uri="{FF2B5EF4-FFF2-40B4-BE49-F238E27FC236}">
                <a16:creationId xmlns:a16="http://schemas.microsoft.com/office/drawing/2014/main" id="{44EDF004-8562-47FB-8580-DF36EC2D8FF8}"/>
              </a:ext>
            </a:extLst>
          </p:cNvPr>
          <p:cNvPicPr>
            <a:picLocks noChangeAspect="1"/>
          </p:cNvPicPr>
          <p:nvPr/>
        </p:nvPicPr>
        <p:blipFill>
          <a:blip r:embed="rId4"/>
          <a:stretch>
            <a:fillRect/>
          </a:stretch>
        </p:blipFill>
        <p:spPr>
          <a:xfrm>
            <a:off x="756959" y="410244"/>
            <a:ext cx="10678082" cy="6037511"/>
          </a:xfrm>
          <a:prstGeom prst="rect">
            <a:avLst/>
          </a:prstGeom>
        </p:spPr>
      </p:pic>
      <p:sp>
        <p:nvSpPr>
          <p:cNvPr id="6" name="Rectangle 5">
            <a:extLst>
              <a:ext uri="{FF2B5EF4-FFF2-40B4-BE49-F238E27FC236}">
                <a16:creationId xmlns:a16="http://schemas.microsoft.com/office/drawing/2014/main" id="{A92754E4-0FAF-4FF7-A351-C40DBC3B48AA}"/>
              </a:ext>
              <a:ext uri="{C183D7F6-B498-43B3-948B-1728B52AA6E4}">
                <adec:decorative xmlns:adec="http://schemas.microsoft.com/office/drawing/2017/decorative" val="1"/>
              </a:ext>
            </a:extLst>
          </p:cNvPr>
          <p:cNvSpPr/>
          <p:nvPr/>
        </p:nvSpPr>
        <p:spPr>
          <a:xfrm>
            <a:off x="1482880" y="4971823"/>
            <a:ext cx="1491814" cy="306234"/>
          </a:xfrm>
          <a:prstGeom prst="rect">
            <a:avLst/>
          </a:prstGeom>
          <a:noFill/>
          <a:ln w="31750" cmpd="sng">
            <a:solidFill>
              <a:schemeClr val="accent3">
                <a:lumMod val="50000"/>
              </a:schemeClr>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50000"/>
                </a:schemeClr>
              </a:solidFill>
            </a:endParaRPr>
          </a:p>
        </p:txBody>
      </p:sp>
      <p:sp>
        <p:nvSpPr>
          <p:cNvPr id="7" name="Speech Bubble: Rectangle 6">
            <a:extLst>
              <a:ext uri="{FF2B5EF4-FFF2-40B4-BE49-F238E27FC236}">
                <a16:creationId xmlns:a16="http://schemas.microsoft.com/office/drawing/2014/main" id="{E9926459-F272-4981-A965-FAB77E174B6C}"/>
              </a:ext>
            </a:extLst>
          </p:cNvPr>
          <p:cNvSpPr/>
          <p:nvPr/>
        </p:nvSpPr>
        <p:spPr>
          <a:xfrm>
            <a:off x="3092369" y="2673836"/>
            <a:ext cx="4687747" cy="1851949"/>
          </a:xfrm>
          <a:prstGeom prst="wedgeRectCallout">
            <a:avLst>
              <a:gd name="adj1" fmla="val -54660"/>
              <a:gd name="adj2" fmla="val 831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accent3">
                    <a:lumMod val="50000"/>
                  </a:schemeClr>
                </a:solidFill>
              </a:rPr>
              <a:t>Grants Process Overview</a:t>
            </a:r>
          </a:p>
        </p:txBody>
      </p:sp>
      <p:sp>
        <p:nvSpPr>
          <p:cNvPr id="2" name="Title 1">
            <a:extLst>
              <a:ext uri="{FF2B5EF4-FFF2-40B4-BE49-F238E27FC236}">
                <a16:creationId xmlns:a16="http://schemas.microsoft.com/office/drawing/2014/main" id="{7B45734D-195E-4D72-9FDD-7AB256AB0202}"/>
              </a:ext>
            </a:extLst>
          </p:cNvPr>
          <p:cNvSpPr>
            <a:spLocks noGrp="1"/>
          </p:cNvSpPr>
          <p:nvPr>
            <p:ph type="title"/>
          </p:nvPr>
        </p:nvSpPr>
        <p:spPr>
          <a:xfrm>
            <a:off x="733880" y="-990286"/>
            <a:ext cx="9404723" cy="1400530"/>
          </a:xfrm>
        </p:spPr>
        <p:txBody>
          <a:bodyPr/>
          <a:lstStyle/>
          <a:p>
            <a:r>
              <a:rPr lang="en-US" dirty="0">
                <a:solidFill>
                  <a:srgbClr val="0E3770"/>
                </a:solidFill>
              </a:rPr>
              <a:t>Grants Process Overview</a:t>
            </a:r>
          </a:p>
        </p:txBody>
      </p:sp>
    </p:spTree>
    <p:custDataLst>
      <p:tags r:id="rId1"/>
    </p:custDataLst>
    <p:extLst>
      <p:ext uri="{BB962C8B-B14F-4D97-AF65-F5344CB8AC3E}">
        <p14:creationId xmlns:p14="http://schemas.microsoft.com/office/powerpoint/2010/main" val="3122836688"/>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Grant process overview">
            <a:extLst>
              <a:ext uri="{FF2B5EF4-FFF2-40B4-BE49-F238E27FC236}">
                <a16:creationId xmlns:a16="http://schemas.microsoft.com/office/drawing/2014/main" id="{B4286955-9019-4C01-AED2-BC04501D5C53}"/>
              </a:ext>
            </a:extLst>
          </p:cNvPr>
          <p:cNvPicPr>
            <a:picLocks noChangeAspect="1"/>
          </p:cNvPicPr>
          <p:nvPr/>
        </p:nvPicPr>
        <p:blipFill>
          <a:blip r:embed="rId3"/>
          <a:stretch>
            <a:fillRect/>
          </a:stretch>
        </p:blipFill>
        <p:spPr>
          <a:xfrm>
            <a:off x="3808567" y="0"/>
            <a:ext cx="5498354" cy="6858000"/>
          </a:xfrm>
          <a:prstGeom prst="rect">
            <a:avLst/>
          </a:prstGeom>
        </p:spPr>
      </p:pic>
      <p:sp>
        <p:nvSpPr>
          <p:cNvPr id="4" name="Title 3">
            <a:extLst>
              <a:ext uri="{FF2B5EF4-FFF2-40B4-BE49-F238E27FC236}">
                <a16:creationId xmlns:a16="http://schemas.microsoft.com/office/drawing/2014/main" id="{460CB0DB-33E2-4BFD-B82F-9E30B95B2846}"/>
              </a:ext>
            </a:extLst>
          </p:cNvPr>
          <p:cNvSpPr>
            <a:spLocks noGrp="1"/>
          </p:cNvSpPr>
          <p:nvPr>
            <p:ph type="title" idx="4294967295"/>
          </p:nvPr>
        </p:nvSpPr>
        <p:spPr>
          <a:xfrm>
            <a:off x="157380" y="2120462"/>
            <a:ext cx="3484455" cy="2617076"/>
          </a:xfrm>
        </p:spPr>
        <p:txBody>
          <a:bodyPr/>
          <a:lstStyle/>
          <a:p>
            <a:r>
              <a:rPr lang="en-US" sz="5300" kern="1200" dirty="0">
                <a:solidFill>
                  <a:srgbClr val="99CC00"/>
                </a:solidFill>
                <a:effectLst/>
                <a:latin typeface="Century Gothic" panose="020B0502020202020204" pitchFamily="34" charset="0"/>
                <a:ea typeface="+mn-ea"/>
                <a:cs typeface="+mn-cs"/>
              </a:rPr>
              <a:t>Grant Process Overview</a:t>
            </a:r>
            <a:endParaRPr lang="en-US" dirty="0"/>
          </a:p>
        </p:txBody>
      </p:sp>
    </p:spTree>
    <p:extLst>
      <p:ext uri="{BB962C8B-B14F-4D97-AF65-F5344CB8AC3E}">
        <p14:creationId xmlns:p14="http://schemas.microsoft.com/office/powerpoint/2010/main" val="3789879301"/>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49E13-D8D9-4C90-BF86-2EB2930C174C}"/>
              </a:ext>
            </a:extLst>
          </p:cNvPr>
          <p:cNvSpPr>
            <a:spLocks noGrp="1"/>
          </p:cNvSpPr>
          <p:nvPr>
            <p:ph type="title"/>
          </p:nvPr>
        </p:nvSpPr>
        <p:spPr>
          <a:xfrm>
            <a:off x="771661" y="588998"/>
            <a:ext cx="7463991" cy="1359061"/>
          </a:xfrm>
        </p:spPr>
        <p:txBody>
          <a:bodyPr>
            <a:normAutofit fontScale="90000"/>
          </a:bodyPr>
          <a:lstStyle/>
          <a:p>
            <a:r>
              <a:rPr lang="en-US" sz="4900" dirty="0">
                <a:solidFill>
                  <a:srgbClr val="99CC00"/>
                </a:solidFill>
              </a:rPr>
              <a:t>Plan</a:t>
            </a:r>
            <a:br>
              <a:rPr lang="en-US" sz="4400" dirty="0"/>
            </a:br>
            <a:endParaRPr lang="en-US" sz="4400" dirty="0"/>
          </a:p>
        </p:txBody>
      </p:sp>
      <p:sp>
        <p:nvSpPr>
          <p:cNvPr id="3" name="Content Placeholder 2">
            <a:extLst>
              <a:ext uri="{FF2B5EF4-FFF2-40B4-BE49-F238E27FC236}">
                <a16:creationId xmlns:a16="http://schemas.microsoft.com/office/drawing/2014/main" id="{1A47F37D-3C91-41FC-8C26-29CA27850C3E}"/>
              </a:ext>
            </a:extLst>
          </p:cNvPr>
          <p:cNvSpPr>
            <a:spLocks noGrp="1"/>
          </p:cNvSpPr>
          <p:nvPr>
            <p:ph idx="1"/>
          </p:nvPr>
        </p:nvSpPr>
        <p:spPr>
          <a:xfrm>
            <a:off x="453684" y="1749639"/>
            <a:ext cx="6668890" cy="4519363"/>
          </a:xfrm>
        </p:spPr>
        <p:txBody>
          <a:bodyPr>
            <a:normAutofit/>
          </a:bodyPr>
          <a:lstStyle/>
          <a:p>
            <a:pPr>
              <a:spcAft>
                <a:spcPts val="1000"/>
              </a:spcAft>
            </a:pPr>
            <a:r>
              <a:rPr lang="en-US" sz="3600" dirty="0"/>
              <a:t>6+ months prior to due date</a:t>
            </a:r>
          </a:p>
          <a:p>
            <a:pPr>
              <a:spcAft>
                <a:spcPts val="1000"/>
              </a:spcAft>
            </a:pPr>
            <a:r>
              <a:rPr lang="en-US" sz="3600" dirty="0"/>
              <a:t>Refine your research idea</a:t>
            </a:r>
          </a:p>
          <a:p>
            <a:r>
              <a:rPr lang="en-US" sz="3600" dirty="0"/>
              <a:t>Reach out to NIH staff</a:t>
            </a:r>
          </a:p>
          <a:p>
            <a:pPr>
              <a:spcAft>
                <a:spcPts val="1000"/>
              </a:spcAft>
            </a:pPr>
            <a:r>
              <a:rPr lang="en-US" sz="3600" dirty="0"/>
              <a:t>Build your team &amp; internal plan</a:t>
            </a:r>
            <a:endParaRPr lang="en-US" sz="3200" dirty="0"/>
          </a:p>
          <a:p>
            <a:endParaRPr lang="en-US" sz="3200" dirty="0"/>
          </a:p>
        </p:txBody>
      </p:sp>
      <p:sp>
        <p:nvSpPr>
          <p:cNvPr id="35" name="Freeform 31">
            <a:extLst>
              <a:ext uri="{FF2B5EF4-FFF2-40B4-BE49-F238E27FC236}">
                <a16:creationId xmlns:a16="http://schemas.microsoft.com/office/drawing/2014/main" id="{C89FDD9F-84AD-4824-89D2-9E286F56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7" name="Rectangle 36">
            <a:extLst>
              <a:ext uri="{FF2B5EF4-FFF2-40B4-BE49-F238E27FC236}">
                <a16:creationId xmlns:a16="http://schemas.microsoft.com/office/drawing/2014/main" id="{0AFF99B9-09FA-411A-8B54-D714B2EE9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1" y="0"/>
            <a:ext cx="406254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9" name="Freeform 5">
            <a:extLst>
              <a:ext uri="{FF2B5EF4-FFF2-40B4-BE49-F238E27FC236}">
                <a16:creationId xmlns:a16="http://schemas.microsoft.com/office/drawing/2014/main" id="{7E6CE931-52B0-4AD0-991F-0648E313B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472531"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41" name="Rectangle 40">
            <a:extLst>
              <a:ext uri="{FF2B5EF4-FFF2-40B4-BE49-F238E27FC236}">
                <a16:creationId xmlns:a16="http://schemas.microsoft.com/office/drawing/2014/main" id="{D138FED9-7840-470D-BB14-BF4696ADA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6" name="Picture 5">
            <a:extLst>
              <a:ext uri="{FF2B5EF4-FFF2-40B4-BE49-F238E27FC236}">
                <a16:creationId xmlns:a16="http://schemas.microsoft.com/office/drawing/2014/main" id="{F8164218-A5D7-4D7D-8675-7A9468BCA50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2540" y="601561"/>
            <a:ext cx="659121" cy="666968"/>
          </a:xfrm>
          <a:prstGeom prst="rect">
            <a:avLst/>
          </a:prstGeom>
        </p:spPr>
      </p:pic>
      <p:pic>
        <p:nvPicPr>
          <p:cNvPr id="13" name="Picture 12" descr="Grants Process Overview infographic">
            <a:extLst>
              <a:ext uri="{FF2B5EF4-FFF2-40B4-BE49-F238E27FC236}">
                <a16:creationId xmlns:a16="http://schemas.microsoft.com/office/drawing/2014/main" id="{736A6252-B02D-48B4-851A-EC6B7F99F19D}"/>
              </a:ext>
            </a:extLst>
          </p:cNvPr>
          <p:cNvPicPr>
            <a:picLocks noChangeAspect="1"/>
          </p:cNvPicPr>
          <p:nvPr/>
        </p:nvPicPr>
        <p:blipFill>
          <a:blip r:embed="rId4"/>
          <a:stretch>
            <a:fillRect/>
          </a:stretch>
        </p:blipFill>
        <p:spPr>
          <a:xfrm>
            <a:off x="7866797" y="1145014"/>
            <a:ext cx="3902138" cy="4867069"/>
          </a:xfrm>
          <a:prstGeom prst="rect">
            <a:avLst/>
          </a:prstGeom>
        </p:spPr>
      </p:pic>
      <p:sp>
        <p:nvSpPr>
          <p:cNvPr id="10" name="Rectangle 9">
            <a:extLst>
              <a:ext uri="{FF2B5EF4-FFF2-40B4-BE49-F238E27FC236}">
                <a16:creationId xmlns:a16="http://schemas.microsoft.com/office/drawing/2014/main" id="{E0E8B4F8-5775-4297-8EBD-5CA5E6A41099}"/>
              </a:ext>
              <a:ext uri="{C183D7F6-B498-43B3-948B-1728B52AA6E4}">
                <adec:decorative xmlns:adec="http://schemas.microsoft.com/office/drawing/2017/decorative" val="1"/>
              </a:ext>
            </a:extLst>
          </p:cNvPr>
          <p:cNvSpPr/>
          <p:nvPr/>
        </p:nvSpPr>
        <p:spPr>
          <a:xfrm>
            <a:off x="7866797" y="2385392"/>
            <a:ext cx="3902138" cy="3610204"/>
          </a:xfrm>
          <a:prstGeom prst="rect">
            <a:avLst/>
          </a:pr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6464A14-66A0-489C-8012-960A1AA21CA1}"/>
              </a:ext>
              <a:ext uri="{C183D7F6-B498-43B3-948B-1728B52AA6E4}">
                <adec:decorative xmlns:adec="http://schemas.microsoft.com/office/drawing/2017/decorative" val="1"/>
              </a:ext>
            </a:extLst>
          </p:cNvPr>
          <p:cNvSpPr/>
          <p:nvPr/>
        </p:nvSpPr>
        <p:spPr>
          <a:xfrm>
            <a:off x="7858740" y="1166148"/>
            <a:ext cx="3902138" cy="1204869"/>
          </a:xfrm>
          <a:prstGeom prst="rect">
            <a:avLst/>
          </a:prstGeom>
          <a:noFill/>
          <a:ln w="31750" cmpd="sng">
            <a:solidFill>
              <a:schemeClr val="accent3">
                <a:lumMod val="50000"/>
              </a:schemeClr>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50000"/>
                </a:schemeClr>
              </a:solidFill>
            </a:endParaRPr>
          </a:p>
        </p:txBody>
      </p:sp>
      <p:sp>
        <p:nvSpPr>
          <p:cNvPr id="4" name="Rectangle 3">
            <a:extLst>
              <a:ext uri="{FF2B5EF4-FFF2-40B4-BE49-F238E27FC236}">
                <a16:creationId xmlns:a16="http://schemas.microsoft.com/office/drawing/2014/main" id="{5FB91F3B-7E48-4193-991E-C4A3E11096A1}"/>
              </a:ext>
              <a:ext uri="{C183D7F6-B498-43B3-948B-1728B52AA6E4}">
                <adec:decorative xmlns:adec="http://schemas.microsoft.com/office/drawing/2017/decorative" val="1"/>
              </a:ext>
            </a:extLst>
          </p:cNvPr>
          <p:cNvSpPr/>
          <p:nvPr/>
        </p:nvSpPr>
        <p:spPr>
          <a:xfrm>
            <a:off x="10278347" y="0"/>
            <a:ext cx="1021314" cy="114966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6443692"/>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9D802-3172-4B45-AA42-3E51E8346AF4}"/>
              </a:ext>
            </a:extLst>
          </p:cNvPr>
          <p:cNvSpPr>
            <a:spLocks noGrp="1"/>
          </p:cNvSpPr>
          <p:nvPr>
            <p:ph type="title"/>
          </p:nvPr>
        </p:nvSpPr>
        <p:spPr>
          <a:xfrm>
            <a:off x="310551" y="452718"/>
            <a:ext cx="9404723" cy="1400530"/>
          </a:xfrm>
        </p:spPr>
        <p:txBody>
          <a:bodyPr/>
          <a:lstStyle/>
          <a:p>
            <a:r>
              <a:rPr lang="en-US" sz="4400" dirty="0">
                <a:solidFill>
                  <a:srgbClr val="99CC00"/>
                </a:solidFill>
              </a:rPr>
              <a:t>Your Team</a:t>
            </a:r>
          </a:p>
        </p:txBody>
      </p:sp>
      <p:sp>
        <p:nvSpPr>
          <p:cNvPr id="3" name="Content Placeholder 2">
            <a:extLst>
              <a:ext uri="{FF2B5EF4-FFF2-40B4-BE49-F238E27FC236}">
                <a16:creationId xmlns:a16="http://schemas.microsoft.com/office/drawing/2014/main" id="{322602A2-30F6-4E77-A571-C87FE7D72A2D}"/>
              </a:ext>
            </a:extLst>
          </p:cNvPr>
          <p:cNvSpPr>
            <a:spLocks noGrp="1"/>
          </p:cNvSpPr>
          <p:nvPr>
            <p:ph idx="1"/>
          </p:nvPr>
        </p:nvSpPr>
        <p:spPr>
          <a:xfrm>
            <a:off x="416687" y="1636539"/>
            <a:ext cx="11464762" cy="4870278"/>
          </a:xfrm>
        </p:spPr>
        <p:txBody>
          <a:bodyPr>
            <a:normAutofit/>
          </a:bodyPr>
          <a:lstStyle/>
          <a:p>
            <a:r>
              <a:rPr lang="en-US" sz="4000" dirty="0"/>
              <a:t>Members</a:t>
            </a:r>
          </a:p>
          <a:p>
            <a:pPr lvl="1"/>
            <a:r>
              <a:rPr lang="en-US" sz="3600" dirty="0"/>
              <a:t>Authorized Organization </a:t>
            </a:r>
            <a:br>
              <a:rPr lang="en-US" sz="3600" dirty="0"/>
            </a:br>
            <a:r>
              <a:rPr lang="en-US" sz="3600" dirty="0"/>
              <a:t>Official (AOR)/ Signing Official (SO)</a:t>
            </a:r>
          </a:p>
          <a:p>
            <a:pPr lvl="1"/>
            <a:r>
              <a:rPr lang="en-US" sz="3600" dirty="0"/>
              <a:t>Project Directors/Principal Investigators (PD/PI)</a:t>
            </a:r>
          </a:p>
          <a:p>
            <a:pPr lvl="1"/>
            <a:r>
              <a:rPr lang="en-US" sz="3600" dirty="0"/>
              <a:t>Others</a:t>
            </a:r>
          </a:p>
          <a:p>
            <a:r>
              <a:rPr lang="en-US" sz="3600" dirty="0"/>
              <a:t>Discuss roles, process &amp; timelines</a:t>
            </a:r>
          </a:p>
          <a:p>
            <a:endParaRPr lang="en-US" sz="3000" dirty="0"/>
          </a:p>
        </p:txBody>
      </p:sp>
      <p:pic>
        <p:nvPicPr>
          <p:cNvPr id="4" name="Picture 3" descr="team talking at conference table">
            <a:extLst>
              <a:ext uri="{FF2B5EF4-FFF2-40B4-BE49-F238E27FC236}">
                <a16:creationId xmlns:a16="http://schemas.microsoft.com/office/drawing/2014/main" id="{590D185A-DE25-49CE-B5B7-559F4AC2F015}"/>
              </a:ext>
            </a:extLst>
          </p:cNvPr>
          <p:cNvPicPr>
            <a:picLocks noChangeAspect="1"/>
          </p:cNvPicPr>
          <p:nvPr/>
        </p:nvPicPr>
        <p:blipFill>
          <a:blip r:embed="rId3"/>
          <a:stretch>
            <a:fillRect/>
          </a:stretch>
        </p:blipFill>
        <p:spPr>
          <a:xfrm>
            <a:off x="7167552" y="182285"/>
            <a:ext cx="4255821" cy="2565054"/>
          </a:xfrm>
          <a:prstGeom prst="rect">
            <a:avLst/>
          </a:prstGeom>
        </p:spPr>
      </p:pic>
    </p:spTree>
    <p:extLst>
      <p:ext uri="{BB962C8B-B14F-4D97-AF65-F5344CB8AC3E}">
        <p14:creationId xmlns:p14="http://schemas.microsoft.com/office/powerpoint/2010/main" val="3506667871"/>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604E0B1-6762-4B99-A6A5-42ED8E20D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Freeform 7">
            <a:extLst>
              <a:ext uri="{FF2B5EF4-FFF2-40B4-BE49-F238E27FC236}">
                <a16:creationId xmlns:a16="http://schemas.microsoft.com/office/drawing/2014/main" id="{6D86F5FF-DE1B-4BAB-A7BE-6F39F5DD9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C46B3B25-0734-48E6-B7AA-1FDBE7253E9B}"/>
              </a:ext>
            </a:extLst>
          </p:cNvPr>
          <p:cNvSpPr>
            <a:spLocks noGrp="1"/>
          </p:cNvSpPr>
          <p:nvPr>
            <p:ph type="title"/>
          </p:nvPr>
        </p:nvSpPr>
        <p:spPr>
          <a:xfrm>
            <a:off x="648930" y="629267"/>
            <a:ext cx="9252154" cy="1016654"/>
          </a:xfrm>
        </p:spPr>
        <p:txBody>
          <a:bodyPr>
            <a:normAutofit/>
          </a:bodyPr>
          <a:lstStyle/>
          <a:p>
            <a:r>
              <a:rPr lang="en-US" dirty="0">
                <a:solidFill>
                  <a:srgbClr val="EBEBEB"/>
                </a:solidFill>
              </a:rPr>
              <a:t>NIH FY2019 By The Numbers</a:t>
            </a:r>
          </a:p>
        </p:txBody>
      </p:sp>
      <p:sp>
        <p:nvSpPr>
          <p:cNvPr id="14" name="Rectangle 13">
            <a:extLst>
              <a:ext uri="{FF2B5EF4-FFF2-40B4-BE49-F238E27FC236}">
                <a16:creationId xmlns:a16="http://schemas.microsoft.com/office/drawing/2014/main" id="{736AD705-9544-45E1-B278-8D99F718B8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6" name="Freeform: Shape 15">
            <a:extLst>
              <a:ext uri="{FF2B5EF4-FFF2-40B4-BE49-F238E27FC236}">
                <a16:creationId xmlns:a16="http://schemas.microsoft.com/office/drawing/2014/main" id="{8DFFC5B7-4963-4902-8A90-EFF576689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5" name="Content Placeholder 2" descr="55,012 extramural grant awards totaling $29 billion; supported research at 2,738 organizations">
            <a:extLst>
              <a:ext uri="{FF2B5EF4-FFF2-40B4-BE49-F238E27FC236}">
                <a16:creationId xmlns:a16="http://schemas.microsoft.com/office/drawing/2014/main" id="{F4A2EFAB-C88A-48F9-BDE3-6CCCF07C18CF}"/>
              </a:ext>
            </a:extLst>
          </p:cNvPr>
          <p:cNvGraphicFramePr>
            <a:graphicFrameLocks noGrp="1"/>
          </p:cNvGraphicFramePr>
          <p:nvPr>
            <p:ph idx="1"/>
            <p:extLst>
              <p:ext uri="{D42A27DB-BD31-4B8C-83A1-F6EECF244321}">
                <p14:modId xmlns:p14="http://schemas.microsoft.com/office/powerpoint/2010/main" val="345140952"/>
              </p:ext>
            </p:extLst>
          </p:nvPr>
        </p:nvGraphicFramePr>
        <p:xfrm>
          <a:off x="648930" y="2810256"/>
          <a:ext cx="10895370" cy="3404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8595969"/>
      </p:ext>
    </p:extLst>
  </p:cSld>
  <p:clrMapOvr>
    <a:overrideClrMapping bg1="lt1" tx1="dk1" bg2="lt2" tx2="dk2" accent1="accent1" accent2="accent2" accent3="accent3" accent4="accent4" accent5="accent5" accent6="accent6" hlink="hlink" folHlink="folHlink"/>
  </p:clrMapOvr>
  <p:transition spd="slow"/>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 name="Freeform 31">
            <a:extLst>
              <a:ext uri="{FF2B5EF4-FFF2-40B4-BE49-F238E27FC236}">
                <a16:creationId xmlns:a16="http://schemas.microsoft.com/office/drawing/2014/main" id="{C89FDD9F-84AD-4824-89D2-9E286F56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7" name="Rectangle 36">
            <a:extLst>
              <a:ext uri="{FF2B5EF4-FFF2-40B4-BE49-F238E27FC236}">
                <a16:creationId xmlns:a16="http://schemas.microsoft.com/office/drawing/2014/main" id="{0AFF99B9-09FA-411A-8B54-D714B2EE9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1" y="0"/>
            <a:ext cx="406254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9" name="Freeform 5">
            <a:extLst>
              <a:ext uri="{FF2B5EF4-FFF2-40B4-BE49-F238E27FC236}">
                <a16:creationId xmlns:a16="http://schemas.microsoft.com/office/drawing/2014/main" id="{7E6CE931-52B0-4AD0-991F-0648E313B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472531"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41" name="Rectangle 40">
            <a:extLst>
              <a:ext uri="{FF2B5EF4-FFF2-40B4-BE49-F238E27FC236}">
                <a16:creationId xmlns:a16="http://schemas.microsoft.com/office/drawing/2014/main" id="{D138FED9-7840-470D-BB14-BF4696ADA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13" name="Picture 12" descr="Grants Process Overview infographic">
            <a:extLst>
              <a:ext uri="{FF2B5EF4-FFF2-40B4-BE49-F238E27FC236}">
                <a16:creationId xmlns:a16="http://schemas.microsoft.com/office/drawing/2014/main" id="{736A6252-B02D-48B4-851A-EC6B7F99F19D}"/>
              </a:ext>
            </a:extLst>
          </p:cNvPr>
          <p:cNvPicPr>
            <a:picLocks noChangeAspect="1"/>
          </p:cNvPicPr>
          <p:nvPr/>
        </p:nvPicPr>
        <p:blipFill>
          <a:blip r:embed="rId3"/>
          <a:stretch>
            <a:fillRect/>
          </a:stretch>
        </p:blipFill>
        <p:spPr>
          <a:xfrm>
            <a:off x="7837118" y="1075888"/>
            <a:ext cx="3902138" cy="4867069"/>
          </a:xfrm>
          <a:prstGeom prst="rect">
            <a:avLst/>
          </a:prstGeom>
        </p:spPr>
      </p:pic>
      <p:sp>
        <p:nvSpPr>
          <p:cNvPr id="17" name="Title 1">
            <a:extLst>
              <a:ext uri="{FF2B5EF4-FFF2-40B4-BE49-F238E27FC236}">
                <a16:creationId xmlns:a16="http://schemas.microsoft.com/office/drawing/2014/main" id="{BA864D4B-71C4-4A03-BDA7-6EE7CFB3962F}"/>
              </a:ext>
            </a:extLst>
          </p:cNvPr>
          <p:cNvSpPr>
            <a:spLocks noGrp="1"/>
          </p:cNvSpPr>
          <p:nvPr>
            <p:ph type="title"/>
          </p:nvPr>
        </p:nvSpPr>
        <p:spPr>
          <a:xfrm>
            <a:off x="863505" y="620784"/>
            <a:ext cx="7463991" cy="1014019"/>
          </a:xfrm>
        </p:spPr>
        <p:txBody>
          <a:bodyPr>
            <a:normAutofit/>
          </a:bodyPr>
          <a:lstStyle/>
          <a:p>
            <a:pPr>
              <a:spcAft>
                <a:spcPts val="1000"/>
              </a:spcAft>
            </a:pPr>
            <a:r>
              <a:rPr lang="en-US" sz="4400" dirty="0">
                <a:solidFill>
                  <a:srgbClr val="99CC00"/>
                </a:solidFill>
              </a:rPr>
              <a:t>Prepare to Apply</a:t>
            </a:r>
          </a:p>
        </p:txBody>
      </p:sp>
      <p:sp>
        <p:nvSpPr>
          <p:cNvPr id="18" name="Content Placeholder 2">
            <a:extLst>
              <a:ext uri="{FF2B5EF4-FFF2-40B4-BE49-F238E27FC236}">
                <a16:creationId xmlns:a16="http://schemas.microsoft.com/office/drawing/2014/main" id="{D423219F-12C9-4D1C-950E-7C9324122D45}"/>
              </a:ext>
            </a:extLst>
          </p:cNvPr>
          <p:cNvSpPr>
            <a:spLocks noGrp="1"/>
          </p:cNvSpPr>
          <p:nvPr>
            <p:ph idx="1"/>
          </p:nvPr>
        </p:nvSpPr>
        <p:spPr>
          <a:xfrm>
            <a:off x="452744" y="1804096"/>
            <a:ext cx="6668890" cy="4571537"/>
          </a:xfrm>
        </p:spPr>
        <p:txBody>
          <a:bodyPr>
            <a:normAutofit/>
          </a:bodyPr>
          <a:lstStyle/>
          <a:p>
            <a:r>
              <a:rPr lang="en-US" sz="4000" dirty="0"/>
              <a:t>Confirm registrations</a:t>
            </a:r>
          </a:p>
          <a:p>
            <a:pPr lvl="1">
              <a:spcBef>
                <a:spcPts val="600"/>
              </a:spcBef>
              <a:spcAft>
                <a:spcPts val="1000"/>
              </a:spcAft>
            </a:pPr>
            <a:r>
              <a:rPr lang="en-US" sz="3600" dirty="0"/>
              <a:t> 6+ weeks to complete</a:t>
            </a:r>
          </a:p>
          <a:p>
            <a:pPr>
              <a:spcAft>
                <a:spcPts val="1000"/>
              </a:spcAft>
            </a:pPr>
            <a:r>
              <a:rPr lang="en-US" sz="4000" dirty="0"/>
              <a:t>Confirm funding opportunity</a:t>
            </a:r>
          </a:p>
          <a:p>
            <a:r>
              <a:rPr lang="en-US" sz="4000" dirty="0"/>
              <a:t>Identify submission method</a:t>
            </a:r>
          </a:p>
          <a:p>
            <a:pPr marL="0" indent="0">
              <a:buNone/>
            </a:pPr>
            <a:endParaRPr lang="en-US" sz="3200" dirty="0"/>
          </a:p>
        </p:txBody>
      </p:sp>
      <p:pic>
        <p:nvPicPr>
          <p:cNvPr id="19" name="Picture 18">
            <a:extLst>
              <a:ext uri="{FF2B5EF4-FFF2-40B4-BE49-F238E27FC236}">
                <a16:creationId xmlns:a16="http://schemas.microsoft.com/office/drawing/2014/main" id="{F7FC50EF-6C3E-4BDB-944D-0D437DCDC3A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65281" y="620785"/>
            <a:ext cx="698224" cy="714462"/>
          </a:xfrm>
          <a:prstGeom prst="rect">
            <a:avLst/>
          </a:prstGeom>
        </p:spPr>
      </p:pic>
      <p:sp>
        <p:nvSpPr>
          <p:cNvPr id="10" name="Rectangle 9">
            <a:extLst>
              <a:ext uri="{FF2B5EF4-FFF2-40B4-BE49-F238E27FC236}">
                <a16:creationId xmlns:a16="http://schemas.microsoft.com/office/drawing/2014/main" id="{BDB00945-9E48-48FF-A111-30067C5E66E5}"/>
              </a:ext>
              <a:ext uri="{C183D7F6-B498-43B3-948B-1728B52AA6E4}">
                <adec:decorative xmlns:adec="http://schemas.microsoft.com/office/drawing/2017/decorative" val="1"/>
              </a:ext>
            </a:extLst>
          </p:cNvPr>
          <p:cNvSpPr/>
          <p:nvPr/>
        </p:nvSpPr>
        <p:spPr>
          <a:xfrm>
            <a:off x="7837118" y="1075888"/>
            <a:ext cx="3902138" cy="1204869"/>
          </a:xfrm>
          <a:prstGeom prst="rect">
            <a:avLst/>
          </a:pr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F4483E7-C0EA-406B-A6AC-B377B13260DF}"/>
              </a:ext>
              <a:ext uri="{C183D7F6-B498-43B3-948B-1728B52AA6E4}">
                <adec:decorative xmlns:adec="http://schemas.microsoft.com/office/drawing/2017/decorative" val="1"/>
              </a:ext>
            </a:extLst>
          </p:cNvPr>
          <p:cNvSpPr/>
          <p:nvPr/>
        </p:nvSpPr>
        <p:spPr>
          <a:xfrm>
            <a:off x="7862193" y="3508496"/>
            <a:ext cx="3902138" cy="2434461"/>
          </a:xfrm>
          <a:prstGeom prst="rect">
            <a:avLst/>
          </a:pr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32B2E46-BCD6-4ABA-9C84-A17A6BC70036}"/>
              </a:ext>
              <a:ext uri="{C183D7F6-B498-43B3-948B-1728B52AA6E4}">
                <adec:decorative xmlns:adec="http://schemas.microsoft.com/office/drawing/2017/decorative" val="1"/>
              </a:ext>
            </a:extLst>
          </p:cNvPr>
          <p:cNvSpPr/>
          <p:nvPr/>
        </p:nvSpPr>
        <p:spPr>
          <a:xfrm>
            <a:off x="7837118" y="2280757"/>
            <a:ext cx="3902138" cy="1204869"/>
          </a:xfrm>
          <a:prstGeom prst="rect">
            <a:avLst/>
          </a:prstGeom>
          <a:noFill/>
          <a:ln w="31750" cmpd="sng">
            <a:solidFill>
              <a:schemeClr val="accent3">
                <a:lumMod val="50000"/>
              </a:schemeClr>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50000"/>
                </a:schemeClr>
              </a:solidFill>
            </a:endParaRPr>
          </a:p>
        </p:txBody>
      </p:sp>
      <p:sp>
        <p:nvSpPr>
          <p:cNvPr id="14" name="Rectangle 13">
            <a:extLst>
              <a:ext uri="{FF2B5EF4-FFF2-40B4-BE49-F238E27FC236}">
                <a16:creationId xmlns:a16="http://schemas.microsoft.com/office/drawing/2014/main" id="{93614170-E242-41CC-8624-DEE915358FEE}"/>
              </a:ext>
              <a:ext uri="{C183D7F6-B498-43B3-948B-1728B52AA6E4}">
                <adec:decorative xmlns:adec="http://schemas.microsoft.com/office/drawing/2017/decorative" val="1"/>
              </a:ext>
            </a:extLst>
          </p:cNvPr>
          <p:cNvSpPr/>
          <p:nvPr/>
        </p:nvSpPr>
        <p:spPr>
          <a:xfrm>
            <a:off x="10278347" y="1"/>
            <a:ext cx="1021314" cy="10758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4676657"/>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E926-B82B-4BBD-B884-E8E53B4D9A3D}"/>
              </a:ext>
            </a:extLst>
          </p:cNvPr>
          <p:cNvSpPr>
            <a:spLocks noGrp="1"/>
          </p:cNvSpPr>
          <p:nvPr>
            <p:ph type="title"/>
          </p:nvPr>
        </p:nvSpPr>
        <p:spPr>
          <a:xfrm>
            <a:off x="649543" y="-772373"/>
            <a:ext cx="9404723" cy="1400530"/>
          </a:xfrm>
        </p:spPr>
        <p:txBody>
          <a:bodyPr/>
          <a:lstStyle/>
          <a:p>
            <a:r>
              <a:rPr lang="en-US" dirty="0">
                <a:solidFill>
                  <a:schemeClr val="tx1"/>
                </a:solidFill>
              </a:rPr>
              <a:t>Application Submission Options</a:t>
            </a:r>
          </a:p>
        </p:txBody>
      </p:sp>
      <p:sp>
        <p:nvSpPr>
          <p:cNvPr id="31" name="Content Placeholder 2">
            <a:extLst>
              <a:ext uri="{FF2B5EF4-FFF2-40B4-BE49-F238E27FC236}">
                <a16:creationId xmlns:a16="http://schemas.microsoft.com/office/drawing/2014/main" id="{65FF0966-8F63-4501-9535-EA0F7E6F27B1}"/>
              </a:ext>
            </a:extLst>
          </p:cNvPr>
          <p:cNvSpPr>
            <a:spLocks noGrp="1"/>
          </p:cNvSpPr>
          <p:nvPr>
            <p:ph idx="1"/>
          </p:nvPr>
        </p:nvSpPr>
        <p:spPr>
          <a:xfrm>
            <a:off x="6091397" y="1809027"/>
            <a:ext cx="5639750" cy="4865978"/>
          </a:xfrm>
        </p:spPr>
        <p:txBody>
          <a:bodyPr>
            <a:normAutofit/>
          </a:bodyPr>
          <a:lstStyle/>
          <a:p>
            <a:pPr marL="0" indent="0">
              <a:buNone/>
            </a:pPr>
            <a:r>
              <a:rPr lang="en-US" sz="4400" dirty="0"/>
              <a:t>Access &amp; prepare application forms using one of these submission options.</a:t>
            </a:r>
            <a:endParaRPr lang="en-US" sz="4000" dirty="0"/>
          </a:p>
          <a:p>
            <a:endParaRPr lang="en-US" sz="3000" dirty="0"/>
          </a:p>
        </p:txBody>
      </p:sp>
      <p:grpSp>
        <p:nvGrpSpPr>
          <p:cNvPr id="3" name="Group 2" descr="Applications flow from submission system to Grants.gov to NIH eRA Commons.">
            <a:extLst>
              <a:ext uri="{FF2B5EF4-FFF2-40B4-BE49-F238E27FC236}">
                <a16:creationId xmlns:a16="http://schemas.microsoft.com/office/drawing/2014/main" id="{B5CE4BD5-44A4-4A5B-8164-EDB9C214468F}"/>
              </a:ext>
            </a:extLst>
          </p:cNvPr>
          <p:cNvGrpSpPr/>
          <p:nvPr/>
        </p:nvGrpSpPr>
        <p:grpSpPr>
          <a:xfrm>
            <a:off x="731000" y="1139535"/>
            <a:ext cx="5208609" cy="4160179"/>
            <a:chOff x="731000" y="1139535"/>
            <a:chExt cx="5208609" cy="4160179"/>
          </a:xfrm>
        </p:grpSpPr>
        <p:sp>
          <p:nvSpPr>
            <p:cNvPr id="6" name="Rounded Rectangle 39">
              <a:extLst>
                <a:ext uri="{FF2B5EF4-FFF2-40B4-BE49-F238E27FC236}">
                  <a16:creationId xmlns:a16="http://schemas.microsoft.com/office/drawing/2014/main" id="{AC0D56DA-9429-4D65-BDEB-EA19E4D92BF8}"/>
                </a:ext>
              </a:extLst>
            </p:cNvPr>
            <p:cNvSpPr/>
            <p:nvPr/>
          </p:nvSpPr>
          <p:spPr>
            <a:xfrm>
              <a:off x="1032081" y="4212772"/>
              <a:ext cx="4368755" cy="1086942"/>
            </a:xfrm>
            <a:prstGeom prst="roundRect">
              <a:avLst/>
            </a:prstGeom>
            <a:solidFill>
              <a:schemeClr val="accent4">
                <a:lumMod val="20000"/>
                <a:lumOff val="80000"/>
              </a:schemeClr>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Division of Communication &amp; Outreach">
              <a:extLst>
                <a:ext uri="{FF2B5EF4-FFF2-40B4-BE49-F238E27FC236}">
                  <a16:creationId xmlns:a16="http://schemas.microsoft.com/office/drawing/2014/main" id="{F4847F3D-DD6E-4DED-9E2B-D6648326BC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3243" y="4499841"/>
              <a:ext cx="960446" cy="564969"/>
            </a:xfrm>
            <a:prstGeom prst="rect">
              <a:avLst/>
            </a:prstGeom>
            <a:noFill/>
            <a:extLst>
              <a:ext uri="{909E8E84-426E-40DD-AFC4-6F175D3DCCD1}">
                <a14:hiddenFill xmlns:a14="http://schemas.microsoft.com/office/drawing/2010/main">
                  <a:solidFill>
                    <a:srgbClr val="FFFFFF"/>
                  </a:solidFill>
                </a14:hiddenFill>
              </a:ext>
            </a:extLst>
          </p:spPr>
        </p:pic>
        <p:sp>
          <p:nvSpPr>
            <p:cNvPr id="9" name="Right Arrow 8" title="&quot;&quot;">
              <a:extLst>
                <a:ext uri="{FF2B5EF4-FFF2-40B4-BE49-F238E27FC236}">
                  <a16:creationId xmlns:a16="http://schemas.microsoft.com/office/drawing/2014/main" id="{6FA8B592-EF10-4204-9228-2DE5E3D2000E}"/>
                </a:ext>
              </a:extLst>
            </p:cNvPr>
            <p:cNvSpPr/>
            <p:nvPr/>
          </p:nvSpPr>
          <p:spPr>
            <a:xfrm rot="5400000">
              <a:off x="2807964" y="4029220"/>
              <a:ext cx="537544" cy="381000"/>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36">
              <a:extLst>
                <a:ext uri="{FF2B5EF4-FFF2-40B4-BE49-F238E27FC236}">
                  <a16:creationId xmlns:a16="http://schemas.microsoft.com/office/drawing/2014/main" id="{6C79DE88-96F1-4EA7-BEE4-3172E9426631}"/>
                </a:ext>
              </a:extLst>
            </p:cNvPr>
            <p:cNvSpPr/>
            <p:nvPr/>
          </p:nvSpPr>
          <p:spPr>
            <a:xfrm>
              <a:off x="1032081" y="2864006"/>
              <a:ext cx="4368755" cy="1086942"/>
            </a:xfrm>
            <a:prstGeom prst="roundRect">
              <a:avLst/>
            </a:prstGeom>
            <a:solidFill>
              <a:schemeClr val="accent4">
                <a:lumMod val="20000"/>
                <a:lumOff val="80000"/>
              </a:schemeClr>
            </a:solid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title="&quot;&quot;">
              <a:extLst>
                <a:ext uri="{FF2B5EF4-FFF2-40B4-BE49-F238E27FC236}">
                  <a16:creationId xmlns:a16="http://schemas.microsoft.com/office/drawing/2014/main" id="{5F6838AD-F8F5-4818-80C1-EE3594583C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47509" y="2945460"/>
              <a:ext cx="2588921" cy="869878"/>
            </a:xfrm>
            <a:prstGeom prst="rect">
              <a:avLst/>
            </a:prstGeom>
          </p:spPr>
        </p:pic>
        <p:sp>
          <p:nvSpPr>
            <p:cNvPr id="13" name="Right Arrow 10" title="&quot;&quot;">
              <a:extLst>
                <a:ext uri="{FF2B5EF4-FFF2-40B4-BE49-F238E27FC236}">
                  <a16:creationId xmlns:a16="http://schemas.microsoft.com/office/drawing/2014/main" id="{BFACDA16-B93C-44A7-964D-6F4C1E90A43A}"/>
                </a:ext>
              </a:extLst>
            </p:cNvPr>
            <p:cNvSpPr/>
            <p:nvPr/>
          </p:nvSpPr>
          <p:spPr>
            <a:xfrm rot="5400000">
              <a:off x="2846883" y="2708958"/>
              <a:ext cx="459706" cy="381000"/>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ight Arrow 11" title="&quot;&quot;">
              <a:extLst>
                <a:ext uri="{FF2B5EF4-FFF2-40B4-BE49-F238E27FC236}">
                  <a16:creationId xmlns:a16="http://schemas.microsoft.com/office/drawing/2014/main" id="{E958AB9B-2808-4368-86E6-1B0E6C57D235}"/>
                </a:ext>
              </a:extLst>
            </p:cNvPr>
            <p:cNvSpPr/>
            <p:nvPr/>
          </p:nvSpPr>
          <p:spPr>
            <a:xfrm rot="5400000">
              <a:off x="4661889" y="2700089"/>
              <a:ext cx="487294" cy="381000"/>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2">
              <a:extLst>
                <a:ext uri="{FF2B5EF4-FFF2-40B4-BE49-F238E27FC236}">
                  <a16:creationId xmlns:a16="http://schemas.microsoft.com/office/drawing/2014/main" id="{C5BF6921-7BA3-4766-B18A-EC4CF6F6F61D}"/>
                </a:ext>
              </a:extLst>
            </p:cNvPr>
            <p:cNvSpPr/>
            <p:nvPr/>
          </p:nvSpPr>
          <p:spPr>
            <a:xfrm>
              <a:off x="2308369" y="1139535"/>
              <a:ext cx="1649455" cy="1534460"/>
            </a:xfrm>
            <a:prstGeom prst="roundRect">
              <a:avLst/>
            </a:prstGeom>
            <a:solidFill>
              <a:schemeClr val="accent1">
                <a:lumMod val="20000"/>
                <a:lumOff val="80000"/>
              </a:schemeClr>
            </a:solidFill>
            <a:ln w="38100">
              <a:solidFill>
                <a:schemeClr val="accent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Arrow 13" title="&quot;&quot;">
              <a:extLst>
                <a:ext uri="{FF2B5EF4-FFF2-40B4-BE49-F238E27FC236}">
                  <a16:creationId xmlns:a16="http://schemas.microsoft.com/office/drawing/2014/main" id="{A21D71C7-A710-47FC-9671-FCD7AD242341}"/>
                </a:ext>
              </a:extLst>
            </p:cNvPr>
            <p:cNvSpPr/>
            <p:nvPr/>
          </p:nvSpPr>
          <p:spPr>
            <a:xfrm rot="5400000">
              <a:off x="1244026" y="2706611"/>
              <a:ext cx="465020" cy="381000"/>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laptop_custom_screen_11466.png" title="&quot;&quot;">
              <a:extLst>
                <a:ext uri="{FF2B5EF4-FFF2-40B4-BE49-F238E27FC236}">
                  <a16:creationId xmlns:a16="http://schemas.microsoft.com/office/drawing/2014/main" id="{0375DCB3-7ABC-4801-9473-1742209D1E37}"/>
                </a:ext>
              </a:extLst>
            </p:cNvPr>
            <p:cNvPicPr>
              <a:picLocks noChangeAspect="1"/>
            </p:cNvPicPr>
            <p:nvPr/>
          </p:nvPicPr>
          <p:blipFill>
            <a:blip r:embed="rId5" cstate="print"/>
            <a:stretch>
              <a:fillRect/>
            </a:stretch>
          </p:blipFill>
          <p:spPr>
            <a:xfrm>
              <a:off x="2185250" y="1218622"/>
              <a:ext cx="1881235" cy="1328152"/>
            </a:xfrm>
            <a:prstGeom prst="rect">
              <a:avLst/>
            </a:prstGeom>
          </p:spPr>
        </p:pic>
        <p:grpSp>
          <p:nvGrpSpPr>
            <p:cNvPr id="18" name="Group 17">
              <a:extLst>
                <a:ext uri="{FF2B5EF4-FFF2-40B4-BE49-F238E27FC236}">
                  <a16:creationId xmlns:a16="http://schemas.microsoft.com/office/drawing/2014/main" id="{9BB9A4B3-68B6-4F2D-9544-5B314EFF1F73}"/>
                </a:ext>
              </a:extLst>
            </p:cNvPr>
            <p:cNvGrpSpPr/>
            <p:nvPr/>
          </p:nvGrpSpPr>
          <p:grpSpPr>
            <a:xfrm>
              <a:off x="731000" y="1139535"/>
              <a:ext cx="1489973" cy="1520950"/>
              <a:chOff x="555040" y="1810368"/>
              <a:chExt cx="1489973" cy="1520950"/>
            </a:xfrm>
          </p:grpSpPr>
          <p:sp>
            <p:nvSpPr>
              <p:cNvPr id="26" name="Rounded Rectangle 15">
                <a:extLst>
                  <a:ext uri="{FF2B5EF4-FFF2-40B4-BE49-F238E27FC236}">
                    <a16:creationId xmlns:a16="http://schemas.microsoft.com/office/drawing/2014/main" id="{88B52C79-834F-4E14-A513-2D3EE0E16389}"/>
                  </a:ext>
                </a:extLst>
              </p:cNvPr>
              <p:cNvSpPr/>
              <p:nvPr/>
            </p:nvSpPr>
            <p:spPr>
              <a:xfrm>
                <a:off x="555040" y="1810368"/>
                <a:ext cx="1487448" cy="1520950"/>
              </a:xfrm>
              <a:prstGeom prst="roundRect">
                <a:avLst/>
              </a:prstGeom>
              <a:solidFill>
                <a:schemeClr val="accent2">
                  <a:lumMod val="20000"/>
                  <a:lumOff val="80000"/>
                </a:schemeClr>
              </a:solidFill>
              <a:ln w="38100">
                <a:solidFill>
                  <a:schemeClr val="accent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A3791FD-12BF-40D3-98C4-5008BF9C7921}"/>
                  </a:ext>
                </a:extLst>
              </p:cNvPr>
              <p:cNvSpPr txBox="1"/>
              <p:nvPr/>
            </p:nvSpPr>
            <p:spPr>
              <a:xfrm>
                <a:off x="850761" y="3009996"/>
                <a:ext cx="788999" cy="307777"/>
              </a:xfrm>
              <a:prstGeom prst="rect">
                <a:avLst/>
              </a:prstGeom>
              <a:noFill/>
            </p:spPr>
            <p:txBody>
              <a:bodyPr wrap="none" rtlCol="0">
                <a:spAutoFit/>
              </a:bodyPr>
              <a:lstStyle/>
              <a:p>
                <a:r>
                  <a:rPr lang="en-US" sz="1400" dirty="0">
                    <a:solidFill>
                      <a:srgbClr val="002060"/>
                    </a:solidFill>
                  </a:rPr>
                  <a:t>ASSIST</a:t>
                </a:r>
                <a:endParaRPr lang="en-US" dirty="0">
                  <a:solidFill>
                    <a:srgbClr val="002060"/>
                  </a:solidFill>
                </a:endParaRPr>
              </a:p>
            </p:txBody>
          </p:sp>
          <p:grpSp>
            <p:nvGrpSpPr>
              <p:cNvPr id="28" name="Group 27">
                <a:extLst>
                  <a:ext uri="{FF2B5EF4-FFF2-40B4-BE49-F238E27FC236}">
                    <a16:creationId xmlns:a16="http://schemas.microsoft.com/office/drawing/2014/main" id="{942C3AEE-D94C-46AF-950E-F3141F0DE613}"/>
                  </a:ext>
                </a:extLst>
              </p:cNvPr>
              <p:cNvGrpSpPr/>
              <p:nvPr/>
            </p:nvGrpSpPr>
            <p:grpSpPr>
              <a:xfrm>
                <a:off x="597530" y="1907354"/>
                <a:ext cx="1447483" cy="1297484"/>
                <a:chOff x="607264" y="2166902"/>
                <a:chExt cx="1447483" cy="1297484"/>
              </a:xfrm>
            </p:grpSpPr>
            <p:pic>
              <p:nvPicPr>
                <p:cNvPr id="29" name="Picture 28" descr="computer_monitor_blue_screen_400_clr_3985.png" title="&quot;&quot;">
                  <a:extLst>
                    <a:ext uri="{FF2B5EF4-FFF2-40B4-BE49-F238E27FC236}">
                      <a16:creationId xmlns:a16="http://schemas.microsoft.com/office/drawing/2014/main" id="{D6150C7D-8388-4EE6-963C-F1F8479A4BE7}"/>
                    </a:ext>
                  </a:extLst>
                </p:cNvPr>
                <p:cNvPicPr>
                  <a:picLocks noChangeAspect="1"/>
                </p:cNvPicPr>
                <p:nvPr/>
              </p:nvPicPr>
              <p:blipFill>
                <a:blip r:embed="rId6" cstate="print"/>
                <a:stretch>
                  <a:fillRect/>
                </a:stretch>
              </p:blipFill>
              <p:spPr>
                <a:xfrm>
                  <a:off x="607264" y="2166902"/>
                  <a:ext cx="1447483" cy="1297484"/>
                </a:xfrm>
                <a:prstGeom prst="rect">
                  <a:avLst/>
                </a:prstGeom>
              </p:spPr>
            </p:pic>
            <p:pic>
              <p:nvPicPr>
                <p:cNvPr id="30" name="Picture 2" title="Monitor with ASSIST screen">
                  <a:extLst>
                    <a:ext uri="{FF2B5EF4-FFF2-40B4-BE49-F238E27FC236}">
                      <a16:creationId xmlns:a16="http://schemas.microsoft.com/office/drawing/2014/main" id="{78A242C4-DF5C-490A-94D3-829AB02AC1E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9540" y="2240816"/>
                  <a:ext cx="1073770" cy="750736"/>
                </a:xfrm>
                <a:prstGeom prst="rect">
                  <a:avLst/>
                </a:prstGeom>
                <a:noFill/>
                <a:ln w="9525">
                  <a:solidFill>
                    <a:srgbClr val="00206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19" name="TextBox 18">
              <a:extLst>
                <a:ext uri="{FF2B5EF4-FFF2-40B4-BE49-F238E27FC236}">
                  <a16:creationId xmlns:a16="http://schemas.microsoft.com/office/drawing/2014/main" id="{FD29F516-4561-40B9-A252-BDA494C593D9}"/>
                </a:ext>
              </a:extLst>
            </p:cNvPr>
            <p:cNvSpPr txBox="1"/>
            <p:nvPr/>
          </p:nvSpPr>
          <p:spPr>
            <a:xfrm>
              <a:off x="2332058" y="2257709"/>
              <a:ext cx="1625766" cy="307777"/>
            </a:xfrm>
            <a:prstGeom prst="rect">
              <a:avLst/>
            </a:prstGeom>
            <a:noFill/>
          </p:spPr>
          <p:txBody>
            <a:bodyPr wrap="none" rtlCol="0">
              <a:spAutoFit/>
            </a:bodyPr>
            <a:lstStyle/>
            <a:p>
              <a:r>
                <a:rPr lang="en-US" sz="1400" dirty="0">
                  <a:solidFill>
                    <a:srgbClr val="002060"/>
                  </a:solidFill>
                </a:rPr>
                <a:t>System-to-System</a:t>
              </a:r>
              <a:endParaRPr lang="en-US" dirty="0">
                <a:solidFill>
                  <a:srgbClr val="002060"/>
                </a:solidFill>
              </a:endParaRPr>
            </a:p>
          </p:txBody>
        </p:sp>
        <p:grpSp>
          <p:nvGrpSpPr>
            <p:cNvPr id="20" name="Group 19">
              <a:extLst>
                <a:ext uri="{FF2B5EF4-FFF2-40B4-BE49-F238E27FC236}">
                  <a16:creationId xmlns:a16="http://schemas.microsoft.com/office/drawing/2014/main" id="{A9279E4C-0EAE-46BF-A9D7-4351AD4EFF93}"/>
                </a:ext>
              </a:extLst>
            </p:cNvPr>
            <p:cNvGrpSpPr/>
            <p:nvPr/>
          </p:nvGrpSpPr>
          <p:grpSpPr>
            <a:xfrm>
              <a:off x="4030024" y="1139535"/>
              <a:ext cx="1909585" cy="1507405"/>
              <a:chOff x="4800803" y="1898932"/>
              <a:chExt cx="1909585" cy="1507405"/>
            </a:xfrm>
          </p:grpSpPr>
          <p:sp>
            <p:nvSpPr>
              <p:cNvPr id="21" name="Rounded Rectangle 21">
                <a:extLst>
                  <a:ext uri="{FF2B5EF4-FFF2-40B4-BE49-F238E27FC236}">
                    <a16:creationId xmlns:a16="http://schemas.microsoft.com/office/drawing/2014/main" id="{36D47E84-ADE7-40D2-B19D-56B76A1A08CD}"/>
                  </a:ext>
                </a:extLst>
              </p:cNvPr>
              <p:cNvSpPr/>
              <p:nvPr/>
            </p:nvSpPr>
            <p:spPr>
              <a:xfrm>
                <a:off x="4867527" y="1898932"/>
                <a:ext cx="1685674" cy="1507405"/>
              </a:xfrm>
              <a:prstGeom prst="roundRect">
                <a:avLst/>
              </a:prstGeom>
              <a:solidFill>
                <a:schemeClr val="accent3">
                  <a:lumMod val="20000"/>
                  <a:lumOff val="80000"/>
                </a:schemeClr>
              </a:solidFill>
              <a:ln w="38100" cmpd="sng">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D0477FD1-5F99-4D83-9140-4FB23FF8C534}"/>
                  </a:ext>
                </a:extLst>
              </p:cNvPr>
              <p:cNvSpPr txBox="1"/>
              <p:nvPr/>
            </p:nvSpPr>
            <p:spPr>
              <a:xfrm>
                <a:off x="5180380" y="3053802"/>
                <a:ext cx="1077474" cy="307777"/>
              </a:xfrm>
              <a:prstGeom prst="rect">
                <a:avLst/>
              </a:prstGeom>
              <a:noFill/>
            </p:spPr>
            <p:txBody>
              <a:bodyPr wrap="none" rtlCol="0">
                <a:spAutoFit/>
              </a:bodyPr>
              <a:lstStyle/>
              <a:p>
                <a:r>
                  <a:rPr lang="en-US" sz="1400" dirty="0">
                    <a:solidFill>
                      <a:srgbClr val="002060"/>
                    </a:solidFill>
                  </a:rPr>
                  <a:t>Workspace</a:t>
                </a:r>
                <a:endParaRPr lang="en-US" dirty="0">
                  <a:solidFill>
                    <a:srgbClr val="002060"/>
                  </a:solidFill>
                </a:endParaRPr>
              </a:p>
            </p:txBody>
          </p:sp>
          <p:grpSp>
            <p:nvGrpSpPr>
              <p:cNvPr id="23" name="Group 22">
                <a:extLst>
                  <a:ext uri="{FF2B5EF4-FFF2-40B4-BE49-F238E27FC236}">
                    <a16:creationId xmlns:a16="http://schemas.microsoft.com/office/drawing/2014/main" id="{A689A183-A551-477F-AEC5-6CE2DE333C56}"/>
                  </a:ext>
                </a:extLst>
              </p:cNvPr>
              <p:cNvGrpSpPr/>
              <p:nvPr/>
            </p:nvGrpSpPr>
            <p:grpSpPr>
              <a:xfrm>
                <a:off x="4800803" y="1912627"/>
                <a:ext cx="1909585" cy="1312840"/>
                <a:chOff x="4862483" y="2175424"/>
                <a:chExt cx="1909585" cy="1312840"/>
              </a:xfrm>
            </p:grpSpPr>
            <p:pic>
              <p:nvPicPr>
                <p:cNvPr id="24" name="Picture 23" title="&quot;&quot;">
                  <a:extLst>
                    <a:ext uri="{FF2B5EF4-FFF2-40B4-BE49-F238E27FC236}">
                      <a16:creationId xmlns:a16="http://schemas.microsoft.com/office/drawing/2014/main" id="{8E80A261-E099-40A0-9198-E0C021F022C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62483" y="2175424"/>
                  <a:ext cx="1909585" cy="1312840"/>
                </a:xfrm>
                <a:prstGeom prst="rect">
                  <a:avLst/>
                </a:prstGeom>
              </p:spPr>
            </p:pic>
            <p:pic>
              <p:nvPicPr>
                <p:cNvPr id="25" name="Picture 24" title="workspace screenshot">
                  <a:extLst>
                    <a:ext uri="{FF2B5EF4-FFF2-40B4-BE49-F238E27FC236}">
                      <a16:creationId xmlns:a16="http://schemas.microsoft.com/office/drawing/2014/main" id="{CFEE2559-C7FB-4B51-8703-2ACA0F90626C}"/>
                    </a:ext>
                  </a:extLst>
                </p:cNvPr>
                <p:cNvPicPr>
                  <a:picLocks noChangeAspect="1"/>
                </p:cNvPicPr>
                <p:nvPr/>
              </p:nvPicPr>
              <p:blipFill>
                <a:blip r:embed="rId9"/>
                <a:stretch>
                  <a:fillRect/>
                </a:stretch>
              </p:blipFill>
              <p:spPr>
                <a:xfrm>
                  <a:off x="5280797" y="2259573"/>
                  <a:ext cx="1017744" cy="571648"/>
                </a:xfrm>
                <a:prstGeom prst="rect">
                  <a:avLst/>
                </a:prstGeom>
              </p:spPr>
            </p:pic>
          </p:grpSp>
        </p:grpSp>
        <p:pic>
          <p:nvPicPr>
            <p:cNvPr id="36" name="Picture 35">
              <a:extLst>
                <a:ext uri="{FF2B5EF4-FFF2-40B4-BE49-F238E27FC236}">
                  <a16:creationId xmlns:a16="http://schemas.microsoft.com/office/drawing/2014/main" id="{E737A6D8-6945-45A5-95B0-79532D65025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23689" y="4499841"/>
              <a:ext cx="3431976" cy="564969"/>
            </a:xfrm>
            <a:prstGeom prst="rect">
              <a:avLst/>
            </a:prstGeom>
          </p:spPr>
        </p:pic>
      </p:grpSp>
    </p:spTree>
    <p:extLst>
      <p:ext uri="{BB962C8B-B14F-4D97-AF65-F5344CB8AC3E}">
        <p14:creationId xmlns:p14="http://schemas.microsoft.com/office/powerpoint/2010/main" val="4266265027"/>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49E13-D8D9-4C90-BF86-2EB2930C174C}"/>
              </a:ext>
            </a:extLst>
          </p:cNvPr>
          <p:cNvSpPr>
            <a:spLocks noGrp="1"/>
          </p:cNvSpPr>
          <p:nvPr>
            <p:ph type="title"/>
          </p:nvPr>
        </p:nvSpPr>
        <p:spPr>
          <a:xfrm>
            <a:off x="863505" y="1266738"/>
            <a:ext cx="7463991" cy="1014019"/>
          </a:xfrm>
        </p:spPr>
        <p:txBody>
          <a:bodyPr>
            <a:normAutofit/>
          </a:bodyPr>
          <a:lstStyle/>
          <a:p>
            <a:pPr>
              <a:spcAft>
                <a:spcPts val="1000"/>
              </a:spcAft>
            </a:pPr>
            <a:r>
              <a:rPr lang="en-US" sz="4400" dirty="0"/>
              <a:t>Write Application</a:t>
            </a:r>
          </a:p>
        </p:txBody>
      </p:sp>
      <p:sp>
        <p:nvSpPr>
          <p:cNvPr id="3" name="Content Placeholder 2">
            <a:extLst>
              <a:ext uri="{FF2B5EF4-FFF2-40B4-BE49-F238E27FC236}">
                <a16:creationId xmlns:a16="http://schemas.microsoft.com/office/drawing/2014/main" id="{1A47F37D-3C91-41FC-8C26-29CA27850C3E}"/>
              </a:ext>
            </a:extLst>
          </p:cNvPr>
          <p:cNvSpPr>
            <a:spLocks noGrp="1"/>
          </p:cNvSpPr>
          <p:nvPr>
            <p:ph idx="1"/>
          </p:nvPr>
        </p:nvSpPr>
        <p:spPr>
          <a:xfrm>
            <a:off x="452744" y="2450049"/>
            <a:ext cx="6668890" cy="3785419"/>
          </a:xfrm>
        </p:spPr>
        <p:txBody>
          <a:bodyPr>
            <a:normAutofit/>
          </a:bodyPr>
          <a:lstStyle/>
          <a:p>
            <a:r>
              <a:rPr lang="en-US" sz="3200" dirty="0"/>
              <a:t>Complete application forms and attachments</a:t>
            </a:r>
          </a:p>
          <a:p>
            <a:r>
              <a:rPr lang="en-US" sz="3200" dirty="0"/>
              <a:t>Write strong proposal that addresses review criteria</a:t>
            </a:r>
            <a:endParaRPr lang="en-US" sz="3000" dirty="0"/>
          </a:p>
          <a:p>
            <a:r>
              <a:rPr lang="en-US" sz="3200" dirty="0"/>
              <a:t>Read &amp; follow all instructions</a:t>
            </a:r>
          </a:p>
          <a:p>
            <a:pPr marL="0" indent="0">
              <a:buNone/>
            </a:pPr>
            <a:endParaRPr lang="en-US" sz="3200" dirty="0"/>
          </a:p>
        </p:txBody>
      </p:sp>
      <p:sp>
        <p:nvSpPr>
          <p:cNvPr id="35" name="Freeform 31">
            <a:extLst>
              <a:ext uri="{FF2B5EF4-FFF2-40B4-BE49-F238E27FC236}">
                <a16:creationId xmlns:a16="http://schemas.microsoft.com/office/drawing/2014/main" id="{C89FDD9F-84AD-4824-89D2-9E286F56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7" name="Rectangle 36">
            <a:extLst>
              <a:ext uri="{FF2B5EF4-FFF2-40B4-BE49-F238E27FC236}">
                <a16:creationId xmlns:a16="http://schemas.microsoft.com/office/drawing/2014/main" id="{0AFF99B9-09FA-411A-8B54-D714B2EE9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1" y="0"/>
            <a:ext cx="406254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9" name="Freeform 5">
            <a:extLst>
              <a:ext uri="{FF2B5EF4-FFF2-40B4-BE49-F238E27FC236}">
                <a16:creationId xmlns:a16="http://schemas.microsoft.com/office/drawing/2014/main" id="{7E6CE931-52B0-4AD0-991F-0648E313B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472531"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41" name="Rectangle 40">
            <a:extLst>
              <a:ext uri="{FF2B5EF4-FFF2-40B4-BE49-F238E27FC236}">
                <a16:creationId xmlns:a16="http://schemas.microsoft.com/office/drawing/2014/main" id="{D138FED9-7840-470D-BB14-BF4696ADA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9" name="Picture 8" descr="Grants Process Overview infographic">
            <a:extLst>
              <a:ext uri="{FF2B5EF4-FFF2-40B4-BE49-F238E27FC236}">
                <a16:creationId xmlns:a16="http://schemas.microsoft.com/office/drawing/2014/main" id="{6675D3F5-1CFF-48B6-A3CC-4B2498E334E5}"/>
              </a:ext>
            </a:extLst>
          </p:cNvPr>
          <p:cNvPicPr>
            <a:picLocks noChangeAspect="1"/>
          </p:cNvPicPr>
          <p:nvPr/>
        </p:nvPicPr>
        <p:blipFill>
          <a:blip r:embed="rId3"/>
          <a:stretch>
            <a:fillRect/>
          </a:stretch>
        </p:blipFill>
        <p:spPr>
          <a:xfrm>
            <a:off x="7837118" y="1075888"/>
            <a:ext cx="3902138" cy="4867069"/>
          </a:xfrm>
          <a:prstGeom prst="rect">
            <a:avLst/>
          </a:prstGeom>
        </p:spPr>
      </p:pic>
      <p:pic>
        <p:nvPicPr>
          <p:cNvPr id="6" name="Picture 5">
            <a:extLst>
              <a:ext uri="{FF2B5EF4-FFF2-40B4-BE49-F238E27FC236}">
                <a16:creationId xmlns:a16="http://schemas.microsoft.com/office/drawing/2014/main" id="{1E79C9DE-7EC6-47A4-8258-93A1B0F8A92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65281" y="1266738"/>
            <a:ext cx="698224" cy="714462"/>
          </a:xfrm>
          <a:prstGeom prst="rect">
            <a:avLst/>
          </a:prstGeom>
        </p:spPr>
      </p:pic>
      <p:sp>
        <p:nvSpPr>
          <p:cNvPr id="4" name="Rectangle 3">
            <a:extLst>
              <a:ext uri="{FF2B5EF4-FFF2-40B4-BE49-F238E27FC236}">
                <a16:creationId xmlns:a16="http://schemas.microsoft.com/office/drawing/2014/main" id="{323A7C12-B304-47E1-A500-A6135C7A1AD2}"/>
              </a:ext>
              <a:ext uri="{C183D7F6-B498-43B3-948B-1728B52AA6E4}">
                <adec:decorative xmlns:adec="http://schemas.microsoft.com/office/drawing/2017/decorative" val="1"/>
              </a:ext>
            </a:extLst>
          </p:cNvPr>
          <p:cNvSpPr/>
          <p:nvPr/>
        </p:nvSpPr>
        <p:spPr>
          <a:xfrm>
            <a:off x="7837118" y="1075888"/>
            <a:ext cx="3902138" cy="1204869"/>
          </a:xfrm>
          <a:prstGeom prst="rect">
            <a:avLst/>
          </a:pr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C582C40-A58E-43DF-91A8-9E4CB4A5FBEE}"/>
              </a:ext>
              <a:ext uri="{C183D7F6-B498-43B3-948B-1728B52AA6E4}">
                <adec:decorative xmlns:adec="http://schemas.microsoft.com/office/drawing/2017/decorative" val="1"/>
              </a:ext>
            </a:extLst>
          </p:cNvPr>
          <p:cNvSpPr/>
          <p:nvPr/>
        </p:nvSpPr>
        <p:spPr>
          <a:xfrm>
            <a:off x="7862193" y="3508496"/>
            <a:ext cx="3902138" cy="2434461"/>
          </a:xfrm>
          <a:prstGeom prst="rect">
            <a:avLst/>
          </a:pr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A59E8A2-51CB-4C4B-8317-F4927B12C9FE}"/>
              </a:ext>
              <a:ext uri="{C183D7F6-B498-43B3-948B-1728B52AA6E4}">
                <adec:decorative xmlns:adec="http://schemas.microsoft.com/office/drawing/2017/decorative" val="1"/>
              </a:ext>
            </a:extLst>
          </p:cNvPr>
          <p:cNvSpPr/>
          <p:nvPr/>
        </p:nvSpPr>
        <p:spPr>
          <a:xfrm>
            <a:off x="7837118" y="2280757"/>
            <a:ext cx="3902138" cy="1204869"/>
          </a:xfrm>
          <a:prstGeom prst="rect">
            <a:avLst/>
          </a:prstGeom>
          <a:noFill/>
          <a:ln w="31750" cmpd="sng">
            <a:solidFill>
              <a:schemeClr val="accent3">
                <a:lumMod val="50000"/>
              </a:schemeClr>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50000"/>
                </a:schemeClr>
              </a:solidFill>
            </a:endParaRPr>
          </a:p>
        </p:txBody>
      </p:sp>
      <p:sp>
        <p:nvSpPr>
          <p:cNvPr id="13" name="Rectangle 12">
            <a:extLst>
              <a:ext uri="{FF2B5EF4-FFF2-40B4-BE49-F238E27FC236}">
                <a16:creationId xmlns:a16="http://schemas.microsoft.com/office/drawing/2014/main" id="{8C3AFC25-AE4A-48A3-8B6C-CDE3029E3430}"/>
              </a:ext>
              <a:ext uri="{C183D7F6-B498-43B3-948B-1728B52AA6E4}">
                <adec:decorative xmlns:adec="http://schemas.microsoft.com/office/drawing/2017/decorative" val="1"/>
              </a:ext>
            </a:extLst>
          </p:cNvPr>
          <p:cNvSpPr/>
          <p:nvPr/>
        </p:nvSpPr>
        <p:spPr>
          <a:xfrm>
            <a:off x="10278347" y="1"/>
            <a:ext cx="1021314" cy="10758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0819877"/>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grants.nih.gov home page">
            <a:extLst>
              <a:ext uri="{FF2B5EF4-FFF2-40B4-BE49-F238E27FC236}">
                <a16:creationId xmlns:a16="http://schemas.microsoft.com/office/drawing/2014/main" id="{44EDF004-8562-47FB-8580-DF36EC2D8FF8}"/>
              </a:ext>
            </a:extLst>
          </p:cNvPr>
          <p:cNvPicPr>
            <a:picLocks noChangeAspect="1"/>
          </p:cNvPicPr>
          <p:nvPr/>
        </p:nvPicPr>
        <p:blipFill>
          <a:blip r:embed="rId4"/>
          <a:stretch>
            <a:fillRect/>
          </a:stretch>
        </p:blipFill>
        <p:spPr>
          <a:xfrm>
            <a:off x="756959" y="410244"/>
            <a:ext cx="10678082" cy="6037511"/>
          </a:xfrm>
          <a:prstGeom prst="rect">
            <a:avLst/>
          </a:prstGeom>
        </p:spPr>
      </p:pic>
      <p:sp>
        <p:nvSpPr>
          <p:cNvPr id="3" name="Rectangle 2">
            <a:extLst>
              <a:ext uri="{FF2B5EF4-FFF2-40B4-BE49-F238E27FC236}">
                <a16:creationId xmlns:a16="http://schemas.microsoft.com/office/drawing/2014/main" id="{C1F31D49-6DC8-46CE-ABDB-1767927591B6}"/>
              </a:ext>
              <a:ext uri="{C183D7F6-B498-43B3-948B-1728B52AA6E4}">
                <adec:decorative xmlns:adec="http://schemas.microsoft.com/office/drawing/2017/decorative" val="1"/>
              </a:ext>
            </a:extLst>
          </p:cNvPr>
          <p:cNvSpPr/>
          <p:nvPr/>
        </p:nvSpPr>
        <p:spPr>
          <a:xfrm>
            <a:off x="8518358" y="1786855"/>
            <a:ext cx="2444817" cy="604007"/>
          </a:xfrm>
          <a:prstGeom prst="rect">
            <a:avLst/>
          </a:prstGeom>
          <a:noFill/>
          <a:ln w="31750" cmpd="sng">
            <a:solidFill>
              <a:schemeClr val="accent3">
                <a:lumMod val="50000"/>
              </a:schemeClr>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50000"/>
                </a:schemeClr>
              </a:solidFill>
            </a:endParaRPr>
          </a:p>
        </p:txBody>
      </p:sp>
      <p:sp>
        <p:nvSpPr>
          <p:cNvPr id="5" name="Rectangle 4">
            <a:extLst>
              <a:ext uri="{FF2B5EF4-FFF2-40B4-BE49-F238E27FC236}">
                <a16:creationId xmlns:a16="http://schemas.microsoft.com/office/drawing/2014/main" id="{8CA67857-FE03-4EE4-915E-D4F03C1978DD}"/>
              </a:ext>
              <a:ext uri="{C183D7F6-B498-43B3-948B-1728B52AA6E4}">
                <adec:decorative xmlns:adec="http://schemas.microsoft.com/office/drawing/2017/decorative" val="1"/>
              </a:ext>
            </a:extLst>
          </p:cNvPr>
          <p:cNvSpPr/>
          <p:nvPr/>
        </p:nvSpPr>
        <p:spPr>
          <a:xfrm>
            <a:off x="1448156" y="5400086"/>
            <a:ext cx="1075126" cy="306234"/>
          </a:xfrm>
          <a:prstGeom prst="rect">
            <a:avLst/>
          </a:prstGeom>
          <a:noFill/>
          <a:ln w="31750" cmpd="sng">
            <a:solidFill>
              <a:schemeClr val="accent3">
                <a:lumMod val="50000"/>
              </a:schemeClr>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50000"/>
                </a:schemeClr>
              </a:solidFill>
            </a:endParaRPr>
          </a:p>
        </p:txBody>
      </p:sp>
      <p:sp>
        <p:nvSpPr>
          <p:cNvPr id="6" name="Speech Bubble: Rectangle 5">
            <a:extLst>
              <a:ext uri="{FF2B5EF4-FFF2-40B4-BE49-F238E27FC236}">
                <a16:creationId xmlns:a16="http://schemas.microsoft.com/office/drawing/2014/main" id="{6F241DAC-11CE-491A-9545-89256B3F7C72}"/>
              </a:ext>
            </a:extLst>
          </p:cNvPr>
          <p:cNvSpPr/>
          <p:nvPr/>
        </p:nvSpPr>
        <p:spPr>
          <a:xfrm>
            <a:off x="3267596" y="2870606"/>
            <a:ext cx="4687747" cy="1851949"/>
          </a:xfrm>
          <a:prstGeom prst="wedgeRectCallout">
            <a:avLst>
              <a:gd name="adj1" fmla="val -68240"/>
              <a:gd name="adj2" fmla="val 968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accent3">
                    <a:lumMod val="50000"/>
                  </a:schemeClr>
                </a:solidFill>
              </a:rPr>
              <a:t>How to Apply – Application Guide</a:t>
            </a:r>
          </a:p>
        </p:txBody>
      </p:sp>
      <p:sp>
        <p:nvSpPr>
          <p:cNvPr id="7" name="Speech Bubble: Rectangle 6">
            <a:extLst>
              <a:ext uri="{FF2B5EF4-FFF2-40B4-BE49-F238E27FC236}">
                <a16:creationId xmlns:a16="http://schemas.microsoft.com/office/drawing/2014/main" id="{8DDBB82B-0C6A-4C3F-8C70-C5EDF54B04C8}"/>
              </a:ext>
            </a:extLst>
          </p:cNvPr>
          <p:cNvSpPr/>
          <p:nvPr/>
        </p:nvSpPr>
        <p:spPr>
          <a:xfrm>
            <a:off x="3267595" y="2870606"/>
            <a:ext cx="4687747" cy="1851949"/>
          </a:xfrm>
          <a:prstGeom prst="wedgeRectCallout">
            <a:avLst>
              <a:gd name="adj1" fmla="val 67316"/>
              <a:gd name="adj2" fmla="val -906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accent3">
                    <a:lumMod val="50000"/>
                  </a:schemeClr>
                </a:solidFill>
              </a:rPr>
              <a:t>How to Apply – Application Guide</a:t>
            </a:r>
          </a:p>
        </p:txBody>
      </p:sp>
      <p:sp>
        <p:nvSpPr>
          <p:cNvPr id="2" name="Title 1">
            <a:extLst>
              <a:ext uri="{FF2B5EF4-FFF2-40B4-BE49-F238E27FC236}">
                <a16:creationId xmlns:a16="http://schemas.microsoft.com/office/drawing/2014/main" id="{3395AD0D-6677-4D42-8053-2B83CCF2B300}"/>
              </a:ext>
            </a:extLst>
          </p:cNvPr>
          <p:cNvSpPr>
            <a:spLocks noGrp="1"/>
          </p:cNvSpPr>
          <p:nvPr>
            <p:ph type="title"/>
          </p:nvPr>
        </p:nvSpPr>
        <p:spPr>
          <a:xfrm>
            <a:off x="909106" y="-843856"/>
            <a:ext cx="9404723" cy="1400530"/>
          </a:xfrm>
        </p:spPr>
        <p:txBody>
          <a:bodyPr/>
          <a:lstStyle/>
          <a:p>
            <a:r>
              <a:rPr lang="en-US" dirty="0">
                <a:solidFill>
                  <a:srgbClr val="0E3770"/>
                </a:solidFill>
              </a:rPr>
              <a:t>How to Apply – Application Guide</a:t>
            </a:r>
          </a:p>
        </p:txBody>
      </p:sp>
    </p:spTree>
    <p:custDataLst>
      <p:tags r:id="rId1"/>
    </p:custDataLst>
    <p:extLst>
      <p:ext uri="{BB962C8B-B14F-4D97-AF65-F5344CB8AC3E}">
        <p14:creationId xmlns:p14="http://schemas.microsoft.com/office/powerpoint/2010/main" val="1250629788"/>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How to Apply - Application Guide page">
            <a:extLst>
              <a:ext uri="{FF2B5EF4-FFF2-40B4-BE49-F238E27FC236}">
                <a16:creationId xmlns:a16="http://schemas.microsoft.com/office/drawing/2014/main" id="{D8AC519A-AF30-4F78-97C0-328C4EA9C7F9}"/>
              </a:ext>
            </a:extLst>
          </p:cNvPr>
          <p:cNvPicPr>
            <a:picLocks noChangeAspect="1"/>
          </p:cNvPicPr>
          <p:nvPr/>
        </p:nvPicPr>
        <p:blipFill>
          <a:blip r:embed="rId4"/>
          <a:stretch>
            <a:fillRect/>
          </a:stretch>
        </p:blipFill>
        <p:spPr>
          <a:xfrm>
            <a:off x="1058931" y="139636"/>
            <a:ext cx="10074137" cy="6578728"/>
          </a:xfrm>
          <a:prstGeom prst="rect">
            <a:avLst/>
          </a:prstGeom>
        </p:spPr>
      </p:pic>
      <p:sp>
        <p:nvSpPr>
          <p:cNvPr id="3" name="Title 2">
            <a:extLst>
              <a:ext uri="{FF2B5EF4-FFF2-40B4-BE49-F238E27FC236}">
                <a16:creationId xmlns:a16="http://schemas.microsoft.com/office/drawing/2014/main" id="{EFD9DF08-3D43-44A8-83A6-A87F14C67EEA}"/>
              </a:ext>
            </a:extLst>
          </p:cNvPr>
          <p:cNvSpPr>
            <a:spLocks noGrp="1"/>
          </p:cNvSpPr>
          <p:nvPr>
            <p:ph type="title"/>
          </p:nvPr>
        </p:nvSpPr>
        <p:spPr>
          <a:xfrm>
            <a:off x="102475" y="-871585"/>
            <a:ext cx="11987048" cy="1400530"/>
          </a:xfrm>
        </p:spPr>
        <p:txBody>
          <a:bodyPr/>
          <a:lstStyle/>
          <a:p>
            <a:r>
              <a:rPr lang="en-US" dirty="0">
                <a:solidFill>
                  <a:srgbClr val="0E3770"/>
                </a:solidFill>
              </a:rPr>
              <a:t>How to Apply Application Guide home page</a:t>
            </a:r>
          </a:p>
        </p:txBody>
      </p:sp>
    </p:spTree>
    <p:custDataLst>
      <p:tags r:id="rId1"/>
    </p:custDataLst>
    <p:extLst>
      <p:ext uri="{BB962C8B-B14F-4D97-AF65-F5344CB8AC3E}">
        <p14:creationId xmlns:p14="http://schemas.microsoft.com/office/powerpoint/2010/main" val="2925305157"/>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47739-332B-4300-B0D2-C283E345F0D8}"/>
              </a:ext>
            </a:extLst>
          </p:cNvPr>
          <p:cNvSpPr>
            <a:spLocks noGrp="1"/>
          </p:cNvSpPr>
          <p:nvPr>
            <p:ph type="title"/>
          </p:nvPr>
        </p:nvSpPr>
        <p:spPr>
          <a:xfrm>
            <a:off x="1825555" y="465970"/>
            <a:ext cx="9404723" cy="1400530"/>
          </a:xfrm>
        </p:spPr>
        <p:txBody>
          <a:bodyPr/>
          <a:lstStyle/>
          <a:p>
            <a:r>
              <a:rPr lang="en-US" dirty="0"/>
              <a:t>Follow All Instructions Carefully</a:t>
            </a:r>
          </a:p>
        </p:txBody>
      </p:sp>
      <p:pic>
        <p:nvPicPr>
          <p:cNvPr id="4" name="Picture 3" descr="In order of importance (least to most) - Application Guide, Funding Opportunity Announcement, and NIH Guide notices" title="Instructions can be found in multiple places">
            <a:extLst>
              <a:ext uri="{FF2B5EF4-FFF2-40B4-BE49-F238E27FC236}">
                <a16:creationId xmlns:a16="http://schemas.microsoft.com/office/drawing/2014/main" id="{F48BEB7F-7D02-4587-9DFF-A8304F0BE62E}"/>
              </a:ext>
            </a:extLst>
          </p:cNvPr>
          <p:cNvPicPr>
            <a:picLocks noChangeAspect="1"/>
          </p:cNvPicPr>
          <p:nvPr/>
        </p:nvPicPr>
        <p:blipFill>
          <a:blip r:embed="rId3"/>
          <a:stretch>
            <a:fillRect/>
          </a:stretch>
        </p:blipFill>
        <p:spPr>
          <a:xfrm>
            <a:off x="1084980" y="1576015"/>
            <a:ext cx="10022040" cy="4682068"/>
          </a:xfrm>
          <a:prstGeom prst="rect">
            <a:avLst/>
          </a:prstGeom>
        </p:spPr>
      </p:pic>
    </p:spTree>
    <p:extLst>
      <p:ext uri="{BB962C8B-B14F-4D97-AF65-F5344CB8AC3E}">
        <p14:creationId xmlns:p14="http://schemas.microsoft.com/office/powerpoint/2010/main" val="3959357251"/>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49E13-D8D9-4C90-BF86-2EB2930C174C}"/>
              </a:ext>
            </a:extLst>
          </p:cNvPr>
          <p:cNvSpPr>
            <a:spLocks noGrp="1"/>
          </p:cNvSpPr>
          <p:nvPr>
            <p:ph type="title"/>
          </p:nvPr>
        </p:nvSpPr>
        <p:spPr>
          <a:xfrm>
            <a:off x="863505" y="589666"/>
            <a:ext cx="7463991" cy="1014019"/>
          </a:xfrm>
        </p:spPr>
        <p:txBody>
          <a:bodyPr>
            <a:normAutofit/>
          </a:bodyPr>
          <a:lstStyle/>
          <a:p>
            <a:pPr>
              <a:spcAft>
                <a:spcPts val="1000"/>
              </a:spcAft>
            </a:pPr>
            <a:r>
              <a:rPr lang="en-US" sz="4400" dirty="0"/>
              <a:t>Submit Early!</a:t>
            </a:r>
          </a:p>
        </p:txBody>
      </p:sp>
      <p:sp>
        <p:nvSpPr>
          <p:cNvPr id="3" name="Content Placeholder 2">
            <a:extLst>
              <a:ext uri="{FF2B5EF4-FFF2-40B4-BE49-F238E27FC236}">
                <a16:creationId xmlns:a16="http://schemas.microsoft.com/office/drawing/2014/main" id="{1A47F37D-3C91-41FC-8C26-29CA27850C3E}"/>
              </a:ext>
            </a:extLst>
          </p:cNvPr>
          <p:cNvSpPr>
            <a:spLocks noGrp="1"/>
          </p:cNvSpPr>
          <p:nvPr>
            <p:ph idx="1"/>
          </p:nvPr>
        </p:nvSpPr>
        <p:spPr>
          <a:xfrm>
            <a:off x="452744" y="1778718"/>
            <a:ext cx="7122702" cy="3785419"/>
          </a:xfrm>
        </p:spPr>
        <p:txBody>
          <a:bodyPr>
            <a:normAutofit/>
          </a:bodyPr>
          <a:lstStyle/>
          <a:p>
            <a:r>
              <a:rPr lang="en-US" sz="3200" dirty="0"/>
              <a:t>Applications routed through Grants.gov to NIH’s eRA Commons</a:t>
            </a:r>
          </a:p>
          <a:p>
            <a:r>
              <a:rPr lang="en-US" sz="3200" dirty="0"/>
              <a:t>Days before due date</a:t>
            </a:r>
          </a:p>
          <a:p>
            <a:pPr lvl="1"/>
            <a:r>
              <a:rPr lang="en-US" sz="3000" dirty="0"/>
              <a:t>Allow time to check application image in eRA Commons and address any unforeseen issues</a:t>
            </a:r>
          </a:p>
          <a:p>
            <a:pPr marL="0" indent="0">
              <a:buNone/>
            </a:pPr>
            <a:endParaRPr lang="en-US" sz="3200" dirty="0"/>
          </a:p>
        </p:txBody>
      </p:sp>
      <p:sp>
        <p:nvSpPr>
          <p:cNvPr id="35" name="Freeform 31">
            <a:extLst>
              <a:ext uri="{FF2B5EF4-FFF2-40B4-BE49-F238E27FC236}">
                <a16:creationId xmlns:a16="http://schemas.microsoft.com/office/drawing/2014/main" id="{C89FDD9F-84AD-4824-89D2-9E286F56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7" name="Rectangle 36">
            <a:extLst>
              <a:ext uri="{FF2B5EF4-FFF2-40B4-BE49-F238E27FC236}">
                <a16:creationId xmlns:a16="http://schemas.microsoft.com/office/drawing/2014/main" id="{0AFF99B9-09FA-411A-8B54-D714B2EE9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1" y="0"/>
            <a:ext cx="406254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9" name="Freeform 5">
            <a:extLst>
              <a:ext uri="{FF2B5EF4-FFF2-40B4-BE49-F238E27FC236}">
                <a16:creationId xmlns:a16="http://schemas.microsoft.com/office/drawing/2014/main" id="{7E6CE931-52B0-4AD0-991F-0648E313B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472531"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41" name="Rectangle 40">
            <a:extLst>
              <a:ext uri="{FF2B5EF4-FFF2-40B4-BE49-F238E27FC236}">
                <a16:creationId xmlns:a16="http://schemas.microsoft.com/office/drawing/2014/main" id="{D138FED9-7840-470D-BB14-BF4696ADA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9" name="Picture 8" descr="Grants Process Overview infographic">
            <a:extLst>
              <a:ext uri="{FF2B5EF4-FFF2-40B4-BE49-F238E27FC236}">
                <a16:creationId xmlns:a16="http://schemas.microsoft.com/office/drawing/2014/main" id="{6675D3F5-1CFF-48B6-A3CC-4B2498E334E5}"/>
              </a:ext>
            </a:extLst>
          </p:cNvPr>
          <p:cNvPicPr>
            <a:picLocks noChangeAspect="1"/>
          </p:cNvPicPr>
          <p:nvPr/>
        </p:nvPicPr>
        <p:blipFill>
          <a:blip r:embed="rId3"/>
          <a:stretch>
            <a:fillRect/>
          </a:stretch>
        </p:blipFill>
        <p:spPr>
          <a:xfrm>
            <a:off x="7837118" y="1075888"/>
            <a:ext cx="3902138" cy="4867069"/>
          </a:xfrm>
          <a:prstGeom prst="rect">
            <a:avLst/>
          </a:prstGeom>
        </p:spPr>
      </p:pic>
      <p:pic>
        <p:nvPicPr>
          <p:cNvPr id="6" name="Picture 5">
            <a:extLst>
              <a:ext uri="{FF2B5EF4-FFF2-40B4-BE49-F238E27FC236}">
                <a16:creationId xmlns:a16="http://schemas.microsoft.com/office/drawing/2014/main" id="{1E79C9DE-7EC6-47A4-8258-93A1B0F8A92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65281" y="595407"/>
            <a:ext cx="698224" cy="714462"/>
          </a:xfrm>
          <a:prstGeom prst="rect">
            <a:avLst/>
          </a:prstGeom>
        </p:spPr>
      </p:pic>
      <p:sp>
        <p:nvSpPr>
          <p:cNvPr id="4" name="Rectangle 3">
            <a:extLst>
              <a:ext uri="{FF2B5EF4-FFF2-40B4-BE49-F238E27FC236}">
                <a16:creationId xmlns:a16="http://schemas.microsoft.com/office/drawing/2014/main" id="{323A7C12-B304-47E1-A500-A6135C7A1AD2}"/>
              </a:ext>
              <a:ext uri="{C183D7F6-B498-43B3-948B-1728B52AA6E4}">
                <adec:decorative xmlns:adec="http://schemas.microsoft.com/office/drawing/2017/decorative" val="1"/>
              </a:ext>
            </a:extLst>
          </p:cNvPr>
          <p:cNvSpPr/>
          <p:nvPr/>
        </p:nvSpPr>
        <p:spPr>
          <a:xfrm>
            <a:off x="7837118" y="1075888"/>
            <a:ext cx="3902138" cy="1204869"/>
          </a:xfrm>
          <a:prstGeom prst="rect">
            <a:avLst/>
          </a:pr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Rectangle 10">
            <a:extLst>
              <a:ext uri="{FF2B5EF4-FFF2-40B4-BE49-F238E27FC236}">
                <a16:creationId xmlns:a16="http://schemas.microsoft.com/office/drawing/2014/main" id="{DC582C40-A58E-43DF-91A8-9E4CB4A5FBEE}"/>
              </a:ext>
              <a:ext uri="{C183D7F6-B498-43B3-948B-1728B52AA6E4}">
                <adec:decorative xmlns:adec="http://schemas.microsoft.com/office/drawing/2017/decorative" val="1"/>
              </a:ext>
            </a:extLst>
          </p:cNvPr>
          <p:cNvSpPr/>
          <p:nvPr/>
        </p:nvSpPr>
        <p:spPr>
          <a:xfrm>
            <a:off x="7862193" y="3508496"/>
            <a:ext cx="3902138" cy="2434461"/>
          </a:xfrm>
          <a:prstGeom prst="rect">
            <a:avLst/>
          </a:pr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Rectangle 11">
            <a:extLst>
              <a:ext uri="{FF2B5EF4-FFF2-40B4-BE49-F238E27FC236}">
                <a16:creationId xmlns:a16="http://schemas.microsoft.com/office/drawing/2014/main" id="{3A59E8A2-51CB-4C4B-8317-F4927B12C9FE}"/>
              </a:ext>
              <a:ext uri="{C183D7F6-B498-43B3-948B-1728B52AA6E4}">
                <adec:decorative xmlns:adec="http://schemas.microsoft.com/office/drawing/2017/decorative" val="1"/>
              </a:ext>
            </a:extLst>
          </p:cNvPr>
          <p:cNvSpPr/>
          <p:nvPr/>
        </p:nvSpPr>
        <p:spPr>
          <a:xfrm>
            <a:off x="7837118" y="2280757"/>
            <a:ext cx="3902138" cy="1204869"/>
          </a:xfrm>
          <a:prstGeom prst="rect">
            <a:avLst/>
          </a:prstGeom>
          <a:noFill/>
          <a:ln w="31750" cmpd="sng">
            <a:solidFill>
              <a:schemeClr val="accent3">
                <a:lumMod val="50000"/>
              </a:schemeClr>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F7A24">
                  <a:lumMod val="50000"/>
                </a:srgbClr>
              </a:solidFill>
              <a:effectLst/>
              <a:uLnTx/>
              <a:uFillTx/>
              <a:latin typeface="Century Gothic" panose="020B0502020202020204"/>
              <a:ea typeface="+mn-ea"/>
              <a:cs typeface="+mn-cs"/>
            </a:endParaRPr>
          </a:p>
        </p:txBody>
      </p:sp>
      <p:sp>
        <p:nvSpPr>
          <p:cNvPr id="13" name="Rectangle 12">
            <a:extLst>
              <a:ext uri="{FF2B5EF4-FFF2-40B4-BE49-F238E27FC236}">
                <a16:creationId xmlns:a16="http://schemas.microsoft.com/office/drawing/2014/main" id="{5D983FC6-DA1C-4E29-B022-C0E27401E426}"/>
              </a:ext>
              <a:ext uri="{C183D7F6-B498-43B3-948B-1728B52AA6E4}">
                <adec:decorative xmlns:adec="http://schemas.microsoft.com/office/drawing/2017/decorative" val="1"/>
              </a:ext>
            </a:extLst>
          </p:cNvPr>
          <p:cNvSpPr/>
          <p:nvPr/>
        </p:nvSpPr>
        <p:spPr>
          <a:xfrm>
            <a:off x="10278347" y="1"/>
            <a:ext cx="1021314" cy="10758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9995752"/>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49E13-D8D9-4C90-BF86-2EB2930C174C}"/>
              </a:ext>
            </a:extLst>
          </p:cNvPr>
          <p:cNvSpPr>
            <a:spLocks noGrp="1"/>
          </p:cNvSpPr>
          <p:nvPr>
            <p:ph type="title"/>
          </p:nvPr>
        </p:nvSpPr>
        <p:spPr>
          <a:xfrm>
            <a:off x="863505" y="722728"/>
            <a:ext cx="7463991" cy="1014019"/>
          </a:xfrm>
        </p:spPr>
        <p:txBody>
          <a:bodyPr>
            <a:normAutofit/>
          </a:bodyPr>
          <a:lstStyle/>
          <a:p>
            <a:pPr>
              <a:spcAft>
                <a:spcPts val="1000"/>
              </a:spcAft>
            </a:pPr>
            <a:r>
              <a:rPr lang="en-US" sz="4400" dirty="0"/>
              <a:t>Receipt &amp; Referral</a:t>
            </a:r>
          </a:p>
        </p:txBody>
      </p:sp>
      <p:sp>
        <p:nvSpPr>
          <p:cNvPr id="3" name="Content Placeholder 2">
            <a:extLst>
              <a:ext uri="{FF2B5EF4-FFF2-40B4-BE49-F238E27FC236}">
                <a16:creationId xmlns:a16="http://schemas.microsoft.com/office/drawing/2014/main" id="{1A47F37D-3C91-41FC-8C26-29CA27850C3E}"/>
              </a:ext>
            </a:extLst>
          </p:cNvPr>
          <p:cNvSpPr>
            <a:spLocks noGrp="1"/>
          </p:cNvSpPr>
          <p:nvPr>
            <p:ph idx="1"/>
          </p:nvPr>
        </p:nvSpPr>
        <p:spPr>
          <a:xfrm>
            <a:off x="452744" y="1906039"/>
            <a:ext cx="6668890" cy="3785419"/>
          </a:xfrm>
        </p:spPr>
        <p:txBody>
          <a:bodyPr>
            <a:normAutofit fontScale="92500" lnSpcReduction="20000"/>
          </a:bodyPr>
          <a:lstStyle/>
          <a:p>
            <a:r>
              <a:rPr lang="en-US" sz="3200" dirty="0"/>
              <a:t>Additional application checks</a:t>
            </a:r>
          </a:p>
          <a:p>
            <a:r>
              <a:rPr lang="en-US" sz="3200" dirty="0"/>
              <a:t>Application Number assigned</a:t>
            </a:r>
          </a:p>
          <a:p>
            <a:r>
              <a:rPr lang="en-US" sz="3200" dirty="0"/>
              <a:t>IC assignment</a:t>
            </a:r>
          </a:p>
          <a:p>
            <a:r>
              <a:rPr lang="en-US" sz="3200" dirty="0"/>
              <a:t>Assignment to Integrated Review Group (IRG)</a:t>
            </a:r>
          </a:p>
          <a:p>
            <a:pPr lvl="1"/>
            <a:r>
              <a:rPr lang="en-US" sz="3000" dirty="0"/>
              <a:t>IRG Chief assigns study section</a:t>
            </a:r>
          </a:p>
          <a:p>
            <a:r>
              <a:rPr lang="en-US" sz="3200" dirty="0"/>
              <a:t>Assignment details placed in eRA Commons (~2 weeks)</a:t>
            </a:r>
            <a:endParaRPr lang="en-US" sz="3000" dirty="0"/>
          </a:p>
          <a:p>
            <a:pPr marL="0" indent="0">
              <a:buNone/>
            </a:pPr>
            <a:endParaRPr lang="en-US" sz="3200" dirty="0"/>
          </a:p>
        </p:txBody>
      </p:sp>
      <p:sp>
        <p:nvSpPr>
          <p:cNvPr id="35" name="Freeform 31">
            <a:extLst>
              <a:ext uri="{FF2B5EF4-FFF2-40B4-BE49-F238E27FC236}">
                <a16:creationId xmlns:a16="http://schemas.microsoft.com/office/drawing/2014/main" id="{C89FDD9F-84AD-4824-89D2-9E286F56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7" name="Rectangle 36">
            <a:extLst>
              <a:ext uri="{FF2B5EF4-FFF2-40B4-BE49-F238E27FC236}">
                <a16:creationId xmlns:a16="http://schemas.microsoft.com/office/drawing/2014/main" id="{0AFF99B9-09FA-411A-8B54-D714B2EE9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1" y="0"/>
            <a:ext cx="406254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9" name="Freeform 5">
            <a:extLst>
              <a:ext uri="{FF2B5EF4-FFF2-40B4-BE49-F238E27FC236}">
                <a16:creationId xmlns:a16="http://schemas.microsoft.com/office/drawing/2014/main" id="{7E6CE931-52B0-4AD0-991F-0648E313B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472531"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41" name="Rectangle 40">
            <a:extLst>
              <a:ext uri="{FF2B5EF4-FFF2-40B4-BE49-F238E27FC236}">
                <a16:creationId xmlns:a16="http://schemas.microsoft.com/office/drawing/2014/main" id="{D138FED9-7840-470D-BB14-BF4696ADA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9" name="Picture 8" descr="Grants Process Overview infographic">
            <a:extLst>
              <a:ext uri="{FF2B5EF4-FFF2-40B4-BE49-F238E27FC236}">
                <a16:creationId xmlns:a16="http://schemas.microsoft.com/office/drawing/2014/main" id="{6675D3F5-1CFF-48B6-A3CC-4B2498E334E5}"/>
              </a:ext>
            </a:extLst>
          </p:cNvPr>
          <p:cNvPicPr>
            <a:picLocks noChangeAspect="1"/>
          </p:cNvPicPr>
          <p:nvPr/>
        </p:nvPicPr>
        <p:blipFill>
          <a:blip r:embed="rId3"/>
          <a:stretch>
            <a:fillRect/>
          </a:stretch>
        </p:blipFill>
        <p:spPr>
          <a:xfrm>
            <a:off x="7837118" y="1075888"/>
            <a:ext cx="3902138" cy="4867069"/>
          </a:xfrm>
          <a:prstGeom prst="rect">
            <a:avLst/>
          </a:prstGeom>
        </p:spPr>
      </p:pic>
      <p:sp>
        <p:nvSpPr>
          <p:cNvPr id="4" name="Rectangle 3">
            <a:extLst>
              <a:ext uri="{FF2B5EF4-FFF2-40B4-BE49-F238E27FC236}">
                <a16:creationId xmlns:a16="http://schemas.microsoft.com/office/drawing/2014/main" id="{323A7C12-B304-47E1-A500-A6135C7A1AD2}"/>
              </a:ext>
              <a:ext uri="{C183D7F6-B498-43B3-948B-1728B52AA6E4}">
                <adec:decorative xmlns:adec="http://schemas.microsoft.com/office/drawing/2017/decorative" val="1"/>
              </a:ext>
            </a:extLst>
          </p:cNvPr>
          <p:cNvSpPr/>
          <p:nvPr/>
        </p:nvSpPr>
        <p:spPr>
          <a:xfrm>
            <a:off x="7837118" y="1075888"/>
            <a:ext cx="3902138" cy="2389880"/>
          </a:xfrm>
          <a:prstGeom prst="rect">
            <a:avLst/>
          </a:pr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Rectangle 10">
            <a:extLst>
              <a:ext uri="{FF2B5EF4-FFF2-40B4-BE49-F238E27FC236}">
                <a16:creationId xmlns:a16="http://schemas.microsoft.com/office/drawing/2014/main" id="{DC582C40-A58E-43DF-91A8-9E4CB4A5FBEE}"/>
              </a:ext>
              <a:ext uri="{C183D7F6-B498-43B3-948B-1728B52AA6E4}">
                <adec:decorative xmlns:adec="http://schemas.microsoft.com/office/drawing/2017/decorative" val="1"/>
              </a:ext>
            </a:extLst>
          </p:cNvPr>
          <p:cNvSpPr/>
          <p:nvPr/>
        </p:nvSpPr>
        <p:spPr>
          <a:xfrm>
            <a:off x="7862193" y="4690495"/>
            <a:ext cx="3902138" cy="1252462"/>
          </a:xfrm>
          <a:prstGeom prst="rect">
            <a:avLst/>
          </a:pr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Rectangle 11">
            <a:extLst>
              <a:ext uri="{FF2B5EF4-FFF2-40B4-BE49-F238E27FC236}">
                <a16:creationId xmlns:a16="http://schemas.microsoft.com/office/drawing/2014/main" id="{3A59E8A2-51CB-4C4B-8317-F4927B12C9FE}"/>
              </a:ext>
              <a:ext uri="{C183D7F6-B498-43B3-948B-1728B52AA6E4}">
                <adec:decorative xmlns:adec="http://schemas.microsoft.com/office/drawing/2017/decorative" val="1"/>
              </a:ext>
            </a:extLst>
          </p:cNvPr>
          <p:cNvSpPr/>
          <p:nvPr/>
        </p:nvSpPr>
        <p:spPr>
          <a:xfrm>
            <a:off x="7837118" y="3475697"/>
            <a:ext cx="3902138" cy="1204869"/>
          </a:xfrm>
          <a:prstGeom prst="rect">
            <a:avLst/>
          </a:prstGeom>
          <a:noFill/>
          <a:ln w="31750" cmpd="sng">
            <a:solidFill>
              <a:schemeClr val="accent3">
                <a:lumMod val="50000"/>
              </a:schemeClr>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F7A24">
                  <a:lumMod val="50000"/>
                </a:srgbClr>
              </a:solidFill>
              <a:effectLst/>
              <a:uLnTx/>
              <a:uFillTx/>
              <a:latin typeface="Century Gothic" panose="020B0502020202020204"/>
              <a:ea typeface="+mn-ea"/>
              <a:cs typeface="+mn-cs"/>
            </a:endParaRPr>
          </a:p>
        </p:txBody>
      </p:sp>
      <p:pic>
        <p:nvPicPr>
          <p:cNvPr id="13" name="Picture 12">
            <a:extLst>
              <a:ext uri="{FF2B5EF4-FFF2-40B4-BE49-F238E27FC236}">
                <a16:creationId xmlns:a16="http://schemas.microsoft.com/office/drawing/2014/main" id="{190AD36D-E267-42CD-8C1D-0026B27A65F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68232" y="722728"/>
            <a:ext cx="767655" cy="758832"/>
          </a:xfrm>
          <a:prstGeom prst="rect">
            <a:avLst/>
          </a:prstGeom>
        </p:spPr>
      </p:pic>
      <p:sp>
        <p:nvSpPr>
          <p:cNvPr id="14" name="Rectangle 13">
            <a:extLst>
              <a:ext uri="{FF2B5EF4-FFF2-40B4-BE49-F238E27FC236}">
                <a16:creationId xmlns:a16="http://schemas.microsoft.com/office/drawing/2014/main" id="{8170CF8E-558C-4C86-9617-62C872CD27B4}"/>
              </a:ext>
              <a:ext uri="{C183D7F6-B498-43B3-948B-1728B52AA6E4}">
                <adec:decorative xmlns:adec="http://schemas.microsoft.com/office/drawing/2017/decorative" val="1"/>
              </a:ext>
            </a:extLst>
          </p:cNvPr>
          <p:cNvSpPr/>
          <p:nvPr/>
        </p:nvSpPr>
        <p:spPr>
          <a:xfrm>
            <a:off x="10278347" y="1"/>
            <a:ext cx="1021314" cy="10758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0627911"/>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49E13-D8D9-4C90-BF86-2EB2930C174C}"/>
              </a:ext>
            </a:extLst>
          </p:cNvPr>
          <p:cNvSpPr>
            <a:spLocks noGrp="1"/>
          </p:cNvSpPr>
          <p:nvPr>
            <p:ph type="title"/>
          </p:nvPr>
        </p:nvSpPr>
        <p:spPr>
          <a:xfrm>
            <a:off x="863505" y="757451"/>
            <a:ext cx="7463991" cy="1014019"/>
          </a:xfrm>
        </p:spPr>
        <p:txBody>
          <a:bodyPr>
            <a:normAutofit/>
          </a:bodyPr>
          <a:lstStyle/>
          <a:p>
            <a:pPr>
              <a:spcAft>
                <a:spcPts val="1000"/>
              </a:spcAft>
            </a:pPr>
            <a:r>
              <a:rPr lang="en-US" sz="4400" dirty="0"/>
              <a:t>Peer Review</a:t>
            </a:r>
          </a:p>
        </p:txBody>
      </p:sp>
      <p:sp>
        <p:nvSpPr>
          <p:cNvPr id="3" name="Content Placeholder 2">
            <a:extLst>
              <a:ext uri="{FF2B5EF4-FFF2-40B4-BE49-F238E27FC236}">
                <a16:creationId xmlns:a16="http://schemas.microsoft.com/office/drawing/2014/main" id="{1A47F37D-3C91-41FC-8C26-29CA27850C3E}"/>
              </a:ext>
            </a:extLst>
          </p:cNvPr>
          <p:cNvSpPr>
            <a:spLocks noGrp="1"/>
          </p:cNvSpPr>
          <p:nvPr>
            <p:ph idx="1"/>
          </p:nvPr>
        </p:nvSpPr>
        <p:spPr>
          <a:xfrm>
            <a:off x="452744" y="1940762"/>
            <a:ext cx="6668890" cy="3785419"/>
          </a:xfrm>
        </p:spPr>
        <p:txBody>
          <a:bodyPr>
            <a:normAutofit fontScale="92500" lnSpcReduction="10000"/>
          </a:bodyPr>
          <a:lstStyle/>
          <a:p>
            <a:r>
              <a:rPr lang="en-US" sz="3200" dirty="0"/>
              <a:t>Key contact – SRO</a:t>
            </a:r>
          </a:p>
          <a:p>
            <a:r>
              <a:rPr lang="en-US" sz="3200" dirty="0"/>
              <a:t>Study section reviews for scientific merit</a:t>
            </a:r>
          </a:p>
          <a:p>
            <a:r>
              <a:rPr lang="en-US" sz="3200" dirty="0"/>
              <a:t>Priority score &amp; percentile ranking in eRA Commons (2-3 days after meeting)</a:t>
            </a:r>
          </a:p>
          <a:p>
            <a:r>
              <a:rPr lang="en-US" sz="3200" dirty="0"/>
              <a:t>Summary statement in eRA Commons (~1 month)</a:t>
            </a:r>
            <a:endParaRPr lang="en-US" sz="3000" dirty="0"/>
          </a:p>
          <a:p>
            <a:pPr marL="0" indent="0">
              <a:buNone/>
            </a:pPr>
            <a:endParaRPr lang="en-US" sz="3200" dirty="0"/>
          </a:p>
        </p:txBody>
      </p:sp>
      <p:sp>
        <p:nvSpPr>
          <p:cNvPr id="35" name="Freeform 31">
            <a:extLst>
              <a:ext uri="{FF2B5EF4-FFF2-40B4-BE49-F238E27FC236}">
                <a16:creationId xmlns:a16="http://schemas.microsoft.com/office/drawing/2014/main" id="{C89FDD9F-84AD-4824-89D2-9E286F56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7" name="Rectangle 36">
            <a:extLst>
              <a:ext uri="{FF2B5EF4-FFF2-40B4-BE49-F238E27FC236}">
                <a16:creationId xmlns:a16="http://schemas.microsoft.com/office/drawing/2014/main" id="{0AFF99B9-09FA-411A-8B54-D714B2EE9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1" y="0"/>
            <a:ext cx="406254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9" name="Freeform 5">
            <a:extLst>
              <a:ext uri="{FF2B5EF4-FFF2-40B4-BE49-F238E27FC236}">
                <a16:creationId xmlns:a16="http://schemas.microsoft.com/office/drawing/2014/main" id="{7E6CE931-52B0-4AD0-991F-0648E313B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472531"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41" name="Rectangle 40">
            <a:extLst>
              <a:ext uri="{FF2B5EF4-FFF2-40B4-BE49-F238E27FC236}">
                <a16:creationId xmlns:a16="http://schemas.microsoft.com/office/drawing/2014/main" id="{D138FED9-7840-470D-BB14-BF4696ADA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9" name="Picture 8" descr="Grants Process Overview infographic">
            <a:extLst>
              <a:ext uri="{FF2B5EF4-FFF2-40B4-BE49-F238E27FC236}">
                <a16:creationId xmlns:a16="http://schemas.microsoft.com/office/drawing/2014/main" id="{6675D3F5-1CFF-48B6-A3CC-4B2498E334E5}"/>
              </a:ext>
            </a:extLst>
          </p:cNvPr>
          <p:cNvPicPr>
            <a:picLocks noChangeAspect="1"/>
          </p:cNvPicPr>
          <p:nvPr/>
        </p:nvPicPr>
        <p:blipFill>
          <a:blip r:embed="rId3"/>
          <a:stretch>
            <a:fillRect/>
          </a:stretch>
        </p:blipFill>
        <p:spPr>
          <a:xfrm>
            <a:off x="7837118" y="1075888"/>
            <a:ext cx="3902138" cy="4867069"/>
          </a:xfrm>
          <a:prstGeom prst="rect">
            <a:avLst/>
          </a:prstGeom>
        </p:spPr>
      </p:pic>
      <p:sp>
        <p:nvSpPr>
          <p:cNvPr id="4" name="Rectangle 3">
            <a:extLst>
              <a:ext uri="{FF2B5EF4-FFF2-40B4-BE49-F238E27FC236}">
                <a16:creationId xmlns:a16="http://schemas.microsoft.com/office/drawing/2014/main" id="{323A7C12-B304-47E1-A500-A6135C7A1AD2}"/>
              </a:ext>
              <a:ext uri="{C183D7F6-B498-43B3-948B-1728B52AA6E4}">
                <adec:decorative xmlns:adec="http://schemas.microsoft.com/office/drawing/2017/decorative" val="1"/>
              </a:ext>
            </a:extLst>
          </p:cNvPr>
          <p:cNvSpPr/>
          <p:nvPr/>
        </p:nvSpPr>
        <p:spPr>
          <a:xfrm>
            <a:off x="7837118" y="1075888"/>
            <a:ext cx="3902138" cy="2389880"/>
          </a:xfrm>
          <a:prstGeom prst="rect">
            <a:avLst/>
          </a:pr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Rectangle 10">
            <a:extLst>
              <a:ext uri="{FF2B5EF4-FFF2-40B4-BE49-F238E27FC236}">
                <a16:creationId xmlns:a16="http://schemas.microsoft.com/office/drawing/2014/main" id="{DC582C40-A58E-43DF-91A8-9E4CB4A5FBEE}"/>
              </a:ext>
              <a:ext uri="{C183D7F6-B498-43B3-948B-1728B52AA6E4}">
                <adec:decorative xmlns:adec="http://schemas.microsoft.com/office/drawing/2017/decorative" val="1"/>
              </a:ext>
            </a:extLst>
          </p:cNvPr>
          <p:cNvSpPr/>
          <p:nvPr/>
        </p:nvSpPr>
        <p:spPr>
          <a:xfrm>
            <a:off x="7862193" y="4690495"/>
            <a:ext cx="3902138" cy="1252462"/>
          </a:xfrm>
          <a:prstGeom prst="rect">
            <a:avLst/>
          </a:pr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Rectangle 11">
            <a:extLst>
              <a:ext uri="{FF2B5EF4-FFF2-40B4-BE49-F238E27FC236}">
                <a16:creationId xmlns:a16="http://schemas.microsoft.com/office/drawing/2014/main" id="{3A59E8A2-51CB-4C4B-8317-F4927B12C9FE}"/>
              </a:ext>
              <a:ext uri="{C183D7F6-B498-43B3-948B-1728B52AA6E4}">
                <adec:decorative xmlns:adec="http://schemas.microsoft.com/office/drawing/2017/decorative" val="1"/>
              </a:ext>
            </a:extLst>
          </p:cNvPr>
          <p:cNvSpPr/>
          <p:nvPr/>
        </p:nvSpPr>
        <p:spPr>
          <a:xfrm>
            <a:off x="7837118" y="3475697"/>
            <a:ext cx="3902138" cy="1204869"/>
          </a:xfrm>
          <a:prstGeom prst="rect">
            <a:avLst/>
          </a:prstGeom>
          <a:noFill/>
          <a:ln w="31750" cmpd="sng">
            <a:solidFill>
              <a:schemeClr val="accent3">
                <a:lumMod val="50000"/>
              </a:schemeClr>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F7A24">
                  <a:lumMod val="50000"/>
                </a:srgbClr>
              </a:solidFill>
              <a:effectLst/>
              <a:uLnTx/>
              <a:uFillTx/>
              <a:latin typeface="Century Gothic" panose="020B0502020202020204"/>
              <a:ea typeface="+mn-ea"/>
              <a:cs typeface="+mn-cs"/>
            </a:endParaRPr>
          </a:p>
        </p:txBody>
      </p:sp>
      <p:pic>
        <p:nvPicPr>
          <p:cNvPr id="5" name="Picture 4">
            <a:extLst>
              <a:ext uri="{FF2B5EF4-FFF2-40B4-BE49-F238E27FC236}">
                <a16:creationId xmlns:a16="http://schemas.microsoft.com/office/drawing/2014/main" id="{54F5B39F-7393-4851-9E3A-97C0B7F6FE69}"/>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68232" y="757451"/>
            <a:ext cx="767655" cy="758832"/>
          </a:xfrm>
          <a:prstGeom prst="rect">
            <a:avLst/>
          </a:prstGeom>
        </p:spPr>
      </p:pic>
      <p:sp>
        <p:nvSpPr>
          <p:cNvPr id="13" name="Rectangle 12">
            <a:extLst>
              <a:ext uri="{FF2B5EF4-FFF2-40B4-BE49-F238E27FC236}">
                <a16:creationId xmlns:a16="http://schemas.microsoft.com/office/drawing/2014/main" id="{912C0C2E-5340-483E-A666-D573602CC7EB}"/>
              </a:ext>
              <a:ext uri="{C183D7F6-B498-43B3-948B-1728B52AA6E4}">
                <adec:decorative xmlns:adec="http://schemas.microsoft.com/office/drawing/2017/decorative" val="1"/>
              </a:ext>
            </a:extLst>
          </p:cNvPr>
          <p:cNvSpPr/>
          <p:nvPr/>
        </p:nvSpPr>
        <p:spPr>
          <a:xfrm>
            <a:off x="10278347" y="1"/>
            <a:ext cx="1021314" cy="10758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4078277"/>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49E13-D8D9-4C90-BF86-2EB2930C174C}"/>
              </a:ext>
            </a:extLst>
          </p:cNvPr>
          <p:cNvSpPr>
            <a:spLocks noGrp="1"/>
          </p:cNvSpPr>
          <p:nvPr>
            <p:ph type="title"/>
          </p:nvPr>
        </p:nvSpPr>
        <p:spPr>
          <a:xfrm>
            <a:off x="935887" y="171465"/>
            <a:ext cx="7463991" cy="1014019"/>
          </a:xfrm>
        </p:spPr>
        <p:txBody>
          <a:bodyPr>
            <a:normAutofit fontScale="90000"/>
          </a:bodyPr>
          <a:lstStyle/>
          <a:p>
            <a:pPr>
              <a:spcAft>
                <a:spcPts val="1000"/>
              </a:spcAft>
            </a:pPr>
            <a:r>
              <a:rPr lang="en-US" sz="4400" dirty="0"/>
              <a:t>Pre-Award &amp; </a:t>
            </a:r>
            <a:br>
              <a:rPr lang="en-US" sz="4400" dirty="0"/>
            </a:br>
            <a:r>
              <a:rPr lang="en-US" sz="4400" dirty="0"/>
              <a:t>Award Process</a:t>
            </a:r>
          </a:p>
        </p:txBody>
      </p:sp>
      <p:sp>
        <p:nvSpPr>
          <p:cNvPr id="3" name="Content Placeholder 2">
            <a:extLst>
              <a:ext uri="{FF2B5EF4-FFF2-40B4-BE49-F238E27FC236}">
                <a16:creationId xmlns:a16="http://schemas.microsoft.com/office/drawing/2014/main" id="{1A47F37D-3C91-41FC-8C26-29CA27850C3E}"/>
              </a:ext>
            </a:extLst>
          </p:cNvPr>
          <p:cNvSpPr>
            <a:spLocks noGrp="1"/>
          </p:cNvSpPr>
          <p:nvPr>
            <p:ph idx="1"/>
          </p:nvPr>
        </p:nvSpPr>
        <p:spPr>
          <a:xfrm>
            <a:off x="452744" y="1891430"/>
            <a:ext cx="6931212" cy="4466143"/>
          </a:xfrm>
        </p:spPr>
        <p:txBody>
          <a:bodyPr>
            <a:normAutofit/>
          </a:bodyPr>
          <a:lstStyle/>
          <a:p>
            <a:r>
              <a:rPr lang="en-US" sz="3200" dirty="0"/>
              <a:t>Key contacts – PO &amp; GMO/GMS</a:t>
            </a:r>
          </a:p>
          <a:p>
            <a:r>
              <a:rPr lang="en-US" sz="3200" dirty="0"/>
              <a:t>IC review</a:t>
            </a:r>
          </a:p>
          <a:p>
            <a:r>
              <a:rPr lang="en-US" sz="3200" dirty="0"/>
              <a:t>Just-in-time information may be requested</a:t>
            </a:r>
          </a:p>
        </p:txBody>
      </p:sp>
      <p:sp>
        <p:nvSpPr>
          <p:cNvPr id="35" name="Freeform 31">
            <a:extLst>
              <a:ext uri="{FF2B5EF4-FFF2-40B4-BE49-F238E27FC236}">
                <a16:creationId xmlns:a16="http://schemas.microsoft.com/office/drawing/2014/main" id="{C89FDD9F-84AD-4824-89D2-9E286F56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7" name="Rectangle 36">
            <a:extLst>
              <a:ext uri="{FF2B5EF4-FFF2-40B4-BE49-F238E27FC236}">
                <a16:creationId xmlns:a16="http://schemas.microsoft.com/office/drawing/2014/main" id="{0AFF99B9-09FA-411A-8B54-D714B2EE9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1" y="0"/>
            <a:ext cx="406254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9" name="Freeform 5">
            <a:extLst>
              <a:ext uri="{FF2B5EF4-FFF2-40B4-BE49-F238E27FC236}">
                <a16:creationId xmlns:a16="http://schemas.microsoft.com/office/drawing/2014/main" id="{7E6CE931-52B0-4AD0-991F-0648E313B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472531"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41" name="Rectangle 40">
            <a:extLst>
              <a:ext uri="{FF2B5EF4-FFF2-40B4-BE49-F238E27FC236}">
                <a16:creationId xmlns:a16="http://schemas.microsoft.com/office/drawing/2014/main" id="{D138FED9-7840-470D-BB14-BF4696ADA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9" name="Picture 8" descr="Grants Process Overview infographic">
            <a:extLst>
              <a:ext uri="{FF2B5EF4-FFF2-40B4-BE49-F238E27FC236}">
                <a16:creationId xmlns:a16="http://schemas.microsoft.com/office/drawing/2014/main" id="{6675D3F5-1CFF-48B6-A3CC-4B2498E334E5}"/>
              </a:ext>
            </a:extLst>
          </p:cNvPr>
          <p:cNvPicPr>
            <a:picLocks noChangeAspect="1"/>
          </p:cNvPicPr>
          <p:nvPr/>
        </p:nvPicPr>
        <p:blipFill>
          <a:blip r:embed="rId3"/>
          <a:stretch>
            <a:fillRect/>
          </a:stretch>
        </p:blipFill>
        <p:spPr>
          <a:xfrm>
            <a:off x="7837118" y="1075888"/>
            <a:ext cx="3902138" cy="4867069"/>
          </a:xfrm>
          <a:prstGeom prst="rect">
            <a:avLst/>
          </a:prstGeom>
        </p:spPr>
      </p:pic>
      <p:sp>
        <p:nvSpPr>
          <p:cNvPr id="4" name="Rectangle 3">
            <a:extLst>
              <a:ext uri="{FF2B5EF4-FFF2-40B4-BE49-F238E27FC236}">
                <a16:creationId xmlns:a16="http://schemas.microsoft.com/office/drawing/2014/main" id="{323A7C12-B304-47E1-A500-A6135C7A1AD2}"/>
              </a:ext>
              <a:ext uri="{C183D7F6-B498-43B3-948B-1728B52AA6E4}">
                <adec:decorative xmlns:adec="http://schemas.microsoft.com/office/drawing/2017/decorative" val="1"/>
              </a:ext>
            </a:extLst>
          </p:cNvPr>
          <p:cNvSpPr/>
          <p:nvPr/>
        </p:nvSpPr>
        <p:spPr>
          <a:xfrm>
            <a:off x="7837118" y="1075888"/>
            <a:ext cx="3902138" cy="3592000"/>
          </a:xfrm>
          <a:prstGeom prst="rect">
            <a:avLst/>
          </a:pr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Rectangle 11">
            <a:extLst>
              <a:ext uri="{FF2B5EF4-FFF2-40B4-BE49-F238E27FC236}">
                <a16:creationId xmlns:a16="http://schemas.microsoft.com/office/drawing/2014/main" id="{3A59E8A2-51CB-4C4B-8317-F4927B12C9FE}"/>
              </a:ext>
              <a:ext uri="{C183D7F6-B498-43B3-948B-1728B52AA6E4}">
                <adec:decorative xmlns:adec="http://schemas.microsoft.com/office/drawing/2017/decorative" val="1"/>
              </a:ext>
            </a:extLst>
          </p:cNvPr>
          <p:cNvSpPr/>
          <p:nvPr/>
        </p:nvSpPr>
        <p:spPr>
          <a:xfrm>
            <a:off x="7837118" y="4667889"/>
            <a:ext cx="3902138" cy="1204869"/>
          </a:xfrm>
          <a:prstGeom prst="rect">
            <a:avLst/>
          </a:prstGeom>
          <a:noFill/>
          <a:ln w="31750" cmpd="sng">
            <a:solidFill>
              <a:schemeClr val="accent3">
                <a:lumMod val="50000"/>
              </a:schemeClr>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F7A24">
                  <a:lumMod val="50000"/>
                </a:srgbClr>
              </a:solidFill>
              <a:effectLst/>
              <a:uLnTx/>
              <a:uFillTx/>
              <a:latin typeface="Century Gothic" panose="020B0502020202020204"/>
              <a:ea typeface="+mn-ea"/>
              <a:cs typeface="+mn-cs"/>
            </a:endParaRPr>
          </a:p>
        </p:txBody>
      </p:sp>
      <p:pic>
        <p:nvPicPr>
          <p:cNvPr id="6" name="Picture 5">
            <a:extLst>
              <a:ext uri="{FF2B5EF4-FFF2-40B4-BE49-F238E27FC236}">
                <a16:creationId xmlns:a16="http://schemas.microsoft.com/office/drawing/2014/main" id="{5AB424C2-2CF7-4F80-A57A-59BD1B58861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22639" y="500427"/>
            <a:ext cx="813248" cy="768564"/>
          </a:xfrm>
          <a:prstGeom prst="rect">
            <a:avLst/>
          </a:prstGeom>
        </p:spPr>
      </p:pic>
      <p:sp>
        <p:nvSpPr>
          <p:cNvPr id="13" name="Rectangle 12">
            <a:extLst>
              <a:ext uri="{FF2B5EF4-FFF2-40B4-BE49-F238E27FC236}">
                <a16:creationId xmlns:a16="http://schemas.microsoft.com/office/drawing/2014/main" id="{69E53735-E60B-4278-BFAC-FED0F06266F9}"/>
              </a:ext>
              <a:ext uri="{C183D7F6-B498-43B3-948B-1728B52AA6E4}">
                <adec:decorative xmlns:adec="http://schemas.microsoft.com/office/drawing/2017/decorative" val="1"/>
              </a:ext>
            </a:extLst>
          </p:cNvPr>
          <p:cNvSpPr/>
          <p:nvPr/>
        </p:nvSpPr>
        <p:spPr>
          <a:xfrm>
            <a:off x="10278347" y="1"/>
            <a:ext cx="1021314" cy="10758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8939310"/>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FD235D7-E555-468D-A368-E23596CCE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57780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8">
            <a:extLst>
              <a:ext uri="{FF2B5EF4-FFF2-40B4-BE49-F238E27FC236}">
                <a16:creationId xmlns:a16="http://schemas.microsoft.com/office/drawing/2014/main" id="{AA0BB620-0E1B-444E-B4DA-620EC18FC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7" name="Freeform 5">
            <a:extLst>
              <a:ext uri="{FF2B5EF4-FFF2-40B4-BE49-F238E27FC236}">
                <a16:creationId xmlns:a16="http://schemas.microsoft.com/office/drawing/2014/main" id="{2429450D-EE6E-4527-982F-934CA86EE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8060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20" name="Graphic 19" descr="Questions">
            <a:extLst>
              <a:ext uri="{FF2B5EF4-FFF2-40B4-BE49-F238E27FC236}">
                <a16:creationId xmlns:a16="http://schemas.microsoft.com/office/drawing/2014/main" id="{31B0E1F5-E5D9-464B-BF26-5013538CF2E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3566" y="1660195"/>
            <a:ext cx="3537609" cy="3537609"/>
          </a:xfrm>
          <a:prstGeom prst="rect">
            <a:avLst/>
          </a:prstGeom>
          <a:effectLst/>
        </p:spPr>
      </p:pic>
      <p:sp>
        <p:nvSpPr>
          <p:cNvPr id="4" name="TextBox 3">
            <a:extLst>
              <a:ext uri="{FF2B5EF4-FFF2-40B4-BE49-F238E27FC236}">
                <a16:creationId xmlns:a16="http://schemas.microsoft.com/office/drawing/2014/main" id="{B18850DC-EB73-486C-BA1E-0C64206FE38E}"/>
              </a:ext>
            </a:extLst>
          </p:cNvPr>
          <p:cNvSpPr txBox="1"/>
          <p:nvPr/>
        </p:nvSpPr>
        <p:spPr>
          <a:xfrm>
            <a:off x="4576251" y="635441"/>
            <a:ext cx="6997798" cy="5909408"/>
          </a:xfrm>
          <a:prstGeom prst="rect">
            <a:avLst/>
          </a:prstGeom>
          <a:noFill/>
        </p:spPr>
        <p:txBody>
          <a:bodyPr wrap="square" rtlCol="0">
            <a:spAutoFit/>
          </a:bodyPr>
          <a:lstStyle/>
          <a:p>
            <a:pPr marL="457200" indent="-457200">
              <a:spcAft>
                <a:spcPts val="2400"/>
              </a:spcAft>
              <a:buFont typeface="Arial" panose="020B0604020202020204" pitchFamily="34" charset="0"/>
              <a:buChar char="•"/>
            </a:pPr>
            <a:r>
              <a:rPr lang="en-US" sz="3200" dirty="0"/>
              <a:t>Where do I start?</a:t>
            </a:r>
          </a:p>
          <a:p>
            <a:pPr marL="457200" indent="-457200">
              <a:spcAft>
                <a:spcPts val="2400"/>
              </a:spcAft>
              <a:buFont typeface="Arial" panose="020B0604020202020204" pitchFamily="34" charset="0"/>
              <a:buChar char="•"/>
            </a:pPr>
            <a:r>
              <a:rPr lang="en-US" sz="3200" dirty="0"/>
              <a:t>Where’s the funding?</a:t>
            </a:r>
          </a:p>
          <a:p>
            <a:pPr marL="457200" indent="-457200">
              <a:spcAft>
                <a:spcPts val="2400"/>
              </a:spcAft>
              <a:buFont typeface="Arial" panose="020B0604020202020204" pitchFamily="34" charset="0"/>
              <a:buChar char="•"/>
            </a:pPr>
            <a:r>
              <a:rPr lang="en-US" sz="3200" dirty="0"/>
              <a:t>Where do I turn when I need help or advice?</a:t>
            </a:r>
          </a:p>
          <a:p>
            <a:pPr marL="457200" indent="-457200">
              <a:spcAft>
                <a:spcPts val="2400"/>
              </a:spcAft>
              <a:buFont typeface="Arial" panose="020B0604020202020204" pitchFamily="34" charset="0"/>
              <a:buChar char="•"/>
            </a:pPr>
            <a:r>
              <a:rPr lang="en-US" sz="3200" dirty="0"/>
              <a:t>What opportunities are available &amp; how can I find them?</a:t>
            </a:r>
          </a:p>
          <a:p>
            <a:pPr marL="457200" indent="-457200">
              <a:spcAft>
                <a:spcPts val="2400"/>
              </a:spcAft>
              <a:buFont typeface="Arial" panose="020B0604020202020204" pitchFamily="34" charset="0"/>
              <a:buChar char="•"/>
            </a:pPr>
            <a:r>
              <a:rPr lang="en-US" sz="3200" dirty="0"/>
              <a:t>What’s the application process &amp; how long does it take?</a:t>
            </a:r>
          </a:p>
        </p:txBody>
      </p:sp>
      <p:sp>
        <p:nvSpPr>
          <p:cNvPr id="2" name="Title 1">
            <a:extLst>
              <a:ext uri="{FF2B5EF4-FFF2-40B4-BE49-F238E27FC236}">
                <a16:creationId xmlns:a16="http://schemas.microsoft.com/office/drawing/2014/main" id="{A90BBB27-025A-408F-B49F-DA447666F9F9}"/>
              </a:ext>
            </a:extLst>
          </p:cNvPr>
          <p:cNvSpPr>
            <a:spLocks noGrp="1"/>
          </p:cNvSpPr>
          <p:nvPr>
            <p:ph type="ctrTitle"/>
          </p:nvPr>
        </p:nvSpPr>
        <p:spPr>
          <a:xfrm>
            <a:off x="739395" y="-1545450"/>
            <a:ext cx="11426993" cy="1545450"/>
          </a:xfrm>
        </p:spPr>
        <p:txBody>
          <a:bodyPr/>
          <a:lstStyle/>
          <a:p>
            <a:r>
              <a:rPr lang="en-US" dirty="0">
                <a:solidFill>
                  <a:schemeClr val="bg1"/>
                </a:solidFill>
              </a:rPr>
              <a:t>Questions we’ll</a:t>
            </a:r>
            <a:r>
              <a:rPr lang="en-US" baseline="0" dirty="0">
                <a:solidFill>
                  <a:schemeClr val="bg1"/>
                </a:solidFill>
              </a:rPr>
              <a:t> cover</a:t>
            </a:r>
            <a:endParaRPr lang="en-US" dirty="0">
              <a:solidFill>
                <a:schemeClr val="bg1"/>
              </a:solidFill>
            </a:endParaRPr>
          </a:p>
        </p:txBody>
      </p:sp>
    </p:spTree>
    <p:extLst>
      <p:ext uri="{BB962C8B-B14F-4D97-AF65-F5344CB8AC3E}">
        <p14:creationId xmlns:p14="http://schemas.microsoft.com/office/powerpoint/2010/main" val="3770146759"/>
      </p:ext>
    </p:extLst>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49E13-D8D9-4C90-BF86-2EB2930C174C}"/>
              </a:ext>
            </a:extLst>
          </p:cNvPr>
          <p:cNvSpPr>
            <a:spLocks noGrp="1"/>
          </p:cNvSpPr>
          <p:nvPr>
            <p:ph type="title"/>
          </p:nvPr>
        </p:nvSpPr>
        <p:spPr>
          <a:xfrm>
            <a:off x="935887" y="171465"/>
            <a:ext cx="7463991" cy="1014019"/>
          </a:xfrm>
        </p:spPr>
        <p:txBody>
          <a:bodyPr>
            <a:normAutofit fontScale="90000"/>
          </a:bodyPr>
          <a:lstStyle/>
          <a:p>
            <a:pPr>
              <a:spcAft>
                <a:spcPts val="1000"/>
              </a:spcAft>
            </a:pPr>
            <a:r>
              <a:rPr lang="en-US" sz="4400" dirty="0"/>
              <a:t>Pre-Award &amp; </a:t>
            </a:r>
            <a:br>
              <a:rPr lang="en-US" sz="4400" dirty="0"/>
            </a:br>
            <a:r>
              <a:rPr lang="en-US" sz="4400" dirty="0"/>
              <a:t>Award Process</a:t>
            </a:r>
          </a:p>
        </p:txBody>
      </p:sp>
      <p:sp>
        <p:nvSpPr>
          <p:cNvPr id="3" name="Content Placeholder 2">
            <a:extLst>
              <a:ext uri="{FF2B5EF4-FFF2-40B4-BE49-F238E27FC236}">
                <a16:creationId xmlns:a16="http://schemas.microsoft.com/office/drawing/2014/main" id="{1A47F37D-3C91-41FC-8C26-29CA27850C3E}"/>
              </a:ext>
            </a:extLst>
          </p:cNvPr>
          <p:cNvSpPr>
            <a:spLocks noGrp="1"/>
          </p:cNvSpPr>
          <p:nvPr>
            <p:ph idx="1"/>
          </p:nvPr>
        </p:nvSpPr>
        <p:spPr>
          <a:xfrm>
            <a:off x="452744" y="1891430"/>
            <a:ext cx="6931212" cy="4466143"/>
          </a:xfrm>
        </p:spPr>
        <p:txBody>
          <a:bodyPr>
            <a:normAutofit/>
          </a:bodyPr>
          <a:lstStyle/>
          <a:p>
            <a:r>
              <a:rPr lang="en-US" sz="3200" dirty="0"/>
              <a:t>Council – funding recommendations</a:t>
            </a:r>
          </a:p>
          <a:p>
            <a:r>
              <a:rPr lang="en-US" sz="3200" dirty="0"/>
              <a:t>IC Director – funding decisions</a:t>
            </a:r>
          </a:p>
          <a:p>
            <a:r>
              <a:rPr lang="en-US" sz="3200" dirty="0"/>
              <a:t>Notice of Award (~9 months)</a:t>
            </a:r>
          </a:p>
          <a:p>
            <a:pPr marL="0" indent="0">
              <a:buNone/>
            </a:pPr>
            <a:endParaRPr lang="en-US" sz="3200" dirty="0"/>
          </a:p>
        </p:txBody>
      </p:sp>
      <p:sp>
        <p:nvSpPr>
          <p:cNvPr id="35" name="Freeform 31">
            <a:extLst>
              <a:ext uri="{FF2B5EF4-FFF2-40B4-BE49-F238E27FC236}">
                <a16:creationId xmlns:a16="http://schemas.microsoft.com/office/drawing/2014/main" id="{C89FDD9F-84AD-4824-89D2-9E286F56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7" name="Rectangle 36">
            <a:extLst>
              <a:ext uri="{FF2B5EF4-FFF2-40B4-BE49-F238E27FC236}">
                <a16:creationId xmlns:a16="http://schemas.microsoft.com/office/drawing/2014/main" id="{0AFF99B9-09FA-411A-8B54-D714B2EE9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1" y="0"/>
            <a:ext cx="406254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9" name="Freeform 5">
            <a:extLst>
              <a:ext uri="{FF2B5EF4-FFF2-40B4-BE49-F238E27FC236}">
                <a16:creationId xmlns:a16="http://schemas.microsoft.com/office/drawing/2014/main" id="{7E6CE931-52B0-4AD0-991F-0648E313B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472531"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41" name="Rectangle 40">
            <a:extLst>
              <a:ext uri="{FF2B5EF4-FFF2-40B4-BE49-F238E27FC236}">
                <a16:creationId xmlns:a16="http://schemas.microsoft.com/office/drawing/2014/main" id="{D138FED9-7840-470D-BB14-BF4696ADA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9" name="Picture 8" descr="Grants Process Overview infographic">
            <a:extLst>
              <a:ext uri="{FF2B5EF4-FFF2-40B4-BE49-F238E27FC236}">
                <a16:creationId xmlns:a16="http://schemas.microsoft.com/office/drawing/2014/main" id="{6675D3F5-1CFF-48B6-A3CC-4B2498E334E5}"/>
              </a:ext>
            </a:extLst>
          </p:cNvPr>
          <p:cNvPicPr>
            <a:picLocks noChangeAspect="1"/>
          </p:cNvPicPr>
          <p:nvPr/>
        </p:nvPicPr>
        <p:blipFill>
          <a:blip r:embed="rId3"/>
          <a:stretch>
            <a:fillRect/>
          </a:stretch>
        </p:blipFill>
        <p:spPr>
          <a:xfrm>
            <a:off x="7837118" y="1075888"/>
            <a:ext cx="3902138" cy="4867069"/>
          </a:xfrm>
          <a:prstGeom prst="rect">
            <a:avLst/>
          </a:prstGeom>
        </p:spPr>
      </p:pic>
      <p:sp>
        <p:nvSpPr>
          <p:cNvPr id="4" name="Rectangle 3">
            <a:extLst>
              <a:ext uri="{FF2B5EF4-FFF2-40B4-BE49-F238E27FC236}">
                <a16:creationId xmlns:a16="http://schemas.microsoft.com/office/drawing/2014/main" id="{323A7C12-B304-47E1-A500-A6135C7A1AD2}"/>
              </a:ext>
              <a:ext uri="{C183D7F6-B498-43B3-948B-1728B52AA6E4}">
                <adec:decorative xmlns:adec="http://schemas.microsoft.com/office/drawing/2017/decorative" val="1"/>
              </a:ext>
            </a:extLst>
          </p:cNvPr>
          <p:cNvSpPr/>
          <p:nvPr/>
        </p:nvSpPr>
        <p:spPr>
          <a:xfrm>
            <a:off x="7837118" y="1075888"/>
            <a:ext cx="3902138" cy="3592000"/>
          </a:xfrm>
          <a:prstGeom prst="rect">
            <a:avLst/>
          </a:pr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Rectangle 11">
            <a:extLst>
              <a:ext uri="{FF2B5EF4-FFF2-40B4-BE49-F238E27FC236}">
                <a16:creationId xmlns:a16="http://schemas.microsoft.com/office/drawing/2014/main" id="{3A59E8A2-51CB-4C4B-8317-F4927B12C9FE}"/>
              </a:ext>
              <a:ext uri="{C183D7F6-B498-43B3-948B-1728B52AA6E4}">
                <adec:decorative xmlns:adec="http://schemas.microsoft.com/office/drawing/2017/decorative" val="1"/>
              </a:ext>
            </a:extLst>
          </p:cNvPr>
          <p:cNvSpPr/>
          <p:nvPr/>
        </p:nvSpPr>
        <p:spPr>
          <a:xfrm>
            <a:off x="7837118" y="4667889"/>
            <a:ext cx="3902138" cy="1204869"/>
          </a:xfrm>
          <a:prstGeom prst="rect">
            <a:avLst/>
          </a:prstGeom>
          <a:noFill/>
          <a:ln w="31750" cmpd="sng">
            <a:solidFill>
              <a:schemeClr val="accent3">
                <a:lumMod val="50000"/>
              </a:schemeClr>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F7A24">
                  <a:lumMod val="50000"/>
                </a:srgbClr>
              </a:solidFill>
              <a:effectLst/>
              <a:uLnTx/>
              <a:uFillTx/>
              <a:latin typeface="Century Gothic" panose="020B0502020202020204"/>
              <a:ea typeface="+mn-ea"/>
              <a:cs typeface="+mn-cs"/>
            </a:endParaRPr>
          </a:p>
        </p:txBody>
      </p:sp>
      <p:pic>
        <p:nvPicPr>
          <p:cNvPr id="6" name="Picture 5">
            <a:extLst>
              <a:ext uri="{FF2B5EF4-FFF2-40B4-BE49-F238E27FC236}">
                <a16:creationId xmlns:a16="http://schemas.microsoft.com/office/drawing/2014/main" id="{5AB424C2-2CF7-4F80-A57A-59BD1B58861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22639" y="500427"/>
            <a:ext cx="813248" cy="768564"/>
          </a:xfrm>
          <a:prstGeom prst="rect">
            <a:avLst/>
          </a:prstGeom>
        </p:spPr>
      </p:pic>
      <p:sp>
        <p:nvSpPr>
          <p:cNvPr id="13" name="Rectangle 12">
            <a:extLst>
              <a:ext uri="{FF2B5EF4-FFF2-40B4-BE49-F238E27FC236}">
                <a16:creationId xmlns:a16="http://schemas.microsoft.com/office/drawing/2014/main" id="{B4CD1CB6-3455-4F38-A037-B81BC636C4F6}"/>
              </a:ext>
              <a:ext uri="{C183D7F6-B498-43B3-948B-1728B52AA6E4}">
                <adec:decorative xmlns:adec="http://schemas.microsoft.com/office/drawing/2017/decorative" val="1"/>
              </a:ext>
            </a:extLst>
          </p:cNvPr>
          <p:cNvSpPr/>
          <p:nvPr/>
        </p:nvSpPr>
        <p:spPr>
          <a:xfrm>
            <a:off x="10278347" y="1"/>
            <a:ext cx="1021314" cy="10758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9142922"/>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A5BF3-081F-4BDA-B6FB-65C79292448B}"/>
              </a:ext>
            </a:extLst>
          </p:cNvPr>
          <p:cNvSpPr>
            <a:spLocks noGrp="1"/>
          </p:cNvSpPr>
          <p:nvPr>
            <p:ph type="title"/>
          </p:nvPr>
        </p:nvSpPr>
        <p:spPr/>
        <p:txBody>
          <a:bodyPr/>
          <a:lstStyle/>
          <a:p>
            <a:r>
              <a:rPr lang="en-US" dirty="0"/>
              <a:t>Notice of Award (</a:t>
            </a:r>
            <a:r>
              <a:rPr lang="en-US" dirty="0" err="1"/>
              <a:t>NoA</a:t>
            </a:r>
            <a:r>
              <a:rPr lang="en-US" dirty="0"/>
              <a:t>)</a:t>
            </a:r>
          </a:p>
        </p:txBody>
      </p:sp>
      <p:sp>
        <p:nvSpPr>
          <p:cNvPr id="3" name="Content Placeholder 2">
            <a:extLst>
              <a:ext uri="{FF2B5EF4-FFF2-40B4-BE49-F238E27FC236}">
                <a16:creationId xmlns:a16="http://schemas.microsoft.com/office/drawing/2014/main" id="{2AA9FE69-A99C-469D-A9E9-F9FCF4BCDB07}"/>
              </a:ext>
            </a:extLst>
          </p:cNvPr>
          <p:cNvSpPr>
            <a:spLocks noGrp="1"/>
          </p:cNvSpPr>
          <p:nvPr>
            <p:ph idx="1"/>
          </p:nvPr>
        </p:nvSpPr>
        <p:spPr/>
        <p:txBody>
          <a:bodyPr>
            <a:normAutofit/>
          </a:bodyPr>
          <a:lstStyle/>
          <a:p>
            <a:r>
              <a:rPr lang="en-US" sz="3200" dirty="0"/>
              <a:t>Legally binding document</a:t>
            </a:r>
          </a:p>
          <a:p>
            <a:pPr lvl="1"/>
            <a:r>
              <a:rPr lang="en-US" sz="2800" dirty="0"/>
              <a:t>Award data and fiscal information</a:t>
            </a:r>
          </a:p>
          <a:p>
            <a:pPr lvl="1"/>
            <a:r>
              <a:rPr lang="en-US" sz="2800" dirty="0"/>
              <a:t>Grant payment information</a:t>
            </a:r>
          </a:p>
          <a:p>
            <a:pPr lvl="1"/>
            <a:r>
              <a:rPr lang="en-US" sz="2800" dirty="0"/>
              <a:t>Terms and conditions of award</a:t>
            </a:r>
          </a:p>
          <a:p>
            <a:r>
              <a:rPr lang="en-US" sz="3200" dirty="0"/>
              <a:t>Grantee accepts terms and conditions of award as soon as funds are drawn down</a:t>
            </a:r>
          </a:p>
        </p:txBody>
      </p:sp>
    </p:spTree>
    <p:extLst>
      <p:ext uri="{BB962C8B-B14F-4D97-AF65-F5344CB8AC3E}">
        <p14:creationId xmlns:p14="http://schemas.microsoft.com/office/powerpoint/2010/main" val="1007970493"/>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A5BF3-081F-4BDA-B6FB-65C79292448B}"/>
              </a:ext>
            </a:extLst>
          </p:cNvPr>
          <p:cNvSpPr>
            <a:spLocks noGrp="1"/>
          </p:cNvSpPr>
          <p:nvPr>
            <p:ph type="title"/>
          </p:nvPr>
        </p:nvSpPr>
        <p:spPr/>
        <p:txBody>
          <a:bodyPr/>
          <a:lstStyle/>
          <a:p>
            <a:r>
              <a:rPr lang="en-US" dirty="0"/>
              <a:t>NIH Grants Policy Statement</a:t>
            </a:r>
          </a:p>
        </p:txBody>
      </p:sp>
      <p:sp>
        <p:nvSpPr>
          <p:cNvPr id="3" name="Content Placeholder 2">
            <a:extLst>
              <a:ext uri="{FF2B5EF4-FFF2-40B4-BE49-F238E27FC236}">
                <a16:creationId xmlns:a16="http://schemas.microsoft.com/office/drawing/2014/main" id="{2AA9FE69-A99C-469D-A9E9-F9FCF4BCDB07}"/>
              </a:ext>
            </a:extLst>
          </p:cNvPr>
          <p:cNvSpPr>
            <a:spLocks noGrp="1"/>
          </p:cNvSpPr>
          <p:nvPr>
            <p:ph idx="1"/>
          </p:nvPr>
        </p:nvSpPr>
        <p:spPr>
          <a:xfrm>
            <a:off x="1103312" y="2052918"/>
            <a:ext cx="6744323" cy="4195481"/>
          </a:xfrm>
        </p:spPr>
        <p:txBody>
          <a:bodyPr>
            <a:normAutofit/>
          </a:bodyPr>
          <a:lstStyle/>
          <a:p>
            <a:r>
              <a:rPr lang="en-US" sz="3200" dirty="0"/>
              <a:t>Term and condition of grant awards</a:t>
            </a:r>
          </a:p>
          <a:p>
            <a:r>
              <a:rPr lang="en-US" sz="3200" dirty="0"/>
              <a:t>Explicitly defines roles, responsibilities</a:t>
            </a:r>
          </a:p>
          <a:p>
            <a:r>
              <a:rPr lang="en-US" sz="3200" dirty="0"/>
              <a:t>Updated each fall </a:t>
            </a:r>
          </a:p>
        </p:txBody>
      </p:sp>
      <p:pic>
        <p:nvPicPr>
          <p:cNvPr id="4" name="Picture 3" descr="cover of NIH Grants Policy Statement">
            <a:extLst>
              <a:ext uri="{FF2B5EF4-FFF2-40B4-BE49-F238E27FC236}">
                <a16:creationId xmlns:a16="http://schemas.microsoft.com/office/drawing/2014/main" id="{D583E5AF-4D1A-4CFA-91BB-F2E76EADD7C1}"/>
              </a:ext>
            </a:extLst>
          </p:cNvPr>
          <p:cNvPicPr>
            <a:picLocks noChangeAspect="1"/>
          </p:cNvPicPr>
          <p:nvPr/>
        </p:nvPicPr>
        <p:blipFill>
          <a:blip r:embed="rId3"/>
          <a:stretch>
            <a:fillRect/>
          </a:stretch>
        </p:blipFill>
        <p:spPr>
          <a:xfrm>
            <a:off x="7847635" y="1439597"/>
            <a:ext cx="3400738" cy="4423219"/>
          </a:xfrm>
          <a:prstGeom prst="rect">
            <a:avLst/>
          </a:prstGeom>
        </p:spPr>
      </p:pic>
    </p:spTree>
    <p:extLst>
      <p:ext uri="{BB962C8B-B14F-4D97-AF65-F5344CB8AC3E}">
        <p14:creationId xmlns:p14="http://schemas.microsoft.com/office/powerpoint/2010/main" val="246959115"/>
      </p:ext>
    </p:extLst>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49E13-D8D9-4C90-BF86-2EB2930C174C}"/>
              </a:ext>
            </a:extLst>
          </p:cNvPr>
          <p:cNvSpPr>
            <a:spLocks noGrp="1"/>
          </p:cNvSpPr>
          <p:nvPr>
            <p:ph type="title"/>
          </p:nvPr>
        </p:nvSpPr>
        <p:spPr>
          <a:xfrm>
            <a:off x="935887" y="1027996"/>
            <a:ext cx="7463991" cy="1204869"/>
          </a:xfrm>
        </p:spPr>
        <p:txBody>
          <a:bodyPr>
            <a:normAutofit fontScale="90000"/>
          </a:bodyPr>
          <a:lstStyle/>
          <a:p>
            <a:pPr>
              <a:spcAft>
                <a:spcPts val="1000"/>
              </a:spcAft>
            </a:pPr>
            <a:r>
              <a:rPr lang="en-US" sz="4400" dirty="0"/>
              <a:t>Post-Award Monitoring &amp; Reporting</a:t>
            </a:r>
          </a:p>
        </p:txBody>
      </p:sp>
      <p:sp>
        <p:nvSpPr>
          <p:cNvPr id="3" name="Content Placeholder 2">
            <a:extLst>
              <a:ext uri="{FF2B5EF4-FFF2-40B4-BE49-F238E27FC236}">
                <a16:creationId xmlns:a16="http://schemas.microsoft.com/office/drawing/2014/main" id="{1A47F37D-3C91-41FC-8C26-29CA27850C3E}"/>
              </a:ext>
            </a:extLst>
          </p:cNvPr>
          <p:cNvSpPr>
            <a:spLocks noGrp="1"/>
          </p:cNvSpPr>
          <p:nvPr>
            <p:ph idx="1"/>
          </p:nvPr>
        </p:nvSpPr>
        <p:spPr>
          <a:xfrm>
            <a:off x="452744" y="2450049"/>
            <a:ext cx="6668890" cy="3785419"/>
          </a:xfrm>
        </p:spPr>
        <p:txBody>
          <a:bodyPr>
            <a:normAutofit/>
          </a:bodyPr>
          <a:lstStyle/>
          <a:p>
            <a:r>
              <a:rPr lang="en-US" sz="3200" dirty="0"/>
              <a:t>Reports</a:t>
            </a:r>
          </a:p>
          <a:p>
            <a:r>
              <a:rPr lang="en-US" sz="3200" dirty="0"/>
              <a:t>Prior approval requests</a:t>
            </a:r>
          </a:p>
          <a:p>
            <a:r>
              <a:rPr lang="en-US" sz="3200" dirty="0"/>
              <a:t>Audits</a:t>
            </a:r>
          </a:p>
          <a:p>
            <a:r>
              <a:rPr lang="en-US" sz="3200" dirty="0"/>
              <a:t>Site visits</a:t>
            </a:r>
            <a:endParaRPr lang="en-US" sz="3000" dirty="0"/>
          </a:p>
          <a:p>
            <a:pPr marL="0" indent="0">
              <a:buNone/>
            </a:pPr>
            <a:endParaRPr lang="en-US" sz="3200" dirty="0"/>
          </a:p>
        </p:txBody>
      </p:sp>
      <p:sp>
        <p:nvSpPr>
          <p:cNvPr id="35" name="Freeform 31">
            <a:extLst>
              <a:ext uri="{FF2B5EF4-FFF2-40B4-BE49-F238E27FC236}">
                <a16:creationId xmlns:a16="http://schemas.microsoft.com/office/drawing/2014/main" id="{C89FDD9F-84AD-4824-89D2-9E286F56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7" name="Rectangle 36">
            <a:extLst>
              <a:ext uri="{FF2B5EF4-FFF2-40B4-BE49-F238E27FC236}">
                <a16:creationId xmlns:a16="http://schemas.microsoft.com/office/drawing/2014/main" id="{0AFF99B9-09FA-411A-8B54-D714B2EE9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1" y="0"/>
            <a:ext cx="406254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9" name="Freeform 5">
            <a:extLst>
              <a:ext uri="{FF2B5EF4-FFF2-40B4-BE49-F238E27FC236}">
                <a16:creationId xmlns:a16="http://schemas.microsoft.com/office/drawing/2014/main" id="{7E6CE931-52B0-4AD0-991F-0648E313B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472531"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41" name="Rectangle 40">
            <a:extLst>
              <a:ext uri="{FF2B5EF4-FFF2-40B4-BE49-F238E27FC236}">
                <a16:creationId xmlns:a16="http://schemas.microsoft.com/office/drawing/2014/main" id="{D138FED9-7840-470D-BB14-BF4696ADA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9" name="Picture 8" descr="Grants Process Overview infographic">
            <a:extLst>
              <a:ext uri="{FF2B5EF4-FFF2-40B4-BE49-F238E27FC236}">
                <a16:creationId xmlns:a16="http://schemas.microsoft.com/office/drawing/2014/main" id="{6675D3F5-1CFF-48B6-A3CC-4B2498E334E5}"/>
              </a:ext>
            </a:extLst>
          </p:cNvPr>
          <p:cNvPicPr>
            <a:picLocks noChangeAspect="1"/>
          </p:cNvPicPr>
          <p:nvPr/>
        </p:nvPicPr>
        <p:blipFill>
          <a:blip r:embed="rId3"/>
          <a:stretch>
            <a:fillRect/>
          </a:stretch>
        </p:blipFill>
        <p:spPr>
          <a:xfrm>
            <a:off x="7837118" y="1075888"/>
            <a:ext cx="3902138" cy="4867069"/>
          </a:xfrm>
          <a:prstGeom prst="rect">
            <a:avLst/>
          </a:prstGeom>
        </p:spPr>
      </p:pic>
      <p:sp>
        <p:nvSpPr>
          <p:cNvPr id="4" name="Rectangle 3">
            <a:extLst>
              <a:ext uri="{FF2B5EF4-FFF2-40B4-BE49-F238E27FC236}">
                <a16:creationId xmlns:a16="http://schemas.microsoft.com/office/drawing/2014/main" id="{323A7C12-B304-47E1-A500-A6135C7A1AD2}"/>
              </a:ext>
              <a:ext uri="{C183D7F6-B498-43B3-948B-1728B52AA6E4}">
                <adec:decorative xmlns:adec="http://schemas.microsoft.com/office/drawing/2017/decorative" val="1"/>
              </a:ext>
            </a:extLst>
          </p:cNvPr>
          <p:cNvSpPr/>
          <p:nvPr/>
        </p:nvSpPr>
        <p:spPr>
          <a:xfrm>
            <a:off x="7837118" y="1075888"/>
            <a:ext cx="3902138" cy="3592000"/>
          </a:xfrm>
          <a:prstGeom prst="rect">
            <a:avLst/>
          </a:prstGeom>
          <a:solidFill>
            <a:schemeClr val="accent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2" name="Rectangle 11">
            <a:extLst>
              <a:ext uri="{FF2B5EF4-FFF2-40B4-BE49-F238E27FC236}">
                <a16:creationId xmlns:a16="http://schemas.microsoft.com/office/drawing/2014/main" id="{3A59E8A2-51CB-4C4B-8317-F4927B12C9FE}"/>
              </a:ext>
              <a:ext uri="{C183D7F6-B498-43B3-948B-1728B52AA6E4}">
                <adec:decorative xmlns:adec="http://schemas.microsoft.com/office/drawing/2017/decorative" val="1"/>
              </a:ext>
            </a:extLst>
          </p:cNvPr>
          <p:cNvSpPr/>
          <p:nvPr/>
        </p:nvSpPr>
        <p:spPr>
          <a:xfrm>
            <a:off x="7837118" y="4667889"/>
            <a:ext cx="3902138" cy="1204869"/>
          </a:xfrm>
          <a:prstGeom prst="rect">
            <a:avLst/>
          </a:prstGeom>
          <a:noFill/>
          <a:ln w="31750" cmpd="sng">
            <a:solidFill>
              <a:schemeClr val="accent3">
                <a:lumMod val="50000"/>
              </a:schemeClr>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F7A24">
                  <a:lumMod val="50000"/>
                </a:srgbClr>
              </a:solidFill>
              <a:effectLst/>
              <a:uLnTx/>
              <a:uFillTx/>
              <a:latin typeface="Century Gothic" panose="020B0502020202020204"/>
              <a:ea typeface="+mn-ea"/>
              <a:cs typeface="+mn-cs"/>
            </a:endParaRPr>
          </a:p>
        </p:txBody>
      </p:sp>
      <p:pic>
        <p:nvPicPr>
          <p:cNvPr id="6" name="Picture 5">
            <a:extLst>
              <a:ext uri="{FF2B5EF4-FFF2-40B4-BE49-F238E27FC236}">
                <a16:creationId xmlns:a16="http://schemas.microsoft.com/office/drawing/2014/main" id="{5AB424C2-2CF7-4F80-A57A-59BD1B58861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22639" y="1356958"/>
            <a:ext cx="813248" cy="768564"/>
          </a:xfrm>
          <a:prstGeom prst="rect">
            <a:avLst/>
          </a:prstGeom>
        </p:spPr>
      </p:pic>
      <p:sp>
        <p:nvSpPr>
          <p:cNvPr id="13" name="Rectangle 12">
            <a:extLst>
              <a:ext uri="{FF2B5EF4-FFF2-40B4-BE49-F238E27FC236}">
                <a16:creationId xmlns:a16="http://schemas.microsoft.com/office/drawing/2014/main" id="{347122D1-3C38-4E8F-90C6-8853128EA201}"/>
              </a:ext>
              <a:ext uri="{C183D7F6-B498-43B3-948B-1728B52AA6E4}">
                <adec:decorative xmlns:adec="http://schemas.microsoft.com/office/drawing/2017/decorative" val="1"/>
              </a:ext>
            </a:extLst>
          </p:cNvPr>
          <p:cNvSpPr/>
          <p:nvPr/>
        </p:nvSpPr>
        <p:spPr>
          <a:xfrm>
            <a:off x="10278347" y="1"/>
            <a:ext cx="1021314" cy="10758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2634100"/>
      </p:ext>
    </p:extLst>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BAF93-3276-41C3-B5AB-F4C30B6EE88F}"/>
              </a:ext>
            </a:extLst>
          </p:cNvPr>
          <p:cNvSpPr>
            <a:spLocks noGrp="1"/>
          </p:cNvSpPr>
          <p:nvPr>
            <p:ph type="ctrTitle"/>
          </p:nvPr>
        </p:nvSpPr>
        <p:spPr>
          <a:xfrm>
            <a:off x="1154955" y="1447800"/>
            <a:ext cx="8825658" cy="2573055"/>
          </a:xfrm>
        </p:spPr>
        <p:txBody>
          <a:bodyPr/>
          <a:lstStyle/>
          <a:p>
            <a:r>
              <a:rPr lang="en-US" dirty="0"/>
              <a:t>Let’s Review</a:t>
            </a:r>
          </a:p>
        </p:txBody>
      </p:sp>
    </p:spTree>
    <p:extLst>
      <p:ext uri="{BB962C8B-B14F-4D97-AF65-F5344CB8AC3E}">
        <p14:creationId xmlns:p14="http://schemas.microsoft.com/office/powerpoint/2010/main" val="2535246138"/>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FD235D7-E555-468D-A368-E23596CCE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57780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5" name="Freeform 8">
            <a:extLst>
              <a:ext uri="{FF2B5EF4-FFF2-40B4-BE49-F238E27FC236}">
                <a16:creationId xmlns:a16="http://schemas.microsoft.com/office/drawing/2014/main" id="{AA0BB620-0E1B-444E-B4DA-620EC18FC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7" name="Freeform 5">
            <a:extLst>
              <a:ext uri="{FF2B5EF4-FFF2-40B4-BE49-F238E27FC236}">
                <a16:creationId xmlns:a16="http://schemas.microsoft.com/office/drawing/2014/main" id="{2429450D-EE6E-4527-982F-934CA86EE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8060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2" name="TextBox 1">
            <a:extLst>
              <a:ext uri="{FF2B5EF4-FFF2-40B4-BE49-F238E27FC236}">
                <a16:creationId xmlns:a16="http://schemas.microsoft.com/office/drawing/2014/main" id="{F2A2D606-78C7-4023-B982-6AF93C41C1CE}"/>
              </a:ext>
            </a:extLst>
          </p:cNvPr>
          <p:cNvSpPr txBox="1"/>
          <p:nvPr/>
        </p:nvSpPr>
        <p:spPr>
          <a:xfrm>
            <a:off x="5022625" y="2513500"/>
            <a:ext cx="6151043" cy="1015663"/>
          </a:xfrm>
          <a:prstGeom prst="rect">
            <a:avLst/>
          </a:prstGeom>
          <a:noFill/>
        </p:spPr>
        <p:txBody>
          <a:bodyPr wrap="none" rtlCol="0">
            <a:spAutoFit/>
          </a:bodyPr>
          <a:lstStyle/>
          <a:p>
            <a:pPr marL="342900" indent="-342900" defTabSz="457200">
              <a:spcBef>
                <a:spcPts val="1000"/>
              </a:spcBef>
              <a:buClr>
                <a:schemeClr val="accent1"/>
              </a:buClr>
              <a:buSzPct val="80000"/>
              <a:buFont typeface="Wingdings 3" charset="2"/>
              <a:buChar char=""/>
            </a:pPr>
            <a:r>
              <a:rPr lang="en-US" sz="6000" dirty="0">
                <a:latin typeface="+mj-lt"/>
                <a:ea typeface="+mj-ea"/>
                <a:cs typeface="+mj-cs"/>
              </a:rPr>
              <a:t>Grants.nih.gov</a:t>
            </a:r>
          </a:p>
        </p:txBody>
      </p:sp>
      <p:sp>
        <p:nvSpPr>
          <p:cNvPr id="3" name="Title 2">
            <a:extLst>
              <a:ext uri="{FF2B5EF4-FFF2-40B4-BE49-F238E27FC236}">
                <a16:creationId xmlns:a16="http://schemas.microsoft.com/office/drawing/2014/main" id="{3107C7C2-888B-4A01-8B89-D4F937C14401}"/>
              </a:ext>
            </a:extLst>
          </p:cNvPr>
          <p:cNvSpPr>
            <a:spLocks noGrp="1"/>
          </p:cNvSpPr>
          <p:nvPr>
            <p:ph type="ctrTitle"/>
          </p:nvPr>
        </p:nvSpPr>
        <p:spPr>
          <a:xfrm>
            <a:off x="107024" y="848710"/>
            <a:ext cx="4426038" cy="3329581"/>
          </a:xfrm>
        </p:spPr>
        <p:txBody>
          <a:bodyPr/>
          <a:lstStyle/>
          <a:p>
            <a:pPr rtl="0" eaLnBrk="1" fontAlgn="auto" latinLnBrk="0" hangingPunct="1"/>
            <a:r>
              <a:rPr lang="en-US" sz="6600" b="1" i="0" kern="1200" spc="0" baseline="0" dirty="0">
                <a:ln>
                  <a:noFill/>
                </a:ln>
                <a:solidFill>
                  <a:srgbClr val="ACD433"/>
                </a:solidFill>
                <a:effectLst/>
                <a:latin typeface="Century Gothic" panose="020B0502020202020204" pitchFamily="34" charset="0"/>
                <a:ea typeface="+mn-ea"/>
                <a:cs typeface="+mn-cs"/>
              </a:rPr>
              <a:t>Where do I start?</a:t>
            </a:r>
            <a:endParaRPr lang="en-US" sz="8800" dirty="0">
              <a:effectLst/>
            </a:endParaRPr>
          </a:p>
        </p:txBody>
      </p:sp>
    </p:spTree>
    <p:extLst>
      <p:ext uri="{BB962C8B-B14F-4D97-AF65-F5344CB8AC3E}">
        <p14:creationId xmlns:p14="http://schemas.microsoft.com/office/powerpoint/2010/main" val="1111417827"/>
      </p:ext>
    </p:extLst>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FD235D7-E555-468D-A368-E23596CCE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57780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5" name="Freeform 8">
            <a:extLst>
              <a:ext uri="{FF2B5EF4-FFF2-40B4-BE49-F238E27FC236}">
                <a16:creationId xmlns:a16="http://schemas.microsoft.com/office/drawing/2014/main" id="{AA0BB620-0E1B-444E-B4DA-620EC18FC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7" name="Freeform 5">
            <a:extLst>
              <a:ext uri="{FF2B5EF4-FFF2-40B4-BE49-F238E27FC236}">
                <a16:creationId xmlns:a16="http://schemas.microsoft.com/office/drawing/2014/main" id="{2429450D-EE6E-4527-982F-934CA86EE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8060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2" name="TextBox 1">
            <a:extLst>
              <a:ext uri="{FF2B5EF4-FFF2-40B4-BE49-F238E27FC236}">
                <a16:creationId xmlns:a16="http://schemas.microsoft.com/office/drawing/2014/main" id="{F2A2D606-78C7-4023-B982-6AF93C41C1CE}"/>
              </a:ext>
            </a:extLst>
          </p:cNvPr>
          <p:cNvSpPr txBox="1"/>
          <p:nvPr/>
        </p:nvSpPr>
        <p:spPr>
          <a:xfrm>
            <a:off x="5039849" y="1444918"/>
            <a:ext cx="6646935" cy="4529445"/>
          </a:xfrm>
          <a:prstGeom prst="rect">
            <a:avLst/>
          </a:prstGeom>
          <a:noFill/>
        </p:spPr>
        <p:txBody>
          <a:bodyPr wrap="square" rtlCol="0">
            <a:spAutoFit/>
          </a:bodyPr>
          <a:lstStyle/>
          <a:p>
            <a:pPr marL="342900" indent="-342900" defTabSz="457200">
              <a:spcBef>
                <a:spcPts val="1000"/>
              </a:spcBef>
              <a:buClr>
                <a:schemeClr val="accent1"/>
              </a:buClr>
              <a:buSzPct val="80000"/>
              <a:buFont typeface="Wingdings 3" charset="2"/>
              <a:buChar char=""/>
            </a:pPr>
            <a:r>
              <a:rPr lang="en-US" sz="4000" dirty="0">
                <a:latin typeface="+mj-lt"/>
                <a:ea typeface="+mj-ea"/>
                <a:cs typeface="+mj-cs"/>
              </a:rPr>
              <a:t>Funding is done through NIH institutes/centers (ICs)</a:t>
            </a:r>
          </a:p>
          <a:p>
            <a:pPr marL="342900" indent="-342900" defTabSz="457200">
              <a:spcBef>
                <a:spcPts val="1000"/>
              </a:spcBef>
              <a:buClr>
                <a:schemeClr val="accent1"/>
              </a:buClr>
              <a:buSzPct val="80000"/>
              <a:buFont typeface="Wingdings 3" charset="2"/>
              <a:buChar char=""/>
            </a:pPr>
            <a:r>
              <a:rPr lang="en-US" sz="4000" dirty="0">
                <a:latin typeface="+mj-lt"/>
                <a:ea typeface="+mj-ea"/>
                <a:cs typeface="+mj-cs"/>
              </a:rPr>
              <a:t>Matchmaker in NIH </a:t>
            </a:r>
            <a:r>
              <a:rPr lang="en-US" sz="4000" dirty="0" err="1">
                <a:latin typeface="+mj-lt"/>
                <a:ea typeface="+mj-ea"/>
                <a:cs typeface="+mj-cs"/>
              </a:rPr>
              <a:t>RePORTER</a:t>
            </a:r>
            <a:r>
              <a:rPr lang="en-US" sz="4000" dirty="0">
                <a:latin typeface="+mj-lt"/>
                <a:ea typeface="+mj-ea"/>
                <a:cs typeface="+mj-cs"/>
              </a:rPr>
              <a:t> can help identify ICs with potential interest</a:t>
            </a:r>
          </a:p>
        </p:txBody>
      </p:sp>
      <p:sp>
        <p:nvSpPr>
          <p:cNvPr id="3" name="Title 2">
            <a:extLst>
              <a:ext uri="{FF2B5EF4-FFF2-40B4-BE49-F238E27FC236}">
                <a16:creationId xmlns:a16="http://schemas.microsoft.com/office/drawing/2014/main" id="{638AB772-C570-4B3E-9042-9982C413A085}"/>
              </a:ext>
            </a:extLst>
          </p:cNvPr>
          <p:cNvSpPr>
            <a:spLocks noGrp="1"/>
          </p:cNvSpPr>
          <p:nvPr>
            <p:ph type="ctrTitle"/>
          </p:nvPr>
        </p:nvSpPr>
        <p:spPr>
          <a:xfrm>
            <a:off x="225025" y="1764208"/>
            <a:ext cx="3884894" cy="3329581"/>
          </a:xfrm>
        </p:spPr>
        <p:txBody>
          <a:bodyPr/>
          <a:lstStyle/>
          <a:p>
            <a:pPr rtl="0" eaLnBrk="1" fontAlgn="auto" latinLnBrk="0" hangingPunct="1"/>
            <a:r>
              <a:rPr lang="en-US" sz="6600" b="1" i="0" kern="1200" spc="0" baseline="0" dirty="0">
                <a:ln>
                  <a:noFill/>
                </a:ln>
                <a:solidFill>
                  <a:srgbClr val="ACD433"/>
                </a:solidFill>
                <a:effectLst/>
                <a:latin typeface="Century Gothic" panose="020B0502020202020204" pitchFamily="34" charset="0"/>
                <a:ea typeface="+mn-ea"/>
                <a:cs typeface="+mn-cs"/>
              </a:rPr>
              <a:t>Where’s the funding?</a:t>
            </a:r>
            <a:endParaRPr lang="en-US" sz="8800" dirty="0">
              <a:effectLst/>
            </a:endParaRPr>
          </a:p>
        </p:txBody>
      </p:sp>
    </p:spTree>
    <p:extLst>
      <p:ext uri="{BB962C8B-B14F-4D97-AF65-F5344CB8AC3E}">
        <p14:creationId xmlns:p14="http://schemas.microsoft.com/office/powerpoint/2010/main" val="1619347870"/>
      </p:ext>
    </p:extLst>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FD235D7-E555-468D-A368-E23596CCE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57780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5" name="Freeform 8">
            <a:extLst>
              <a:ext uri="{FF2B5EF4-FFF2-40B4-BE49-F238E27FC236}">
                <a16:creationId xmlns:a16="http://schemas.microsoft.com/office/drawing/2014/main" id="{AA0BB620-0E1B-444E-B4DA-620EC18FC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7" name="Freeform 5">
            <a:extLst>
              <a:ext uri="{FF2B5EF4-FFF2-40B4-BE49-F238E27FC236}">
                <a16:creationId xmlns:a16="http://schemas.microsoft.com/office/drawing/2014/main" id="{2429450D-EE6E-4527-982F-934CA86EE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8060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2" name="TextBox 1">
            <a:extLst>
              <a:ext uri="{FF2B5EF4-FFF2-40B4-BE49-F238E27FC236}">
                <a16:creationId xmlns:a16="http://schemas.microsoft.com/office/drawing/2014/main" id="{F2A2D606-78C7-4023-B982-6AF93C41C1CE}"/>
              </a:ext>
            </a:extLst>
          </p:cNvPr>
          <p:cNvSpPr txBox="1"/>
          <p:nvPr/>
        </p:nvSpPr>
        <p:spPr>
          <a:xfrm>
            <a:off x="4815279" y="689157"/>
            <a:ext cx="6646935" cy="5693866"/>
          </a:xfrm>
          <a:prstGeom prst="rect">
            <a:avLst/>
          </a:prstGeom>
          <a:noFill/>
        </p:spPr>
        <p:txBody>
          <a:bodyPr wrap="square" rtlCol="0">
            <a:spAutoFit/>
          </a:bodyPr>
          <a:lstStyle/>
          <a:p>
            <a:pPr marL="342900" indent="-342900" defTabSz="457200">
              <a:spcBef>
                <a:spcPts val="1000"/>
              </a:spcBef>
              <a:buClr>
                <a:schemeClr val="accent1"/>
              </a:buClr>
              <a:buSzPct val="80000"/>
              <a:buFont typeface="Wingdings 3" charset="2"/>
              <a:buChar char=""/>
            </a:pPr>
            <a:r>
              <a:rPr lang="en-US" sz="4000" dirty="0">
                <a:latin typeface="+mj-lt"/>
                <a:ea typeface="+mj-ea"/>
                <a:cs typeface="+mj-cs"/>
              </a:rPr>
              <a:t>Reach out to NIH staff</a:t>
            </a:r>
          </a:p>
          <a:p>
            <a:pPr marL="742950" lvl="1" indent="-285750" defTabSz="457200">
              <a:spcBef>
                <a:spcPts val="1000"/>
              </a:spcBef>
              <a:buClr>
                <a:schemeClr val="accent1"/>
              </a:buClr>
              <a:buSzPct val="80000"/>
              <a:buFont typeface="Wingdings" panose="05000000000000000000" pitchFamily="2" charset="2"/>
              <a:buChar char="Ø"/>
            </a:pPr>
            <a:r>
              <a:rPr lang="en-US" sz="3200" dirty="0">
                <a:latin typeface="+mj-lt"/>
                <a:ea typeface="+mj-ea"/>
                <a:cs typeface="+mj-cs"/>
              </a:rPr>
              <a:t>Program Official (PO)</a:t>
            </a:r>
          </a:p>
          <a:p>
            <a:pPr marL="742950" lvl="1" indent="-285750" defTabSz="457200">
              <a:spcBef>
                <a:spcPts val="1000"/>
              </a:spcBef>
              <a:buClr>
                <a:schemeClr val="accent1"/>
              </a:buClr>
              <a:buSzPct val="80000"/>
              <a:buFont typeface="Wingdings" panose="05000000000000000000" pitchFamily="2" charset="2"/>
              <a:buChar char="Ø"/>
            </a:pPr>
            <a:r>
              <a:rPr lang="en-US" sz="3200" dirty="0">
                <a:latin typeface="+mj-lt"/>
                <a:ea typeface="+mj-ea"/>
                <a:cs typeface="+mj-cs"/>
              </a:rPr>
              <a:t>Scientific Review Officer (SRO)</a:t>
            </a:r>
          </a:p>
          <a:p>
            <a:pPr marL="742950" lvl="1" indent="-285750" defTabSz="457200">
              <a:spcBef>
                <a:spcPts val="1000"/>
              </a:spcBef>
              <a:spcAft>
                <a:spcPts val="1200"/>
              </a:spcAft>
              <a:buClr>
                <a:schemeClr val="accent1"/>
              </a:buClr>
              <a:buSzPct val="80000"/>
              <a:buFont typeface="Wingdings" panose="05000000000000000000" pitchFamily="2" charset="2"/>
              <a:buChar char="Ø"/>
            </a:pPr>
            <a:r>
              <a:rPr lang="en-US" sz="3200" dirty="0">
                <a:latin typeface="+mj-lt"/>
                <a:ea typeface="+mj-ea"/>
                <a:cs typeface="+mj-cs"/>
              </a:rPr>
              <a:t>Grants Management Officer (GMO)</a:t>
            </a:r>
          </a:p>
          <a:p>
            <a:pPr marL="342900" indent="-342900" defTabSz="457200">
              <a:spcBef>
                <a:spcPts val="1000"/>
              </a:spcBef>
              <a:buClr>
                <a:schemeClr val="accent1"/>
              </a:buClr>
              <a:buSzPct val="80000"/>
              <a:buFont typeface="Wingdings 3" charset="2"/>
              <a:buChar char=""/>
            </a:pPr>
            <a:r>
              <a:rPr lang="en-US" sz="4000" dirty="0">
                <a:latin typeface="+mj-lt"/>
                <a:ea typeface="+mj-ea"/>
                <a:cs typeface="+mj-cs"/>
              </a:rPr>
              <a:t>Additional contacts</a:t>
            </a:r>
          </a:p>
          <a:p>
            <a:pPr marL="742950" lvl="1" indent="-285750" defTabSz="457200">
              <a:spcBef>
                <a:spcPts val="1000"/>
              </a:spcBef>
              <a:buClr>
                <a:schemeClr val="accent1"/>
              </a:buClr>
              <a:buSzPct val="80000"/>
              <a:buFont typeface="Wingdings" panose="05000000000000000000" pitchFamily="2" charset="2"/>
              <a:buChar char="Ø"/>
            </a:pPr>
            <a:r>
              <a:rPr lang="en-US" sz="3200" dirty="0">
                <a:latin typeface="+mj-lt"/>
                <a:ea typeface="+mj-ea"/>
                <a:cs typeface="+mj-cs"/>
              </a:rPr>
              <a:t>grants.nih.gov help page</a:t>
            </a:r>
          </a:p>
          <a:p>
            <a:pPr marL="742950" lvl="1" indent="-285750" defTabSz="457200">
              <a:spcBef>
                <a:spcPts val="1000"/>
              </a:spcBef>
              <a:buClr>
                <a:schemeClr val="accent1"/>
              </a:buClr>
              <a:buSzPct val="80000"/>
              <a:buFont typeface="Wingdings" panose="05000000000000000000" pitchFamily="2" charset="2"/>
              <a:buChar char="Ø"/>
            </a:pPr>
            <a:r>
              <a:rPr lang="en-US" sz="3200" dirty="0">
                <a:latin typeface="+mj-lt"/>
                <a:ea typeface="+mj-ea"/>
                <a:cs typeface="+mj-cs"/>
              </a:rPr>
              <a:t>FOA contact section</a:t>
            </a:r>
          </a:p>
        </p:txBody>
      </p:sp>
      <p:sp>
        <p:nvSpPr>
          <p:cNvPr id="3" name="Title 2">
            <a:extLst>
              <a:ext uri="{FF2B5EF4-FFF2-40B4-BE49-F238E27FC236}">
                <a16:creationId xmlns:a16="http://schemas.microsoft.com/office/drawing/2014/main" id="{A2C84A13-8C77-4ED6-97D2-8748EDDCC1F5}"/>
              </a:ext>
            </a:extLst>
          </p:cNvPr>
          <p:cNvSpPr>
            <a:spLocks noGrp="1"/>
          </p:cNvSpPr>
          <p:nvPr>
            <p:ph type="ctrTitle"/>
          </p:nvPr>
        </p:nvSpPr>
        <p:spPr>
          <a:xfrm>
            <a:off x="198165" y="229726"/>
            <a:ext cx="4106302" cy="6153297"/>
          </a:xfrm>
        </p:spPr>
        <p:txBody>
          <a:bodyPr/>
          <a:lstStyle/>
          <a:p>
            <a:pPr rtl="0" eaLnBrk="1" latinLnBrk="0" hangingPunct="1"/>
            <a:r>
              <a:rPr lang="en-US" sz="6000" b="1" kern="1200" dirty="0">
                <a:solidFill>
                  <a:srgbClr val="ACD433"/>
                </a:solidFill>
                <a:effectLst/>
                <a:latin typeface="Century Gothic" panose="020B0502020202020204" pitchFamily="34" charset="0"/>
                <a:ea typeface="+mn-ea"/>
                <a:cs typeface="+mn-cs"/>
              </a:rPr>
              <a:t>Where do I turn when I need help or advice?</a:t>
            </a:r>
            <a:endParaRPr lang="en-US" sz="8000" dirty="0">
              <a:effectLst/>
            </a:endParaRPr>
          </a:p>
        </p:txBody>
      </p:sp>
    </p:spTree>
    <p:extLst>
      <p:ext uri="{BB962C8B-B14F-4D97-AF65-F5344CB8AC3E}">
        <p14:creationId xmlns:p14="http://schemas.microsoft.com/office/powerpoint/2010/main" val="236386208"/>
      </p:ext>
    </p:extLst>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FD235D7-E555-468D-A368-E23596CCE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57780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5" name="Freeform 8">
            <a:extLst>
              <a:ext uri="{FF2B5EF4-FFF2-40B4-BE49-F238E27FC236}">
                <a16:creationId xmlns:a16="http://schemas.microsoft.com/office/drawing/2014/main" id="{AA0BB620-0E1B-444E-B4DA-620EC18FC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7" name="Freeform 5">
            <a:extLst>
              <a:ext uri="{FF2B5EF4-FFF2-40B4-BE49-F238E27FC236}">
                <a16:creationId xmlns:a16="http://schemas.microsoft.com/office/drawing/2014/main" id="{2429450D-EE6E-4527-982F-934CA86EE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8060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2" name="TextBox 1">
            <a:extLst>
              <a:ext uri="{FF2B5EF4-FFF2-40B4-BE49-F238E27FC236}">
                <a16:creationId xmlns:a16="http://schemas.microsoft.com/office/drawing/2014/main" id="{F2A2D606-78C7-4023-B982-6AF93C41C1CE}"/>
              </a:ext>
            </a:extLst>
          </p:cNvPr>
          <p:cNvSpPr txBox="1"/>
          <p:nvPr/>
        </p:nvSpPr>
        <p:spPr>
          <a:xfrm>
            <a:off x="5039849" y="433307"/>
            <a:ext cx="6646935" cy="6052939"/>
          </a:xfrm>
          <a:prstGeom prst="rect">
            <a:avLst/>
          </a:prstGeom>
          <a:noFill/>
        </p:spPr>
        <p:txBody>
          <a:bodyPr wrap="square" rtlCol="0">
            <a:spAutoFit/>
          </a:bodyPr>
          <a:lstStyle/>
          <a:p>
            <a:pPr marL="342900" indent="-342900" defTabSz="457200">
              <a:spcBef>
                <a:spcPts val="1000"/>
              </a:spcBef>
              <a:buClr>
                <a:schemeClr val="accent1"/>
              </a:buClr>
              <a:buSzPct val="80000"/>
              <a:buFont typeface="Wingdings 3" charset="2"/>
              <a:buChar char=""/>
            </a:pPr>
            <a:r>
              <a:rPr lang="en-US" sz="4000" dirty="0">
                <a:latin typeface="+mj-lt"/>
                <a:ea typeface="+mj-ea"/>
                <a:cs typeface="+mj-cs"/>
              </a:rPr>
              <a:t>Funding opportunity Announcements (FOAs)</a:t>
            </a:r>
          </a:p>
          <a:p>
            <a:pPr marL="742950" lvl="1" indent="-285750" defTabSz="457200">
              <a:spcBef>
                <a:spcPts val="1000"/>
              </a:spcBef>
              <a:buClr>
                <a:schemeClr val="accent1"/>
              </a:buClr>
              <a:buSzPct val="80000"/>
              <a:buFont typeface="Wingdings" panose="05000000000000000000" pitchFamily="2" charset="2"/>
              <a:buChar char="Ø"/>
            </a:pPr>
            <a:r>
              <a:rPr lang="en-US" sz="3200" dirty="0">
                <a:latin typeface="+mj-lt"/>
                <a:ea typeface="+mj-ea"/>
                <a:cs typeface="+mj-cs"/>
              </a:rPr>
              <a:t>RFA, parent announcements, PAs, NOSIs</a:t>
            </a:r>
          </a:p>
          <a:p>
            <a:pPr marL="742950" lvl="1" indent="-285750" defTabSz="457200">
              <a:spcBef>
                <a:spcPts val="1000"/>
              </a:spcBef>
              <a:spcAft>
                <a:spcPts val="1200"/>
              </a:spcAft>
              <a:buClr>
                <a:schemeClr val="accent1"/>
              </a:buClr>
              <a:buSzPct val="80000"/>
              <a:buFont typeface="Wingdings" panose="05000000000000000000" pitchFamily="2" charset="2"/>
              <a:buChar char="Ø"/>
            </a:pPr>
            <a:r>
              <a:rPr lang="en-US" sz="3200" dirty="0">
                <a:latin typeface="+mj-lt"/>
                <a:ea typeface="+mj-ea"/>
                <a:cs typeface="+mj-cs"/>
              </a:rPr>
              <a:t>Research, career development, training, fellowship, program project, resource grants</a:t>
            </a:r>
          </a:p>
          <a:p>
            <a:pPr marL="342900" indent="-342900" defTabSz="457200">
              <a:spcBef>
                <a:spcPts val="1000"/>
              </a:spcBef>
              <a:buClr>
                <a:schemeClr val="accent1"/>
              </a:buClr>
              <a:buSzPct val="80000"/>
              <a:buFont typeface="Wingdings 3" charset="2"/>
              <a:buChar char=""/>
            </a:pPr>
            <a:r>
              <a:rPr lang="en-US" sz="4000" dirty="0">
                <a:latin typeface="+mj-lt"/>
                <a:ea typeface="+mj-ea"/>
                <a:cs typeface="+mj-cs"/>
              </a:rPr>
              <a:t>Posted</a:t>
            </a:r>
          </a:p>
          <a:p>
            <a:pPr marL="742950" lvl="1" indent="-285750" defTabSz="457200">
              <a:spcBef>
                <a:spcPts val="1000"/>
              </a:spcBef>
              <a:buClr>
                <a:schemeClr val="accent1"/>
              </a:buClr>
              <a:buSzPct val="80000"/>
              <a:buFont typeface="Wingdings" panose="05000000000000000000" pitchFamily="2" charset="2"/>
              <a:buChar char="Ø"/>
            </a:pPr>
            <a:r>
              <a:rPr lang="en-US" sz="3200" dirty="0">
                <a:latin typeface="+mj-lt"/>
                <a:ea typeface="+mj-ea"/>
                <a:cs typeface="+mj-cs"/>
              </a:rPr>
              <a:t>NIH Guide and Grants.gov</a:t>
            </a:r>
          </a:p>
        </p:txBody>
      </p:sp>
      <p:sp>
        <p:nvSpPr>
          <p:cNvPr id="3" name="Title 2">
            <a:extLst>
              <a:ext uri="{FF2B5EF4-FFF2-40B4-BE49-F238E27FC236}">
                <a16:creationId xmlns:a16="http://schemas.microsoft.com/office/drawing/2014/main" id="{A256BD77-C99C-44F5-87F5-AF4C6BC4E044}"/>
              </a:ext>
            </a:extLst>
          </p:cNvPr>
          <p:cNvSpPr>
            <a:spLocks noGrp="1"/>
          </p:cNvSpPr>
          <p:nvPr>
            <p:ph type="ctrTitle"/>
          </p:nvPr>
        </p:nvSpPr>
        <p:spPr>
          <a:xfrm>
            <a:off x="113041" y="788277"/>
            <a:ext cx="4695164" cy="4495544"/>
          </a:xfrm>
        </p:spPr>
        <p:txBody>
          <a:bodyPr/>
          <a:lstStyle/>
          <a:p>
            <a:pPr rtl="0" eaLnBrk="1" latinLnBrk="0" hangingPunct="1"/>
            <a:r>
              <a:rPr lang="en-US" sz="4800" b="1" kern="1200" dirty="0">
                <a:solidFill>
                  <a:srgbClr val="ACD433"/>
                </a:solidFill>
                <a:effectLst/>
                <a:latin typeface="Century Gothic" panose="020B0502020202020204" pitchFamily="34" charset="0"/>
                <a:ea typeface="+mn-ea"/>
                <a:cs typeface="+mn-cs"/>
              </a:rPr>
              <a:t>What opportunities are available &amp; how can I find them?</a:t>
            </a:r>
            <a:endParaRPr lang="en-US" dirty="0">
              <a:effectLst/>
            </a:endParaRPr>
          </a:p>
        </p:txBody>
      </p:sp>
    </p:spTree>
    <p:extLst>
      <p:ext uri="{BB962C8B-B14F-4D97-AF65-F5344CB8AC3E}">
        <p14:creationId xmlns:p14="http://schemas.microsoft.com/office/powerpoint/2010/main" val="3678680769"/>
      </p:ext>
    </p:extLst>
  </p:cSld>
  <p:clrMapOvr>
    <a:masterClrMapping/>
  </p:clrMapOvr>
  <p:transition spd="slow"/>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FD235D7-E555-468D-A368-E23596CCE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57780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5" name="Freeform 8">
            <a:extLst>
              <a:ext uri="{FF2B5EF4-FFF2-40B4-BE49-F238E27FC236}">
                <a16:creationId xmlns:a16="http://schemas.microsoft.com/office/drawing/2014/main" id="{AA0BB620-0E1B-444E-B4DA-620EC18FC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7" name="Freeform 5">
            <a:extLst>
              <a:ext uri="{FF2B5EF4-FFF2-40B4-BE49-F238E27FC236}">
                <a16:creationId xmlns:a16="http://schemas.microsoft.com/office/drawing/2014/main" id="{2429450D-EE6E-4527-982F-934CA86EE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8060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2" name="TextBox 1">
            <a:extLst>
              <a:ext uri="{FF2B5EF4-FFF2-40B4-BE49-F238E27FC236}">
                <a16:creationId xmlns:a16="http://schemas.microsoft.com/office/drawing/2014/main" id="{F2A2D606-78C7-4023-B982-6AF93C41C1CE}"/>
              </a:ext>
            </a:extLst>
          </p:cNvPr>
          <p:cNvSpPr txBox="1"/>
          <p:nvPr/>
        </p:nvSpPr>
        <p:spPr>
          <a:xfrm>
            <a:off x="4854562" y="1483390"/>
            <a:ext cx="7057942" cy="4452501"/>
          </a:xfrm>
          <a:prstGeom prst="rect">
            <a:avLst/>
          </a:prstGeom>
          <a:noFill/>
        </p:spPr>
        <p:txBody>
          <a:bodyPr wrap="square" rtlCol="0">
            <a:spAutoFit/>
          </a:bodyPr>
          <a:lstStyle/>
          <a:p>
            <a:pPr marL="342900" indent="-342900" defTabSz="457200">
              <a:spcBef>
                <a:spcPts val="1000"/>
              </a:spcBef>
              <a:buClr>
                <a:schemeClr val="accent1"/>
              </a:buClr>
              <a:buSzPct val="80000"/>
              <a:buFont typeface="Wingdings 3" charset="2"/>
              <a:buChar char=""/>
            </a:pPr>
            <a:r>
              <a:rPr lang="en-US" sz="4000" dirty="0">
                <a:latin typeface="+mj-lt"/>
                <a:ea typeface="+mj-ea"/>
                <a:cs typeface="+mj-cs"/>
              </a:rPr>
              <a:t>Planning (6+ months)</a:t>
            </a:r>
          </a:p>
          <a:p>
            <a:pPr marL="742950" lvl="1" indent="-285750" defTabSz="457200">
              <a:spcBef>
                <a:spcPts val="1000"/>
              </a:spcBef>
              <a:spcAft>
                <a:spcPts val="1200"/>
              </a:spcAft>
              <a:buClr>
                <a:schemeClr val="accent1"/>
              </a:buClr>
              <a:buSzPct val="80000"/>
              <a:buFont typeface="Wingdings" panose="05000000000000000000" pitchFamily="2" charset="2"/>
              <a:buChar char="Ø"/>
            </a:pPr>
            <a:r>
              <a:rPr lang="en-US" sz="3200" dirty="0">
                <a:latin typeface="+mj-lt"/>
                <a:ea typeface="+mj-ea"/>
                <a:cs typeface="+mj-cs"/>
              </a:rPr>
              <a:t>Refine idea, reach out, build team</a:t>
            </a:r>
          </a:p>
          <a:p>
            <a:pPr marL="342900" indent="-342900" defTabSz="457200">
              <a:spcBef>
                <a:spcPts val="1000"/>
              </a:spcBef>
              <a:buClr>
                <a:schemeClr val="accent1"/>
              </a:buClr>
              <a:buSzPct val="80000"/>
              <a:buFont typeface="Wingdings 3" charset="2"/>
              <a:buChar char=""/>
            </a:pPr>
            <a:r>
              <a:rPr lang="en-US" sz="4000" dirty="0">
                <a:latin typeface="+mj-lt"/>
                <a:ea typeface="+mj-ea"/>
                <a:cs typeface="+mj-cs"/>
              </a:rPr>
              <a:t>Prepare to apply</a:t>
            </a:r>
          </a:p>
          <a:p>
            <a:pPr marL="742950" lvl="1" indent="-285750" defTabSz="457200">
              <a:spcBef>
                <a:spcPts val="1000"/>
              </a:spcBef>
              <a:buClr>
                <a:schemeClr val="accent1"/>
              </a:buClr>
              <a:buSzPct val="80000"/>
              <a:buFont typeface="Wingdings" panose="05000000000000000000" pitchFamily="2" charset="2"/>
              <a:buChar char="Ø"/>
            </a:pPr>
            <a:r>
              <a:rPr lang="en-US" sz="3200" dirty="0">
                <a:latin typeface="+mj-lt"/>
                <a:ea typeface="+mj-ea"/>
                <a:cs typeface="+mj-cs"/>
              </a:rPr>
              <a:t>Registrations (6+ weeks)</a:t>
            </a:r>
          </a:p>
          <a:p>
            <a:pPr marL="742950" lvl="1" indent="-285750" defTabSz="457200">
              <a:spcBef>
                <a:spcPts val="1000"/>
              </a:spcBef>
              <a:buClr>
                <a:schemeClr val="accent1"/>
              </a:buClr>
              <a:buSzPct val="80000"/>
              <a:buFont typeface="Wingdings" panose="05000000000000000000" pitchFamily="2" charset="2"/>
              <a:buChar char="Ø"/>
            </a:pPr>
            <a:r>
              <a:rPr lang="en-US" sz="3200" dirty="0">
                <a:latin typeface="+mj-lt"/>
                <a:ea typeface="+mj-ea"/>
                <a:cs typeface="+mj-cs"/>
              </a:rPr>
              <a:t>Submission method (ASSIST, Workspace, system-to-system)</a:t>
            </a:r>
          </a:p>
        </p:txBody>
      </p:sp>
      <p:sp>
        <p:nvSpPr>
          <p:cNvPr id="3" name="Title 2">
            <a:extLst>
              <a:ext uri="{FF2B5EF4-FFF2-40B4-BE49-F238E27FC236}">
                <a16:creationId xmlns:a16="http://schemas.microsoft.com/office/drawing/2014/main" id="{24FFCF38-CED5-4CD3-BBD1-2E81B7BC25B9}"/>
              </a:ext>
            </a:extLst>
          </p:cNvPr>
          <p:cNvSpPr>
            <a:spLocks noGrp="1"/>
          </p:cNvSpPr>
          <p:nvPr>
            <p:ph type="ctrTitle"/>
          </p:nvPr>
        </p:nvSpPr>
        <p:spPr>
          <a:xfrm>
            <a:off x="-10563" y="83356"/>
            <a:ext cx="4785426" cy="5549891"/>
          </a:xfrm>
        </p:spPr>
        <p:txBody>
          <a:bodyPr/>
          <a:lstStyle/>
          <a:p>
            <a:pPr rtl="0" eaLnBrk="1" latinLnBrk="0" hangingPunct="1"/>
            <a:r>
              <a:rPr lang="en-US" sz="5400" b="1" kern="1200" dirty="0">
                <a:solidFill>
                  <a:srgbClr val="ACD433"/>
                </a:solidFill>
                <a:effectLst/>
                <a:latin typeface="Century Gothic" panose="020B0502020202020204" pitchFamily="34" charset="0"/>
                <a:ea typeface="+mn-ea"/>
                <a:cs typeface="+mn-cs"/>
              </a:rPr>
              <a:t>What’s the application process &amp; how long does it take?</a:t>
            </a:r>
            <a:endParaRPr lang="en-US" sz="8000" dirty="0">
              <a:effectLst/>
            </a:endParaRPr>
          </a:p>
        </p:txBody>
      </p:sp>
    </p:spTree>
    <p:extLst>
      <p:ext uri="{BB962C8B-B14F-4D97-AF65-F5344CB8AC3E}">
        <p14:creationId xmlns:p14="http://schemas.microsoft.com/office/powerpoint/2010/main" val="862596500"/>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FD235D7-E555-468D-A368-E23596CCE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57780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8">
            <a:extLst>
              <a:ext uri="{FF2B5EF4-FFF2-40B4-BE49-F238E27FC236}">
                <a16:creationId xmlns:a16="http://schemas.microsoft.com/office/drawing/2014/main" id="{AA0BB620-0E1B-444E-B4DA-620EC18FC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7" name="Freeform 5">
            <a:extLst>
              <a:ext uri="{FF2B5EF4-FFF2-40B4-BE49-F238E27FC236}">
                <a16:creationId xmlns:a16="http://schemas.microsoft.com/office/drawing/2014/main" id="{2429450D-EE6E-4527-982F-934CA86EE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8060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12" name="Graphic 11" descr="Questions">
            <a:extLst>
              <a:ext uri="{FF2B5EF4-FFF2-40B4-BE49-F238E27FC236}">
                <a16:creationId xmlns:a16="http://schemas.microsoft.com/office/drawing/2014/main" id="{C4F24F57-DFBC-49E6-B87B-B23FEFF5EA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3566" y="1660195"/>
            <a:ext cx="3537609" cy="3537609"/>
          </a:xfrm>
          <a:prstGeom prst="rect">
            <a:avLst/>
          </a:prstGeom>
          <a:effectLst/>
        </p:spPr>
      </p:pic>
      <p:sp>
        <p:nvSpPr>
          <p:cNvPr id="2" name="Title 1">
            <a:extLst>
              <a:ext uri="{FF2B5EF4-FFF2-40B4-BE49-F238E27FC236}">
                <a16:creationId xmlns:a16="http://schemas.microsoft.com/office/drawing/2014/main" id="{C44C1665-7D1A-4D80-A99B-19FD96273D04}"/>
              </a:ext>
            </a:extLst>
          </p:cNvPr>
          <p:cNvSpPr>
            <a:spLocks noGrp="1"/>
          </p:cNvSpPr>
          <p:nvPr>
            <p:ph type="ctrTitle"/>
          </p:nvPr>
        </p:nvSpPr>
        <p:spPr>
          <a:xfrm>
            <a:off x="4481965" y="2715502"/>
            <a:ext cx="7294876" cy="1426993"/>
          </a:xfrm>
        </p:spPr>
        <p:txBody>
          <a:bodyPr/>
          <a:lstStyle/>
          <a:p>
            <a:r>
              <a:rPr lang="en-US" sz="6600" b="1" dirty="0">
                <a:solidFill>
                  <a:srgbClr val="92D050"/>
                </a:solidFill>
              </a:rPr>
              <a:t>Where do I start?</a:t>
            </a:r>
          </a:p>
        </p:txBody>
      </p:sp>
    </p:spTree>
    <p:extLst>
      <p:ext uri="{BB962C8B-B14F-4D97-AF65-F5344CB8AC3E}">
        <p14:creationId xmlns:p14="http://schemas.microsoft.com/office/powerpoint/2010/main" val="2351270832"/>
      </p:ext>
    </p:extLst>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FD235D7-E555-468D-A368-E23596CCE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57780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5" name="Freeform 8">
            <a:extLst>
              <a:ext uri="{FF2B5EF4-FFF2-40B4-BE49-F238E27FC236}">
                <a16:creationId xmlns:a16="http://schemas.microsoft.com/office/drawing/2014/main" id="{AA0BB620-0E1B-444E-B4DA-620EC18FC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7" name="Freeform 5">
            <a:extLst>
              <a:ext uri="{FF2B5EF4-FFF2-40B4-BE49-F238E27FC236}">
                <a16:creationId xmlns:a16="http://schemas.microsoft.com/office/drawing/2014/main" id="{2429450D-EE6E-4527-982F-934CA86EE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8060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2" name="TextBox 1">
            <a:extLst>
              <a:ext uri="{FF2B5EF4-FFF2-40B4-BE49-F238E27FC236}">
                <a16:creationId xmlns:a16="http://schemas.microsoft.com/office/drawing/2014/main" id="{F2A2D606-78C7-4023-B982-6AF93C41C1CE}"/>
              </a:ext>
            </a:extLst>
          </p:cNvPr>
          <p:cNvSpPr txBox="1"/>
          <p:nvPr/>
        </p:nvSpPr>
        <p:spPr>
          <a:xfrm>
            <a:off x="4841784" y="2069652"/>
            <a:ext cx="7057942" cy="2718693"/>
          </a:xfrm>
          <a:prstGeom prst="rect">
            <a:avLst/>
          </a:prstGeom>
          <a:noFill/>
        </p:spPr>
        <p:txBody>
          <a:bodyPr wrap="square" rtlCol="0">
            <a:spAutoFit/>
          </a:bodyPr>
          <a:lstStyle/>
          <a:p>
            <a:pPr marL="342900" indent="-342900" defTabSz="457200">
              <a:spcBef>
                <a:spcPts val="1000"/>
              </a:spcBef>
              <a:buClr>
                <a:schemeClr val="accent1"/>
              </a:buClr>
              <a:buSzPct val="80000"/>
              <a:buFont typeface="Wingdings 3" charset="2"/>
              <a:buChar char=""/>
            </a:pPr>
            <a:r>
              <a:rPr lang="en-US" sz="4000" dirty="0">
                <a:latin typeface="+mj-lt"/>
                <a:ea typeface="+mj-ea"/>
                <a:cs typeface="+mj-cs"/>
              </a:rPr>
              <a:t>Write Application</a:t>
            </a:r>
          </a:p>
          <a:p>
            <a:pPr marL="742950" lvl="1" indent="-285750" defTabSz="457200">
              <a:spcBef>
                <a:spcPts val="1000"/>
              </a:spcBef>
              <a:spcAft>
                <a:spcPts val="1200"/>
              </a:spcAft>
              <a:buClr>
                <a:schemeClr val="accent1"/>
              </a:buClr>
              <a:buSzPct val="80000"/>
              <a:buFont typeface="Wingdings" panose="05000000000000000000" pitchFamily="2" charset="2"/>
              <a:buChar char="Ø"/>
            </a:pPr>
            <a:r>
              <a:rPr lang="en-US" sz="3200" dirty="0">
                <a:latin typeface="+mj-lt"/>
                <a:ea typeface="+mj-ea"/>
                <a:cs typeface="+mj-cs"/>
              </a:rPr>
              <a:t>Follow instructions, address FOA review criteria</a:t>
            </a:r>
          </a:p>
          <a:p>
            <a:pPr marL="342900" indent="-342900" defTabSz="457200">
              <a:spcBef>
                <a:spcPts val="1000"/>
              </a:spcBef>
              <a:buClr>
                <a:schemeClr val="accent1"/>
              </a:buClr>
              <a:buSzPct val="80000"/>
              <a:buFont typeface="Wingdings 3" charset="2"/>
              <a:buChar char=""/>
            </a:pPr>
            <a:r>
              <a:rPr lang="en-US" sz="4000" dirty="0">
                <a:latin typeface="+mj-lt"/>
                <a:ea typeface="+mj-ea"/>
                <a:cs typeface="+mj-cs"/>
              </a:rPr>
              <a:t>Submit early (days ahead)</a:t>
            </a:r>
          </a:p>
        </p:txBody>
      </p:sp>
      <p:sp>
        <p:nvSpPr>
          <p:cNvPr id="3" name="Title 2">
            <a:extLst>
              <a:ext uri="{FF2B5EF4-FFF2-40B4-BE49-F238E27FC236}">
                <a16:creationId xmlns:a16="http://schemas.microsoft.com/office/drawing/2014/main" id="{E3D49E33-9494-4E1B-811A-6BB60E4ECD00}"/>
              </a:ext>
            </a:extLst>
          </p:cNvPr>
          <p:cNvSpPr>
            <a:spLocks noGrp="1"/>
          </p:cNvSpPr>
          <p:nvPr>
            <p:ph type="ctrTitle"/>
          </p:nvPr>
        </p:nvSpPr>
        <p:spPr>
          <a:xfrm>
            <a:off x="115994" y="1001108"/>
            <a:ext cx="4299434" cy="4855779"/>
          </a:xfrm>
        </p:spPr>
        <p:txBody>
          <a:bodyPr/>
          <a:lstStyle/>
          <a:p>
            <a:pPr rtl="0" eaLnBrk="1" latinLnBrk="0" hangingPunct="1"/>
            <a:r>
              <a:rPr lang="en-US" sz="5400" b="1" kern="1200" dirty="0">
                <a:solidFill>
                  <a:srgbClr val="ACD433"/>
                </a:solidFill>
                <a:effectLst/>
                <a:latin typeface="Century Gothic" panose="020B0502020202020204" pitchFamily="34" charset="0"/>
                <a:ea typeface="+mn-ea"/>
                <a:cs typeface="+mn-cs"/>
              </a:rPr>
              <a:t>What’s the application process &amp; how long does it take?</a:t>
            </a:r>
            <a:endParaRPr lang="en-US" sz="8000" dirty="0">
              <a:effectLst/>
            </a:endParaRPr>
          </a:p>
        </p:txBody>
      </p:sp>
    </p:spTree>
    <p:extLst>
      <p:ext uri="{BB962C8B-B14F-4D97-AF65-F5344CB8AC3E}">
        <p14:creationId xmlns:p14="http://schemas.microsoft.com/office/powerpoint/2010/main" val="1054826724"/>
      </p:ext>
    </p:extLst>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FD235D7-E555-468D-A368-E23596CCE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57780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5" name="Freeform 8">
            <a:extLst>
              <a:ext uri="{FF2B5EF4-FFF2-40B4-BE49-F238E27FC236}">
                <a16:creationId xmlns:a16="http://schemas.microsoft.com/office/drawing/2014/main" id="{AA0BB620-0E1B-444E-B4DA-620EC18FC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7" name="Freeform 5">
            <a:extLst>
              <a:ext uri="{FF2B5EF4-FFF2-40B4-BE49-F238E27FC236}">
                <a16:creationId xmlns:a16="http://schemas.microsoft.com/office/drawing/2014/main" id="{2429450D-EE6E-4527-982F-934CA86EE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8060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2" name="TextBox 1">
            <a:extLst>
              <a:ext uri="{FF2B5EF4-FFF2-40B4-BE49-F238E27FC236}">
                <a16:creationId xmlns:a16="http://schemas.microsoft.com/office/drawing/2014/main" id="{F2A2D606-78C7-4023-B982-6AF93C41C1CE}"/>
              </a:ext>
            </a:extLst>
          </p:cNvPr>
          <p:cNvSpPr txBox="1"/>
          <p:nvPr/>
        </p:nvSpPr>
        <p:spPr>
          <a:xfrm>
            <a:off x="4841784" y="1448969"/>
            <a:ext cx="7350215" cy="3960058"/>
          </a:xfrm>
          <a:prstGeom prst="rect">
            <a:avLst/>
          </a:prstGeom>
          <a:noFill/>
        </p:spPr>
        <p:txBody>
          <a:bodyPr wrap="square" rtlCol="0">
            <a:spAutoFit/>
          </a:bodyPr>
          <a:lstStyle/>
          <a:p>
            <a:pPr marL="342900" indent="-342900" defTabSz="457200">
              <a:spcBef>
                <a:spcPts val="1000"/>
              </a:spcBef>
              <a:buClr>
                <a:schemeClr val="accent1"/>
              </a:buClr>
              <a:buSzPct val="80000"/>
              <a:buFont typeface="Wingdings 3" charset="2"/>
              <a:buChar char=""/>
            </a:pPr>
            <a:r>
              <a:rPr lang="en-US" sz="4000" dirty="0">
                <a:latin typeface="+mj-lt"/>
                <a:ea typeface="+mj-ea"/>
                <a:cs typeface="+mj-cs"/>
              </a:rPr>
              <a:t>Receipt &amp; referral</a:t>
            </a:r>
          </a:p>
          <a:p>
            <a:pPr marL="742950" lvl="1" indent="-285750" defTabSz="457200">
              <a:spcBef>
                <a:spcPts val="1000"/>
              </a:spcBef>
              <a:spcAft>
                <a:spcPts val="1200"/>
              </a:spcAft>
              <a:buClr>
                <a:schemeClr val="accent1"/>
              </a:buClr>
              <a:buSzPct val="80000"/>
              <a:buFont typeface="Wingdings" panose="05000000000000000000" pitchFamily="2" charset="2"/>
              <a:buChar char="Ø"/>
            </a:pPr>
            <a:r>
              <a:rPr lang="en-US" sz="3200" dirty="0">
                <a:latin typeface="+mj-lt"/>
                <a:ea typeface="+mj-ea"/>
                <a:cs typeface="+mj-cs"/>
              </a:rPr>
              <a:t>Assignment – ~2 weeks</a:t>
            </a:r>
          </a:p>
          <a:p>
            <a:pPr marL="342900" indent="-342900" defTabSz="457200">
              <a:spcBef>
                <a:spcPts val="1000"/>
              </a:spcBef>
              <a:buClr>
                <a:schemeClr val="accent1"/>
              </a:buClr>
              <a:buSzPct val="80000"/>
              <a:buFont typeface="Wingdings 3" charset="2"/>
              <a:buChar char=""/>
            </a:pPr>
            <a:r>
              <a:rPr lang="en-US" sz="4000" dirty="0">
                <a:latin typeface="+mj-lt"/>
                <a:ea typeface="+mj-ea"/>
                <a:cs typeface="+mj-cs"/>
              </a:rPr>
              <a:t>Peer review</a:t>
            </a:r>
          </a:p>
          <a:p>
            <a:pPr marL="742950" lvl="1" indent="-285750" defTabSz="457200">
              <a:spcBef>
                <a:spcPts val="1000"/>
              </a:spcBef>
              <a:buClr>
                <a:schemeClr val="accent1"/>
              </a:buClr>
              <a:buSzPct val="80000"/>
              <a:buFont typeface="Wingdings" panose="05000000000000000000" pitchFamily="2" charset="2"/>
              <a:buChar char="Ø"/>
            </a:pPr>
            <a:r>
              <a:rPr lang="en-US" sz="3200" dirty="0">
                <a:latin typeface="+mj-lt"/>
                <a:ea typeface="+mj-ea"/>
                <a:cs typeface="+mj-cs"/>
              </a:rPr>
              <a:t>Priority score &amp; percentile – ~2-3 days</a:t>
            </a:r>
          </a:p>
          <a:p>
            <a:pPr marL="742950" lvl="1" indent="-285750" defTabSz="457200">
              <a:spcBef>
                <a:spcPts val="1000"/>
              </a:spcBef>
              <a:buClr>
                <a:schemeClr val="accent1"/>
              </a:buClr>
              <a:buSzPct val="80000"/>
              <a:buFont typeface="Wingdings" panose="05000000000000000000" pitchFamily="2" charset="2"/>
              <a:buChar char="Ø"/>
            </a:pPr>
            <a:r>
              <a:rPr lang="en-US" sz="3200" dirty="0">
                <a:latin typeface="+mj-lt"/>
                <a:ea typeface="+mj-ea"/>
                <a:cs typeface="+mj-cs"/>
              </a:rPr>
              <a:t>Summary statement – ~1 month</a:t>
            </a:r>
          </a:p>
        </p:txBody>
      </p:sp>
      <p:sp>
        <p:nvSpPr>
          <p:cNvPr id="3" name="Title 2">
            <a:extLst>
              <a:ext uri="{FF2B5EF4-FFF2-40B4-BE49-F238E27FC236}">
                <a16:creationId xmlns:a16="http://schemas.microsoft.com/office/drawing/2014/main" id="{E1E18147-BB3C-4A85-8177-EADA3F5F1131}"/>
              </a:ext>
            </a:extLst>
          </p:cNvPr>
          <p:cNvSpPr>
            <a:spLocks noGrp="1"/>
          </p:cNvSpPr>
          <p:nvPr>
            <p:ph type="ctrTitle"/>
          </p:nvPr>
        </p:nvSpPr>
        <p:spPr>
          <a:xfrm>
            <a:off x="63064" y="1103593"/>
            <a:ext cx="4135692" cy="5154295"/>
          </a:xfrm>
        </p:spPr>
        <p:txBody>
          <a:bodyPr/>
          <a:lstStyle/>
          <a:p>
            <a:pPr rtl="0" eaLnBrk="1" latinLnBrk="0" hangingPunct="1"/>
            <a:r>
              <a:rPr lang="en-US" sz="5400" b="1" kern="1200" dirty="0">
                <a:solidFill>
                  <a:srgbClr val="ACD433"/>
                </a:solidFill>
                <a:effectLst/>
                <a:latin typeface="Century Gothic" panose="020B0502020202020204" pitchFamily="34" charset="0"/>
                <a:ea typeface="+mn-ea"/>
                <a:cs typeface="+mn-cs"/>
              </a:rPr>
              <a:t>What’s the application process &amp; how long does it take?</a:t>
            </a:r>
            <a:endParaRPr lang="en-US" sz="8000" dirty="0">
              <a:effectLst/>
            </a:endParaRPr>
          </a:p>
        </p:txBody>
      </p:sp>
    </p:spTree>
    <p:extLst>
      <p:ext uri="{BB962C8B-B14F-4D97-AF65-F5344CB8AC3E}">
        <p14:creationId xmlns:p14="http://schemas.microsoft.com/office/powerpoint/2010/main" val="3138891169"/>
      </p:ext>
    </p:extLst>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FD235D7-E555-468D-A368-E23596CCE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57780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5" name="Freeform 8">
            <a:extLst>
              <a:ext uri="{FF2B5EF4-FFF2-40B4-BE49-F238E27FC236}">
                <a16:creationId xmlns:a16="http://schemas.microsoft.com/office/drawing/2014/main" id="{AA0BB620-0E1B-444E-B4DA-620EC18FC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7" name="Freeform 5">
            <a:extLst>
              <a:ext uri="{FF2B5EF4-FFF2-40B4-BE49-F238E27FC236}">
                <a16:creationId xmlns:a16="http://schemas.microsoft.com/office/drawing/2014/main" id="{2429450D-EE6E-4527-982F-934CA86EE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8060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2" name="TextBox 1">
            <a:extLst>
              <a:ext uri="{FF2B5EF4-FFF2-40B4-BE49-F238E27FC236}">
                <a16:creationId xmlns:a16="http://schemas.microsoft.com/office/drawing/2014/main" id="{F2A2D606-78C7-4023-B982-6AF93C41C1CE}"/>
              </a:ext>
            </a:extLst>
          </p:cNvPr>
          <p:cNvSpPr txBox="1"/>
          <p:nvPr/>
        </p:nvSpPr>
        <p:spPr>
          <a:xfrm>
            <a:off x="4841784" y="2010661"/>
            <a:ext cx="7350215" cy="2836674"/>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1000"/>
              </a:spcBef>
              <a:spcAft>
                <a:spcPts val="1200"/>
              </a:spcAft>
              <a:buClr>
                <a:srgbClr val="ACD433"/>
              </a:buClr>
              <a:buSzPct val="80000"/>
              <a:buFont typeface="Wingdings 3" charset="2"/>
              <a:buChar char=""/>
              <a:tabLst/>
              <a:defRPr/>
            </a:pPr>
            <a:r>
              <a:rPr kumimoji="0" lang="en-US" sz="4000" b="0" i="0" u="none" strike="noStrike" kern="1200" cap="none" spc="0" normalizeH="0" baseline="0" noProof="0" dirty="0">
                <a:ln>
                  <a:noFill/>
                </a:ln>
                <a:solidFill>
                  <a:prstClr val="white"/>
                </a:solidFill>
                <a:effectLst/>
                <a:uLnTx/>
                <a:uFillTx/>
                <a:latin typeface="Century Gothic" panose="020B0502020202020204"/>
                <a:ea typeface="+mn-ea"/>
                <a:cs typeface="+mn-cs"/>
              </a:rPr>
              <a:t>Council – funding recommendations</a:t>
            </a:r>
          </a:p>
          <a:p>
            <a:pPr marL="342900" marR="0" lvl="0" indent="-342900" algn="l" defTabSz="457200" rtl="0" eaLnBrk="1" fontAlgn="auto" latinLnBrk="0" hangingPunct="1">
              <a:lnSpc>
                <a:spcPct val="100000"/>
              </a:lnSpc>
              <a:spcBef>
                <a:spcPts val="1000"/>
              </a:spcBef>
              <a:spcAft>
                <a:spcPts val="0"/>
              </a:spcAft>
              <a:buClr>
                <a:srgbClr val="ACD433"/>
              </a:buClr>
              <a:buSzPct val="80000"/>
              <a:buFont typeface="Wingdings 3" charset="2"/>
              <a:buChar char=""/>
              <a:tabLst/>
              <a:defRPr/>
            </a:pPr>
            <a:r>
              <a:rPr kumimoji="0" lang="en-US" sz="4000" b="0" i="0" u="none" strike="noStrike" kern="1200" cap="none" spc="0" normalizeH="0" baseline="0" noProof="0" dirty="0">
                <a:ln>
                  <a:noFill/>
                </a:ln>
                <a:solidFill>
                  <a:prstClr val="white"/>
                </a:solidFill>
                <a:effectLst/>
                <a:uLnTx/>
                <a:uFillTx/>
                <a:latin typeface="Century Gothic" panose="020B0502020202020204"/>
                <a:ea typeface="+mn-ea"/>
                <a:cs typeface="+mn-cs"/>
              </a:rPr>
              <a:t>IC Director – final funding decisions</a:t>
            </a:r>
            <a:endParaRPr kumimoji="0" lang="en-US" sz="32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3" name="Title 2">
            <a:extLst>
              <a:ext uri="{FF2B5EF4-FFF2-40B4-BE49-F238E27FC236}">
                <a16:creationId xmlns:a16="http://schemas.microsoft.com/office/drawing/2014/main" id="{05F01AED-8E1B-42DB-B273-81A4659654F1}"/>
              </a:ext>
            </a:extLst>
          </p:cNvPr>
          <p:cNvSpPr>
            <a:spLocks noGrp="1"/>
          </p:cNvSpPr>
          <p:nvPr>
            <p:ph type="ctrTitle"/>
          </p:nvPr>
        </p:nvSpPr>
        <p:spPr>
          <a:xfrm>
            <a:off x="-7135" y="1127018"/>
            <a:ext cx="4489100" cy="4603960"/>
          </a:xfrm>
        </p:spPr>
        <p:txBody>
          <a:bodyPr/>
          <a:lstStyle/>
          <a:p>
            <a:pPr rtl="0" eaLnBrk="1" latinLnBrk="0" hangingPunct="1"/>
            <a:r>
              <a:rPr lang="en-US" sz="5400" b="1" kern="1200" dirty="0">
                <a:solidFill>
                  <a:srgbClr val="ACD433"/>
                </a:solidFill>
                <a:effectLst/>
                <a:latin typeface="Century Gothic" panose="020B0502020202020204" pitchFamily="34" charset="0"/>
                <a:ea typeface="+mn-ea"/>
                <a:cs typeface="+mn-cs"/>
              </a:rPr>
              <a:t>What’s the application process &amp; how long does it take?</a:t>
            </a:r>
            <a:endParaRPr lang="en-US" sz="8000" dirty="0">
              <a:effectLst/>
            </a:endParaRPr>
          </a:p>
        </p:txBody>
      </p:sp>
    </p:spTree>
    <p:extLst>
      <p:ext uri="{BB962C8B-B14F-4D97-AF65-F5344CB8AC3E}">
        <p14:creationId xmlns:p14="http://schemas.microsoft.com/office/powerpoint/2010/main" val="4250852864"/>
      </p:ext>
    </p:extLst>
  </p:cSld>
  <p:clrMapOvr>
    <a:masterClrMapping/>
  </p:clrMapOvr>
  <p:transition spd="slow"/>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FD235D7-E555-468D-A368-E23596CCE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57780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5" name="Freeform 8">
            <a:extLst>
              <a:ext uri="{FF2B5EF4-FFF2-40B4-BE49-F238E27FC236}">
                <a16:creationId xmlns:a16="http://schemas.microsoft.com/office/drawing/2014/main" id="{AA0BB620-0E1B-444E-B4DA-620EC18FC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7" name="Freeform 5">
            <a:extLst>
              <a:ext uri="{FF2B5EF4-FFF2-40B4-BE49-F238E27FC236}">
                <a16:creationId xmlns:a16="http://schemas.microsoft.com/office/drawing/2014/main" id="{2429450D-EE6E-4527-982F-934CA86EE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8060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2" name="TextBox 1">
            <a:extLst>
              <a:ext uri="{FF2B5EF4-FFF2-40B4-BE49-F238E27FC236}">
                <a16:creationId xmlns:a16="http://schemas.microsoft.com/office/drawing/2014/main" id="{F2A2D606-78C7-4023-B982-6AF93C41C1CE}"/>
              </a:ext>
            </a:extLst>
          </p:cNvPr>
          <p:cNvSpPr txBox="1"/>
          <p:nvPr/>
        </p:nvSpPr>
        <p:spPr>
          <a:xfrm>
            <a:off x="4841784" y="1697755"/>
            <a:ext cx="7350215" cy="3462486"/>
          </a:xfrm>
          <a:prstGeom prst="rect">
            <a:avLst/>
          </a:prstGeom>
          <a:noFill/>
        </p:spPr>
        <p:txBody>
          <a:bodyPr wrap="square" rtlCol="0">
            <a:spAutoFit/>
          </a:bodyPr>
          <a:lstStyle/>
          <a:p>
            <a:pPr marL="342900" indent="-342900" defTabSz="457200">
              <a:spcBef>
                <a:spcPts val="1000"/>
              </a:spcBef>
              <a:buClr>
                <a:schemeClr val="accent1"/>
              </a:buClr>
              <a:buSzPct val="80000"/>
              <a:buFont typeface="Wingdings 3" charset="2"/>
              <a:buChar char=""/>
            </a:pPr>
            <a:r>
              <a:rPr lang="en-US" sz="4000" dirty="0">
                <a:latin typeface="+mj-lt"/>
                <a:ea typeface="+mj-ea"/>
                <a:cs typeface="+mj-cs"/>
              </a:rPr>
              <a:t>Pre-award &amp; award</a:t>
            </a:r>
          </a:p>
          <a:p>
            <a:pPr marL="742950" lvl="1" indent="-285750" defTabSz="457200">
              <a:spcBef>
                <a:spcPts val="1000"/>
              </a:spcBef>
              <a:spcAft>
                <a:spcPts val="1200"/>
              </a:spcAft>
              <a:buClr>
                <a:schemeClr val="accent1"/>
              </a:buClr>
              <a:buSzPct val="80000"/>
              <a:buFont typeface="Wingdings" panose="05000000000000000000" pitchFamily="2" charset="2"/>
              <a:buChar char="Ø"/>
            </a:pPr>
            <a:r>
              <a:rPr lang="en-US" sz="3200" dirty="0" err="1">
                <a:latin typeface="+mj-lt"/>
                <a:ea typeface="+mj-ea"/>
                <a:cs typeface="+mj-cs"/>
              </a:rPr>
              <a:t>NoA</a:t>
            </a:r>
            <a:r>
              <a:rPr lang="en-US" sz="3200" dirty="0">
                <a:latin typeface="+mj-lt"/>
                <a:ea typeface="+mj-ea"/>
                <a:cs typeface="+mj-cs"/>
              </a:rPr>
              <a:t> - ~9 months</a:t>
            </a:r>
          </a:p>
          <a:p>
            <a:pPr marL="342900" indent="-342900" defTabSz="457200">
              <a:spcBef>
                <a:spcPts val="1000"/>
              </a:spcBef>
              <a:buClr>
                <a:schemeClr val="accent1"/>
              </a:buClr>
              <a:buSzPct val="80000"/>
              <a:buFont typeface="Wingdings 3" charset="2"/>
              <a:buChar char=""/>
            </a:pPr>
            <a:r>
              <a:rPr lang="en-US" sz="4000" dirty="0">
                <a:latin typeface="+mj-lt"/>
                <a:ea typeface="+mj-ea"/>
                <a:cs typeface="+mj-cs"/>
              </a:rPr>
              <a:t>Post-award monitoring &amp; reporting</a:t>
            </a:r>
          </a:p>
          <a:p>
            <a:pPr marL="742950" lvl="1" indent="-285750" defTabSz="457200">
              <a:spcBef>
                <a:spcPts val="1000"/>
              </a:spcBef>
              <a:buClr>
                <a:schemeClr val="accent1"/>
              </a:buClr>
              <a:buSzPct val="80000"/>
              <a:buFont typeface="Wingdings" panose="05000000000000000000" pitchFamily="2" charset="2"/>
              <a:buChar char="Ø"/>
            </a:pPr>
            <a:r>
              <a:rPr lang="en-US" sz="3200" dirty="0">
                <a:latin typeface="+mj-lt"/>
                <a:ea typeface="+mj-ea"/>
                <a:cs typeface="+mj-cs"/>
              </a:rPr>
              <a:t>Duration of award</a:t>
            </a:r>
          </a:p>
        </p:txBody>
      </p:sp>
      <p:sp>
        <p:nvSpPr>
          <p:cNvPr id="3" name="Title 2">
            <a:extLst>
              <a:ext uri="{FF2B5EF4-FFF2-40B4-BE49-F238E27FC236}">
                <a16:creationId xmlns:a16="http://schemas.microsoft.com/office/drawing/2014/main" id="{92F3F5DD-2643-4768-AE87-BA225AF174BD}"/>
              </a:ext>
            </a:extLst>
          </p:cNvPr>
          <p:cNvSpPr>
            <a:spLocks noGrp="1"/>
          </p:cNvSpPr>
          <p:nvPr>
            <p:ph type="ctrTitle"/>
          </p:nvPr>
        </p:nvSpPr>
        <p:spPr>
          <a:xfrm>
            <a:off x="1024" y="1585613"/>
            <a:ext cx="4772879" cy="4225588"/>
          </a:xfrm>
        </p:spPr>
        <p:txBody>
          <a:bodyPr/>
          <a:lstStyle/>
          <a:p>
            <a:pPr rtl="0" eaLnBrk="1" latinLnBrk="0" hangingPunct="1"/>
            <a:r>
              <a:rPr lang="en-US" sz="5400" b="1" kern="1200" dirty="0">
                <a:solidFill>
                  <a:srgbClr val="ACD433"/>
                </a:solidFill>
                <a:effectLst/>
                <a:latin typeface="Century Gothic" panose="020B0502020202020204" pitchFamily="34" charset="0"/>
                <a:ea typeface="+mn-ea"/>
                <a:cs typeface="+mn-cs"/>
              </a:rPr>
              <a:t>What’s the application process &amp; how long does it take?</a:t>
            </a:r>
            <a:endParaRPr lang="en-US" sz="8000" dirty="0"/>
          </a:p>
        </p:txBody>
      </p:sp>
    </p:spTree>
    <p:extLst>
      <p:ext uri="{BB962C8B-B14F-4D97-AF65-F5344CB8AC3E}">
        <p14:creationId xmlns:p14="http://schemas.microsoft.com/office/powerpoint/2010/main" val="295342781"/>
      </p:ext>
    </p:extLst>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BAF93-3276-41C3-B5AB-F4C30B6EE88F}"/>
              </a:ext>
            </a:extLst>
          </p:cNvPr>
          <p:cNvSpPr>
            <a:spLocks noGrp="1"/>
          </p:cNvSpPr>
          <p:nvPr>
            <p:ph type="ctrTitle"/>
          </p:nvPr>
        </p:nvSpPr>
        <p:spPr>
          <a:xfrm>
            <a:off x="1154955" y="1447800"/>
            <a:ext cx="8825658" cy="2573055"/>
          </a:xfrm>
        </p:spPr>
        <p:txBody>
          <a:bodyPr/>
          <a:lstStyle/>
          <a:p>
            <a:pPr algn="ctr"/>
            <a:r>
              <a:rPr lang="en-US" dirty="0"/>
              <a:t>Stay Connected</a:t>
            </a:r>
          </a:p>
        </p:txBody>
      </p:sp>
    </p:spTree>
    <p:extLst>
      <p:ext uri="{BB962C8B-B14F-4D97-AF65-F5344CB8AC3E}">
        <p14:creationId xmlns:p14="http://schemas.microsoft.com/office/powerpoint/2010/main" val="1761150535"/>
      </p:ext>
    </p:extLst>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4987F-7D8A-4AAD-AE36-4401E647B147}"/>
              </a:ext>
            </a:extLst>
          </p:cNvPr>
          <p:cNvSpPr>
            <a:spLocks noGrp="1"/>
          </p:cNvSpPr>
          <p:nvPr>
            <p:ph type="title"/>
          </p:nvPr>
        </p:nvSpPr>
        <p:spPr/>
        <p:txBody>
          <a:bodyPr/>
          <a:lstStyle/>
          <a:p>
            <a:r>
              <a:rPr lang="en-US" dirty="0"/>
              <a:t>Stay Connected – News &amp; Events</a:t>
            </a:r>
          </a:p>
        </p:txBody>
      </p:sp>
      <p:pic>
        <p:nvPicPr>
          <p:cNvPr id="3" name="Picture 2" descr="grants.nih.gov home page highlighting News and Events tab in top navigation.">
            <a:extLst>
              <a:ext uri="{FF2B5EF4-FFF2-40B4-BE49-F238E27FC236}">
                <a16:creationId xmlns:a16="http://schemas.microsoft.com/office/drawing/2014/main" id="{40413B2B-8D01-4F0D-8D76-B53E591912A0}"/>
              </a:ext>
            </a:extLst>
          </p:cNvPr>
          <p:cNvPicPr>
            <a:picLocks noChangeAspect="1"/>
          </p:cNvPicPr>
          <p:nvPr/>
        </p:nvPicPr>
        <p:blipFill>
          <a:blip r:embed="rId3"/>
          <a:stretch>
            <a:fillRect/>
          </a:stretch>
        </p:blipFill>
        <p:spPr>
          <a:xfrm>
            <a:off x="607748" y="410244"/>
            <a:ext cx="10678082" cy="6037511"/>
          </a:xfrm>
          <a:prstGeom prst="rect">
            <a:avLst/>
          </a:prstGeom>
        </p:spPr>
      </p:pic>
      <p:sp>
        <p:nvSpPr>
          <p:cNvPr id="4" name="Rectangle 3">
            <a:extLst>
              <a:ext uri="{FF2B5EF4-FFF2-40B4-BE49-F238E27FC236}">
                <a16:creationId xmlns:a16="http://schemas.microsoft.com/office/drawing/2014/main" id="{BCF59F05-FD74-45A2-B760-C349E6FAB4EB}"/>
              </a:ext>
              <a:ext uri="{C183D7F6-B498-43B3-948B-1728B52AA6E4}">
                <adec:decorative xmlns:adec="http://schemas.microsoft.com/office/drawing/2017/decorative" val="1"/>
              </a:ext>
            </a:extLst>
          </p:cNvPr>
          <p:cNvSpPr/>
          <p:nvPr/>
        </p:nvSpPr>
        <p:spPr>
          <a:xfrm>
            <a:off x="7690981" y="1240665"/>
            <a:ext cx="1340285" cy="337614"/>
          </a:xfrm>
          <a:prstGeom prst="rect">
            <a:avLst/>
          </a:prstGeom>
          <a:noFill/>
          <a:ln w="31750" cmpd="sng">
            <a:solidFill>
              <a:schemeClr val="accent3">
                <a:lumMod val="50000"/>
              </a:schemeClr>
            </a:solidFill>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50000"/>
                </a:schemeClr>
              </a:solidFill>
            </a:endParaRPr>
          </a:p>
        </p:txBody>
      </p:sp>
      <p:sp>
        <p:nvSpPr>
          <p:cNvPr id="5" name="Speech Bubble: Rectangle 4">
            <a:extLst>
              <a:ext uri="{FF2B5EF4-FFF2-40B4-BE49-F238E27FC236}">
                <a16:creationId xmlns:a16="http://schemas.microsoft.com/office/drawing/2014/main" id="{AF24F00B-DF06-417E-AF93-526388DD8F6F}"/>
              </a:ext>
            </a:extLst>
          </p:cNvPr>
          <p:cNvSpPr/>
          <p:nvPr/>
        </p:nvSpPr>
        <p:spPr>
          <a:xfrm>
            <a:off x="4596454" y="2203389"/>
            <a:ext cx="4687747" cy="1516842"/>
          </a:xfrm>
          <a:prstGeom prst="wedgeRectCallout">
            <a:avLst>
              <a:gd name="adj1" fmla="val 23494"/>
              <a:gd name="adj2" fmla="val -980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accent3">
                    <a:lumMod val="50000"/>
                  </a:schemeClr>
                </a:solidFill>
              </a:rPr>
              <a:t>Stay connected – News &amp; Events</a:t>
            </a:r>
          </a:p>
        </p:txBody>
      </p:sp>
    </p:spTree>
    <p:extLst>
      <p:ext uri="{BB962C8B-B14F-4D97-AF65-F5344CB8AC3E}">
        <p14:creationId xmlns:p14="http://schemas.microsoft.com/office/powerpoint/2010/main" val="1453494920"/>
      </p:ext>
    </p:extLst>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BAF93-3276-41C3-B5AB-F4C30B6EE88F}"/>
              </a:ext>
            </a:extLst>
          </p:cNvPr>
          <p:cNvSpPr>
            <a:spLocks noGrp="1"/>
          </p:cNvSpPr>
          <p:nvPr>
            <p:ph type="ctrTitle"/>
          </p:nvPr>
        </p:nvSpPr>
        <p:spPr>
          <a:xfrm>
            <a:off x="1154955" y="1447800"/>
            <a:ext cx="8825658" cy="2573055"/>
          </a:xfrm>
        </p:spPr>
        <p:txBody>
          <a:bodyPr/>
          <a:lstStyle/>
          <a:p>
            <a:pPr algn="ctr"/>
            <a:r>
              <a:rPr lang="en-US" dirty="0"/>
              <a:t>Thank you!</a:t>
            </a:r>
          </a:p>
        </p:txBody>
      </p:sp>
    </p:spTree>
    <p:extLst>
      <p:ext uri="{BB962C8B-B14F-4D97-AF65-F5344CB8AC3E}">
        <p14:creationId xmlns:p14="http://schemas.microsoft.com/office/powerpoint/2010/main" val="1733300113"/>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grants.nih.gov home page">
            <a:extLst>
              <a:ext uri="{FF2B5EF4-FFF2-40B4-BE49-F238E27FC236}">
                <a16:creationId xmlns:a16="http://schemas.microsoft.com/office/drawing/2014/main" id="{44EDF004-8562-47FB-8580-DF36EC2D8FF8}"/>
              </a:ext>
            </a:extLst>
          </p:cNvPr>
          <p:cNvPicPr>
            <a:picLocks noChangeAspect="1"/>
          </p:cNvPicPr>
          <p:nvPr/>
        </p:nvPicPr>
        <p:blipFill>
          <a:blip r:embed="rId4"/>
          <a:stretch>
            <a:fillRect/>
          </a:stretch>
        </p:blipFill>
        <p:spPr>
          <a:xfrm>
            <a:off x="756959" y="410244"/>
            <a:ext cx="10678082" cy="6037511"/>
          </a:xfrm>
          <a:prstGeom prst="rect">
            <a:avLst/>
          </a:prstGeom>
        </p:spPr>
      </p:pic>
      <p:sp>
        <p:nvSpPr>
          <p:cNvPr id="2" name="Rounded Rectangle 1"/>
          <p:cNvSpPr/>
          <p:nvPr/>
        </p:nvSpPr>
        <p:spPr>
          <a:xfrm>
            <a:off x="4839965" y="481263"/>
            <a:ext cx="3466638" cy="664143"/>
          </a:xfrm>
          <a:prstGeom prst="roundRec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accent3">
                    <a:lumMod val="50000"/>
                  </a:schemeClr>
                </a:solidFill>
              </a:rPr>
              <a:t>grants.nih.gov</a:t>
            </a:r>
            <a:endParaRPr lang="en-US" sz="4800" b="1" dirty="0">
              <a:solidFill>
                <a:schemeClr val="accent3">
                  <a:lumMod val="50000"/>
                </a:schemeClr>
              </a:solidFill>
            </a:endParaRPr>
          </a:p>
        </p:txBody>
      </p:sp>
      <p:sp>
        <p:nvSpPr>
          <p:cNvPr id="3" name="Title 2">
            <a:extLst>
              <a:ext uri="{FF2B5EF4-FFF2-40B4-BE49-F238E27FC236}">
                <a16:creationId xmlns:a16="http://schemas.microsoft.com/office/drawing/2014/main" id="{932F9026-B49A-4563-B676-E3074CD08939}"/>
              </a:ext>
            </a:extLst>
          </p:cNvPr>
          <p:cNvSpPr>
            <a:spLocks noGrp="1"/>
          </p:cNvSpPr>
          <p:nvPr>
            <p:ph type="title"/>
          </p:nvPr>
        </p:nvSpPr>
        <p:spPr>
          <a:xfrm>
            <a:off x="756959" y="-990286"/>
            <a:ext cx="9404723" cy="1400530"/>
          </a:xfrm>
        </p:spPr>
        <p:txBody>
          <a:bodyPr/>
          <a:lstStyle/>
          <a:p>
            <a:r>
              <a:rPr lang="en-US" dirty="0">
                <a:solidFill>
                  <a:schemeClr val="bg1"/>
                </a:solidFill>
              </a:rPr>
              <a:t>Grants.nih.gov</a:t>
            </a:r>
          </a:p>
        </p:txBody>
      </p:sp>
    </p:spTree>
    <p:custDataLst>
      <p:tags r:id="rId1"/>
    </p:custDataLst>
    <p:extLst>
      <p:ext uri="{BB962C8B-B14F-4D97-AF65-F5344CB8AC3E}">
        <p14:creationId xmlns:p14="http://schemas.microsoft.com/office/powerpoint/2010/main" val="2640487185"/>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FD235D7-E555-468D-A368-E23596CCE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57780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8">
            <a:extLst>
              <a:ext uri="{FF2B5EF4-FFF2-40B4-BE49-F238E27FC236}">
                <a16:creationId xmlns:a16="http://schemas.microsoft.com/office/drawing/2014/main" id="{AA0BB620-0E1B-444E-B4DA-620EC18FC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569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27" name="Freeform 5">
            <a:extLst>
              <a:ext uri="{FF2B5EF4-FFF2-40B4-BE49-F238E27FC236}">
                <a16:creationId xmlns:a16="http://schemas.microsoft.com/office/drawing/2014/main" id="{2429450D-EE6E-4527-982F-934CA86EE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38060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12" name="Graphic 11" descr="Questions">
            <a:extLst>
              <a:ext uri="{FF2B5EF4-FFF2-40B4-BE49-F238E27FC236}">
                <a16:creationId xmlns:a16="http://schemas.microsoft.com/office/drawing/2014/main" id="{57760751-96F6-4B46-9122-80393B68EFB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3566" y="1660195"/>
            <a:ext cx="3537609" cy="3537609"/>
          </a:xfrm>
          <a:prstGeom prst="rect">
            <a:avLst/>
          </a:prstGeom>
          <a:effectLst/>
        </p:spPr>
      </p:pic>
      <p:sp>
        <p:nvSpPr>
          <p:cNvPr id="2" name="Title 1">
            <a:extLst>
              <a:ext uri="{FF2B5EF4-FFF2-40B4-BE49-F238E27FC236}">
                <a16:creationId xmlns:a16="http://schemas.microsoft.com/office/drawing/2014/main" id="{8F1B1F0D-A14D-4D77-87D2-20BC52BBDCEC}"/>
              </a:ext>
            </a:extLst>
          </p:cNvPr>
          <p:cNvSpPr>
            <a:spLocks noGrp="1"/>
          </p:cNvSpPr>
          <p:nvPr>
            <p:ph type="ctrTitle"/>
          </p:nvPr>
        </p:nvSpPr>
        <p:spPr>
          <a:xfrm>
            <a:off x="4379059" y="2845462"/>
            <a:ext cx="8825658" cy="1167074"/>
          </a:xfrm>
        </p:spPr>
        <p:txBody>
          <a:bodyPr/>
          <a:lstStyle/>
          <a:p>
            <a:pPr rtl="0" eaLnBrk="1" latinLnBrk="0" hangingPunct="1"/>
            <a:r>
              <a:rPr lang="en-US" sz="6000" b="1" kern="1200" dirty="0">
                <a:solidFill>
                  <a:srgbClr val="ACD433"/>
                </a:solidFill>
                <a:effectLst/>
                <a:latin typeface="Century Gothic" panose="020B0502020202020204" pitchFamily="34" charset="0"/>
                <a:ea typeface="+mn-ea"/>
                <a:cs typeface="+mn-cs"/>
              </a:rPr>
              <a:t>Where’s the funding?</a:t>
            </a:r>
            <a:endParaRPr lang="en-US" sz="8000" dirty="0">
              <a:effectLst/>
            </a:endParaRPr>
          </a:p>
        </p:txBody>
      </p:sp>
    </p:spTree>
    <p:extLst>
      <p:ext uri="{BB962C8B-B14F-4D97-AF65-F5344CB8AC3E}">
        <p14:creationId xmlns:p14="http://schemas.microsoft.com/office/powerpoint/2010/main" val="1178058783"/>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49E13-D8D9-4C90-BF86-2EB2930C174C}"/>
              </a:ext>
            </a:extLst>
          </p:cNvPr>
          <p:cNvSpPr>
            <a:spLocks noGrp="1"/>
          </p:cNvSpPr>
          <p:nvPr>
            <p:ph type="title"/>
          </p:nvPr>
        </p:nvSpPr>
        <p:spPr>
          <a:xfrm>
            <a:off x="3773" y="1043659"/>
            <a:ext cx="7463991" cy="1622321"/>
          </a:xfrm>
        </p:spPr>
        <p:txBody>
          <a:bodyPr>
            <a:normAutofit/>
          </a:bodyPr>
          <a:lstStyle/>
          <a:p>
            <a:pPr algn="ctr"/>
            <a:r>
              <a:rPr lang="en-US" dirty="0"/>
              <a:t>National </a:t>
            </a:r>
            <a:r>
              <a:rPr lang="en-US" b="1" dirty="0"/>
              <a:t>Institutes</a:t>
            </a:r>
            <a:r>
              <a:rPr lang="en-US" dirty="0"/>
              <a:t> of Health</a:t>
            </a:r>
          </a:p>
        </p:txBody>
      </p:sp>
      <p:sp>
        <p:nvSpPr>
          <p:cNvPr id="3" name="Content Placeholder 2">
            <a:extLst>
              <a:ext uri="{FF2B5EF4-FFF2-40B4-BE49-F238E27FC236}">
                <a16:creationId xmlns:a16="http://schemas.microsoft.com/office/drawing/2014/main" id="{1A47F37D-3C91-41FC-8C26-29CA27850C3E}"/>
              </a:ext>
            </a:extLst>
          </p:cNvPr>
          <p:cNvSpPr>
            <a:spLocks noGrp="1"/>
          </p:cNvSpPr>
          <p:nvPr>
            <p:ph idx="1"/>
          </p:nvPr>
        </p:nvSpPr>
        <p:spPr>
          <a:xfrm>
            <a:off x="453684" y="2028922"/>
            <a:ext cx="6668890" cy="3785419"/>
          </a:xfrm>
        </p:spPr>
        <p:txBody>
          <a:bodyPr>
            <a:normAutofit/>
          </a:bodyPr>
          <a:lstStyle/>
          <a:p>
            <a:pPr>
              <a:spcAft>
                <a:spcPts val="1000"/>
              </a:spcAft>
            </a:pPr>
            <a:r>
              <a:rPr lang="en-US" sz="3200" dirty="0"/>
              <a:t>27 Institutes and Centers (ICs)</a:t>
            </a:r>
          </a:p>
          <a:p>
            <a:r>
              <a:rPr lang="en-US" sz="3200" dirty="0"/>
              <a:t>Each IC has its own </a:t>
            </a:r>
          </a:p>
          <a:p>
            <a:pPr lvl="1">
              <a:buFont typeface="Wingdings" panose="05000000000000000000" pitchFamily="2" charset="2"/>
              <a:buChar char="Ø"/>
            </a:pPr>
            <a:r>
              <a:rPr lang="en-US" sz="3000" dirty="0"/>
              <a:t>mission,</a:t>
            </a:r>
          </a:p>
          <a:p>
            <a:pPr lvl="1">
              <a:buFont typeface="Wingdings" panose="05000000000000000000" pitchFamily="2" charset="2"/>
              <a:buChar char="Ø"/>
            </a:pPr>
            <a:r>
              <a:rPr lang="en-US" sz="3000" dirty="0"/>
              <a:t>priorities,</a:t>
            </a:r>
          </a:p>
          <a:p>
            <a:pPr lvl="1">
              <a:buFont typeface="Wingdings" panose="05000000000000000000" pitchFamily="2" charset="2"/>
              <a:buChar char="Ø"/>
            </a:pPr>
            <a:r>
              <a:rPr lang="en-US" sz="3000" dirty="0"/>
              <a:t>budget, and </a:t>
            </a:r>
          </a:p>
          <a:p>
            <a:pPr lvl="1">
              <a:buFont typeface="Wingdings" panose="05000000000000000000" pitchFamily="2" charset="2"/>
              <a:buChar char="Ø"/>
            </a:pPr>
            <a:r>
              <a:rPr lang="en-US" sz="3000" dirty="0"/>
              <a:t>funding strategy.</a:t>
            </a:r>
          </a:p>
          <a:p>
            <a:endParaRPr lang="en-US" sz="3200" dirty="0"/>
          </a:p>
        </p:txBody>
      </p:sp>
      <p:sp>
        <p:nvSpPr>
          <p:cNvPr id="35" name="Freeform 31">
            <a:extLst>
              <a:ext uri="{FF2B5EF4-FFF2-40B4-BE49-F238E27FC236}">
                <a16:creationId xmlns:a16="http://schemas.microsoft.com/office/drawing/2014/main" id="{C89FDD9F-84AD-4824-89D2-9E286F56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37" name="Rectangle 36">
            <a:extLst>
              <a:ext uri="{FF2B5EF4-FFF2-40B4-BE49-F238E27FC236}">
                <a16:creationId xmlns:a16="http://schemas.microsoft.com/office/drawing/2014/main" id="{0AFF99B9-09FA-411A-8B54-D714B2EE9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1" y="0"/>
            <a:ext cx="406254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5">
            <a:extLst>
              <a:ext uri="{FF2B5EF4-FFF2-40B4-BE49-F238E27FC236}">
                <a16:creationId xmlns:a16="http://schemas.microsoft.com/office/drawing/2014/main" id="{7E6CE931-52B0-4AD0-991F-0648E313B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472531"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41" name="Rectangle 40">
            <a:extLst>
              <a:ext uri="{FF2B5EF4-FFF2-40B4-BE49-F238E27FC236}">
                <a16:creationId xmlns:a16="http://schemas.microsoft.com/office/drawing/2014/main" id="{D138FED9-7840-470D-BB14-BF4696ADA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19" name="Picture 18" descr="Graphic showing acronyms of all 27 NIH institutes/centers">
            <a:extLst>
              <a:ext uri="{FF2B5EF4-FFF2-40B4-BE49-F238E27FC236}">
                <a16:creationId xmlns:a16="http://schemas.microsoft.com/office/drawing/2014/main" id="{0868A12C-77C5-44C5-90F3-376C1610F479}"/>
              </a:ext>
            </a:extLst>
          </p:cNvPr>
          <p:cNvPicPr>
            <a:picLocks noChangeAspect="1"/>
          </p:cNvPicPr>
          <p:nvPr/>
        </p:nvPicPr>
        <p:blipFill>
          <a:blip r:embed="rId3"/>
          <a:stretch>
            <a:fillRect/>
          </a:stretch>
        </p:blipFill>
        <p:spPr>
          <a:xfrm>
            <a:off x="7572485" y="0"/>
            <a:ext cx="4579226" cy="6667018"/>
          </a:xfrm>
          <a:prstGeom prst="rect">
            <a:avLst/>
          </a:prstGeom>
          <a:effectLst/>
        </p:spPr>
      </p:pic>
    </p:spTree>
    <p:extLst>
      <p:ext uri="{BB962C8B-B14F-4D97-AF65-F5344CB8AC3E}">
        <p14:creationId xmlns:p14="http://schemas.microsoft.com/office/powerpoint/2010/main" val="3989539542"/>
      </p:ext>
    </p:extLst>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1_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AC0880883009A4DAFF07B712A5BB0B4" ma:contentTypeVersion="2" ma:contentTypeDescription="Create a new document." ma:contentTypeScope="" ma:versionID="51f4116a607aa418bd835599c1a29f91">
  <xsd:schema xmlns:xsd="http://www.w3.org/2001/XMLSchema" xmlns:xs="http://www.w3.org/2001/XMLSchema" xmlns:p="http://schemas.microsoft.com/office/2006/metadata/properties" xmlns:ns2="f24dec6e-ef8a-4098-9e68-5eb61f99d0f0" targetNamespace="http://schemas.microsoft.com/office/2006/metadata/properties" ma:root="true" ma:fieldsID="b67a5d10874269a2606146e17030a93e" ns2:_="">
    <xsd:import namespace="f24dec6e-ef8a-4098-9e68-5eb61f99d0f0"/>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4dec6e-ef8a-4098-9e68-5eb61f99d0f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17BC99D-8BE5-48DC-B6C2-204F5234E1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4dec6e-ef8a-4098-9e68-5eb61f99d0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86DA1E3-ECC0-44AE-AB9F-B5BAC9526AB2}">
  <ds:schemaRefs>
    <ds:schemaRef ds:uri="http://schemas.microsoft.com/sharepoint/v3/contenttype/forms"/>
  </ds:schemaRefs>
</ds:datastoreItem>
</file>

<file path=customXml/itemProps3.xml><?xml version="1.0" encoding="utf-8"?>
<ds:datastoreItem xmlns:ds="http://schemas.openxmlformats.org/officeDocument/2006/customXml" ds:itemID="{5EDD5931-8C13-498B-B77E-9A7EC257F88F}">
  <ds:schemaRefs>
    <ds:schemaRef ds:uri="http://schemas.microsoft.com/office/infopath/2007/PartnerControls"/>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purl.org/dc/dcmitype/"/>
    <ds:schemaRef ds:uri="f24dec6e-ef8a-4098-9e68-5eb61f99d0f0"/>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10290</TotalTime>
  <Words>6190</Words>
  <Application>Microsoft Office PowerPoint</Application>
  <PresentationFormat>Widescreen</PresentationFormat>
  <Paragraphs>606</Paragraphs>
  <Slides>66</Slides>
  <Notes>66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66</vt:i4>
      </vt:variant>
    </vt:vector>
  </HeadingPairs>
  <TitlesOfParts>
    <vt:vector size="74" baseType="lpstr">
      <vt:lpstr>Arial</vt:lpstr>
      <vt:lpstr>Calibri</vt:lpstr>
      <vt:lpstr>Century Gothic</vt:lpstr>
      <vt:lpstr>Droid Sans</vt:lpstr>
      <vt:lpstr>Wingdings</vt:lpstr>
      <vt:lpstr>Wingdings 3</vt:lpstr>
      <vt:lpstr>Ion</vt:lpstr>
      <vt:lpstr>1_Ion</vt:lpstr>
      <vt:lpstr>Fundamentals of the NIH Grant Process &amp;  Need to Know Resources</vt:lpstr>
      <vt:lpstr>Who We Are</vt:lpstr>
      <vt:lpstr>NIH Mission</vt:lpstr>
      <vt:lpstr>NIH FY2019 By The Numbers</vt:lpstr>
      <vt:lpstr>Questions we’ll cover</vt:lpstr>
      <vt:lpstr>Where do I start?</vt:lpstr>
      <vt:lpstr>Grants.nih.gov</vt:lpstr>
      <vt:lpstr>Where’s the funding?</vt:lpstr>
      <vt:lpstr>National Institutes of Health</vt:lpstr>
      <vt:lpstr>RePORTER (projectreporter.nih.gov) </vt:lpstr>
      <vt:lpstr>RePORTER - Matchmaker</vt:lpstr>
      <vt:lpstr>RePORTER - Matchmaker</vt:lpstr>
      <vt:lpstr>RePORTER – Matchmaker results</vt:lpstr>
      <vt:lpstr>RePORTER – Filtered results</vt:lpstr>
      <vt:lpstr>RePORTER – Program Officials</vt:lpstr>
      <vt:lpstr>Where do I turn when I need help or advice?</vt:lpstr>
      <vt:lpstr>The NIH Extramural Team</vt:lpstr>
      <vt:lpstr>Program Official</vt:lpstr>
      <vt:lpstr>Scientific Review Officer</vt:lpstr>
      <vt:lpstr>Grants Management Officer</vt:lpstr>
      <vt:lpstr>When in doubt, reach out!</vt:lpstr>
      <vt:lpstr>What opportunities are available &amp; how can I find them?</vt:lpstr>
      <vt:lpstr>Funding Opportunity Announcements (FOAs)</vt:lpstr>
      <vt:lpstr>FOAs Include</vt:lpstr>
      <vt:lpstr>Find Opportunity of Interest</vt:lpstr>
      <vt:lpstr>Grants.gov</vt:lpstr>
      <vt:lpstr>NIH Guide</vt:lpstr>
      <vt:lpstr>NIH Funding Opportunities </vt:lpstr>
      <vt:lpstr>Requests for Applications (RFAs)</vt:lpstr>
      <vt:lpstr>Parent Announcements</vt:lpstr>
      <vt:lpstr>Program Announcement (PA)</vt:lpstr>
      <vt:lpstr>Notices of Special Interest (NOSIs)</vt:lpstr>
      <vt:lpstr>Types of Grant Programs</vt:lpstr>
      <vt:lpstr>Types of Grant Programs</vt:lpstr>
      <vt:lpstr>What’s the application process &amp; how long does it take?</vt:lpstr>
      <vt:lpstr>Grants Process Overview</vt:lpstr>
      <vt:lpstr>Grant Process Overview</vt:lpstr>
      <vt:lpstr>Plan </vt:lpstr>
      <vt:lpstr>Your Team</vt:lpstr>
      <vt:lpstr>Prepare to Apply</vt:lpstr>
      <vt:lpstr>Application Submission Options</vt:lpstr>
      <vt:lpstr>Write Application</vt:lpstr>
      <vt:lpstr>How to Apply – Application Guide</vt:lpstr>
      <vt:lpstr>How to Apply Application Guide home page</vt:lpstr>
      <vt:lpstr>Follow All Instructions Carefully</vt:lpstr>
      <vt:lpstr>Submit Early!</vt:lpstr>
      <vt:lpstr>Receipt &amp; Referral</vt:lpstr>
      <vt:lpstr>Peer Review</vt:lpstr>
      <vt:lpstr>Pre-Award &amp;  Award Process</vt:lpstr>
      <vt:lpstr>Pre-Award &amp;  Award Process</vt:lpstr>
      <vt:lpstr>Notice of Award (NoA)</vt:lpstr>
      <vt:lpstr>NIH Grants Policy Statement</vt:lpstr>
      <vt:lpstr>Post-Award Monitoring &amp; Reporting</vt:lpstr>
      <vt:lpstr>Let’s Review</vt:lpstr>
      <vt:lpstr>Where do I start?</vt:lpstr>
      <vt:lpstr>Where’s the funding?</vt:lpstr>
      <vt:lpstr>Where do I turn when I need help or advice?</vt:lpstr>
      <vt:lpstr>What opportunities are available &amp; how can I find them?</vt:lpstr>
      <vt:lpstr>What’s the application process &amp; how long does it take?</vt:lpstr>
      <vt:lpstr>What’s the application process &amp; how long does it take?</vt:lpstr>
      <vt:lpstr>What’s the application process &amp; how long does it take?</vt:lpstr>
      <vt:lpstr>What’s the application process &amp; how long does it take?</vt:lpstr>
      <vt:lpstr>What’s the application process &amp; how long does it take?</vt:lpstr>
      <vt:lpstr>Stay Connected</vt:lpstr>
      <vt:lpstr>Stay Connected – News &amp; Events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the NIH Grant Process &amp;  Need to Know Resources</dc:title>
  <dc:creator>Cummins, Sheri (NIH/OD) [E]</dc:creator>
  <cp:lastModifiedBy>Cummins, Sheri (NIH/OD) [E]</cp:lastModifiedBy>
  <cp:revision>206</cp:revision>
  <dcterms:created xsi:type="dcterms:W3CDTF">2020-09-03T18:52:42Z</dcterms:created>
  <dcterms:modified xsi:type="dcterms:W3CDTF">2020-10-24T13:18:43Z</dcterms:modified>
</cp:coreProperties>
</file>