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1.xml" ContentType="application/vnd.openxmlformats-officedocument.presentationml.notesSlide+xml"/>
  <Override PartName="/ppt/tags/tag31.xml" ContentType="application/vnd.openxmlformats-officedocument.presentationml.tags+xml"/>
  <Override PartName="/ppt/notesSlides/notesSlide12.xml" ContentType="application/vnd.openxmlformats-officedocument.presentationml.notesSlide+xml"/>
  <Override PartName="/ppt/tags/tag32.xml" ContentType="application/vnd.openxmlformats-officedocument.presentationml.tags+xml"/>
  <Override PartName="/ppt/notesSlides/notesSlide13.xml" ContentType="application/vnd.openxmlformats-officedocument.presentationml.notesSlide+xml"/>
  <Override PartName="/ppt/tags/tag33.xml" ContentType="application/vnd.openxmlformats-officedocument.presentationml.tags+xml"/>
  <Override PartName="/ppt/notesSlides/notesSlide14.xml" ContentType="application/vnd.openxmlformats-officedocument.presentationml.notesSlide+xml"/>
  <Override PartName="/ppt/tags/tag34.xml" ContentType="application/vnd.openxmlformats-officedocument.presentationml.tags+xml"/>
  <Override PartName="/ppt/notesSlides/notesSlide15.xml" ContentType="application/vnd.openxmlformats-officedocument.presentationml.notesSlide+xml"/>
  <Override PartName="/ppt/tags/tag35.xml" ContentType="application/vnd.openxmlformats-officedocument.presentationml.tags+xml"/>
  <Override PartName="/ppt/notesSlides/notesSlide16.xml" ContentType="application/vnd.openxmlformats-officedocument.presentationml.notesSlide+xml"/>
  <Override PartName="/ppt/tags/tag36.xml" ContentType="application/vnd.openxmlformats-officedocument.presentationml.tags+xml"/>
  <Override PartName="/ppt/notesSlides/notesSlide17.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8.xml" ContentType="application/vnd.openxmlformats-officedocument.presentationml.notesSlide+xml"/>
  <Override PartName="/ppt/tags/tag54.xml" ContentType="application/vnd.openxmlformats-officedocument.presentationml.tags+xml"/>
  <Override PartName="/ppt/notesSlides/notesSlide19.xml" ContentType="application/vnd.openxmlformats-officedocument.presentationml.notesSlide+xml"/>
  <Override PartName="/ppt/tags/tag55.xml" ContentType="application/vnd.openxmlformats-officedocument.presentationml.tags+xml"/>
  <Override PartName="/ppt/notesSlides/notesSlide20.xml" ContentType="application/vnd.openxmlformats-officedocument.presentationml.notesSlide+xml"/>
  <Override PartName="/ppt/tags/tag56.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60"/>
  </p:notesMasterIdLst>
  <p:handoutMasterIdLst>
    <p:handoutMasterId r:id="rId61"/>
  </p:handoutMasterIdLst>
  <p:sldIdLst>
    <p:sldId id="265" r:id="rId5"/>
    <p:sldId id="797" r:id="rId6"/>
    <p:sldId id="1258" r:id="rId7"/>
    <p:sldId id="1159" r:id="rId8"/>
    <p:sldId id="1247" r:id="rId9"/>
    <p:sldId id="1248" r:id="rId10"/>
    <p:sldId id="1249" r:id="rId11"/>
    <p:sldId id="1250" r:id="rId12"/>
    <p:sldId id="1251" r:id="rId13"/>
    <p:sldId id="1252" r:id="rId14"/>
    <p:sldId id="1087" r:id="rId15"/>
    <p:sldId id="1088" r:id="rId16"/>
    <p:sldId id="836" r:id="rId17"/>
    <p:sldId id="610" r:id="rId18"/>
    <p:sldId id="1167" r:id="rId19"/>
    <p:sldId id="1207" r:id="rId20"/>
    <p:sldId id="1253" r:id="rId21"/>
    <p:sldId id="1244" r:id="rId22"/>
    <p:sldId id="1245" r:id="rId23"/>
    <p:sldId id="1246" r:id="rId24"/>
    <p:sldId id="820" r:id="rId25"/>
    <p:sldId id="649" r:id="rId26"/>
    <p:sldId id="831" r:id="rId27"/>
    <p:sldId id="1176" r:id="rId28"/>
    <p:sldId id="1090" r:id="rId29"/>
    <p:sldId id="1129" r:id="rId30"/>
    <p:sldId id="645" r:id="rId31"/>
    <p:sldId id="708" r:id="rId32"/>
    <p:sldId id="1256" r:id="rId33"/>
    <p:sldId id="1243" r:id="rId34"/>
    <p:sldId id="1240" r:id="rId35"/>
    <p:sldId id="1239" r:id="rId36"/>
    <p:sldId id="1241" r:id="rId37"/>
    <p:sldId id="1238" r:id="rId38"/>
    <p:sldId id="1242" r:id="rId39"/>
    <p:sldId id="1179" r:id="rId40"/>
    <p:sldId id="986" r:id="rId41"/>
    <p:sldId id="1210" r:id="rId42"/>
    <p:sldId id="1211" r:id="rId43"/>
    <p:sldId id="1224" r:id="rId44"/>
    <p:sldId id="1212" r:id="rId45"/>
    <p:sldId id="1213" r:id="rId46"/>
    <p:sldId id="1214" r:id="rId47"/>
    <p:sldId id="1215" r:id="rId48"/>
    <p:sldId id="1259" r:id="rId49"/>
    <p:sldId id="1257" r:id="rId50"/>
    <p:sldId id="1217" r:id="rId51"/>
    <p:sldId id="1219" r:id="rId52"/>
    <p:sldId id="1220" r:id="rId53"/>
    <p:sldId id="1230" r:id="rId54"/>
    <p:sldId id="1233" r:id="rId55"/>
    <p:sldId id="1234" r:id="rId56"/>
    <p:sldId id="1235" r:id="rId57"/>
    <p:sldId id="1236" r:id="rId58"/>
    <p:sldId id="1151" r:id="rId59"/>
  </p:sldIdLst>
  <p:sldSz cx="12192000" cy="6858000"/>
  <p:notesSz cx="9296400" cy="7010400"/>
  <p:custDataLst>
    <p:tags r:id="rId62"/>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521415D9-36F7-43E2-AB2F-B90AF26B5E84}">
      <p14:sectionLst xmlns:p14="http://schemas.microsoft.com/office/powerpoint/2010/main">
        <p14:section name="Title Slide" id="{32AEB798-D341-49D8-9265-F138D6492645}">
          <p14:sldIdLst>
            <p14:sldId id="265"/>
            <p14:sldId id="797"/>
            <p14:sldId id="1258"/>
            <p14:sldId id="1159"/>
            <p14:sldId id="1247"/>
            <p14:sldId id="1248"/>
            <p14:sldId id="1249"/>
            <p14:sldId id="1250"/>
            <p14:sldId id="1251"/>
            <p14:sldId id="1252"/>
            <p14:sldId id="1087"/>
            <p14:sldId id="1088"/>
            <p14:sldId id="836"/>
            <p14:sldId id="610"/>
            <p14:sldId id="1167"/>
            <p14:sldId id="1207"/>
            <p14:sldId id="1253"/>
            <p14:sldId id="1244"/>
            <p14:sldId id="1245"/>
            <p14:sldId id="1246"/>
            <p14:sldId id="820"/>
            <p14:sldId id="649"/>
            <p14:sldId id="831"/>
            <p14:sldId id="1176"/>
            <p14:sldId id="1090"/>
            <p14:sldId id="1129"/>
            <p14:sldId id="645"/>
            <p14:sldId id="708"/>
            <p14:sldId id="1256"/>
            <p14:sldId id="1243"/>
            <p14:sldId id="1240"/>
            <p14:sldId id="1239"/>
            <p14:sldId id="1241"/>
            <p14:sldId id="1238"/>
            <p14:sldId id="1242"/>
            <p14:sldId id="1179"/>
            <p14:sldId id="986"/>
            <p14:sldId id="1210"/>
            <p14:sldId id="1211"/>
            <p14:sldId id="1224"/>
            <p14:sldId id="1212"/>
            <p14:sldId id="1213"/>
            <p14:sldId id="1214"/>
            <p14:sldId id="1215"/>
            <p14:sldId id="1259"/>
            <p14:sldId id="1257"/>
            <p14:sldId id="1217"/>
            <p14:sldId id="1219"/>
            <p14:sldId id="1220"/>
            <p14:sldId id="1230"/>
            <p14:sldId id="1233"/>
            <p14:sldId id="1234"/>
            <p14:sldId id="1235"/>
            <p14:sldId id="1236"/>
            <p14:sldId id="115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9BBB59"/>
    <a:srgbClr val="FFFFCC"/>
    <a:srgbClr val="CC3300"/>
    <a:srgbClr val="4F81BD"/>
    <a:srgbClr val="FFFF66"/>
    <a:srgbClr val="0099CC"/>
    <a:srgbClr val="FF6600"/>
    <a:srgbClr val="6699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08" autoAdjust="0"/>
    <p:restoredTop sz="73108" autoAdjust="0"/>
  </p:normalViewPr>
  <p:slideViewPr>
    <p:cSldViewPr>
      <p:cViewPr varScale="1">
        <p:scale>
          <a:sx n="83" d="100"/>
          <a:sy n="83" d="100"/>
        </p:scale>
        <p:origin x="696" y="90"/>
      </p:cViewPr>
      <p:guideLst>
        <p:guide orient="horz" pos="2160"/>
        <p:guide pos="3840"/>
      </p:guideLst>
    </p:cSldViewPr>
  </p:slideViewPr>
  <p:outlineViewPr>
    <p:cViewPr>
      <p:scale>
        <a:sx n="33" d="100"/>
        <a:sy n="33" d="100"/>
      </p:scale>
      <p:origin x="0" y="-42870"/>
    </p:cViewPr>
  </p:outlineViewPr>
  <p:notesTextViewPr>
    <p:cViewPr>
      <p:scale>
        <a:sx n="100" d="100"/>
        <a:sy n="100" d="100"/>
      </p:scale>
      <p:origin x="0" y="0"/>
    </p:cViewPr>
  </p:notesTextViewPr>
  <p:sorterViewPr>
    <p:cViewPr varScale="1">
      <p:scale>
        <a:sx n="100" d="100"/>
        <a:sy n="100" d="100"/>
      </p:scale>
      <p:origin x="0" y="-11664"/>
    </p:cViewPr>
  </p:sorterViewPr>
  <p:notesViewPr>
    <p:cSldViewPr>
      <p:cViewPr varScale="1">
        <p:scale>
          <a:sx n="116" d="100"/>
          <a:sy n="116" d="100"/>
        </p:scale>
        <p:origin x="1686" y="102"/>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C677E3-8A74-45D4-8547-3B3DF6D8C649}" type="doc">
      <dgm:prSet loTypeId="urn:microsoft.com/office/officeart/2005/8/layout/bProcess4" loCatId="process" qsTypeId="urn:microsoft.com/office/officeart/2005/8/quickstyle/3d3" qsCatId="3D" csTypeId="urn:microsoft.com/office/officeart/2005/8/colors/accent1_4" csCatId="accent1" phldr="1"/>
      <dgm:spPr/>
      <dgm:t>
        <a:bodyPr/>
        <a:lstStyle/>
        <a:p>
          <a:endParaRPr lang="en-US"/>
        </a:p>
      </dgm:t>
    </dgm:pt>
    <dgm:pt modelId="{D9A28BCD-215F-476D-8F3B-8AF08417644A}">
      <dgm:prSet phldrT="[Text]"/>
      <dgm:spPr/>
      <dgm:t>
        <a:bodyPr/>
        <a:lstStyle/>
        <a:p>
          <a:r>
            <a:rPr lang="en-US" dirty="0"/>
            <a:t>eRA Commons Overview</a:t>
          </a:r>
        </a:p>
      </dgm:t>
    </dgm:pt>
    <dgm:pt modelId="{7D1B7266-D323-44A2-9D03-D018ED61BA5F}" type="parTrans" cxnId="{2A7AFBBE-7ADD-4A5A-8E02-95BC7017CF6B}">
      <dgm:prSet/>
      <dgm:spPr/>
      <dgm:t>
        <a:bodyPr/>
        <a:lstStyle/>
        <a:p>
          <a:endParaRPr lang="en-US"/>
        </a:p>
      </dgm:t>
    </dgm:pt>
    <dgm:pt modelId="{EC9E8F29-1E02-45C4-9C8C-5590B1B5B570}" type="sibTrans" cxnId="{2A7AFBBE-7ADD-4A5A-8E02-95BC7017CF6B}">
      <dgm:prSet/>
      <dgm:spPr>
        <a:solidFill>
          <a:srgbClr val="9BBB59"/>
        </a:solidFill>
      </dgm:spPr>
      <dgm:t>
        <a:bodyPr/>
        <a:lstStyle/>
        <a:p>
          <a:endParaRPr lang="en-US"/>
        </a:p>
      </dgm:t>
    </dgm:pt>
    <dgm:pt modelId="{F6C98E1E-A958-4F0D-94CB-325220B3CC8C}">
      <dgm:prSet phldrT="[Text]"/>
      <dgm:spPr/>
      <dgm:t>
        <a:bodyPr/>
        <a:lstStyle/>
        <a:p>
          <a:r>
            <a:rPr lang="en-US" dirty="0"/>
            <a:t>Detailed Status Information</a:t>
          </a:r>
        </a:p>
      </dgm:t>
    </dgm:pt>
    <dgm:pt modelId="{71663DD6-5DB7-4FE6-ADDC-50FD67761802}" type="parTrans" cxnId="{149C04B2-F9E1-4FF6-B735-8CA69EDADAF9}">
      <dgm:prSet/>
      <dgm:spPr/>
      <dgm:t>
        <a:bodyPr/>
        <a:lstStyle/>
        <a:p>
          <a:endParaRPr lang="en-US"/>
        </a:p>
      </dgm:t>
    </dgm:pt>
    <dgm:pt modelId="{CB72A139-1FA6-44F9-8634-C5F9A36BD773}" type="sibTrans" cxnId="{149C04B2-F9E1-4FF6-B735-8CA69EDADAF9}">
      <dgm:prSet/>
      <dgm:spPr>
        <a:solidFill>
          <a:srgbClr val="9BBB59"/>
        </a:solidFill>
      </dgm:spPr>
      <dgm:t>
        <a:bodyPr/>
        <a:lstStyle/>
        <a:p>
          <a:endParaRPr lang="en-US"/>
        </a:p>
      </dgm:t>
    </dgm:pt>
    <dgm:pt modelId="{6A092F72-1565-4CDA-AA5D-6B197B8C0DAC}">
      <dgm:prSet phldrT="[Text]"/>
      <dgm:spPr/>
      <dgm:t>
        <a:bodyPr/>
        <a:lstStyle/>
        <a:p>
          <a:r>
            <a:rPr lang="en-US" dirty="0"/>
            <a:t>Just in Time</a:t>
          </a:r>
        </a:p>
      </dgm:t>
    </dgm:pt>
    <dgm:pt modelId="{620558D3-0E61-41D1-9F44-0B8EC2CEE5CC}" type="parTrans" cxnId="{A76DE756-0592-4677-B2C0-0AF01DD5CC16}">
      <dgm:prSet/>
      <dgm:spPr/>
      <dgm:t>
        <a:bodyPr/>
        <a:lstStyle/>
        <a:p>
          <a:endParaRPr lang="en-US"/>
        </a:p>
      </dgm:t>
    </dgm:pt>
    <dgm:pt modelId="{178723F4-F58A-4097-BD87-C923EFF410EF}" type="sibTrans" cxnId="{A76DE756-0592-4677-B2C0-0AF01DD5CC16}">
      <dgm:prSet/>
      <dgm:spPr>
        <a:solidFill>
          <a:srgbClr val="9BBB59"/>
        </a:solidFill>
      </dgm:spPr>
      <dgm:t>
        <a:bodyPr/>
        <a:lstStyle/>
        <a:p>
          <a:endParaRPr lang="en-US"/>
        </a:p>
      </dgm:t>
    </dgm:pt>
    <dgm:pt modelId="{A822A6E4-D17E-4616-9191-0A522ABE8463}">
      <dgm:prSet phldrT="[Text]"/>
      <dgm:spPr/>
      <dgm:t>
        <a:bodyPr/>
        <a:lstStyle/>
        <a:p>
          <a:r>
            <a:rPr lang="en-US" dirty="0"/>
            <a:t>Personal Profile</a:t>
          </a:r>
        </a:p>
      </dgm:t>
    </dgm:pt>
    <dgm:pt modelId="{0702F822-D204-4777-A2DB-00BBE1BD69D2}" type="parTrans" cxnId="{77D36574-5DF7-4C5B-8C68-12F074330AEF}">
      <dgm:prSet/>
      <dgm:spPr/>
      <dgm:t>
        <a:bodyPr/>
        <a:lstStyle/>
        <a:p>
          <a:endParaRPr lang="en-US"/>
        </a:p>
      </dgm:t>
    </dgm:pt>
    <dgm:pt modelId="{E3534362-6E9E-45E5-8232-658A420997FE}" type="sibTrans" cxnId="{77D36574-5DF7-4C5B-8C68-12F074330AEF}">
      <dgm:prSet/>
      <dgm:spPr>
        <a:solidFill>
          <a:srgbClr val="9BBB59"/>
        </a:solidFill>
      </dgm:spPr>
      <dgm:t>
        <a:bodyPr/>
        <a:lstStyle/>
        <a:p>
          <a:endParaRPr lang="en-US"/>
        </a:p>
      </dgm:t>
    </dgm:pt>
    <dgm:pt modelId="{BCEC4AD9-4008-4FC3-AFD5-21B7AC07E40D}">
      <dgm:prSet phldrT="[Text]"/>
      <dgm:spPr/>
      <dgm:t>
        <a:bodyPr/>
        <a:lstStyle/>
        <a:p>
          <a:r>
            <a:rPr lang="en-US" dirty="0">
              <a:solidFill>
                <a:schemeClr val="tx1"/>
              </a:solidFill>
            </a:rPr>
            <a:t>Prior Approval</a:t>
          </a:r>
        </a:p>
      </dgm:t>
    </dgm:pt>
    <dgm:pt modelId="{9C2D4F39-DB1C-48CC-9EB2-23312DB07AA9}" type="parTrans" cxnId="{F91633F7-7EF8-4EDE-8B26-2429D541D828}">
      <dgm:prSet/>
      <dgm:spPr/>
      <dgm:t>
        <a:bodyPr/>
        <a:lstStyle/>
        <a:p>
          <a:endParaRPr lang="en-US"/>
        </a:p>
      </dgm:t>
    </dgm:pt>
    <dgm:pt modelId="{66FA5952-9870-441C-8734-8FEA81E3CC09}" type="sibTrans" cxnId="{F91633F7-7EF8-4EDE-8B26-2429D541D828}">
      <dgm:prSet/>
      <dgm:spPr>
        <a:solidFill>
          <a:srgbClr val="9BBB59"/>
        </a:solidFill>
      </dgm:spPr>
      <dgm:t>
        <a:bodyPr/>
        <a:lstStyle/>
        <a:p>
          <a:endParaRPr lang="en-US"/>
        </a:p>
      </dgm:t>
    </dgm:pt>
    <dgm:pt modelId="{7205084C-A51F-4E8E-BC2D-761312FE50F9}">
      <dgm:prSet phldrT="[Text]"/>
      <dgm:spPr/>
      <dgm:t>
        <a:bodyPr/>
        <a:lstStyle/>
        <a:p>
          <a:r>
            <a:rPr lang="en-US" dirty="0">
              <a:solidFill>
                <a:schemeClr val="tx1"/>
              </a:solidFill>
            </a:rPr>
            <a:t>Roles and </a:t>
          </a:r>
          <a:br>
            <a:rPr lang="en-US" dirty="0">
              <a:solidFill>
                <a:schemeClr val="tx1"/>
              </a:solidFill>
            </a:rPr>
          </a:br>
          <a:r>
            <a:rPr lang="en-US" dirty="0">
              <a:solidFill>
                <a:schemeClr val="tx1"/>
              </a:solidFill>
            </a:rPr>
            <a:t>Delegations</a:t>
          </a:r>
        </a:p>
      </dgm:t>
    </dgm:pt>
    <dgm:pt modelId="{0C11BFFB-A7A0-41A8-AB0C-67F8107D260F}" type="parTrans" cxnId="{1A5F8D9D-2360-49FB-9BDC-F5BB6CC09193}">
      <dgm:prSet/>
      <dgm:spPr/>
      <dgm:t>
        <a:bodyPr/>
        <a:lstStyle/>
        <a:p>
          <a:endParaRPr lang="en-US"/>
        </a:p>
      </dgm:t>
    </dgm:pt>
    <dgm:pt modelId="{DB401586-A039-482C-AB95-E89ABD6817E9}" type="sibTrans" cxnId="{1A5F8D9D-2360-49FB-9BDC-F5BB6CC09193}">
      <dgm:prSet/>
      <dgm:spPr>
        <a:solidFill>
          <a:srgbClr val="9BBB59"/>
        </a:solidFill>
      </dgm:spPr>
      <dgm:t>
        <a:bodyPr/>
        <a:lstStyle/>
        <a:p>
          <a:endParaRPr lang="en-US"/>
        </a:p>
      </dgm:t>
    </dgm:pt>
    <dgm:pt modelId="{631A0B25-6AC3-43F0-80A9-A7CCEE395C19}">
      <dgm:prSet phldrT="[Text]"/>
      <dgm:spPr/>
      <dgm:t>
        <a:bodyPr/>
        <a:lstStyle/>
        <a:p>
          <a:r>
            <a:rPr lang="en-US" dirty="0">
              <a:solidFill>
                <a:schemeClr val="tx1"/>
              </a:solidFill>
            </a:rPr>
            <a:t>Institutional Profile</a:t>
          </a:r>
        </a:p>
      </dgm:t>
    </dgm:pt>
    <dgm:pt modelId="{259D520D-B5B3-4385-8171-B14DCC4A4F22}" type="parTrans" cxnId="{49553FCD-4381-43D4-A8A7-6CEB2EF29410}">
      <dgm:prSet/>
      <dgm:spPr/>
      <dgm:t>
        <a:bodyPr/>
        <a:lstStyle/>
        <a:p>
          <a:endParaRPr lang="en-US"/>
        </a:p>
      </dgm:t>
    </dgm:pt>
    <dgm:pt modelId="{17D2EBEA-74BC-4025-AA3C-5D0374CCF812}" type="sibTrans" cxnId="{49553FCD-4381-43D4-A8A7-6CEB2EF29410}">
      <dgm:prSet/>
      <dgm:spPr>
        <a:solidFill>
          <a:srgbClr val="9BBB59"/>
        </a:solidFill>
      </dgm:spPr>
      <dgm:t>
        <a:bodyPr/>
        <a:lstStyle/>
        <a:p>
          <a:endParaRPr lang="en-US"/>
        </a:p>
      </dgm:t>
    </dgm:pt>
    <dgm:pt modelId="{D13A0591-F0D1-41B4-B011-2A342898B67F}">
      <dgm:prSet phldrT="[Text]"/>
      <dgm:spPr/>
      <dgm:t>
        <a:bodyPr/>
        <a:lstStyle/>
        <a:p>
          <a:r>
            <a:rPr lang="en-US" dirty="0">
              <a:solidFill>
                <a:schemeClr val="tx1"/>
              </a:solidFill>
            </a:rPr>
            <a:t>Early Stage Investigator</a:t>
          </a:r>
        </a:p>
      </dgm:t>
    </dgm:pt>
    <dgm:pt modelId="{DB8B889C-A838-4157-9DC0-CF899BD46D85}" type="parTrans" cxnId="{B0762ACC-2D36-4C78-88E0-28E7ED20F2E3}">
      <dgm:prSet/>
      <dgm:spPr/>
      <dgm:t>
        <a:bodyPr/>
        <a:lstStyle/>
        <a:p>
          <a:endParaRPr lang="en-US"/>
        </a:p>
      </dgm:t>
    </dgm:pt>
    <dgm:pt modelId="{D84A1462-5E9B-4BA4-8747-BE450005EF7A}" type="sibTrans" cxnId="{B0762ACC-2D36-4C78-88E0-28E7ED20F2E3}">
      <dgm:prSet/>
      <dgm:spPr>
        <a:solidFill>
          <a:srgbClr val="9BBB59"/>
        </a:solidFill>
      </dgm:spPr>
      <dgm:t>
        <a:bodyPr/>
        <a:lstStyle/>
        <a:p>
          <a:endParaRPr lang="en-US"/>
        </a:p>
      </dgm:t>
    </dgm:pt>
    <dgm:pt modelId="{A39B2A73-89E3-48DF-A304-56EDF0D81674}">
      <dgm:prSet phldrT="[Text]"/>
      <dgm:spPr/>
      <dgm:t>
        <a:bodyPr/>
        <a:lstStyle/>
        <a:p>
          <a:r>
            <a:rPr lang="en-US" dirty="0">
              <a:solidFill>
                <a:schemeClr val="tx1"/>
              </a:solidFill>
            </a:rPr>
            <a:t>NCE</a:t>
          </a:r>
        </a:p>
      </dgm:t>
    </dgm:pt>
    <dgm:pt modelId="{D8FD1324-9EFA-4CB5-A848-3CDBA004481A}" type="parTrans" cxnId="{1F6AA0DC-081E-4601-89B7-69E061FC09E3}">
      <dgm:prSet/>
      <dgm:spPr/>
      <dgm:t>
        <a:bodyPr/>
        <a:lstStyle/>
        <a:p>
          <a:endParaRPr lang="en-US"/>
        </a:p>
      </dgm:t>
    </dgm:pt>
    <dgm:pt modelId="{44A5118B-26DE-473C-93A9-DE01FE07ED53}" type="sibTrans" cxnId="{1F6AA0DC-081E-4601-89B7-69E061FC09E3}">
      <dgm:prSet/>
      <dgm:spPr>
        <a:solidFill>
          <a:srgbClr val="9BBB59"/>
        </a:solidFill>
      </dgm:spPr>
      <dgm:t>
        <a:bodyPr/>
        <a:lstStyle/>
        <a:p>
          <a:endParaRPr lang="en-US"/>
        </a:p>
      </dgm:t>
    </dgm:pt>
    <dgm:pt modelId="{BF998CE5-9A21-46E1-83A1-C0A706FEE165}">
      <dgm:prSet/>
      <dgm:spPr/>
      <dgm:t>
        <a:bodyPr/>
        <a:lstStyle/>
        <a:p>
          <a:r>
            <a:rPr lang="en-US" dirty="0">
              <a:solidFill>
                <a:schemeClr val="tx1"/>
              </a:solidFill>
            </a:rPr>
            <a:t>Administrative Supplement</a:t>
          </a:r>
        </a:p>
      </dgm:t>
    </dgm:pt>
    <dgm:pt modelId="{6A987A91-7187-4719-B9E2-EB6D7D9D696F}" type="parTrans" cxnId="{3FBF6C53-5FD1-4FD8-B414-876F20C725F6}">
      <dgm:prSet/>
      <dgm:spPr/>
      <dgm:t>
        <a:bodyPr/>
        <a:lstStyle/>
        <a:p>
          <a:endParaRPr lang="en-US"/>
        </a:p>
      </dgm:t>
    </dgm:pt>
    <dgm:pt modelId="{F0DAD3B0-7ABF-469E-B42B-D807DA86B9DB}" type="sibTrans" cxnId="{3FBF6C53-5FD1-4FD8-B414-876F20C725F6}">
      <dgm:prSet/>
      <dgm:spPr>
        <a:solidFill>
          <a:srgbClr val="9BBB59"/>
        </a:solidFill>
      </dgm:spPr>
      <dgm:t>
        <a:bodyPr/>
        <a:lstStyle/>
        <a:p>
          <a:endParaRPr lang="en-US"/>
        </a:p>
      </dgm:t>
    </dgm:pt>
    <dgm:pt modelId="{A71A9806-48AC-43C5-83F2-B3CFE402B22A}">
      <dgm:prSet/>
      <dgm:spPr/>
      <dgm:t>
        <a:bodyPr/>
        <a:lstStyle/>
        <a:p>
          <a:r>
            <a:rPr lang="en-US" dirty="0">
              <a:solidFill>
                <a:schemeClr val="tx1"/>
              </a:solidFill>
            </a:rPr>
            <a:t>Annual RPPR</a:t>
          </a:r>
        </a:p>
      </dgm:t>
    </dgm:pt>
    <dgm:pt modelId="{A3F28B24-C049-4E17-BE02-AE5FF72F231A}" type="parTrans" cxnId="{1EAB568B-CCB0-4CEF-B0E4-683BA7402E11}">
      <dgm:prSet/>
      <dgm:spPr/>
      <dgm:t>
        <a:bodyPr/>
        <a:lstStyle/>
        <a:p>
          <a:endParaRPr lang="en-US"/>
        </a:p>
      </dgm:t>
    </dgm:pt>
    <dgm:pt modelId="{C8BA4A61-35F4-4344-95EC-10D3B4EFE15E}" type="sibTrans" cxnId="{1EAB568B-CCB0-4CEF-B0E4-683BA7402E11}">
      <dgm:prSet/>
      <dgm:spPr>
        <a:solidFill>
          <a:srgbClr val="9BBB59"/>
        </a:solidFill>
      </dgm:spPr>
      <dgm:t>
        <a:bodyPr/>
        <a:lstStyle/>
        <a:p>
          <a:endParaRPr lang="en-US"/>
        </a:p>
      </dgm:t>
    </dgm:pt>
    <dgm:pt modelId="{305DF373-4792-42A6-8C6C-7AA904468636}">
      <dgm:prSet/>
      <dgm:spPr/>
      <dgm:t>
        <a:bodyPr/>
        <a:lstStyle/>
        <a:p>
          <a:r>
            <a:rPr lang="en-US" dirty="0">
              <a:solidFill>
                <a:schemeClr val="tx1"/>
              </a:solidFill>
            </a:rPr>
            <a:t>Interim  RPPR Final RPPR</a:t>
          </a:r>
        </a:p>
      </dgm:t>
    </dgm:pt>
    <dgm:pt modelId="{517CBA76-AFBE-488F-99CC-E149E16ED8BE}" type="parTrans" cxnId="{9C22C00C-D237-4D2B-B693-D71971665D45}">
      <dgm:prSet/>
      <dgm:spPr/>
      <dgm:t>
        <a:bodyPr/>
        <a:lstStyle/>
        <a:p>
          <a:endParaRPr lang="en-US"/>
        </a:p>
      </dgm:t>
    </dgm:pt>
    <dgm:pt modelId="{4F032C27-D552-4187-81A9-88B20263733B}" type="sibTrans" cxnId="{9C22C00C-D237-4D2B-B693-D71971665D45}">
      <dgm:prSet/>
      <dgm:spPr>
        <a:solidFill>
          <a:srgbClr val="9BBB59"/>
        </a:solidFill>
      </dgm:spPr>
      <dgm:t>
        <a:bodyPr/>
        <a:lstStyle/>
        <a:p>
          <a:endParaRPr lang="en-US"/>
        </a:p>
      </dgm:t>
    </dgm:pt>
    <dgm:pt modelId="{DAC41C9D-F22E-44D2-AF58-19C055F3B005}">
      <dgm:prSet/>
      <dgm:spPr/>
      <dgm:t>
        <a:bodyPr/>
        <a:lstStyle/>
        <a:p>
          <a:r>
            <a:rPr lang="en-US" dirty="0"/>
            <a:t>Publications</a:t>
          </a:r>
        </a:p>
      </dgm:t>
    </dgm:pt>
    <dgm:pt modelId="{303E77D7-E573-4630-B7E8-E60D15DB11D5}" type="parTrans" cxnId="{A25DE265-5449-49B4-BDB6-1DDCBAE26B7D}">
      <dgm:prSet/>
      <dgm:spPr/>
      <dgm:t>
        <a:bodyPr/>
        <a:lstStyle/>
        <a:p>
          <a:endParaRPr lang="en-US"/>
        </a:p>
      </dgm:t>
    </dgm:pt>
    <dgm:pt modelId="{768A2AD2-25C3-445D-A14D-008BB801DC08}" type="sibTrans" cxnId="{A25DE265-5449-49B4-BDB6-1DDCBAE26B7D}">
      <dgm:prSet/>
      <dgm:spPr>
        <a:solidFill>
          <a:srgbClr val="9BBB59"/>
        </a:solidFill>
      </dgm:spPr>
      <dgm:t>
        <a:bodyPr/>
        <a:lstStyle/>
        <a:p>
          <a:endParaRPr lang="en-US"/>
        </a:p>
      </dgm:t>
    </dgm:pt>
    <dgm:pt modelId="{AFFFED3D-3025-4944-BBC2-425A73DD5415}">
      <dgm:prSet/>
      <dgm:spPr/>
      <dgm:t>
        <a:bodyPr/>
        <a:lstStyle/>
        <a:p>
          <a:r>
            <a:rPr lang="en-US" dirty="0"/>
            <a:t>Closeout</a:t>
          </a:r>
        </a:p>
      </dgm:t>
    </dgm:pt>
    <dgm:pt modelId="{0C77E12B-EA32-4FB3-80B4-F8CDCE719C83}" type="parTrans" cxnId="{228DC678-444D-43BA-A8E4-5BB81E426D2B}">
      <dgm:prSet/>
      <dgm:spPr/>
      <dgm:t>
        <a:bodyPr/>
        <a:lstStyle/>
        <a:p>
          <a:endParaRPr lang="en-US"/>
        </a:p>
      </dgm:t>
    </dgm:pt>
    <dgm:pt modelId="{8CEBC2D5-A48D-4AFD-BDC5-EFC2877ECF52}" type="sibTrans" cxnId="{228DC678-444D-43BA-A8E4-5BB81E426D2B}">
      <dgm:prSet/>
      <dgm:spPr/>
      <dgm:t>
        <a:bodyPr/>
        <a:lstStyle/>
        <a:p>
          <a:endParaRPr lang="en-US"/>
        </a:p>
      </dgm:t>
    </dgm:pt>
    <dgm:pt modelId="{053C9DDD-7CF2-495E-93C2-869B8BD51AA4}" type="pres">
      <dgm:prSet presAssocID="{DEC677E3-8A74-45D4-8547-3B3DF6D8C649}" presName="Name0" presStyleCnt="0">
        <dgm:presLayoutVars>
          <dgm:dir/>
          <dgm:resizeHandles/>
        </dgm:presLayoutVars>
      </dgm:prSet>
      <dgm:spPr/>
    </dgm:pt>
    <dgm:pt modelId="{778AE44C-03C3-47CD-85A8-B28367FEF9D2}" type="pres">
      <dgm:prSet presAssocID="{D9A28BCD-215F-476D-8F3B-8AF08417644A}" presName="compNode" presStyleCnt="0"/>
      <dgm:spPr/>
    </dgm:pt>
    <dgm:pt modelId="{999DD8E5-502A-4C94-9DAA-E8E80D518BC2}" type="pres">
      <dgm:prSet presAssocID="{D9A28BCD-215F-476D-8F3B-8AF08417644A}" presName="dummyConnPt" presStyleCnt="0"/>
      <dgm:spPr/>
    </dgm:pt>
    <dgm:pt modelId="{E075910B-4F74-4BEA-85BC-027776520CAB}" type="pres">
      <dgm:prSet presAssocID="{D9A28BCD-215F-476D-8F3B-8AF08417644A}" presName="node" presStyleLbl="node1" presStyleIdx="0" presStyleCnt="14" custScaleX="141299" custLinFactNeighborY="-4494">
        <dgm:presLayoutVars>
          <dgm:bulletEnabled val="1"/>
        </dgm:presLayoutVars>
      </dgm:prSet>
      <dgm:spPr/>
    </dgm:pt>
    <dgm:pt modelId="{B7D67595-628D-42F6-8CB2-000F49508DC1}" type="pres">
      <dgm:prSet presAssocID="{EC9E8F29-1E02-45C4-9C8C-5590B1B5B570}" presName="sibTrans" presStyleLbl="bgSibTrans2D1" presStyleIdx="0" presStyleCnt="13"/>
      <dgm:spPr/>
    </dgm:pt>
    <dgm:pt modelId="{F6354CE3-8E01-4DC4-9D7A-49CB300090B1}" type="pres">
      <dgm:prSet presAssocID="{F6C98E1E-A958-4F0D-94CB-325220B3CC8C}" presName="compNode" presStyleCnt="0"/>
      <dgm:spPr/>
    </dgm:pt>
    <dgm:pt modelId="{C981844D-6BAB-440F-A1D5-E751470801E2}" type="pres">
      <dgm:prSet presAssocID="{F6C98E1E-A958-4F0D-94CB-325220B3CC8C}" presName="dummyConnPt" presStyleCnt="0"/>
      <dgm:spPr/>
    </dgm:pt>
    <dgm:pt modelId="{218119AC-9CDB-4782-95B1-E4279E660A0F}" type="pres">
      <dgm:prSet presAssocID="{F6C98E1E-A958-4F0D-94CB-325220B3CC8C}" presName="node" presStyleLbl="node1" presStyleIdx="1" presStyleCnt="14" custScaleX="141299" custLinFactNeighborY="-4494">
        <dgm:presLayoutVars>
          <dgm:bulletEnabled val="1"/>
        </dgm:presLayoutVars>
      </dgm:prSet>
      <dgm:spPr/>
    </dgm:pt>
    <dgm:pt modelId="{B4DF33C5-2B83-48D1-A871-9AA95E337673}" type="pres">
      <dgm:prSet presAssocID="{CB72A139-1FA6-44F9-8634-C5F9A36BD773}" presName="sibTrans" presStyleLbl="bgSibTrans2D1" presStyleIdx="1" presStyleCnt="13"/>
      <dgm:spPr/>
    </dgm:pt>
    <dgm:pt modelId="{1059D4F2-62A7-4DF0-880E-76186F55E5CA}" type="pres">
      <dgm:prSet presAssocID="{6A092F72-1565-4CDA-AA5D-6B197B8C0DAC}" presName="compNode" presStyleCnt="0"/>
      <dgm:spPr/>
    </dgm:pt>
    <dgm:pt modelId="{FF15CC50-11FE-49D4-9D2C-369EB11D5AC7}" type="pres">
      <dgm:prSet presAssocID="{6A092F72-1565-4CDA-AA5D-6B197B8C0DAC}" presName="dummyConnPt" presStyleCnt="0"/>
      <dgm:spPr/>
    </dgm:pt>
    <dgm:pt modelId="{C1279256-CBFE-4BFD-977D-859A92D4C29A}" type="pres">
      <dgm:prSet presAssocID="{6A092F72-1565-4CDA-AA5D-6B197B8C0DAC}" presName="node" presStyleLbl="node1" presStyleIdx="2" presStyleCnt="14" custScaleX="141299" custLinFactNeighborY="-4494">
        <dgm:presLayoutVars>
          <dgm:bulletEnabled val="1"/>
        </dgm:presLayoutVars>
      </dgm:prSet>
      <dgm:spPr/>
    </dgm:pt>
    <dgm:pt modelId="{4A335B8F-365C-4636-B0B5-584A16930231}" type="pres">
      <dgm:prSet presAssocID="{178723F4-F58A-4097-BD87-C923EFF410EF}" presName="sibTrans" presStyleLbl="bgSibTrans2D1" presStyleIdx="2" presStyleCnt="13"/>
      <dgm:spPr/>
    </dgm:pt>
    <dgm:pt modelId="{5B75498C-EE11-4061-B4F5-37CD0893A719}" type="pres">
      <dgm:prSet presAssocID="{A822A6E4-D17E-4616-9191-0A522ABE8463}" presName="compNode" presStyleCnt="0"/>
      <dgm:spPr/>
    </dgm:pt>
    <dgm:pt modelId="{C65C9A22-5433-4178-A7AC-4B258AE90B39}" type="pres">
      <dgm:prSet presAssocID="{A822A6E4-D17E-4616-9191-0A522ABE8463}" presName="dummyConnPt" presStyleCnt="0"/>
      <dgm:spPr/>
    </dgm:pt>
    <dgm:pt modelId="{070C01F9-8E12-4AC3-BB25-ABADF7BC08A3}" type="pres">
      <dgm:prSet presAssocID="{A822A6E4-D17E-4616-9191-0A522ABE8463}" presName="node" presStyleLbl="node1" presStyleIdx="3" presStyleCnt="14" custScaleX="141299" custLinFactNeighborY="-4494">
        <dgm:presLayoutVars>
          <dgm:bulletEnabled val="1"/>
        </dgm:presLayoutVars>
      </dgm:prSet>
      <dgm:spPr/>
    </dgm:pt>
    <dgm:pt modelId="{6A2EF193-8EA6-4383-9E2D-7D1BA36B2DF7}" type="pres">
      <dgm:prSet presAssocID="{E3534362-6E9E-45E5-8232-658A420997FE}" presName="sibTrans" presStyleLbl="bgSibTrans2D1" presStyleIdx="3" presStyleCnt="13"/>
      <dgm:spPr/>
    </dgm:pt>
    <dgm:pt modelId="{46DEDA9E-8C48-4774-8049-1D0DCA3F4DC9}" type="pres">
      <dgm:prSet presAssocID="{BCEC4AD9-4008-4FC3-AFD5-21B7AC07E40D}" presName="compNode" presStyleCnt="0"/>
      <dgm:spPr/>
    </dgm:pt>
    <dgm:pt modelId="{4ADF5E2B-927B-4FF4-BAE0-F2D75B5805CA}" type="pres">
      <dgm:prSet presAssocID="{BCEC4AD9-4008-4FC3-AFD5-21B7AC07E40D}" presName="dummyConnPt" presStyleCnt="0"/>
      <dgm:spPr/>
    </dgm:pt>
    <dgm:pt modelId="{76E79CCB-33A4-4306-9266-841955D829E1}" type="pres">
      <dgm:prSet presAssocID="{BCEC4AD9-4008-4FC3-AFD5-21B7AC07E40D}" presName="node" presStyleLbl="node1" presStyleIdx="4" presStyleCnt="14" custScaleX="141299" custLinFactNeighborY="-4494">
        <dgm:presLayoutVars>
          <dgm:bulletEnabled val="1"/>
        </dgm:presLayoutVars>
      </dgm:prSet>
      <dgm:spPr/>
    </dgm:pt>
    <dgm:pt modelId="{521FF0DB-8748-47D8-A315-8BFF6A72EA28}" type="pres">
      <dgm:prSet presAssocID="{66FA5952-9870-441C-8734-8FEA81E3CC09}" presName="sibTrans" presStyleLbl="bgSibTrans2D1" presStyleIdx="4" presStyleCnt="13"/>
      <dgm:spPr/>
    </dgm:pt>
    <dgm:pt modelId="{B5746EF6-B049-4708-AD84-52F02A12E9DE}" type="pres">
      <dgm:prSet presAssocID="{7205084C-A51F-4E8E-BC2D-761312FE50F9}" presName="compNode" presStyleCnt="0"/>
      <dgm:spPr/>
    </dgm:pt>
    <dgm:pt modelId="{E53EC6EF-A472-4E9E-9586-21233BC89DAB}" type="pres">
      <dgm:prSet presAssocID="{7205084C-A51F-4E8E-BC2D-761312FE50F9}" presName="dummyConnPt" presStyleCnt="0"/>
      <dgm:spPr/>
    </dgm:pt>
    <dgm:pt modelId="{E113CA50-0AFA-422A-96E5-E11C1628B2EF}" type="pres">
      <dgm:prSet presAssocID="{7205084C-A51F-4E8E-BC2D-761312FE50F9}" presName="node" presStyleLbl="node1" presStyleIdx="5" presStyleCnt="14" custScaleX="141299" custLinFactNeighborY="-4494">
        <dgm:presLayoutVars>
          <dgm:bulletEnabled val="1"/>
        </dgm:presLayoutVars>
      </dgm:prSet>
      <dgm:spPr/>
    </dgm:pt>
    <dgm:pt modelId="{E92BD89F-47D0-41F9-8935-E2E0F5D87DD8}" type="pres">
      <dgm:prSet presAssocID="{DB401586-A039-482C-AB95-E89ABD6817E9}" presName="sibTrans" presStyleLbl="bgSibTrans2D1" presStyleIdx="5" presStyleCnt="13"/>
      <dgm:spPr/>
    </dgm:pt>
    <dgm:pt modelId="{481017D8-2935-4A13-8FE1-338A2EBCF33F}" type="pres">
      <dgm:prSet presAssocID="{631A0B25-6AC3-43F0-80A9-A7CCEE395C19}" presName="compNode" presStyleCnt="0"/>
      <dgm:spPr/>
    </dgm:pt>
    <dgm:pt modelId="{92810DCC-922F-459A-97C8-14CF25201BF0}" type="pres">
      <dgm:prSet presAssocID="{631A0B25-6AC3-43F0-80A9-A7CCEE395C19}" presName="dummyConnPt" presStyleCnt="0"/>
      <dgm:spPr/>
    </dgm:pt>
    <dgm:pt modelId="{8469E2D1-6104-4BE2-9F76-0819AEDE20ED}" type="pres">
      <dgm:prSet presAssocID="{631A0B25-6AC3-43F0-80A9-A7CCEE395C19}" presName="node" presStyleLbl="node1" presStyleIdx="6" presStyleCnt="14" custScaleX="141299" custLinFactNeighborY="-4494">
        <dgm:presLayoutVars>
          <dgm:bulletEnabled val="1"/>
        </dgm:presLayoutVars>
      </dgm:prSet>
      <dgm:spPr/>
    </dgm:pt>
    <dgm:pt modelId="{C2675F65-88EB-4E3C-BAFE-0C393854C75D}" type="pres">
      <dgm:prSet presAssocID="{17D2EBEA-74BC-4025-AA3C-5D0374CCF812}" presName="sibTrans" presStyleLbl="bgSibTrans2D1" presStyleIdx="6" presStyleCnt="13"/>
      <dgm:spPr/>
    </dgm:pt>
    <dgm:pt modelId="{347913DB-71CC-43A8-8366-2F880A1CBFBC}" type="pres">
      <dgm:prSet presAssocID="{D13A0591-F0D1-41B4-B011-2A342898B67F}" presName="compNode" presStyleCnt="0"/>
      <dgm:spPr/>
    </dgm:pt>
    <dgm:pt modelId="{C5A88DF4-D54F-490A-99A9-287AA77029F4}" type="pres">
      <dgm:prSet presAssocID="{D13A0591-F0D1-41B4-B011-2A342898B67F}" presName="dummyConnPt" presStyleCnt="0"/>
      <dgm:spPr/>
    </dgm:pt>
    <dgm:pt modelId="{5031FBE3-24BE-47C6-83B1-9DE8DA3E0CD1}" type="pres">
      <dgm:prSet presAssocID="{D13A0591-F0D1-41B4-B011-2A342898B67F}" presName="node" presStyleLbl="node1" presStyleIdx="7" presStyleCnt="14" custScaleX="141299" custLinFactNeighborY="-4494">
        <dgm:presLayoutVars>
          <dgm:bulletEnabled val="1"/>
        </dgm:presLayoutVars>
      </dgm:prSet>
      <dgm:spPr/>
    </dgm:pt>
    <dgm:pt modelId="{8A623D63-1D01-44AA-9220-03CDA14A3B3E}" type="pres">
      <dgm:prSet presAssocID="{D84A1462-5E9B-4BA4-8747-BE450005EF7A}" presName="sibTrans" presStyleLbl="bgSibTrans2D1" presStyleIdx="7" presStyleCnt="13"/>
      <dgm:spPr/>
    </dgm:pt>
    <dgm:pt modelId="{FF04E7F8-71BD-45F2-A052-AE62AD220A48}" type="pres">
      <dgm:prSet presAssocID="{A39B2A73-89E3-48DF-A304-56EDF0D81674}" presName="compNode" presStyleCnt="0"/>
      <dgm:spPr/>
    </dgm:pt>
    <dgm:pt modelId="{C57EA494-072B-43B0-8669-07303AD5257F}" type="pres">
      <dgm:prSet presAssocID="{A39B2A73-89E3-48DF-A304-56EDF0D81674}" presName="dummyConnPt" presStyleCnt="0"/>
      <dgm:spPr/>
    </dgm:pt>
    <dgm:pt modelId="{DF1CD2CE-6FC1-4AE3-BFA2-71D61EE1C378}" type="pres">
      <dgm:prSet presAssocID="{A39B2A73-89E3-48DF-A304-56EDF0D81674}" presName="node" presStyleLbl="node1" presStyleIdx="8" presStyleCnt="14" custScaleX="141299" custLinFactNeighborY="-4494">
        <dgm:presLayoutVars>
          <dgm:bulletEnabled val="1"/>
        </dgm:presLayoutVars>
      </dgm:prSet>
      <dgm:spPr/>
    </dgm:pt>
    <dgm:pt modelId="{CC90DE2D-3C0B-45D4-AB87-5A58D2965017}" type="pres">
      <dgm:prSet presAssocID="{44A5118B-26DE-473C-93A9-DE01FE07ED53}" presName="sibTrans" presStyleLbl="bgSibTrans2D1" presStyleIdx="8" presStyleCnt="13"/>
      <dgm:spPr/>
    </dgm:pt>
    <dgm:pt modelId="{D427D587-37AB-4D67-BA1E-A1FE83E16902}" type="pres">
      <dgm:prSet presAssocID="{BF998CE5-9A21-46E1-83A1-C0A706FEE165}" presName="compNode" presStyleCnt="0"/>
      <dgm:spPr/>
    </dgm:pt>
    <dgm:pt modelId="{BE9EF69F-A85C-436D-A8FC-5FEEE7CDEBEF}" type="pres">
      <dgm:prSet presAssocID="{BF998CE5-9A21-46E1-83A1-C0A706FEE165}" presName="dummyConnPt" presStyleCnt="0"/>
      <dgm:spPr/>
    </dgm:pt>
    <dgm:pt modelId="{2122542D-C2DB-49B0-B708-CB5C079ED84A}" type="pres">
      <dgm:prSet presAssocID="{BF998CE5-9A21-46E1-83A1-C0A706FEE165}" presName="node" presStyleLbl="node1" presStyleIdx="9" presStyleCnt="14" custScaleX="141299" custLinFactNeighborY="-4494">
        <dgm:presLayoutVars>
          <dgm:bulletEnabled val="1"/>
        </dgm:presLayoutVars>
      </dgm:prSet>
      <dgm:spPr/>
    </dgm:pt>
    <dgm:pt modelId="{9E0E42F3-14EB-460F-85F8-EA2D921287A1}" type="pres">
      <dgm:prSet presAssocID="{F0DAD3B0-7ABF-469E-B42B-D807DA86B9DB}" presName="sibTrans" presStyleLbl="bgSibTrans2D1" presStyleIdx="9" presStyleCnt="13"/>
      <dgm:spPr/>
    </dgm:pt>
    <dgm:pt modelId="{81C45793-C535-4866-967A-BC73E3B86645}" type="pres">
      <dgm:prSet presAssocID="{A71A9806-48AC-43C5-83F2-B3CFE402B22A}" presName="compNode" presStyleCnt="0"/>
      <dgm:spPr/>
    </dgm:pt>
    <dgm:pt modelId="{DD1C8708-B37A-4151-84CC-B686A5F86437}" type="pres">
      <dgm:prSet presAssocID="{A71A9806-48AC-43C5-83F2-B3CFE402B22A}" presName="dummyConnPt" presStyleCnt="0"/>
      <dgm:spPr/>
    </dgm:pt>
    <dgm:pt modelId="{44A14F70-56F9-485F-9504-437811A1FA71}" type="pres">
      <dgm:prSet presAssocID="{A71A9806-48AC-43C5-83F2-B3CFE402B22A}" presName="node" presStyleLbl="node1" presStyleIdx="10" presStyleCnt="14" custScaleX="141299">
        <dgm:presLayoutVars>
          <dgm:bulletEnabled val="1"/>
        </dgm:presLayoutVars>
      </dgm:prSet>
      <dgm:spPr/>
    </dgm:pt>
    <dgm:pt modelId="{C0E5BED5-76C8-4E50-818C-6F0D440E5543}" type="pres">
      <dgm:prSet presAssocID="{C8BA4A61-35F4-4344-95EC-10D3B4EFE15E}" presName="sibTrans" presStyleLbl="bgSibTrans2D1" presStyleIdx="10" presStyleCnt="13"/>
      <dgm:spPr/>
    </dgm:pt>
    <dgm:pt modelId="{15ECC8C1-5A9F-4BCA-B7D7-CC00921D0536}" type="pres">
      <dgm:prSet presAssocID="{305DF373-4792-42A6-8C6C-7AA904468636}" presName="compNode" presStyleCnt="0"/>
      <dgm:spPr/>
    </dgm:pt>
    <dgm:pt modelId="{80E83508-FBCA-4076-9147-E0CB4F9A052B}" type="pres">
      <dgm:prSet presAssocID="{305DF373-4792-42A6-8C6C-7AA904468636}" presName="dummyConnPt" presStyleCnt="0"/>
      <dgm:spPr/>
    </dgm:pt>
    <dgm:pt modelId="{0FB85653-9220-4C31-973B-9962B05551B4}" type="pres">
      <dgm:prSet presAssocID="{305DF373-4792-42A6-8C6C-7AA904468636}" presName="node" presStyleLbl="node1" presStyleIdx="11" presStyleCnt="14" custScaleX="141299">
        <dgm:presLayoutVars>
          <dgm:bulletEnabled val="1"/>
        </dgm:presLayoutVars>
      </dgm:prSet>
      <dgm:spPr/>
    </dgm:pt>
    <dgm:pt modelId="{2BBD2803-E280-453D-9BBE-EA76D52BCD61}" type="pres">
      <dgm:prSet presAssocID="{4F032C27-D552-4187-81A9-88B20263733B}" presName="sibTrans" presStyleLbl="bgSibTrans2D1" presStyleIdx="11" presStyleCnt="13"/>
      <dgm:spPr/>
    </dgm:pt>
    <dgm:pt modelId="{CAFC0F3E-FAC4-4BFC-804E-BB42FE8E59E4}" type="pres">
      <dgm:prSet presAssocID="{DAC41C9D-F22E-44D2-AF58-19C055F3B005}" presName="compNode" presStyleCnt="0"/>
      <dgm:spPr/>
    </dgm:pt>
    <dgm:pt modelId="{1F5D1148-F00E-4148-B478-5FC2DFE42B37}" type="pres">
      <dgm:prSet presAssocID="{DAC41C9D-F22E-44D2-AF58-19C055F3B005}" presName="dummyConnPt" presStyleCnt="0"/>
      <dgm:spPr/>
    </dgm:pt>
    <dgm:pt modelId="{02235F15-54ED-45D8-84B6-F4701482B886}" type="pres">
      <dgm:prSet presAssocID="{DAC41C9D-F22E-44D2-AF58-19C055F3B005}" presName="node" presStyleLbl="node1" presStyleIdx="12" presStyleCnt="14" custScaleX="141299">
        <dgm:presLayoutVars>
          <dgm:bulletEnabled val="1"/>
        </dgm:presLayoutVars>
      </dgm:prSet>
      <dgm:spPr/>
    </dgm:pt>
    <dgm:pt modelId="{205ABD6C-1F4F-466E-8FC8-C15AAADED52E}" type="pres">
      <dgm:prSet presAssocID="{768A2AD2-25C3-445D-A14D-008BB801DC08}" presName="sibTrans" presStyleLbl="bgSibTrans2D1" presStyleIdx="12" presStyleCnt="13"/>
      <dgm:spPr/>
    </dgm:pt>
    <dgm:pt modelId="{3CB57940-5AF4-48FA-A863-59C13DFD867E}" type="pres">
      <dgm:prSet presAssocID="{AFFFED3D-3025-4944-BBC2-425A73DD5415}" presName="compNode" presStyleCnt="0"/>
      <dgm:spPr/>
    </dgm:pt>
    <dgm:pt modelId="{5AD6ACB9-08EC-4F02-90BB-0FE51E41A58A}" type="pres">
      <dgm:prSet presAssocID="{AFFFED3D-3025-4944-BBC2-425A73DD5415}" presName="dummyConnPt" presStyleCnt="0"/>
      <dgm:spPr/>
    </dgm:pt>
    <dgm:pt modelId="{28AF3F67-5C1D-418B-BD80-6EC7912EBDC5}" type="pres">
      <dgm:prSet presAssocID="{AFFFED3D-3025-4944-BBC2-425A73DD5415}" presName="node" presStyleLbl="node1" presStyleIdx="13" presStyleCnt="14" custScaleX="141299">
        <dgm:presLayoutVars>
          <dgm:bulletEnabled val="1"/>
        </dgm:presLayoutVars>
      </dgm:prSet>
      <dgm:spPr/>
    </dgm:pt>
  </dgm:ptLst>
  <dgm:cxnLst>
    <dgm:cxn modelId="{9C22C00C-D237-4D2B-B693-D71971665D45}" srcId="{DEC677E3-8A74-45D4-8547-3B3DF6D8C649}" destId="{305DF373-4792-42A6-8C6C-7AA904468636}" srcOrd="11" destOrd="0" parTransId="{517CBA76-AFBE-488F-99CC-E149E16ED8BE}" sibTransId="{4F032C27-D552-4187-81A9-88B20263733B}"/>
    <dgm:cxn modelId="{2F44D313-1C6B-4B2F-B3E0-AE7438B4DAC1}" type="presOf" srcId="{E3534362-6E9E-45E5-8232-658A420997FE}" destId="{6A2EF193-8EA6-4383-9E2D-7D1BA36B2DF7}" srcOrd="0" destOrd="0" presId="urn:microsoft.com/office/officeart/2005/8/layout/bProcess4"/>
    <dgm:cxn modelId="{A88B161B-681C-4AA0-9543-46788F5A58DA}" type="presOf" srcId="{D9A28BCD-215F-476D-8F3B-8AF08417644A}" destId="{E075910B-4F74-4BEA-85BC-027776520CAB}" srcOrd="0" destOrd="0" presId="urn:microsoft.com/office/officeart/2005/8/layout/bProcess4"/>
    <dgm:cxn modelId="{DF7FC921-7CF3-4F13-A582-0411DFDCE9DC}" type="presOf" srcId="{44A5118B-26DE-473C-93A9-DE01FE07ED53}" destId="{CC90DE2D-3C0B-45D4-AB87-5A58D2965017}" srcOrd="0" destOrd="0" presId="urn:microsoft.com/office/officeart/2005/8/layout/bProcess4"/>
    <dgm:cxn modelId="{950AA125-4840-42B5-AEF0-9930ECDDAE7D}" type="presOf" srcId="{F0DAD3B0-7ABF-469E-B42B-D807DA86B9DB}" destId="{9E0E42F3-14EB-460F-85F8-EA2D921287A1}" srcOrd="0" destOrd="0" presId="urn:microsoft.com/office/officeart/2005/8/layout/bProcess4"/>
    <dgm:cxn modelId="{01A7962D-2EE2-4AA3-A3E6-104303084341}" type="presOf" srcId="{A39B2A73-89E3-48DF-A304-56EDF0D81674}" destId="{DF1CD2CE-6FC1-4AE3-BFA2-71D61EE1C378}" srcOrd="0" destOrd="0" presId="urn:microsoft.com/office/officeart/2005/8/layout/bProcess4"/>
    <dgm:cxn modelId="{5BBB9C30-F86B-4EA1-B7CC-971303802DA9}" type="presOf" srcId="{4F032C27-D552-4187-81A9-88B20263733B}" destId="{2BBD2803-E280-453D-9BBE-EA76D52BCD61}" srcOrd="0" destOrd="0" presId="urn:microsoft.com/office/officeart/2005/8/layout/bProcess4"/>
    <dgm:cxn modelId="{6089305D-7D93-4F31-AE6C-B714F60E2913}" type="presOf" srcId="{305DF373-4792-42A6-8C6C-7AA904468636}" destId="{0FB85653-9220-4C31-973B-9962B05551B4}" srcOrd="0" destOrd="0" presId="urn:microsoft.com/office/officeart/2005/8/layout/bProcess4"/>
    <dgm:cxn modelId="{A25DE265-5449-49B4-BDB6-1DDCBAE26B7D}" srcId="{DEC677E3-8A74-45D4-8547-3B3DF6D8C649}" destId="{DAC41C9D-F22E-44D2-AF58-19C055F3B005}" srcOrd="12" destOrd="0" parTransId="{303E77D7-E573-4630-B7E8-E60D15DB11D5}" sibTransId="{768A2AD2-25C3-445D-A14D-008BB801DC08}"/>
    <dgm:cxn modelId="{B868384E-0657-4808-96C0-A4C13EFDE434}" type="presOf" srcId="{DAC41C9D-F22E-44D2-AF58-19C055F3B005}" destId="{02235F15-54ED-45D8-84B6-F4701482B886}" srcOrd="0" destOrd="0" presId="urn:microsoft.com/office/officeart/2005/8/layout/bProcess4"/>
    <dgm:cxn modelId="{3FBF6C53-5FD1-4FD8-B414-876F20C725F6}" srcId="{DEC677E3-8A74-45D4-8547-3B3DF6D8C649}" destId="{BF998CE5-9A21-46E1-83A1-C0A706FEE165}" srcOrd="9" destOrd="0" parTransId="{6A987A91-7187-4719-B9E2-EB6D7D9D696F}" sibTransId="{F0DAD3B0-7ABF-469E-B42B-D807DA86B9DB}"/>
    <dgm:cxn modelId="{77D36574-5DF7-4C5B-8C68-12F074330AEF}" srcId="{DEC677E3-8A74-45D4-8547-3B3DF6D8C649}" destId="{A822A6E4-D17E-4616-9191-0A522ABE8463}" srcOrd="3" destOrd="0" parTransId="{0702F822-D204-4777-A2DB-00BBE1BD69D2}" sibTransId="{E3534362-6E9E-45E5-8232-658A420997FE}"/>
    <dgm:cxn modelId="{7DE93F76-B64B-427D-B106-6AE19D09CE7F}" type="presOf" srcId="{A71A9806-48AC-43C5-83F2-B3CFE402B22A}" destId="{44A14F70-56F9-485F-9504-437811A1FA71}" srcOrd="0" destOrd="0" presId="urn:microsoft.com/office/officeart/2005/8/layout/bProcess4"/>
    <dgm:cxn modelId="{A76DE756-0592-4677-B2C0-0AF01DD5CC16}" srcId="{DEC677E3-8A74-45D4-8547-3B3DF6D8C649}" destId="{6A092F72-1565-4CDA-AA5D-6B197B8C0DAC}" srcOrd="2" destOrd="0" parTransId="{620558D3-0E61-41D1-9F44-0B8EC2CEE5CC}" sibTransId="{178723F4-F58A-4097-BD87-C923EFF410EF}"/>
    <dgm:cxn modelId="{228DC678-444D-43BA-A8E4-5BB81E426D2B}" srcId="{DEC677E3-8A74-45D4-8547-3B3DF6D8C649}" destId="{AFFFED3D-3025-4944-BBC2-425A73DD5415}" srcOrd="13" destOrd="0" parTransId="{0C77E12B-EA32-4FB3-80B4-F8CDCE719C83}" sibTransId="{8CEBC2D5-A48D-4AFD-BDC5-EFC2877ECF52}"/>
    <dgm:cxn modelId="{9A148086-F23B-4CF1-9D52-57130C562EC6}" type="presOf" srcId="{A822A6E4-D17E-4616-9191-0A522ABE8463}" destId="{070C01F9-8E12-4AC3-BB25-ABADF7BC08A3}" srcOrd="0" destOrd="0" presId="urn:microsoft.com/office/officeart/2005/8/layout/bProcess4"/>
    <dgm:cxn modelId="{1EAB568B-CCB0-4CEF-B0E4-683BA7402E11}" srcId="{DEC677E3-8A74-45D4-8547-3B3DF6D8C649}" destId="{A71A9806-48AC-43C5-83F2-B3CFE402B22A}" srcOrd="10" destOrd="0" parTransId="{A3F28B24-C049-4E17-BE02-AE5FF72F231A}" sibTransId="{C8BA4A61-35F4-4344-95EC-10D3B4EFE15E}"/>
    <dgm:cxn modelId="{0B045C8C-1284-4C12-A40C-8EBF947836E2}" type="presOf" srcId="{768A2AD2-25C3-445D-A14D-008BB801DC08}" destId="{205ABD6C-1F4F-466E-8FC8-C15AAADED52E}" srcOrd="0" destOrd="0" presId="urn:microsoft.com/office/officeart/2005/8/layout/bProcess4"/>
    <dgm:cxn modelId="{563C628D-072D-4F11-907B-421F5DB3AEEB}" type="presOf" srcId="{66FA5952-9870-441C-8734-8FEA81E3CC09}" destId="{521FF0DB-8748-47D8-A315-8BFF6A72EA28}" srcOrd="0" destOrd="0" presId="urn:microsoft.com/office/officeart/2005/8/layout/bProcess4"/>
    <dgm:cxn modelId="{6F849797-5CF1-4227-A682-7E39AB52B1DF}" type="presOf" srcId="{F6C98E1E-A958-4F0D-94CB-325220B3CC8C}" destId="{218119AC-9CDB-4782-95B1-E4279E660A0F}" srcOrd="0" destOrd="0" presId="urn:microsoft.com/office/officeart/2005/8/layout/bProcess4"/>
    <dgm:cxn modelId="{61BA7C9D-3DFE-4093-B1FF-6B4CAAFB9D54}" type="presOf" srcId="{CB72A139-1FA6-44F9-8634-C5F9A36BD773}" destId="{B4DF33C5-2B83-48D1-A871-9AA95E337673}" srcOrd="0" destOrd="0" presId="urn:microsoft.com/office/officeart/2005/8/layout/bProcess4"/>
    <dgm:cxn modelId="{1A5F8D9D-2360-49FB-9BDC-F5BB6CC09193}" srcId="{DEC677E3-8A74-45D4-8547-3B3DF6D8C649}" destId="{7205084C-A51F-4E8E-BC2D-761312FE50F9}" srcOrd="5" destOrd="0" parTransId="{0C11BFFB-A7A0-41A8-AB0C-67F8107D260F}" sibTransId="{DB401586-A039-482C-AB95-E89ABD6817E9}"/>
    <dgm:cxn modelId="{421AEA9F-82B7-42D8-AE8C-B78B78853FC4}" type="presOf" srcId="{EC9E8F29-1E02-45C4-9C8C-5590B1B5B570}" destId="{B7D67595-628D-42F6-8CB2-000F49508DC1}" srcOrd="0" destOrd="0" presId="urn:microsoft.com/office/officeart/2005/8/layout/bProcess4"/>
    <dgm:cxn modelId="{43FBD3A6-5F2A-483F-8265-9BD893AE0493}" type="presOf" srcId="{DEC677E3-8A74-45D4-8547-3B3DF6D8C649}" destId="{053C9DDD-7CF2-495E-93C2-869B8BD51AA4}" srcOrd="0" destOrd="0" presId="urn:microsoft.com/office/officeart/2005/8/layout/bProcess4"/>
    <dgm:cxn modelId="{49D437A7-00D9-4869-9D1E-45262EDC7F2B}" type="presOf" srcId="{AFFFED3D-3025-4944-BBC2-425A73DD5415}" destId="{28AF3F67-5C1D-418B-BD80-6EC7912EBDC5}" srcOrd="0" destOrd="0" presId="urn:microsoft.com/office/officeart/2005/8/layout/bProcess4"/>
    <dgm:cxn modelId="{4C5ADFAB-49DA-4B00-8BE9-BECBE8DF2107}" type="presOf" srcId="{178723F4-F58A-4097-BD87-C923EFF410EF}" destId="{4A335B8F-365C-4636-B0B5-584A16930231}" srcOrd="0" destOrd="0" presId="urn:microsoft.com/office/officeart/2005/8/layout/bProcess4"/>
    <dgm:cxn modelId="{149C04B2-F9E1-4FF6-B735-8CA69EDADAF9}" srcId="{DEC677E3-8A74-45D4-8547-3B3DF6D8C649}" destId="{F6C98E1E-A958-4F0D-94CB-325220B3CC8C}" srcOrd="1" destOrd="0" parTransId="{71663DD6-5DB7-4FE6-ADDC-50FD67761802}" sibTransId="{CB72A139-1FA6-44F9-8634-C5F9A36BD773}"/>
    <dgm:cxn modelId="{A94558B4-B9BA-44C9-B7DC-90AD777BC520}" type="presOf" srcId="{BCEC4AD9-4008-4FC3-AFD5-21B7AC07E40D}" destId="{76E79CCB-33A4-4306-9266-841955D829E1}" srcOrd="0" destOrd="0" presId="urn:microsoft.com/office/officeart/2005/8/layout/bProcess4"/>
    <dgm:cxn modelId="{2A7AFBBE-7ADD-4A5A-8E02-95BC7017CF6B}" srcId="{DEC677E3-8A74-45D4-8547-3B3DF6D8C649}" destId="{D9A28BCD-215F-476D-8F3B-8AF08417644A}" srcOrd="0" destOrd="0" parTransId="{7D1B7266-D323-44A2-9D03-D018ED61BA5F}" sibTransId="{EC9E8F29-1E02-45C4-9C8C-5590B1B5B570}"/>
    <dgm:cxn modelId="{12C3F1C0-CB81-42ED-A035-A7B5EFC7153C}" type="presOf" srcId="{BF998CE5-9A21-46E1-83A1-C0A706FEE165}" destId="{2122542D-C2DB-49B0-B708-CB5C079ED84A}" srcOrd="0" destOrd="0" presId="urn:microsoft.com/office/officeart/2005/8/layout/bProcess4"/>
    <dgm:cxn modelId="{8389D1C7-827B-438E-9E05-8D7A55619B9B}" type="presOf" srcId="{C8BA4A61-35F4-4344-95EC-10D3B4EFE15E}" destId="{C0E5BED5-76C8-4E50-818C-6F0D440E5543}" srcOrd="0" destOrd="0" presId="urn:microsoft.com/office/officeart/2005/8/layout/bProcess4"/>
    <dgm:cxn modelId="{B0762ACC-2D36-4C78-88E0-28E7ED20F2E3}" srcId="{DEC677E3-8A74-45D4-8547-3B3DF6D8C649}" destId="{D13A0591-F0D1-41B4-B011-2A342898B67F}" srcOrd="7" destOrd="0" parTransId="{DB8B889C-A838-4157-9DC0-CF899BD46D85}" sibTransId="{D84A1462-5E9B-4BA4-8747-BE450005EF7A}"/>
    <dgm:cxn modelId="{7578C5CC-5225-492D-B1AD-3709824E8A02}" type="presOf" srcId="{631A0B25-6AC3-43F0-80A9-A7CCEE395C19}" destId="{8469E2D1-6104-4BE2-9F76-0819AEDE20ED}" srcOrd="0" destOrd="0" presId="urn:microsoft.com/office/officeart/2005/8/layout/bProcess4"/>
    <dgm:cxn modelId="{49553FCD-4381-43D4-A8A7-6CEB2EF29410}" srcId="{DEC677E3-8A74-45D4-8547-3B3DF6D8C649}" destId="{631A0B25-6AC3-43F0-80A9-A7CCEE395C19}" srcOrd="6" destOrd="0" parTransId="{259D520D-B5B3-4385-8171-B14DCC4A4F22}" sibTransId="{17D2EBEA-74BC-4025-AA3C-5D0374CCF812}"/>
    <dgm:cxn modelId="{C04C64D9-9D2A-4F58-B703-9214A4F48513}" type="presOf" srcId="{17D2EBEA-74BC-4025-AA3C-5D0374CCF812}" destId="{C2675F65-88EB-4E3C-BAFE-0C393854C75D}" srcOrd="0" destOrd="0" presId="urn:microsoft.com/office/officeart/2005/8/layout/bProcess4"/>
    <dgm:cxn modelId="{35C7F9D9-3F40-457D-ADF2-BE8E080BA6F8}" type="presOf" srcId="{D13A0591-F0D1-41B4-B011-2A342898B67F}" destId="{5031FBE3-24BE-47C6-83B1-9DE8DA3E0CD1}" srcOrd="0" destOrd="0" presId="urn:microsoft.com/office/officeart/2005/8/layout/bProcess4"/>
    <dgm:cxn modelId="{1F6AA0DC-081E-4601-89B7-69E061FC09E3}" srcId="{DEC677E3-8A74-45D4-8547-3B3DF6D8C649}" destId="{A39B2A73-89E3-48DF-A304-56EDF0D81674}" srcOrd="8" destOrd="0" parTransId="{D8FD1324-9EFA-4CB5-A848-3CDBA004481A}" sibTransId="{44A5118B-26DE-473C-93A9-DE01FE07ED53}"/>
    <dgm:cxn modelId="{C5DB82E8-2D71-4A25-89FE-D6BF31087819}" type="presOf" srcId="{DB401586-A039-482C-AB95-E89ABD6817E9}" destId="{E92BD89F-47D0-41F9-8935-E2E0F5D87DD8}" srcOrd="0" destOrd="0" presId="urn:microsoft.com/office/officeart/2005/8/layout/bProcess4"/>
    <dgm:cxn modelId="{8E3BCDEE-A2E9-45C0-90F0-F6825B8853A6}" type="presOf" srcId="{6A092F72-1565-4CDA-AA5D-6B197B8C0DAC}" destId="{C1279256-CBFE-4BFD-977D-859A92D4C29A}" srcOrd="0" destOrd="0" presId="urn:microsoft.com/office/officeart/2005/8/layout/bProcess4"/>
    <dgm:cxn modelId="{F078ECEF-3CD0-40A3-8B3A-0C386AAAE9BF}" type="presOf" srcId="{D84A1462-5E9B-4BA4-8747-BE450005EF7A}" destId="{8A623D63-1D01-44AA-9220-03CDA14A3B3E}" srcOrd="0" destOrd="0" presId="urn:microsoft.com/office/officeart/2005/8/layout/bProcess4"/>
    <dgm:cxn modelId="{55545BF6-EE14-44F3-97BD-9B8F4657D446}" type="presOf" srcId="{7205084C-A51F-4E8E-BC2D-761312FE50F9}" destId="{E113CA50-0AFA-422A-96E5-E11C1628B2EF}" srcOrd="0" destOrd="0" presId="urn:microsoft.com/office/officeart/2005/8/layout/bProcess4"/>
    <dgm:cxn modelId="{F91633F7-7EF8-4EDE-8B26-2429D541D828}" srcId="{DEC677E3-8A74-45D4-8547-3B3DF6D8C649}" destId="{BCEC4AD9-4008-4FC3-AFD5-21B7AC07E40D}" srcOrd="4" destOrd="0" parTransId="{9C2D4F39-DB1C-48CC-9EB2-23312DB07AA9}" sibTransId="{66FA5952-9870-441C-8734-8FEA81E3CC09}"/>
    <dgm:cxn modelId="{32EA7FAF-8589-4D2C-AE2D-61CC7A407B10}" type="presParOf" srcId="{053C9DDD-7CF2-495E-93C2-869B8BD51AA4}" destId="{778AE44C-03C3-47CD-85A8-B28367FEF9D2}" srcOrd="0" destOrd="0" presId="urn:microsoft.com/office/officeart/2005/8/layout/bProcess4"/>
    <dgm:cxn modelId="{458B5432-9196-4695-9FF1-31D9D583FDC8}" type="presParOf" srcId="{778AE44C-03C3-47CD-85A8-B28367FEF9D2}" destId="{999DD8E5-502A-4C94-9DAA-E8E80D518BC2}" srcOrd="0" destOrd="0" presId="urn:microsoft.com/office/officeart/2005/8/layout/bProcess4"/>
    <dgm:cxn modelId="{04DA49F7-90E9-4026-81CA-357018FD63BE}" type="presParOf" srcId="{778AE44C-03C3-47CD-85A8-B28367FEF9D2}" destId="{E075910B-4F74-4BEA-85BC-027776520CAB}" srcOrd="1" destOrd="0" presId="urn:microsoft.com/office/officeart/2005/8/layout/bProcess4"/>
    <dgm:cxn modelId="{8ECC9E90-8459-4955-9717-885A880F2D12}" type="presParOf" srcId="{053C9DDD-7CF2-495E-93C2-869B8BD51AA4}" destId="{B7D67595-628D-42F6-8CB2-000F49508DC1}" srcOrd="1" destOrd="0" presId="urn:microsoft.com/office/officeart/2005/8/layout/bProcess4"/>
    <dgm:cxn modelId="{3587CC59-7FE5-41D1-BDCF-91875ADCC380}" type="presParOf" srcId="{053C9DDD-7CF2-495E-93C2-869B8BD51AA4}" destId="{F6354CE3-8E01-4DC4-9D7A-49CB300090B1}" srcOrd="2" destOrd="0" presId="urn:microsoft.com/office/officeart/2005/8/layout/bProcess4"/>
    <dgm:cxn modelId="{E0496858-6AA5-4F8D-BEA4-85E134E6B8A3}" type="presParOf" srcId="{F6354CE3-8E01-4DC4-9D7A-49CB300090B1}" destId="{C981844D-6BAB-440F-A1D5-E751470801E2}" srcOrd="0" destOrd="0" presId="urn:microsoft.com/office/officeart/2005/8/layout/bProcess4"/>
    <dgm:cxn modelId="{691DB502-EE37-43BA-BEFB-E5DC4F6B9956}" type="presParOf" srcId="{F6354CE3-8E01-4DC4-9D7A-49CB300090B1}" destId="{218119AC-9CDB-4782-95B1-E4279E660A0F}" srcOrd="1" destOrd="0" presId="urn:microsoft.com/office/officeart/2005/8/layout/bProcess4"/>
    <dgm:cxn modelId="{55AA1BDF-9FC9-44A7-AD91-0FC2F2A04839}" type="presParOf" srcId="{053C9DDD-7CF2-495E-93C2-869B8BD51AA4}" destId="{B4DF33C5-2B83-48D1-A871-9AA95E337673}" srcOrd="3" destOrd="0" presId="urn:microsoft.com/office/officeart/2005/8/layout/bProcess4"/>
    <dgm:cxn modelId="{62AA12DE-ED3E-4EEF-9078-0CC533B402A2}" type="presParOf" srcId="{053C9DDD-7CF2-495E-93C2-869B8BD51AA4}" destId="{1059D4F2-62A7-4DF0-880E-76186F55E5CA}" srcOrd="4" destOrd="0" presId="urn:microsoft.com/office/officeart/2005/8/layout/bProcess4"/>
    <dgm:cxn modelId="{38912CF7-D954-4AB7-8064-2B8E1AB3BE7D}" type="presParOf" srcId="{1059D4F2-62A7-4DF0-880E-76186F55E5CA}" destId="{FF15CC50-11FE-49D4-9D2C-369EB11D5AC7}" srcOrd="0" destOrd="0" presId="urn:microsoft.com/office/officeart/2005/8/layout/bProcess4"/>
    <dgm:cxn modelId="{2F3AB4BC-CAE1-479E-8E69-4F3753A74344}" type="presParOf" srcId="{1059D4F2-62A7-4DF0-880E-76186F55E5CA}" destId="{C1279256-CBFE-4BFD-977D-859A92D4C29A}" srcOrd="1" destOrd="0" presId="urn:microsoft.com/office/officeart/2005/8/layout/bProcess4"/>
    <dgm:cxn modelId="{E8A026B2-E61A-40EB-8CD2-374C08083E60}" type="presParOf" srcId="{053C9DDD-7CF2-495E-93C2-869B8BD51AA4}" destId="{4A335B8F-365C-4636-B0B5-584A16930231}" srcOrd="5" destOrd="0" presId="urn:microsoft.com/office/officeart/2005/8/layout/bProcess4"/>
    <dgm:cxn modelId="{49BD29F8-EBC7-4EF9-A12D-F22D51A5876A}" type="presParOf" srcId="{053C9DDD-7CF2-495E-93C2-869B8BD51AA4}" destId="{5B75498C-EE11-4061-B4F5-37CD0893A719}" srcOrd="6" destOrd="0" presId="urn:microsoft.com/office/officeart/2005/8/layout/bProcess4"/>
    <dgm:cxn modelId="{90A1EDD8-CD2E-416E-AB7A-24501112A450}" type="presParOf" srcId="{5B75498C-EE11-4061-B4F5-37CD0893A719}" destId="{C65C9A22-5433-4178-A7AC-4B258AE90B39}" srcOrd="0" destOrd="0" presId="urn:microsoft.com/office/officeart/2005/8/layout/bProcess4"/>
    <dgm:cxn modelId="{977E5C89-0814-404B-90ED-0F78FEDAF96A}" type="presParOf" srcId="{5B75498C-EE11-4061-B4F5-37CD0893A719}" destId="{070C01F9-8E12-4AC3-BB25-ABADF7BC08A3}" srcOrd="1" destOrd="0" presId="urn:microsoft.com/office/officeart/2005/8/layout/bProcess4"/>
    <dgm:cxn modelId="{77691182-A4AA-4D6B-AC81-CCC40D40F3CC}" type="presParOf" srcId="{053C9DDD-7CF2-495E-93C2-869B8BD51AA4}" destId="{6A2EF193-8EA6-4383-9E2D-7D1BA36B2DF7}" srcOrd="7" destOrd="0" presId="urn:microsoft.com/office/officeart/2005/8/layout/bProcess4"/>
    <dgm:cxn modelId="{BF340FB7-3B70-4BD9-8788-CEFCB0B8D215}" type="presParOf" srcId="{053C9DDD-7CF2-495E-93C2-869B8BD51AA4}" destId="{46DEDA9E-8C48-4774-8049-1D0DCA3F4DC9}" srcOrd="8" destOrd="0" presId="urn:microsoft.com/office/officeart/2005/8/layout/bProcess4"/>
    <dgm:cxn modelId="{03CB22E4-6B42-4D7B-A1CC-49AB3FAD6AE6}" type="presParOf" srcId="{46DEDA9E-8C48-4774-8049-1D0DCA3F4DC9}" destId="{4ADF5E2B-927B-4FF4-BAE0-F2D75B5805CA}" srcOrd="0" destOrd="0" presId="urn:microsoft.com/office/officeart/2005/8/layout/bProcess4"/>
    <dgm:cxn modelId="{8BD52CF9-D0BF-4363-B52A-3AD4A1449467}" type="presParOf" srcId="{46DEDA9E-8C48-4774-8049-1D0DCA3F4DC9}" destId="{76E79CCB-33A4-4306-9266-841955D829E1}" srcOrd="1" destOrd="0" presId="urn:microsoft.com/office/officeart/2005/8/layout/bProcess4"/>
    <dgm:cxn modelId="{3E33157B-41D7-439B-B1EF-3A4F846FBA4B}" type="presParOf" srcId="{053C9DDD-7CF2-495E-93C2-869B8BD51AA4}" destId="{521FF0DB-8748-47D8-A315-8BFF6A72EA28}" srcOrd="9" destOrd="0" presId="urn:microsoft.com/office/officeart/2005/8/layout/bProcess4"/>
    <dgm:cxn modelId="{3CCC8B45-796F-4AD9-A537-CFE18CE449A1}" type="presParOf" srcId="{053C9DDD-7CF2-495E-93C2-869B8BD51AA4}" destId="{B5746EF6-B049-4708-AD84-52F02A12E9DE}" srcOrd="10" destOrd="0" presId="urn:microsoft.com/office/officeart/2005/8/layout/bProcess4"/>
    <dgm:cxn modelId="{1CA9DBF9-896C-415E-8F26-0EAE3CE9200A}" type="presParOf" srcId="{B5746EF6-B049-4708-AD84-52F02A12E9DE}" destId="{E53EC6EF-A472-4E9E-9586-21233BC89DAB}" srcOrd="0" destOrd="0" presId="urn:microsoft.com/office/officeart/2005/8/layout/bProcess4"/>
    <dgm:cxn modelId="{573F052D-1EAB-49EC-83BC-8898769CDA01}" type="presParOf" srcId="{B5746EF6-B049-4708-AD84-52F02A12E9DE}" destId="{E113CA50-0AFA-422A-96E5-E11C1628B2EF}" srcOrd="1" destOrd="0" presId="urn:microsoft.com/office/officeart/2005/8/layout/bProcess4"/>
    <dgm:cxn modelId="{457103DD-A407-4742-88C6-3FA1D66E7761}" type="presParOf" srcId="{053C9DDD-7CF2-495E-93C2-869B8BD51AA4}" destId="{E92BD89F-47D0-41F9-8935-E2E0F5D87DD8}" srcOrd="11" destOrd="0" presId="urn:microsoft.com/office/officeart/2005/8/layout/bProcess4"/>
    <dgm:cxn modelId="{A2679DDE-B207-432B-A0AF-825CDECC5DA0}" type="presParOf" srcId="{053C9DDD-7CF2-495E-93C2-869B8BD51AA4}" destId="{481017D8-2935-4A13-8FE1-338A2EBCF33F}" srcOrd="12" destOrd="0" presId="urn:microsoft.com/office/officeart/2005/8/layout/bProcess4"/>
    <dgm:cxn modelId="{40CB6D34-65CD-4563-99EF-BDAAE3800F4A}" type="presParOf" srcId="{481017D8-2935-4A13-8FE1-338A2EBCF33F}" destId="{92810DCC-922F-459A-97C8-14CF25201BF0}" srcOrd="0" destOrd="0" presId="urn:microsoft.com/office/officeart/2005/8/layout/bProcess4"/>
    <dgm:cxn modelId="{EBA0433B-F600-414A-AB5E-40572000A17D}" type="presParOf" srcId="{481017D8-2935-4A13-8FE1-338A2EBCF33F}" destId="{8469E2D1-6104-4BE2-9F76-0819AEDE20ED}" srcOrd="1" destOrd="0" presId="urn:microsoft.com/office/officeart/2005/8/layout/bProcess4"/>
    <dgm:cxn modelId="{898BEBD4-743E-4FDD-B444-2D0C157273CD}" type="presParOf" srcId="{053C9DDD-7CF2-495E-93C2-869B8BD51AA4}" destId="{C2675F65-88EB-4E3C-BAFE-0C393854C75D}" srcOrd="13" destOrd="0" presId="urn:microsoft.com/office/officeart/2005/8/layout/bProcess4"/>
    <dgm:cxn modelId="{2BF41703-953B-4BDC-AB9B-D209FF98DA39}" type="presParOf" srcId="{053C9DDD-7CF2-495E-93C2-869B8BD51AA4}" destId="{347913DB-71CC-43A8-8366-2F880A1CBFBC}" srcOrd="14" destOrd="0" presId="urn:microsoft.com/office/officeart/2005/8/layout/bProcess4"/>
    <dgm:cxn modelId="{C803FE5B-B0F6-4650-B247-8DD18EA315B0}" type="presParOf" srcId="{347913DB-71CC-43A8-8366-2F880A1CBFBC}" destId="{C5A88DF4-D54F-490A-99A9-287AA77029F4}" srcOrd="0" destOrd="0" presId="urn:microsoft.com/office/officeart/2005/8/layout/bProcess4"/>
    <dgm:cxn modelId="{B2E77B70-1C16-4D88-BF2A-C4F5A6181D95}" type="presParOf" srcId="{347913DB-71CC-43A8-8366-2F880A1CBFBC}" destId="{5031FBE3-24BE-47C6-83B1-9DE8DA3E0CD1}" srcOrd="1" destOrd="0" presId="urn:microsoft.com/office/officeart/2005/8/layout/bProcess4"/>
    <dgm:cxn modelId="{AAB4AF96-4009-4259-9B9A-7D62E4630348}" type="presParOf" srcId="{053C9DDD-7CF2-495E-93C2-869B8BD51AA4}" destId="{8A623D63-1D01-44AA-9220-03CDA14A3B3E}" srcOrd="15" destOrd="0" presId="urn:microsoft.com/office/officeart/2005/8/layout/bProcess4"/>
    <dgm:cxn modelId="{BE05A156-2BAF-4B86-9D9F-3178E16C1C2D}" type="presParOf" srcId="{053C9DDD-7CF2-495E-93C2-869B8BD51AA4}" destId="{FF04E7F8-71BD-45F2-A052-AE62AD220A48}" srcOrd="16" destOrd="0" presId="urn:microsoft.com/office/officeart/2005/8/layout/bProcess4"/>
    <dgm:cxn modelId="{DD14AFEB-29CF-4EF3-8C75-2B727A51D375}" type="presParOf" srcId="{FF04E7F8-71BD-45F2-A052-AE62AD220A48}" destId="{C57EA494-072B-43B0-8669-07303AD5257F}" srcOrd="0" destOrd="0" presId="urn:microsoft.com/office/officeart/2005/8/layout/bProcess4"/>
    <dgm:cxn modelId="{F95FB778-FFF7-4F02-851F-077872375DD0}" type="presParOf" srcId="{FF04E7F8-71BD-45F2-A052-AE62AD220A48}" destId="{DF1CD2CE-6FC1-4AE3-BFA2-71D61EE1C378}" srcOrd="1" destOrd="0" presId="urn:microsoft.com/office/officeart/2005/8/layout/bProcess4"/>
    <dgm:cxn modelId="{1FD1FA4D-74DE-45B5-9323-51FC953C970D}" type="presParOf" srcId="{053C9DDD-7CF2-495E-93C2-869B8BD51AA4}" destId="{CC90DE2D-3C0B-45D4-AB87-5A58D2965017}" srcOrd="17" destOrd="0" presId="urn:microsoft.com/office/officeart/2005/8/layout/bProcess4"/>
    <dgm:cxn modelId="{CF4876D5-6A7F-49DB-B783-215218E882C1}" type="presParOf" srcId="{053C9DDD-7CF2-495E-93C2-869B8BD51AA4}" destId="{D427D587-37AB-4D67-BA1E-A1FE83E16902}" srcOrd="18" destOrd="0" presId="urn:microsoft.com/office/officeart/2005/8/layout/bProcess4"/>
    <dgm:cxn modelId="{B5B7BDEA-244E-42FD-8EC3-E3C03C785EBE}" type="presParOf" srcId="{D427D587-37AB-4D67-BA1E-A1FE83E16902}" destId="{BE9EF69F-A85C-436D-A8FC-5FEEE7CDEBEF}" srcOrd="0" destOrd="0" presId="urn:microsoft.com/office/officeart/2005/8/layout/bProcess4"/>
    <dgm:cxn modelId="{EAB2751D-229D-4655-ABCD-18E98FFF8FF8}" type="presParOf" srcId="{D427D587-37AB-4D67-BA1E-A1FE83E16902}" destId="{2122542D-C2DB-49B0-B708-CB5C079ED84A}" srcOrd="1" destOrd="0" presId="urn:microsoft.com/office/officeart/2005/8/layout/bProcess4"/>
    <dgm:cxn modelId="{D50B4CC5-D2D0-476D-B9A3-ACCAE22DFD52}" type="presParOf" srcId="{053C9DDD-7CF2-495E-93C2-869B8BD51AA4}" destId="{9E0E42F3-14EB-460F-85F8-EA2D921287A1}" srcOrd="19" destOrd="0" presId="urn:microsoft.com/office/officeart/2005/8/layout/bProcess4"/>
    <dgm:cxn modelId="{C0BB109A-4143-4F30-A828-2EBC6EC5580D}" type="presParOf" srcId="{053C9DDD-7CF2-495E-93C2-869B8BD51AA4}" destId="{81C45793-C535-4866-967A-BC73E3B86645}" srcOrd="20" destOrd="0" presId="urn:microsoft.com/office/officeart/2005/8/layout/bProcess4"/>
    <dgm:cxn modelId="{4DE8275B-8A61-46E7-A64A-1ACFB7B30916}" type="presParOf" srcId="{81C45793-C535-4866-967A-BC73E3B86645}" destId="{DD1C8708-B37A-4151-84CC-B686A5F86437}" srcOrd="0" destOrd="0" presId="urn:microsoft.com/office/officeart/2005/8/layout/bProcess4"/>
    <dgm:cxn modelId="{D0EFEC33-884A-425A-B38A-6A0B1A38FE74}" type="presParOf" srcId="{81C45793-C535-4866-967A-BC73E3B86645}" destId="{44A14F70-56F9-485F-9504-437811A1FA71}" srcOrd="1" destOrd="0" presId="urn:microsoft.com/office/officeart/2005/8/layout/bProcess4"/>
    <dgm:cxn modelId="{E936CE8A-E923-49DB-82D2-A45B982BE384}" type="presParOf" srcId="{053C9DDD-7CF2-495E-93C2-869B8BD51AA4}" destId="{C0E5BED5-76C8-4E50-818C-6F0D440E5543}" srcOrd="21" destOrd="0" presId="urn:microsoft.com/office/officeart/2005/8/layout/bProcess4"/>
    <dgm:cxn modelId="{D3B9FC2F-2D03-40CF-826B-54BF8BB863AF}" type="presParOf" srcId="{053C9DDD-7CF2-495E-93C2-869B8BD51AA4}" destId="{15ECC8C1-5A9F-4BCA-B7D7-CC00921D0536}" srcOrd="22" destOrd="0" presId="urn:microsoft.com/office/officeart/2005/8/layout/bProcess4"/>
    <dgm:cxn modelId="{A18D22D7-FF62-4D1C-AB57-7F6B2F146321}" type="presParOf" srcId="{15ECC8C1-5A9F-4BCA-B7D7-CC00921D0536}" destId="{80E83508-FBCA-4076-9147-E0CB4F9A052B}" srcOrd="0" destOrd="0" presId="urn:microsoft.com/office/officeart/2005/8/layout/bProcess4"/>
    <dgm:cxn modelId="{497B92D1-5750-4250-B078-421897B0CE2A}" type="presParOf" srcId="{15ECC8C1-5A9F-4BCA-B7D7-CC00921D0536}" destId="{0FB85653-9220-4C31-973B-9962B05551B4}" srcOrd="1" destOrd="0" presId="urn:microsoft.com/office/officeart/2005/8/layout/bProcess4"/>
    <dgm:cxn modelId="{A65CDD68-E3C5-4F4E-97DF-49238D9307AC}" type="presParOf" srcId="{053C9DDD-7CF2-495E-93C2-869B8BD51AA4}" destId="{2BBD2803-E280-453D-9BBE-EA76D52BCD61}" srcOrd="23" destOrd="0" presId="urn:microsoft.com/office/officeart/2005/8/layout/bProcess4"/>
    <dgm:cxn modelId="{0267E710-B040-455D-BA1E-1EC1CC111F08}" type="presParOf" srcId="{053C9DDD-7CF2-495E-93C2-869B8BD51AA4}" destId="{CAFC0F3E-FAC4-4BFC-804E-BB42FE8E59E4}" srcOrd="24" destOrd="0" presId="urn:microsoft.com/office/officeart/2005/8/layout/bProcess4"/>
    <dgm:cxn modelId="{FBA7114B-DE24-4005-9932-05F817EE5335}" type="presParOf" srcId="{CAFC0F3E-FAC4-4BFC-804E-BB42FE8E59E4}" destId="{1F5D1148-F00E-4148-B478-5FC2DFE42B37}" srcOrd="0" destOrd="0" presId="urn:microsoft.com/office/officeart/2005/8/layout/bProcess4"/>
    <dgm:cxn modelId="{ECC8C352-EFA8-498A-81CE-8B84170DC8DE}" type="presParOf" srcId="{CAFC0F3E-FAC4-4BFC-804E-BB42FE8E59E4}" destId="{02235F15-54ED-45D8-84B6-F4701482B886}" srcOrd="1" destOrd="0" presId="urn:microsoft.com/office/officeart/2005/8/layout/bProcess4"/>
    <dgm:cxn modelId="{8F9EEF83-3879-40DF-91D6-028ADB128E4F}" type="presParOf" srcId="{053C9DDD-7CF2-495E-93C2-869B8BD51AA4}" destId="{205ABD6C-1F4F-466E-8FC8-C15AAADED52E}" srcOrd="25" destOrd="0" presId="urn:microsoft.com/office/officeart/2005/8/layout/bProcess4"/>
    <dgm:cxn modelId="{88E9A6B1-1271-464C-BFF0-FD393CA6FB6E}" type="presParOf" srcId="{053C9DDD-7CF2-495E-93C2-869B8BD51AA4}" destId="{3CB57940-5AF4-48FA-A863-59C13DFD867E}" srcOrd="26" destOrd="0" presId="urn:microsoft.com/office/officeart/2005/8/layout/bProcess4"/>
    <dgm:cxn modelId="{FF52679D-F280-407C-BC05-67DB1DFF9DB7}" type="presParOf" srcId="{3CB57940-5AF4-48FA-A863-59C13DFD867E}" destId="{5AD6ACB9-08EC-4F02-90BB-0FE51E41A58A}" srcOrd="0" destOrd="0" presId="urn:microsoft.com/office/officeart/2005/8/layout/bProcess4"/>
    <dgm:cxn modelId="{C962144C-383E-4C09-B639-DC0431B7BF14}" type="presParOf" srcId="{3CB57940-5AF4-48FA-A863-59C13DFD867E}" destId="{28AF3F67-5C1D-418B-BD80-6EC7912EBDC5}"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67595-628D-42F6-8CB2-000F49508DC1}">
      <dsp:nvSpPr>
        <dsp:cNvPr id="0" name=""/>
        <dsp:cNvSpPr/>
      </dsp:nvSpPr>
      <dsp:spPr>
        <a:xfrm rot="5400000">
          <a:off x="168843" y="780525"/>
          <a:ext cx="1213869" cy="151430"/>
        </a:xfrm>
        <a:prstGeom prst="rect">
          <a:avLst/>
        </a:prstGeom>
        <a:solidFill>
          <a:srgbClr val="9BBB59"/>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075910B-4F74-4BEA-85BC-027776520CAB}">
      <dsp:nvSpPr>
        <dsp:cNvPr id="0" name=""/>
        <dsp:cNvSpPr/>
      </dsp:nvSpPr>
      <dsp:spPr>
        <a:xfrm>
          <a:off x="89159" y="0"/>
          <a:ext cx="2377437" cy="1009534"/>
        </a:xfrm>
        <a:prstGeom prst="roundRect">
          <a:avLst>
            <a:gd name="adj" fmla="val 10000"/>
          </a:avLst>
        </a:prstGeom>
        <a:solidFill>
          <a:schemeClr val="accent1">
            <a:shade val="50000"/>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eRA Commons Overview</a:t>
          </a:r>
        </a:p>
      </dsp:txBody>
      <dsp:txXfrm>
        <a:off x="118727" y="29568"/>
        <a:ext cx="2318301" cy="950398"/>
      </dsp:txXfrm>
    </dsp:sp>
    <dsp:sp modelId="{B4DF33C5-2B83-48D1-A871-9AA95E337673}">
      <dsp:nvSpPr>
        <dsp:cNvPr id="0" name=""/>
        <dsp:cNvSpPr/>
      </dsp:nvSpPr>
      <dsp:spPr>
        <a:xfrm rot="5400000">
          <a:off x="147486" y="2021086"/>
          <a:ext cx="1256583" cy="151430"/>
        </a:xfrm>
        <a:prstGeom prst="rect">
          <a:avLst/>
        </a:prstGeom>
        <a:solidFill>
          <a:srgbClr val="9BBB59"/>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18119AC-9CDB-4782-95B1-E4279E660A0F}">
      <dsp:nvSpPr>
        <dsp:cNvPr id="0" name=""/>
        <dsp:cNvSpPr/>
      </dsp:nvSpPr>
      <dsp:spPr>
        <a:xfrm>
          <a:off x="89159" y="1219204"/>
          <a:ext cx="2377437" cy="1009534"/>
        </a:xfrm>
        <a:prstGeom prst="roundRect">
          <a:avLst>
            <a:gd name="adj" fmla="val 10000"/>
          </a:avLst>
        </a:prstGeom>
        <a:solidFill>
          <a:schemeClr val="accent1">
            <a:shade val="50000"/>
            <a:hueOff val="51634"/>
            <a:satOff val="-1080"/>
            <a:lumOff val="6009"/>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Detailed Status Information</a:t>
          </a:r>
        </a:p>
      </dsp:txBody>
      <dsp:txXfrm>
        <a:off x="118727" y="1248772"/>
        <a:ext cx="2318301" cy="950398"/>
      </dsp:txXfrm>
    </dsp:sp>
    <dsp:sp modelId="{4A335B8F-365C-4636-B0B5-584A16930231}">
      <dsp:nvSpPr>
        <dsp:cNvPr id="0" name=""/>
        <dsp:cNvSpPr/>
      </dsp:nvSpPr>
      <dsp:spPr>
        <a:xfrm rot="5400000">
          <a:off x="147486" y="3283005"/>
          <a:ext cx="1256583" cy="151430"/>
        </a:xfrm>
        <a:prstGeom prst="rect">
          <a:avLst/>
        </a:prstGeom>
        <a:solidFill>
          <a:srgbClr val="9BBB59"/>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1279256-CBFE-4BFD-977D-859A92D4C29A}">
      <dsp:nvSpPr>
        <dsp:cNvPr id="0" name=""/>
        <dsp:cNvSpPr/>
      </dsp:nvSpPr>
      <dsp:spPr>
        <a:xfrm>
          <a:off x="89159" y="2481122"/>
          <a:ext cx="2377437" cy="1009534"/>
        </a:xfrm>
        <a:prstGeom prst="roundRect">
          <a:avLst>
            <a:gd name="adj" fmla="val 10000"/>
          </a:avLst>
        </a:prstGeom>
        <a:solidFill>
          <a:schemeClr val="accent1">
            <a:shade val="50000"/>
            <a:hueOff val="103268"/>
            <a:satOff val="-2160"/>
            <a:lumOff val="12018"/>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Just in Time</a:t>
          </a:r>
        </a:p>
      </dsp:txBody>
      <dsp:txXfrm>
        <a:off x="118727" y="2510690"/>
        <a:ext cx="2318301" cy="950398"/>
      </dsp:txXfrm>
    </dsp:sp>
    <dsp:sp modelId="{6A2EF193-8EA6-4383-9E2D-7D1BA36B2DF7}">
      <dsp:nvSpPr>
        <dsp:cNvPr id="0" name=""/>
        <dsp:cNvSpPr/>
      </dsp:nvSpPr>
      <dsp:spPr>
        <a:xfrm>
          <a:off x="779547" y="3913964"/>
          <a:ext cx="2925143" cy="151430"/>
        </a:xfrm>
        <a:prstGeom prst="rect">
          <a:avLst/>
        </a:prstGeom>
        <a:solidFill>
          <a:srgbClr val="9BBB59"/>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70C01F9-8E12-4AC3-BB25-ABADF7BC08A3}">
      <dsp:nvSpPr>
        <dsp:cNvPr id="0" name=""/>
        <dsp:cNvSpPr/>
      </dsp:nvSpPr>
      <dsp:spPr>
        <a:xfrm>
          <a:off x="89159" y="3743041"/>
          <a:ext cx="2377437" cy="1009534"/>
        </a:xfrm>
        <a:prstGeom prst="roundRect">
          <a:avLst>
            <a:gd name="adj" fmla="val 10000"/>
          </a:avLst>
        </a:prstGeom>
        <a:solidFill>
          <a:schemeClr val="accent1">
            <a:shade val="50000"/>
            <a:hueOff val="154901"/>
            <a:satOff val="-3240"/>
            <a:lumOff val="18027"/>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Personal Profile</a:t>
          </a:r>
        </a:p>
      </dsp:txBody>
      <dsp:txXfrm>
        <a:off x="118727" y="3772609"/>
        <a:ext cx="2318301" cy="950398"/>
      </dsp:txXfrm>
    </dsp:sp>
    <dsp:sp modelId="{521FF0DB-8748-47D8-A315-8BFF6A72EA28}">
      <dsp:nvSpPr>
        <dsp:cNvPr id="0" name=""/>
        <dsp:cNvSpPr/>
      </dsp:nvSpPr>
      <dsp:spPr>
        <a:xfrm rot="16200000">
          <a:off x="3080167" y="3283005"/>
          <a:ext cx="1256583" cy="151430"/>
        </a:xfrm>
        <a:prstGeom prst="rect">
          <a:avLst/>
        </a:prstGeom>
        <a:solidFill>
          <a:srgbClr val="9BBB59"/>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6E79CCB-33A4-4306-9266-841955D829E1}">
      <dsp:nvSpPr>
        <dsp:cNvPr id="0" name=""/>
        <dsp:cNvSpPr/>
      </dsp:nvSpPr>
      <dsp:spPr>
        <a:xfrm>
          <a:off x="3021840" y="3743041"/>
          <a:ext cx="2377437" cy="1009534"/>
        </a:xfrm>
        <a:prstGeom prst="roundRect">
          <a:avLst>
            <a:gd name="adj" fmla="val 10000"/>
          </a:avLst>
        </a:prstGeom>
        <a:solidFill>
          <a:schemeClr val="accent1">
            <a:shade val="50000"/>
            <a:hueOff val="206535"/>
            <a:satOff val="-4320"/>
            <a:lumOff val="24036"/>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Prior Approval</a:t>
          </a:r>
        </a:p>
      </dsp:txBody>
      <dsp:txXfrm>
        <a:off x="3051408" y="3772609"/>
        <a:ext cx="2318301" cy="950398"/>
      </dsp:txXfrm>
    </dsp:sp>
    <dsp:sp modelId="{E92BD89F-47D0-41F9-8935-E2E0F5D87DD8}">
      <dsp:nvSpPr>
        <dsp:cNvPr id="0" name=""/>
        <dsp:cNvSpPr/>
      </dsp:nvSpPr>
      <dsp:spPr>
        <a:xfrm rot="16200000">
          <a:off x="3080167" y="2021086"/>
          <a:ext cx="1256583" cy="151430"/>
        </a:xfrm>
        <a:prstGeom prst="rect">
          <a:avLst/>
        </a:prstGeom>
        <a:solidFill>
          <a:srgbClr val="9BBB59"/>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113CA50-0AFA-422A-96E5-E11C1628B2EF}">
      <dsp:nvSpPr>
        <dsp:cNvPr id="0" name=""/>
        <dsp:cNvSpPr/>
      </dsp:nvSpPr>
      <dsp:spPr>
        <a:xfrm>
          <a:off x="3021840" y="2481122"/>
          <a:ext cx="2377437" cy="1009534"/>
        </a:xfrm>
        <a:prstGeom prst="roundRect">
          <a:avLst>
            <a:gd name="adj" fmla="val 10000"/>
          </a:avLst>
        </a:prstGeom>
        <a:solidFill>
          <a:schemeClr val="accent1">
            <a:shade val="50000"/>
            <a:hueOff val="258169"/>
            <a:satOff val="-5400"/>
            <a:lumOff val="30045"/>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Roles and </a:t>
          </a:r>
          <a:br>
            <a:rPr lang="en-US" sz="2400" kern="1200" dirty="0">
              <a:solidFill>
                <a:schemeClr val="tx1"/>
              </a:solidFill>
            </a:rPr>
          </a:br>
          <a:r>
            <a:rPr lang="en-US" sz="2400" kern="1200" dirty="0">
              <a:solidFill>
                <a:schemeClr val="tx1"/>
              </a:solidFill>
            </a:rPr>
            <a:t>Delegations</a:t>
          </a:r>
        </a:p>
      </dsp:txBody>
      <dsp:txXfrm>
        <a:off x="3051408" y="2510690"/>
        <a:ext cx="2318301" cy="950398"/>
      </dsp:txXfrm>
    </dsp:sp>
    <dsp:sp modelId="{C2675F65-88EB-4E3C-BAFE-0C393854C75D}">
      <dsp:nvSpPr>
        <dsp:cNvPr id="0" name=""/>
        <dsp:cNvSpPr/>
      </dsp:nvSpPr>
      <dsp:spPr>
        <a:xfrm rot="16200000">
          <a:off x="3101524" y="780525"/>
          <a:ext cx="1213869" cy="151430"/>
        </a:xfrm>
        <a:prstGeom prst="rect">
          <a:avLst/>
        </a:prstGeom>
        <a:solidFill>
          <a:srgbClr val="9BBB59"/>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469E2D1-6104-4BE2-9F76-0819AEDE20ED}">
      <dsp:nvSpPr>
        <dsp:cNvPr id="0" name=""/>
        <dsp:cNvSpPr/>
      </dsp:nvSpPr>
      <dsp:spPr>
        <a:xfrm>
          <a:off x="3021840" y="1219204"/>
          <a:ext cx="2377437" cy="1009534"/>
        </a:xfrm>
        <a:prstGeom prst="roundRect">
          <a:avLst>
            <a:gd name="adj" fmla="val 10000"/>
          </a:avLst>
        </a:prstGeom>
        <a:solidFill>
          <a:schemeClr val="accent1">
            <a:shade val="50000"/>
            <a:hueOff val="309803"/>
            <a:satOff val="-6480"/>
            <a:lumOff val="36054"/>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Institutional Profile</a:t>
          </a:r>
        </a:p>
      </dsp:txBody>
      <dsp:txXfrm>
        <a:off x="3051408" y="1248772"/>
        <a:ext cx="2318301" cy="950398"/>
      </dsp:txXfrm>
    </dsp:sp>
    <dsp:sp modelId="{8A623D63-1D01-44AA-9220-03CDA14A3B3E}">
      <dsp:nvSpPr>
        <dsp:cNvPr id="0" name=""/>
        <dsp:cNvSpPr/>
      </dsp:nvSpPr>
      <dsp:spPr>
        <a:xfrm>
          <a:off x="3712228" y="170923"/>
          <a:ext cx="2925143" cy="151430"/>
        </a:xfrm>
        <a:prstGeom prst="rect">
          <a:avLst/>
        </a:prstGeom>
        <a:solidFill>
          <a:srgbClr val="9BBB59"/>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031FBE3-24BE-47C6-83B1-9DE8DA3E0CD1}">
      <dsp:nvSpPr>
        <dsp:cNvPr id="0" name=""/>
        <dsp:cNvSpPr/>
      </dsp:nvSpPr>
      <dsp:spPr>
        <a:xfrm>
          <a:off x="3021840" y="0"/>
          <a:ext cx="2377437" cy="1009534"/>
        </a:xfrm>
        <a:prstGeom prst="roundRect">
          <a:avLst>
            <a:gd name="adj" fmla="val 10000"/>
          </a:avLst>
        </a:prstGeom>
        <a:solidFill>
          <a:schemeClr val="accent1">
            <a:shade val="50000"/>
            <a:hueOff val="361436"/>
            <a:satOff val="-7560"/>
            <a:lumOff val="42063"/>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Early Stage Investigator</a:t>
          </a:r>
        </a:p>
      </dsp:txBody>
      <dsp:txXfrm>
        <a:off x="3051408" y="29568"/>
        <a:ext cx="2318301" cy="950398"/>
      </dsp:txXfrm>
    </dsp:sp>
    <dsp:sp modelId="{CC90DE2D-3C0B-45D4-AB87-5A58D2965017}">
      <dsp:nvSpPr>
        <dsp:cNvPr id="0" name=""/>
        <dsp:cNvSpPr/>
      </dsp:nvSpPr>
      <dsp:spPr>
        <a:xfrm rot="5400000">
          <a:off x="6034206" y="780525"/>
          <a:ext cx="1213869" cy="151430"/>
        </a:xfrm>
        <a:prstGeom prst="rect">
          <a:avLst/>
        </a:prstGeom>
        <a:solidFill>
          <a:srgbClr val="9BBB59"/>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F1CD2CE-6FC1-4AE3-BFA2-71D61EE1C378}">
      <dsp:nvSpPr>
        <dsp:cNvPr id="0" name=""/>
        <dsp:cNvSpPr/>
      </dsp:nvSpPr>
      <dsp:spPr>
        <a:xfrm>
          <a:off x="5954522" y="0"/>
          <a:ext cx="2377437" cy="1009534"/>
        </a:xfrm>
        <a:prstGeom prst="roundRect">
          <a:avLst>
            <a:gd name="adj" fmla="val 10000"/>
          </a:avLst>
        </a:prstGeom>
        <a:solidFill>
          <a:schemeClr val="accent1">
            <a:shade val="50000"/>
            <a:hueOff val="309803"/>
            <a:satOff val="-6480"/>
            <a:lumOff val="36054"/>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NCE</a:t>
          </a:r>
        </a:p>
      </dsp:txBody>
      <dsp:txXfrm>
        <a:off x="5984090" y="29568"/>
        <a:ext cx="2318301" cy="950398"/>
      </dsp:txXfrm>
    </dsp:sp>
    <dsp:sp modelId="{9E0E42F3-14EB-460F-85F8-EA2D921287A1}">
      <dsp:nvSpPr>
        <dsp:cNvPr id="0" name=""/>
        <dsp:cNvSpPr/>
      </dsp:nvSpPr>
      <dsp:spPr>
        <a:xfrm rot="5400000">
          <a:off x="5990164" y="2043771"/>
          <a:ext cx="1301951" cy="151430"/>
        </a:xfrm>
        <a:prstGeom prst="rect">
          <a:avLst/>
        </a:prstGeom>
        <a:solidFill>
          <a:srgbClr val="9BBB59"/>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122542D-C2DB-49B0-B708-CB5C079ED84A}">
      <dsp:nvSpPr>
        <dsp:cNvPr id="0" name=""/>
        <dsp:cNvSpPr/>
      </dsp:nvSpPr>
      <dsp:spPr>
        <a:xfrm>
          <a:off x="5954522" y="1219204"/>
          <a:ext cx="2377437" cy="1009534"/>
        </a:xfrm>
        <a:prstGeom prst="roundRect">
          <a:avLst>
            <a:gd name="adj" fmla="val 10000"/>
          </a:avLst>
        </a:prstGeom>
        <a:solidFill>
          <a:schemeClr val="accent1">
            <a:shade val="50000"/>
            <a:hueOff val="258169"/>
            <a:satOff val="-5400"/>
            <a:lumOff val="30045"/>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Administrative Supplement</a:t>
          </a:r>
        </a:p>
      </dsp:txBody>
      <dsp:txXfrm>
        <a:off x="5984090" y="1248772"/>
        <a:ext cx="2318301" cy="950398"/>
      </dsp:txXfrm>
    </dsp:sp>
    <dsp:sp modelId="{C0E5BED5-76C8-4E50-818C-6F0D440E5543}">
      <dsp:nvSpPr>
        <dsp:cNvPr id="0" name=""/>
        <dsp:cNvSpPr/>
      </dsp:nvSpPr>
      <dsp:spPr>
        <a:xfrm rot="5400000">
          <a:off x="6012849" y="3328373"/>
          <a:ext cx="1256583" cy="151430"/>
        </a:xfrm>
        <a:prstGeom prst="rect">
          <a:avLst/>
        </a:prstGeom>
        <a:solidFill>
          <a:srgbClr val="9BBB59"/>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4A14F70-56F9-485F-9504-437811A1FA71}">
      <dsp:nvSpPr>
        <dsp:cNvPr id="0" name=""/>
        <dsp:cNvSpPr/>
      </dsp:nvSpPr>
      <dsp:spPr>
        <a:xfrm>
          <a:off x="5954522" y="2526491"/>
          <a:ext cx="2377437" cy="1009534"/>
        </a:xfrm>
        <a:prstGeom prst="roundRect">
          <a:avLst>
            <a:gd name="adj" fmla="val 10000"/>
          </a:avLst>
        </a:prstGeom>
        <a:solidFill>
          <a:schemeClr val="accent1">
            <a:shade val="50000"/>
            <a:hueOff val="206535"/>
            <a:satOff val="-4320"/>
            <a:lumOff val="24036"/>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Annual RPPR</a:t>
          </a:r>
        </a:p>
      </dsp:txBody>
      <dsp:txXfrm>
        <a:off x="5984090" y="2556059"/>
        <a:ext cx="2318301" cy="950398"/>
      </dsp:txXfrm>
    </dsp:sp>
    <dsp:sp modelId="{2BBD2803-E280-453D-9BBE-EA76D52BCD61}">
      <dsp:nvSpPr>
        <dsp:cNvPr id="0" name=""/>
        <dsp:cNvSpPr/>
      </dsp:nvSpPr>
      <dsp:spPr>
        <a:xfrm>
          <a:off x="6644909" y="3959332"/>
          <a:ext cx="2925143" cy="151430"/>
        </a:xfrm>
        <a:prstGeom prst="rect">
          <a:avLst/>
        </a:prstGeom>
        <a:solidFill>
          <a:srgbClr val="9BBB59"/>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FB85653-9220-4C31-973B-9962B05551B4}">
      <dsp:nvSpPr>
        <dsp:cNvPr id="0" name=""/>
        <dsp:cNvSpPr/>
      </dsp:nvSpPr>
      <dsp:spPr>
        <a:xfrm>
          <a:off x="5954522" y="3788409"/>
          <a:ext cx="2377437" cy="1009534"/>
        </a:xfrm>
        <a:prstGeom prst="roundRect">
          <a:avLst>
            <a:gd name="adj" fmla="val 10000"/>
          </a:avLst>
        </a:prstGeom>
        <a:solidFill>
          <a:schemeClr val="accent1">
            <a:shade val="50000"/>
            <a:hueOff val="154901"/>
            <a:satOff val="-3240"/>
            <a:lumOff val="18027"/>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Interim  RPPR Final RPPR</a:t>
          </a:r>
        </a:p>
      </dsp:txBody>
      <dsp:txXfrm>
        <a:off x="5984090" y="3817977"/>
        <a:ext cx="2318301" cy="950398"/>
      </dsp:txXfrm>
    </dsp:sp>
    <dsp:sp modelId="{205ABD6C-1F4F-466E-8FC8-C15AAADED52E}">
      <dsp:nvSpPr>
        <dsp:cNvPr id="0" name=""/>
        <dsp:cNvSpPr/>
      </dsp:nvSpPr>
      <dsp:spPr>
        <a:xfrm rot="16200000">
          <a:off x="8945530" y="3328373"/>
          <a:ext cx="1256583" cy="151430"/>
        </a:xfrm>
        <a:prstGeom prst="rect">
          <a:avLst/>
        </a:prstGeom>
        <a:solidFill>
          <a:srgbClr val="9BBB59"/>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2235F15-54ED-45D8-84B6-F4701482B886}">
      <dsp:nvSpPr>
        <dsp:cNvPr id="0" name=""/>
        <dsp:cNvSpPr/>
      </dsp:nvSpPr>
      <dsp:spPr>
        <a:xfrm>
          <a:off x="8887203" y="3788409"/>
          <a:ext cx="2377437" cy="1009534"/>
        </a:xfrm>
        <a:prstGeom prst="roundRect">
          <a:avLst>
            <a:gd name="adj" fmla="val 10000"/>
          </a:avLst>
        </a:prstGeom>
        <a:solidFill>
          <a:schemeClr val="accent1">
            <a:shade val="50000"/>
            <a:hueOff val="103268"/>
            <a:satOff val="-2160"/>
            <a:lumOff val="12018"/>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Publications</a:t>
          </a:r>
        </a:p>
      </dsp:txBody>
      <dsp:txXfrm>
        <a:off x="8916771" y="3817977"/>
        <a:ext cx="2318301" cy="950398"/>
      </dsp:txXfrm>
    </dsp:sp>
    <dsp:sp modelId="{28AF3F67-5C1D-418B-BD80-6EC7912EBDC5}">
      <dsp:nvSpPr>
        <dsp:cNvPr id="0" name=""/>
        <dsp:cNvSpPr/>
      </dsp:nvSpPr>
      <dsp:spPr>
        <a:xfrm>
          <a:off x="8887203" y="2526491"/>
          <a:ext cx="2377437" cy="1009534"/>
        </a:xfrm>
        <a:prstGeom prst="roundRect">
          <a:avLst>
            <a:gd name="adj" fmla="val 10000"/>
          </a:avLst>
        </a:prstGeom>
        <a:solidFill>
          <a:schemeClr val="accent1">
            <a:shade val="50000"/>
            <a:hueOff val="51634"/>
            <a:satOff val="-1080"/>
            <a:lumOff val="6009"/>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Closeout</a:t>
          </a:r>
        </a:p>
      </dsp:txBody>
      <dsp:txXfrm>
        <a:off x="8916771" y="2556059"/>
        <a:ext cx="2318301" cy="95039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4028440" cy="350760"/>
          </a:xfrm>
          <a:prstGeom prst="rect">
            <a:avLst/>
          </a:prstGeom>
        </p:spPr>
        <p:txBody>
          <a:bodyPr vert="horz"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5265810" y="0"/>
            <a:ext cx="4028440" cy="350760"/>
          </a:xfrm>
          <a:prstGeom prst="rect">
            <a:avLst/>
          </a:prstGeom>
        </p:spPr>
        <p:txBody>
          <a:bodyPr vert="horz" rtlCol="0"/>
          <a:lstStyle>
            <a:lvl1pPr algn="r" fontAlgn="auto">
              <a:spcBef>
                <a:spcPts val="0"/>
              </a:spcBef>
              <a:spcAft>
                <a:spcPts val="0"/>
              </a:spcAft>
              <a:defRPr sz="1200">
                <a:latin typeface="+mn-lt"/>
              </a:defRPr>
            </a:lvl1pPr>
          </a:lstStyle>
          <a:p>
            <a:pPr>
              <a:defRPr/>
            </a:pPr>
            <a:fld id="{883090ED-F84E-4702-8628-4EFC554E2090}" type="datetimeFigureOut">
              <a:rPr lang="en-US"/>
              <a:pPr>
                <a:defRPr/>
              </a:pPr>
              <a:t>10/27/2020</a:t>
            </a:fld>
            <a:endParaRPr lang="en-US"/>
          </a:p>
        </p:txBody>
      </p:sp>
      <p:sp>
        <p:nvSpPr>
          <p:cNvPr id="4" name="Footer Placeholder 3"/>
          <p:cNvSpPr>
            <a:spLocks noGrp="1"/>
          </p:cNvSpPr>
          <p:nvPr>
            <p:ph type="ftr" sz="quarter" idx="2"/>
          </p:nvPr>
        </p:nvSpPr>
        <p:spPr>
          <a:xfrm>
            <a:off x="3" y="6658444"/>
            <a:ext cx="4028440" cy="350760"/>
          </a:xfrm>
          <a:prstGeom prst="rect">
            <a:avLst/>
          </a:prstGeom>
        </p:spPr>
        <p:txBody>
          <a:bodyPr vert="horz"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5265810" y="6658444"/>
            <a:ext cx="4028440" cy="350760"/>
          </a:xfrm>
          <a:prstGeom prst="rect">
            <a:avLst/>
          </a:prstGeom>
        </p:spPr>
        <p:txBody>
          <a:bodyPr vert="horz" rtlCol="0" anchor="b"/>
          <a:lstStyle>
            <a:lvl1pPr algn="r" fontAlgn="auto">
              <a:spcBef>
                <a:spcPts val="0"/>
              </a:spcBef>
              <a:spcAft>
                <a:spcPts val="0"/>
              </a:spcAft>
              <a:defRPr sz="1200">
                <a:latin typeface="+mn-lt"/>
              </a:defRPr>
            </a:lvl1pPr>
          </a:lstStyle>
          <a:p>
            <a:pPr>
              <a:defRPr/>
            </a:pPr>
            <a:fld id="{21F3931D-20C8-4A83-A683-04A5575D7158}" type="slidenum">
              <a:rPr lang="en-US"/>
              <a:pPr>
                <a:defRPr/>
              </a:pPr>
              <a:t>‹#›</a:t>
            </a:fld>
            <a:endParaRPr lang="en-US"/>
          </a:p>
        </p:txBody>
      </p:sp>
    </p:spTree>
    <p:extLst>
      <p:ext uri="{BB962C8B-B14F-4D97-AF65-F5344CB8AC3E}">
        <p14:creationId xmlns:p14="http://schemas.microsoft.com/office/powerpoint/2010/main" val="29848255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4028440" cy="350760"/>
          </a:xfrm>
          <a:prstGeom prst="rect">
            <a:avLst/>
          </a:prstGeom>
        </p:spPr>
        <p:txBody>
          <a:bodyPr vert="horz"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5265810" y="0"/>
            <a:ext cx="4028440" cy="350760"/>
          </a:xfrm>
          <a:prstGeom prst="rect">
            <a:avLst/>
          </a:prstGeom>
        </p:spPr>
        <p:txBody>
          <a:bodyPr vert="horz" rtlCol="0"/>
          <a:lstStyle>
            <a:lvl1pPr algn="r" fontAlgn="auto">
              <a:spcBef>
                <a:spcPts val="0"/>
              </a:spcBef>
              <a:spcAft>
                <a:spcPts val="0"/>
              </a:spcAft>
              <a:defRPr sz="1200">
                <a:latin typeface="+mn-lt"/>
              </a:defRPr>
            </a:lvl1pPr>
          </a:lstStyle>
          <a:p>
            <a:pPr>
              <a:defRPr/>
            </a:pPr>
            <a:fld id="{82ECC29C-75CC-46FE-8B5A-86290649DD64}" type="datetimeFigureOut">
              <a:rPr lang="en-US"/>
              <a:pPr>
                <a:defRPr/>
              </a:pPr>
              <a:t>10/27/2020</a:t>
            </a:fld>
            <a:endParaRPr lang="en-US"/>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a:xfrm>
            <a:off x="929640" y="3330422"/>
            <a:ext cx="7437120" cy="3154441"/>
          </a:xfrm>
          <a:prstGeom prst="rect">
            <a:avLst/>
          </a:prstGeom>
        </p:spPr>
        <p:txBody>
          <a:bodyPr vert="horz"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6658444"/>
            <a:ext cx="4028440" cy="350760"/>
          </a:xfrm>
          <a:prstGeom prst="rect">
            <a:avLst/>
          </a:prstGeom>
        </p:spPr>
        <p:txBody>
          <a:bodyPr vert="horz"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5265810" y="6658444"/>
            <a:ext cx="4028440" cy="350760"/>
          </a:xfrm>
          <a:prstGeom prst="rect">
            <a:avLst/>
          </a:prstGeom>
        </p:spPr>
        <p:txBody>
          <a:bodyPr vert="horz" rtlCol="0" anchor="b"/>
          <a:lstStyle>
            <a:lvl1pPr algn="r" fontAlgn="auto">
              <a:spcBef>
                <a:spcPts val="0"/>
              </a:spcBef>
              <a:spcAft>
                <a:spcPts val="0"/>
              </a:spcAft>
              <a:defRPr sz="1200">
                <a:latin typeface="+mn-lt"/>
              </a:defRPr>
            </a:lvl1pPr>
          </a:lstStyle>
          <a:p>
            <a:pPr>
              <a:defRPr/>
            </a:pPr>
            <a:fld id="{D7AD43B8-FF20-4D5F-A0AE-68337BAD22D9}" type="slidenum">
              <a:rPr lang="en-US"/>
              <a:pPr>
                <a:defRPr/>
              </a:pPr>
              <a:t>‹#›</a:t>
            </a:fld>
            <a:endParaRPr lang="en-US"/>
          </a:p>
        </p:txBody>
      </p:sp>
    </p:spTree>
    <p:extLst>
      <p:ext uri="{BB962C8B-B14F-4D97-AF65-F5344CB8AC3E}">
        <p14:creationId xmlns:p14="http://schemas.microsoft.com/office/powerpoint/2010/main" val="347362109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grants.nih.gov/grants/glossary.htm#EarlyStageInvestigatorESI"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Rectangle 2"/>
          <p:cNvSpPr>
            <a:spLocks noGrp="1" noRot="1" noChangeAspect="1" noChangeArrowheads="1" noTextEdit="1"/>
          </p:cNvSpPr>
          <p:nvPr>
            <p:ph type="sldImg"/>
          </p:nvPr>
        </p:nvSpPr>
        <p:spPr bwMode="auto">
          <a:xfrm>
            <a:off x="2311400" y="525463"/>
            <a:ext cx="4673600" cy="2628900"/>
          </a:xfrm>
          <a:noFill/>
          <a:ln>
            <a:solidFill>
              <a:srgbClr val="000000"/>
            </a:solidFill>
            <a:miter lim="800000"/>
            <a:headEnd/>
            <a:tailEnd/>
          </a:ln>
        </p:spPr>
      </p:sp>
      <p:sp>
        <p:nvSpPr>
          <p:cNvPr id="221188" name="Rectangle 3"/>
          <p:cNvSpPr>
            <a:spLocks noGrp="1" noChangeArrowheads="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388340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8965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5020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Scarlett.  Next, lets talk about Prior Approval.  The Prior Approval module allows Signing Officials the ability to electronically  submit requests to NIH for certain types of actions. There is the Change of PD/PI, when the institution is going to add, and or remove a person from a project.</a:t>
            </a:r>
          </a:p>
          <a:p>
            <a:r>
              <a:rPr lang="en-US" dirty="0"/>
              <a:t>Carryover request – when you want to carryover funds from one budget period to the next</a:t>
            </a:r>
          </a:p>
          <a:p>
            <a:r>
              <a:rPr lang="en-US" dirty="0"/>
              <a:t>Withdrawal Request – is used when you want to remove an application submission from consideration, before it has gone to review. This option can be initiated but the principal investigator but must be submitted by the signing official</a:t>
            </a:r>
          </a:p>
          <a:p>
            <a:r>
              <a:rPr lang="en-US" dirty="0"/>
              <a:t>And the most common request is the No Cost Extension, when you want to extend the project period, but are not asking for additional funds</a:t>
            </a:r>
          </a:p>
        </p:txBody>
      </p:sp>
    </p:spTree>
    <p:extLst>
      <p:ext uri="{BB962C8B-B14F-4D97-AF65-F5344CB8AC3E}">
        <p14:creationId xmlns:p14="http://schemas.microsoft.com/office/powerpoint/2010/main" val="3884389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there are two ways to request an NCE,  or no cost extension.  The traditional way is that within 90 days of the end of the project end date, an Extension link will be presented to the SO in the Status Results search screen as you can see here. This automatic IF your award is eligible under NIH’s expanded authority policy.  The Notice of Award will let you know if your award is eligible for this option. The majority of NIH awards are eligible for an NCE, but the </a:t>
            </a:r>
            <a:r>
              <a:rPr lang="en-US" dirty="0" err="1"/>
              <a:t>NoA</a:t>
            </a:r>
            <a:r>
              <a:rPr lang="en-US" dirty="0"/>
              <a:t> will let you know for sure.  This becomes more important with regards to the Prior Approval module as you will see in a minute. </a:t>
            </a:r>
          </a:p>
        </p:txBody>
      </p:sp>
    </p:spTree>
    <p:extLst>
      <p:ext uri="{BB962C8B-B14F-4D97-AF65-F5344CB8AC3E}">
        <p14:creationId xmlns:p14="http://schemas.microsoft.com/office/powerpoint/2010/main" val="2193047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an NCE is a request to extend the project timeline without asking for additional funds.  With this traditional option, the SO submits the request, within 90 days of the project period end date, </a:t>
            </a:r>
          </a:p>
          <a:p>
            <a:r>
              <a:rPr lang="en-US" dirty="0"/>
              <a:t>The request can for 1 to 12 months, using a whole number increments. </a:t>
            </a:r>
          </a:p>
          <a:p>
            <a:r>
              <a:rPr lang="en-US" dirty="0"/>
              <a:t>When the request is submitted, the Grants Management Specialist at the awarding IC will get an email notification and the request will be noted by them. </a:t>
            </a:r>
          </a:p>
        </p:txBody>
      </p:sp>
    </p:spTree>
    <p:extLst>
      <p:ext uri="{BB962C8B-B14F-4D97-AF65-F5344CB8AC3E}">
        <p14:creationId xmlns:p14="http://schemas.microsoft.com/office/powerpoint/2010/main" val="3927423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what the NCE screen looks like.  You simply use the Extend drop down menu to select a number from 1 to 12, the system will automatically calculate the project end date, and the SO clicks the Extend Project Date button to summit the request.  It’s that easy. </a:t>
            </a:r>
          </a:p>
          <a:p>
            <a:endParaRPr lang="en-US" dirty="0"/>
          </a:p>
        </p:txBody>
      </p:sp>
    </p:spTree>
    <p:extLst>
      <p:ext uri="{BB962C8B-B14F-4D97-AF65-F5344CB8AC3E}">
        <p14:creationId xmlns:p14="http://schemas.microsoft.com/office/powerpoint/2010/main" val="1647693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an NCE is automatic for most awards, why do we have the Prior Approval option? </a:t>
            </a:r>
          </a:p>
          <a:p>
            <a:r>
              <a:rPr lang="en-US" dirty="0"/>
              <a:t>The Prior Approval module can be used if you have already been granted an NCE prior to the end of the project period end date –we will talk more about this in a moment.</a:t>
            </a:r>
          </a:p>
          <a:p>
            <a:r>
              <a:rPr lang="en-US" dirty="0"/>
              <a:t>The Prior Approval module can be used if the award is not covered by the expanded authority project. Of course in this case it will at the discretion of the IC if the request gets approved. </a:t>
            </a:r>
          </a:p>
          <a:p>
            <a:r>
              <a:rPr lang="en-US" dirty="0"/>
              <a:t>And then there is small window of opportunity if you have not already had an extension, and it is after the project period end date, so the extension link no longer is available in Status, but award has not gone into closeout, either by you, or been put into unilateral closeout by NIH.</a:t>
            </a:r>
          </a:p>
        </p:txBody>
      </p:sp>
    </p:spTree>
    <p:extLst>
      <p:ext uri="{BB962C8B-B14F-4D97-AF65-F5344CB8AC3E}">
        <p14:creationId xmlns:p14="http://schemas.microsoft.com/office/powerpoint/2010/main" val="1331602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NCE – you get just one… </a:t>
            </a:r>
          </a:p>
          <a:p>
            <a:r>
              <a:rPr lang="en-US" dirty="0"/>
              <a:t>What this means is that under you get one extension without the awarding institute providing specific approval of the request. The link appears, you fill out the form, it is submitted, and no other real action is needed.  However, we have been seeing, sometimes due to catastrophic events like hurricanes, or floods, or pandemics, that institutions are requesting extensions before the 90-day window near the end of the project end date.  For example, and institution may request a 12-month extension at the end of year 2 of a 5-year award.  Thus making year 2, 24 months long.  You would use the Prior Approval module, look up the award and submit the request.  Now before doing that, we would urge to contact the Grants Management Specialist and the Program Officer before submitting the request through the Prior Approval module.  They can guide as to what justification information and documents you may need to provide with the request.  If this approved by the IC, note when you now get to 90 days out from the updated end of project date, you will not get an Extension link in status.  You have used your one free extension request. If at this point you need to make another extension request, you will repeat the process as you did for the original 2 year request. </a:t>
            </a:r>
          </a:p>
          <a:p>
            <a:r>
              <a:rPr lang="en-US" dirty="0"/>
              <a:t>The article noted there by the </a:t>
            </a:r>
            <a:r>
              <a:rPr lang="en-US" dirty="0" err="1"/>
              <a:t>url</a:t>
            </a:r>
            <a:r>
              <a:rPr lang="en-US" dirty="0"/>
              <a:t> is old, but it still applies.  </a:t>
            </a:r>
          </a:p>
        </p:txBody>
      </p:sp>
    </p:spTree>
    <p:extLst>
      <p:ext uri="{BB962C8B-B14F-4D97-AF65-F5344CB8AC3E}">
        <p14:creationId xmlns:p14="http://schemas.microsoft.com/office/powerpoint/2010/main" val="1570702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Scarlett!  And congratulations to you all as well, because we have made it to the end of the line!  Closeout.. </a:t>
            </a:r>
          </a:p>
          <a:p>
            <a:r>
              <a:rPr lang="en-US" dirty="0"/>
              <a:t>At the end of the award you will need to submit 3 closeout reports </a:t>
            </a:r>
          </a:p>
          <a:p>
            <a:r>
              <a:rPr lang="en-US" dirty="0"/>
              <a:t>The Final Research Performance Progress Report, the Final RPPR, </a:t>
            </a:r>
          </a:p>
          <a:p>
            <a:r>
              <a:rPr lang="en-US" dirty="0"/>
              <a:t>The final Federal Financial Report (FFR)</a:t>
            </a:r>
          </a:p>
          <a:p>
            <a:r>
              <a:rPr lang="en-US" dirty="0"/>
              <a:t>And a Final Invention Statement.  You only need this if your research resulted in anything, like a new devise or procedure,  that needed or you wanted to have patented. </a:t>
            </a:r>
          </a:p>
          <a:p>
            <a:r>
              <a:rPr lang="en-US" dirty="0"/>
              <a:t>The Closeout link will appear in the Status Search results screen  when the project period end date has passed and you have not submitted a Type 2 </a:t>
            </a:r>
            <a:r>
              <a:rPr lang="en-US" sz="1200" b="0" i="0" kern="1200" dirty="0">
                <a:solidFill>
                  <a:schemeClr val="tx1"/>
                </a:solidFill>
                <a:effectLst/>
                <a:latin typeface="+mn-lt"/>
                <a:ea typeface="+mn-ea"/>
                <a:cs typeface="+mn-cs"/>
              </a:rPr>
              <a:t>Renewal application, also known as a Competing continuation application.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Also it is good to note that while currently the FFR is done within Commons, in the not too distant future, the link will take you to the Payment Manage Module where program officials manage awards and the end-to end grant lifecycle.</a:t>
            </a:r>
            <a:endParaRPr lang="en-US" dirty="0"/>
          </a:p>
          <a:p>
            <a:endParaRPr lang="en-US" dirty="0"/>
          </a:p>
        </p:txBody>
      </p:sp>
    </p:spTree>
    <p:extLst>
      <p:ext uri="{BB962C8B-B14F-4D97-AF65-F5344CB8AC3E}">
        <p14:creationId xmlns:p14="http://schemas.microsoft.com/office/powerpoint/2010/main" val="2982449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is the Closeout search screen.  Because Closeout is important it has its own search screen , you really want to avoid NIH putting an award into unilateral closeout because it usually means the closeout reports are so late (more than 120 days after the project end date) that NIH is forced to take action but putting into unilateral closeout. </a:t>
            </a:r>
          </a:p>
        </p:txBody>
      </p:sp>
    </p:spTree>
    <p:extLst>
      <p:ext uri="{BB962C8B-B14F-4D97-AF65-F5344CB8AC3E}">
        <p14:creationId xmlns:p14="http://schemas.microsoft.com/office/powerpoint/2010/main" val="2241322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909785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S0 FRAM  - the Final Report Additional Materials request.  If you have submitted a Type 2 application, this would be called the I-RAM or Interim Report Additional Materials request.  Basically this means the awarding IC needs clarification or additional information to complete the closeout of the award.  If you get a FRAM or IRAM request, it will appear in the Status screen for both the signing official and the principal investigator under Action. </a:t>
            </a:r>
          </a:p>
        </p:txBody>
      </p:sp>
    </p:spTree>
    <p:extLst>
      <p:ext uri="{BB962C8B-B14F-4D97-AF65-F5344CB8AC3E}">
        <p14:creationId xmlns:p14="http://schemas.microsoft.com/office/powerpoint/2010/main" val="1434701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the presentation.  Thank you for attending and </a:t>
            </a:r>
            <a:r>
              <a:rPr lang="en-US"/>
              <a:t>don’ </a:t>
            </a:r>
            <a:r>
              <a:rPr lang="en-US" dirty="0"/>
              <a:t>hesitate to ask questions or contact us for additional information.</a:t>
            </a:r>
          </a:p>
        </p:txBody>
      </p:sp>
    </p:spTree>
    <p:extLst>
      <p:ext uri="{BB962C8B-B14F-4D97-AF65-F5344CB8AC3E}">
        <p14:creationId xmlns:p14="http://schemas.microsoft.com/office/powerpoint/2010/main" val="545568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6979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4537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9758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 </a:t>
            </a:r>
            <a:r>
              <a:rPr lang="en-US" sz="1200" b="0" i="0" u="none" strike="noStrike" kern="1200" dirty="0">
                <a:solidFill>
                  <a:schemeClr val="tx1"/>
                </a:solidFill>
                <a:effectLst/>
                <a:latin typeface="+mn-lt"/>
                <a:ea typeface="+mn-ea"/>
                <a:cs typeface="+mn-cs"/>
                <a:hlinkClick r:id="rId3"/>
              </a:rPr>
              <a:t>Early Stage Investigator</a:t>
            </a:r>
            <a:r>
              <a:rPr lang="en-US" sz="1200" b="0" i="0" kern="1200" dirty="0">
                <a:solidFill>
                  <a:schemeClr val="tx1"/>
                </a:solidFill>
                <a:effectLst/>
                <a:latin typeface="+mn-lt"/>
                <a:ea typeface="+mn-ea"/>
                <a:cs typeface="+mn-cs"/>
              </a:rPr>
              <a:t> is a status granted to an applicant who has “completed their terminal research degree or end of post-graduate clinical training, whichever date is later, within the past 10 years </a:t>
            </a:r>
            <a:r>
              <a:rPr lang="en-US" sz="1200" b="1" i="1" kern="1200" dirty="0">
                <a:solidFill>
                  <a:schemeClr val="tx1"/>
                </a:solidFill>
                <a:effectLst/>
                <a:latin typeface="+mn-lt"/>
                <a:ea typeface="+mn-ea"/>
                <a:cs typeface="+mn-cs"/>
              </a:rPr>
              <a:t>and</a:t>
            </a:r>
            <a:r>
              <a:rPr lang="en-US" sz="1200" b="0" i="0" kern="1200" dirty="0">
                <a:solidFill>
                  <a:schemeClr val="tx1"/>
                </a:solidFill>
                <a:effectLst/>
                <a:latin typeface="+mn-lt"/>
                <a:ea typeface="+mn-ea"/>
                <a:cs typeface="+mn-cs"/>
              </a:rPr>
              <a:t> who has not previously competed successfully as PD/PI for a substantial NIH independent research award.”</a:t>
            </a:r>
            <a:endParaRPr lang="en-US" dirty="0"/>
          </a:p>
        </p:txBody>
      </p:sp>
    </p:spTree>
    <p:extLst>
      <p:ext uri="{BB962C8B-B14F-4D97-AF65-F5344CB8AC3E}">
        <p14:creationId xmlns:p14="http://schemas.microsoft.com/office/powerpoint/2010/main" val="2966596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546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Institution name</a:t>
            </a:r>
          </a:p>
        </p:txBody>
      </p:sp>
    </p:spTree>
    <p:extLst>
      <p:ext uri="{BB962C8B-B14F-4D97-AF65-F5344CB8AC3E}">
        <p14:creationId xmlns:p14="http://schemas.microsoft.com/office/powerpoint/2010/main" val="1880787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80361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4"/>
          <p:cNvSpPr>
            <a:spLocks noChangeArrowheads="1"/>
          </p:cNvSpPr>
          <p:nvPr/>
        </p:nvSpPr>
        <p:spPr bwMode="auto">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203200" y="64008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Straight Connector 6"/>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9"/>
          <p:cNvSpPr>
            <a:spLocks noChangeArrowheads="1"/>
          </p:cNvSpPr>
          <p:nvPr/>
        </p:nvSpPr>
        <p:spPr bwMode="auto">
          <a:xfrm>
            <a:off x="207434"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1" name="Rectangle 10"/>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11"/>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12"/>
          <p:cNvSpPr/>
          <p:nvPr userDrawn="1"/>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userDrawn="1"/>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8" name="Title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en-US"/>
              <a:t>Click to edit Master title style</a:t>
            </a:r>
            <a:endParaRPr lang="en-US" dirty="0"/>
          </a:p>
        </p:txBody>
      </p:sp>
      <p:sp>
        <p:nvSpPr>
          <p:cNvPr id="15" name="Date Placeholder 27"/>
          <p:cNvSpPr>
            <a:spLocks noGrp="1"/>
          </p:cNvSpPr>
          <p:nvPr>
            <p:ph type="dt" sz="half" idx="10"/>
          </p:nvPr>
        </p:nvSpPr>
        <p:spPr/>
        <p:txBody>
          <a:bodyPr/>
          <a:lstStyle>
            <a:lvl1pPr>
              <a:defRPr/>
            </a:lvl1pPr>
          </a:lstStyle>
          <a:p>
            <a:pPr>
              <a:defRPr/>
            </a:pPr>
            <a:fld id="{C4F7FBA3-BC0C-4FA5-9740-4A3D7FCF8714}" type="datetime1">
              <a:rPr lang="en-US" smtClean="0"/>
              <a:t>10/27/2020</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endParaRPr lang="en-US" dirty="0"/>
          </a:p>
        </p:txBody>
      </p:sp>
      <p:sp>
        <p:nvSpPr>
          <p:cNvPr id="8" name="Content Placeholder 7"/>
          <p:cNvSpPr>
            <a:spLocks noGrp="1"/>
          </p:cNvSpPr>
          <p:nvPr>
            <p:ph sz="quarter" idx="13"/>
          </p:nvPr>
        </p:nvSpPr>
        <p:spPr>
          <a:xfrm>
            <a:off x="402167" y="1524000"/>
            <a:ext cx="1133856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4"/>
          </p:nvPr>
        </p:nvSpPr>
        <p:spPr/>
        <p:txBody>
          <a:bodyPr/>
          <a:lstStyle>
            <a:lvl1pPr>
              <a:defRPr/>
            </a:lvl1pPr>
          </a:lstStyle>
          <a:p>
            <a:pPr>
              <a:defRPr/>
            </a:pPr>
            <a:fld id="{755EF802-7436-4D14-BE80-ED3C48469A43}" type="datetime1">
              <a:rPr lang="en-US" smtClean="0"/>
              <a:t>10/27/2020</a:t>
            </a:fld>
            <a:endParaRPr lang="en-US"/>
          </a:p>
        </p:txBody>
      </p:sp>
      <p:sp>
        <p:nvSpPr>
          <p:cNvPr id="3" name="TextBox 2"/>
          <p:cNvSpPr txBox="1"/>
          <p:nvPr userDrawn="1"/>
        </p:nvSpPr>
        <p:spPr>
          <a:xfrm>
            <a:off x="5791200" y="1108276"/>
            <a:ext cx="609600" cy="276999"/>
          </a:xfrm>
          <a:prstGeom prst="rect">
            <a:avLst/>
          </a:prstGeom>
          <a:noFill/>
        </p:spPr>
        <p:txBody>
          <a:bodyPr wrap="square" rtlCol="0">
            <a:spAutoFit/>
          </a:bodyPr>
          <a:lstStyle/>
          <a:p>
            <a:pPr algn="ctr"/>
            <a:fld id="{768C2B88-4510-4B91-A627-4BCF207B2413}" type="slidenum">
              <a:rPr lang="en-US" sz="1200" smtClean="0">
                <a:solidFill>
                  <a:srgbClr val="669900"/>
                </a:solidFill>
              </a:rPr>
              <a:t>‹#›</a:t>
            </a:fld>
            <a:endParaRPr lang="en-US" sz="1200" dirty="0">
              <a:solidFill>
                <a:srgbClr val="669900"/>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4"/>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auto">
          <a:xfrm>
            <a:off x="203200" y="2286000"/>
            <a:ext cx="11777133"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207434" y="142875"/>
            <a:ext cx="11777133"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Oval 9"/>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a:spLocks noChangeArrowheads="1"/>
          </p:cNvSpPr>
          <p:nvPr/>
        </p:nvSpPr>
        <p:spPr bwMode="auto">
          <a:xfrm>
            <a:off x="198967" y="6383338"/>
            <a:ext cx="11777133"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Straight Connector 12"/>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Oval 13"/>
          <p:cNvSpPr/>
          <p:nvPr userDrawn="1"/>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1824568" y="2743200"/>
            <a:ext cx="8640232" cy="1673225"/>
          </a:xfrm>
        </p:spPr>
        <p:txBody>
          <a:bodyPr/>
          <a:lstStyle>
            <a:lvl1pPr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16" name="Date Placeholder 3"/>
          <p:cNvSpPr>
            <a:spLocks noGrp="1"/>
          </p:cNvSpPr>
          <p:nvPr>
            <p:ph type="dt" sz="half" idx="11"/>
          </p:nvPr>
        </p:nvSpPr>
        <p:spPr/>
        <p:txBody>
          <a:bodyPr/>
          <a:lstStyle>
            <a:lvl1pPr>
              <a:defRPr/>
            </a:lvl1pPr>
          </a:lstStyle>
          <a:p>
            <a:pPr>
              <a:defRPr/>
            </a:pPr>
            <a:fld id="{93C0F3CD-C62D-4197-9961-A908716A9C47}" type="datetime1">
              <a:rPr lang="en-US" smtClean="0"/>
              <a:t>10/27/2020</a:t>
            </a:fld>
            <a:endParaRPr lang="en-US"/>
          </a:p>
        </p:txBody>
      </p:sp>
      <p:sp>
        <p:nvSpPr>
          <p:cNvPr id="15" name="TextBox 14"/>
          <p:cNvSpPr txBox="1"/>
          <p:nvPr userDrawn="1"/>
        </p:nvSpPr>
        <p:spPr>
          <a:xfrm>
            <a:off x="5689600" y="2282826"/>
            <a:ext cx="812800" cy="276999"/>
          </a:xfrm>
          <a:prstGeom prst="rect">
            <a:avLst/>
          </a:prstGeom>
          <a:noFill/>
        </p:spPr>
        <p:txBody>
          <a:bodyPr wrap="square" rtlCol="0">
            <a:spAutoFit/>
          </a:bodyPr>
          <a:lstStyle/>
          <a:p>
            <a:pPr algn="ctr"/>
            <a:fld id="{F6772C8F-A25A-4C80-A8E3-8E11D1A45A4D}" type="slidenum">
              <a:rPr lang="en-US" sz="1200" smtClean="0">
                <a:solidFill>
                  <a:srgbClr val="669900"/>
                </a:solidFill>
              </a:rPr>
              <a:pPr algn="ctr"/>
              <a:t>‹#›</a:t>
            </a:fld>
            <a:endParaRPr lang="en-US" sz="1200" dirty="0">
              <a:solidFill>
                <a:srgbClr val="669900"/>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6096000" y="1549400"/>
            <a:ext cx="0" cy="4845050"/>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402336" y="228600"/>
            <a:ext cx="11379200" cy="758952"/>
          </a:xfrm>
        </p:spPr>
        <p:txBody>
          <a:bodyPr/>
          <a:lstStyle/>
          <a:p>
            <a:r>
              <a:rPr lang="en-US"/>
              <a:t>Click to edit Master title style</a:t>
            </a:r>
          </a:p>
        </p:txBody>
      </p:sp>
      <p:sp>
        <p:nvSpPr>
          <p:cNvPr id="10" name="Content Placeholder 9"/>
          <p:cNvSpPr>
            <a:spLocks noGrp="1"/>
          </p:cNvSpPr>
          <p:nvPr>
            <p:ph sz="quarter" idx="13"/>
          </p:nvPr>
        </p:nvSpPr>
        <p:spPr>
          <a:xfrm>
            <a:off x="402336" y="1371600"/>
            <a:ext cx="5384800" cy="4681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6400800" y="1371600"/>
            <a:ext cx="5384800" cy="4681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5"/>
          </p:nvPr>
        </p:nvSpPr>
        <p:spPr>
          <a:xfrm>
            <a:off x="7721601" y="6410326"/>
            <a:ext cx="4059767" cy="365125"/>
          </a:xfrm>
        </p:spPr>
        <p:txBody>
          <a:bodyPr/>
          <a:lstStyle>
            <a:lvl1pPr>
              <a:defRPr/>
            </a:lvl1pPr>
          </a:lstStyle>
          <a:p>
            <a:pPr>
              <a:defRPr/>
            </a:pPr>
            <a:fld id="{3409662F-CDDF-4675-B6D9-1F45F74C094E}" type="datetime1">
              <a:rPr lang="en-US" smtClean="0"/>
              <a:t>10/27/2020</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12192000" cy="1295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9"/>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10"/>
          <p:cNvSpPr/>
          <p:nvPr/>
        </p:nvSpPr>
        <p:spPr>
          <a:xfrm>
            <a:off x="203200" y="1304925"/>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5685367" y="915988"/>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a:spLocks noChangeArrowheads="1"/>
          </p:cNvSpPr>
          <p:nvPr/>
        </p:nvSpPr>
        <p:spPr bwMode="auto">
          <a:xfrm>
            <a:off x="194734" y="6383338"/>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Straight Connector 13"/>
          <p:cNvSpPr>
            <a:spLocks noChangeShapeType="1"/>
          </p:cNvSpPr>
          <p:nvPr/>
        </p:nvSpPr>
        <p:spPr bwMode="auto">
          <a:xfrm>
            <a:off x="203200" y="1220788"/>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5" name="Straight Connector 14"/>
          <p:cNvSpPr>
            <a:spLocks noChangeShapeType="1"/>
          </p:cNvSpPr>
          <p:nvPr/>
        </p:nvSpPr>
        <p:spPr bwMode="auto">
          <a:xfrm flipV="1">
            <a:off x="6096000" y="2200276"/>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6" name="Oval 15"/>
          <p:cNvSpPr/>
          <p:nvPr userDrawn="1"/>
        </p:nvSpPr>
        <p:spPr>
          <a:xfrm>
            <a:off x="5812367" y="1009650"/>
            <a:ext cx="560917"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a:spLocks noChangeArrowheads="1"/>
          </p:cNvSpPr>
          <p:nvPr/>
        </p:nvSpPr>
        <p:spPr bwMode="auto">
          <a:xfrm>
            <a:off x="203200" y="155575"/>
            <a:ext cx="11777133" cy="6546850"/>
          </a:xfrm>
          <a:prstGeom prst="rect">
            <a:avLst/>
          </a:prstGeom>
          <a:noFill/>
          <a:ln w="9525" cap="flat" cmpd="sng" algn="ctr">
            <a:solidFill>
              <a:schemeClr val="tx2"/>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3" name="Text Placeholder 2"/>
          <p:cNvSpPr>
            <a:spLocks noGrp="1"/>
          </p:cNvSpPr>
          <p:nvPr>
            <p:ph type="body" idx="1"/>
          </p:nvPr>
        </p:nvSpPr>
        <p:spPr>
          <a:xfrm>
            <a:off x="402336" y="1447800"/>
            <a:ext cx="5386917" cy="670438"/>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4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2"/>
          </p:nvPr>
        </p:nvSpPr>
        <p:spPr>
          <a:xfrm>
            <a:off x="6388440" y="1447800"/>
            <a:ext cx="5389033" cy="670438"/>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 name="Title 1"/>
          <p:cNvSpPr>
            <a:spLocks noGrp="1"/>
          </p:cNvSpPr>
          <p:nvPr>
            <p:ph type="title"/>
          </p:nvPr>
        </p:nvSpPr>
        <p:spPr>
          <a:xfrm>
            <a:off x="406400" y="228600"/>
            <a:ext cx="11375136" cy="758952"/>
          </a:xfrm>
        </p:spPr>
        <p:txBody>
          <a:bodyPr/>
          <a:lstStyle>
            <a:lvl1pPr>
              <a:defRPr/>
            </a:lvl1pPr>
          </a:lstStyle>
          <a:p>
            <a:r>
              <a:rPr lang="en-US"/>
              <a:t>Click to edit Master title style</a:t>
            </a:r>
            <a:endParaRPr lang="en-US" dirty="0"/>
          </a:p>
        </p:txBody>
      </p:sp>
      <p:sp>
        <p:nvSpPr>
          <p:cNvPr id="24" name="Content Placeholder 23"/>
          <p:cNvSpPr>
            <a:spLocks noGrp="1"/>
          </p:cNvSpPr>
          <p:nvPr>
            <p:ph sz="quarter" idx="13"/>
          </p:nvPr>
        </p:nvSpPr>
        <p:spPr>
          <a:xfrm>
            <a:off x="402336" y="2286000"/>
            <a:ext cx="5388864" cy="3931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25"/>
          <p:cNvSpPr>
            <a:spLocks noGrp="1"/>
          </p:cNvSpPr>
          <p:nvPr>
            <p:ph sz="quarter" idx="14"/>
          </p:nvPr>
        </p:nvSpPr>
        <p:spPr>
          <a:xfrm>
            <a:off x="6400800" y="2286000"/>
            <a:ext cx="5384800" cy="3931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6"/>
          <p:cNvSpPr>
            <a:spLocks noGrp="1"/>
          </p:cNvSpPr>
          <p:nvPr>
            <p:ph type="dt" sz="half" idx="15"/>
          </p:nvPr>
        </p:nvSpPr>
        <p:spPr/>
        <p:txBody>
          <a:bodyPr/>
          <a:lstStyle>
            <a:lvl1pPr>
              <a:defRPr/>
            </a:lvl1pPr>
          </a:lstStyle>
          <a:p>
            <a:pPr>
              <a:defRPr/>
            </a:pPr>
            <a:fld id="{941AD013-E86F-4442-A394-D6D676EC279B}" type="datetime1">
              <a:rPr lang="en-US" smtClean="0"/>
              <a:t>10/27/2020</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8FCD4C63-E2C2-446B-9AAA-E10C96BEBC3B}" type="datetime1">
              <a:rPr lang="en-US" smtClean="0"/>
              <a:t>10/27/2020</a:t>
            </a:fld>
            <a:endParaRPr lang="en-US"/>
          </a:p>
        </p:txBody>
      </p:sp>
      <p:sp>
        <p:nvSpPr>
          <p:cNvPr id="4" name="TextBox 3"/>
          <p:cNvSpPr txBox="1"/>
          <p:nvPr userDrawn="1"/>
        </p:nvSpPr>
        <p:spPr>
          <a:xfrm>
            <a:off x="5689600" y="1094602"/>
            <a:ext cx="812800" cy="276999"/>
          </a:xfrm>
          <a:prstGeom prst="rect">
            <a:avLst/>
          </a:prstGeom>
          <a:noFill/>
        </p:spPr>
        <p:txBody>
          <a:bodyPr wrap="square" rtlCol="0">
            <a:spAutoFit/>
          </a:bodyPr>
          <a:lstStyle/>
          <a:p>
            <a:pPr algn="ctr"/>
            <a:fld id="{18126945-4829-4448-B435-C685196C7D8B}" type="slidenum">
              <a:rPr lang="en-US" sz="1200" smtClean="0">
                <a:solidFill>
                  <a:srgbClr val="669900"/>
                </a:solidFill>
              </a:rPr>
              <a:pPr algn="ctr"/>
              <a:t>‹#›</a:t>
            </a:fld>
            <a:endParaRPr lang="en-US" sz="1200" dirty="0">
              <a:solidFill>
                <a:srgbClr val="6699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198967" y="6383338"/>
            <a:ext cx="11777133"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3" name="Rectangle 2"/>
          <p:cNvSpPr>
            <a:spLocks noChangeArrowheads="1"/>
          </p:cNvSpPr>
          <p:nvPr/>
        </p:nvSpPr>
        <p:spPr bwMode="auto">
          <a:xfrm>
            <a:off x="203200" y="155575"/>
            <a:ext cx="11777133" cy="6546850"/>
          </a:xfrm>
          <a:prstGeom prst="rect">
            <a:avLst/>
          </a:prstGeom>
          <a:noFill/>
          <a:ln w="9525" cap="flat" cmpd="sng" algn="ctr">
            <a:solidFill>
              <a:schemeClr val="tx2"/>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4" name="Rectangle 3"/>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4"/>
          <p:cNvSpPr>
            <a:spLocks noChangeArrowheads="1"/>
          </p:cNvSpPr>
          <p:nvPr/>
        </p:nvSpPr>
        <p:spPr bwMode="auto">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Date Placeholder 1"/>
          <p:cNvSpPr>
            <a:spLocks noGrp="1"/>
          </p:cNvSpPr>
          <p:nvPr>
            <p:ph type="dt" sz="half" idx="10"/>
          </p:nvPr>
        </p:nvSpPr>
        <p:spPr/>
        <p:txBody>
          <a:bodyPr/>
          <a:lstStyle>
            <a:lvl1pPr>
              <a:defRPr/>
            </a:lvl1pPr>
          </a:lstStyle>
          <a:p>
            <a:pPr>
              <a:defRPr/>
            </a:pPr>
            <a:fld id="{BC29557F-346B-479C-A9A4-C5B89F1B5AAC}" type="datetime1">
              <a:rPr lang="en-US" smtClean="0"/>
              <a:t>10/27/2020</a:t>
            </a:fld>
            <a:endParaRPr lang="en-US"/>
          </a:p>
        </p:txBody>
      </p:sp>
      <p:sp>
        <p:nvSpPr>
          <p:cNvPr id="11" name="Title 1" hidden="1"/>
          <p:cNvSpPr>
            <a:spLocks noGrp="1"/>
          </p:cNvSpPr>
          <p:nvPr>
            <p:ph type="title"/>
          </p:nvPr>
        </p:nvSpPr>
        <p:spPr>
          <a:xfrm>
            <a:off x="402336" y="228600"/>
            <a:ext cx="11379200" cy="758952"/>
          </a:xfrm>
        </p:spPr>
        <p:txBody>
          <a:body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auto">
          <a:xfrm>
            <a:off x="0" y="1"/>
            <a:ext cx="12192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a:spLocks noChangeArrowheads="1"/>
          </p:cNvSpPr>
          <p:nvPr/>
        </p:nvSpPr>
        <p:spPr bwMode="auto">
          <a:xfrm>
            <a:off x="203200" y="6430963"/>
            <a:ext cx="11777133"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10"/>
          <p:cNvSpPr>
            <a:spLocks noChangeArrowheads="1"/>
          </p:cNvSpPr>
          <p:nvPr/>
        </p:nvSpPr>
        <p:spPr bwMode="auto">
          <a:xfrm>
            <a:off x="207434" y="119063"/>
            <a:ext cx="11777133" cy="66294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Oval 13"/>
          <p:cNvSpPr/>
          <p:nvPr userDrawn="1"/>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508000" y="914400"/>
            <a:ext cx="3149600" cy="1295400"/>
          </a:xfrm>
        </p:spPr>
        <p:txBody>
          <a:bodyPr>
            <a:noAutofit/>
          </a:bodyPr>
          <a:lstStyle>
            <a:lvl1pPr algn="l">
              <a:buNone/>
              <a:defRPr sz="2800" b="1">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508000" y="2286001"/>
            <a:ext cx="3149600" cy="3840163"/>
          </a:xfrm>
        </p:spPr>
        <p:txBody>
          <a:bodyPr/>
          <a:lstStyle>
            <a:lvl1pPr marL="0" indent="0">
              <a:spcAft>
                <a:spcPts val="1000"/>
              </a:spcAft>
              <a:buNone/>
              <a:defRPr sz="2000">
                <a:solidFill>
                  <a:srgbClr val="FFFFFF"/>
                </a:solidFill>
              </a:defRPr>
            </a:lvl1pPr>
            <a:lvl2pPr>
              <a:buNone/>
              <a:defRPr sz="1200"/>
            </a:lvl2pPr>
            <a:lvl3pPr>
              <a:buNone/>
              <a:defRPr sz="1000"/>
            </a:lvl3pPr>
            <a:lvl4pPr>
              <a:buNone/>
              <a:defRPr sz="900"/>
            </a:lvl4pPr>
            <a:lvl5pPr>
              <a:buNone/>
              <a:defRPr sz="900"/>
            </a:lvl5pPr>
          </a:lstStyle>
          <a:p>
            <a:pPr lvl="0"/>
            <a:r>
              <a:rPr lang="en-US" dirty="0"/>
              <a:t>Click to edit Master text styles</a:t>
            </a:r>
          </a:p>
        </p:txBody>
      </p:sp>
      <p:sp>
        <p:nvSpPr>
          <p:cNvPr id="20" name="Content Placeholder 19"/>
          <p:cNvSpPr>
            <a:spLocks noGrp="1"/>
          </p:cNvSpPr>
          <p:nvPr>
            <p:ph sz="quarter" idx="13"/>
          </p:nvPr>
        </p:nvSpPr>
        <p:spPr>
          <a:xfrm>
            <a:off x="4165600" y="685800"/>
            <a:ext cx="75184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4"/>
          <p:cNvSpPr>
            <a:spLocks noGrp="1"/>
          </p:cNvSpPr>
          <p:nvPr>
            <p:ph type="dt" sz="half" idx="14"/>
          </p:nvPr>
        </p:nvSpPr>
        <p:spPr/>
        <p:txBody>
          <a:bodyPr/>
          <a:lstStyle>
            <a:lvl1pPr>
              <a:defRPr/>
            </a:lvl1pPr>
          </a:lstStyle>
          <a:p>
            <a:pPr>
              <a:defRPr/>
            </a:pPr>
            <a:fld id="{D9232D06-D2C1-4AFE-A93C-8154BBD674D9}" type="datetime1">
              <a:rPr lang="en-US" smtClean="0"/>
              <a:t>10/27/2020</a:t>
            </a:fld>
            <a:endParaRPr lang="en-US"/>
          </a:p>
        </p:txBody>
      </p:sp>
      <p:sp>
        <p:nvSpPr>
          <p:cNvPr id="13" name="TextBox 12"/>
          <p:cNvSpPr txBox="1"/>
          <p:nvPr userDrawn="1"/>
        </p:nvSpPr>
        <p:spPr>
          <a:xfrm>
            <a:off x="1758178" y="374881"/>
            <a:ext cx="754380" cy="276999"/>
          </a:xfrm>
          <a:prstGeom prst="rect">
            <a:avLst/>
          </a:prstGeom>
          <a:noFill/>
        </p:spPr>
        <p:txBody>
          <a:bodyPr wrap="square" rtlCol="0">
            <a:spAutoFit/>
          </a:bodyPr>
          <a:lstStyle/>
          <a:p>
            <a:pPr algn="ctr"/>
            <a:fld id="{1FC12AE0-4C26-4AAF-B526-01D0A9B9F6A2}" type="slidenum">
              <a:rPr lang="en-US" sz="1200" smtClean="0">
                <a:solidFill>
                  <a:srgbClr val="669900"/>
                </a:solidFill>
              </a:rPr>
              <a:pPr algn="ctr"/>
              <a:t>‹#›</a:t>
            </a:fld>
            <a:endParaRPr lang="en-US" sz="1200" dirty="0">
              <a:solidFill>
                <a:srgbClr val="669900"/>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auto">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203200" y="152400"/>
            <a:ext cx="11777133" cy="3810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a:spLocks noChangeArrowheads="1"/>
          </p:cNvSpPr>
          <p:nvPr/>
        </p:nvSpPr>
        <p:spPr bwMode="auto">
          <a:xfrm>
            <a:off x="203200"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Straight Connector 12"/>
          <p:cNvSpPr>
            <a:spLocks noChangeShapeType="1"/>
          </p:cNvSpPr>
          <p:nvPr/>
        </p:nvSpPr>
        <p:spPr bwMode="auto">
          <a:xfrm>
            <a:off x="215900" y="5270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Oval 13"/>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000500" y="609600"/>
            <a:ext cx="7823200" cy="4267200"/>
          </a:xfrm>
        </p:spPr>
        <p:txBody>
          <a:bodyPr>
            <a:normAutofit/>
          </a:bodyPr>
          <a:lstStyle>
            <a:lvl1pPr>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Date Placeholder 4"/>
          <p:cNvSpPr>
            <a:spLocks noGrp="1"/>
          </p:cNvSpPr>
          <p:nvPr>
            <p:ph type="dt" sz="half" idx="10"/>
          </p:nvPr>
        </p:nvSpPr>
        <p:spPr>
          <a:xfrm>
            <a:off x="7717367" y="6405564"/>
            <a:ext cx="4059767" cy="365125"/>
          </a:xfrm>
        </p:spPr>
        <p:txBody>
          <a:bodyPr/>
          <a:lstStyle>
            <a:lvl1pPr>
              <a:defRPr/>
            </a:lvl1pPr>
          </a:lstStyle>
          <a:p>
            <a:pPr>
              <a:defRPr/>
            </a:pPr>
            <a:fld id="{211688BD-1FB8-455D-88F0-1E6DA375257D}" type="datetime1">
              <a:rPr lang="en-US" smtClean="0"/>
              <a:t>10/27/2020</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6" name="Rectangle 15"/>
          <p:cNvSpPr>
            <a:spLocks noChangeArrowheads="1"/>
          </p:cNvSpPr>
          <p:nvPr/>
        </p:nvSpPr>
        <p:spPr bwMode="auto">
          <a:xfrm>
            <a:off x="0" y="0"/>
            <a:ext cx="12192000" cy="1371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8" name="Rectangle 17"/>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9" name="Rectangle 18"/>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Date Placeholder 13"/>
          <p:cNvSpPr>
            <a:spLocks noGrp="1"/>
          </p:cNvSpPr>
          <p:nvPr>
            <p:ph type="dt" sz="half" idx="2"/>
          </p:nvPr>
        </p:nvSpPr>
        <p:spPr>
          <a:xfrm>
            <a:off x="7721601" y="6405564"/>
            <a:ext cx="4059767" cy="365125"/>
          </a:xfrm>
          <a:prstGeom prst="rect">
            <a:avLst/>
          </a:prstGeom>
        </p:spPr>
        <p:txBody>
          <a:bodyPr vert="horz"/>
          <a:lstStyle>
            <a:lvl1pPr algn="r" fontAlgn="auto">
              <a:spcBef>
                <a:spcPts val="0"/>
              </a:spcBef>
              <a:spcAft>
                <a:spcPts val="0"/>
              </a:spcAft>
              <a:defRPr sz="1400">
                <a:solidFill>
                  <a:srgbClr val="FFFFFF"/>
                </a:solidFill>
                <a:latin typeface="+mn-lt"/>
              </a:defRPr>
            </a:lvl1pPr>
          </a:lstStyle>
          <a:p>
            <a:pPr>
              <a:defRPr/>
            </a:pPr>
            <a:fld id="{0E9C76E5-D363-45C9-929D-F68706FF6533}" type="datetime1">
              <a:rPr lang="en-US" smtClean="0"/>
              <a:t>10/27/2020</a:t>
            </a:fld>
            <a:endParaRPr lang="en-US" dirty="0"/>
          </a:p>
        </p:txBody>
      </p:sp>
      <p:sp>
        <p:nvSpPr>
          <p:cNvPr id="8" name="Rectangle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9"/>
          <p:cNvSpPr>
            <a:spLocks noChangeShapeType="1"/>
          </p:cNvSpPr>
          <p:nvPr/>
        </p:nvSpPr>
        <p:spPr bwMode="auto">
          <a:xfrm>
            <a:off x="203200" y="1255713"/>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Oval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userDrawn="1"/>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Title Placeholder 21"/>
          <p:cNvSpPr>
            <a:spLocks noGrp="1"/>
          </p:cNvSpPr>
          <p:nvPr>
            <p:ph type="title"/>
          </p:nvPr>
        </p:nvSpPr>
        <p:spPr>
          <a:xfrm>
            <a:off x="402167" y="228601"/>
            <a:ext cx="11379200" cy="758825"/>
          </a:xfrm>
          <a:prstGeom prst="rect">
            <a:avLst/>
          </a:prstGeom>
        </p:spPr>
        <p:txBody>
          <a:bodyPr vert="horz" anchor="b">
            <a:normAutofit/>
            <a:scene3d>
              <a:camera prst="orthographicFront"/>
              <a:lightRig rig="threePt" dir="t"/>
            </a:scene3d>
            <a:sp3d extrusionH="57150">
              <a:bevelT w="38100" h="38100"/>
            </a:sp3d>
          </a:bodyPr>
          <a:lstStyle/>
          <a:p>
            <a:r>
              <a:rPr lang="en-US"/>
              <a:t>Click to edit Master title style</a:t>
            </a:r>
            <a:endParaRPr lang="en-US" dirty="0"/>
          </a:p>
        </p:txBody>
      </p:sp>
      <p:sp>
        <p:nvSpPr>
          <p:cNvPr id="4111" name="Text Placeholder 12"/>
          <p:cNvSpPr>
            <a:spLocks noGrp="1"/>
          </p:cNvSpPr>
          <p:nvPr>
            <p:ph type="body" idx="1"/>
          </p:nvPr>
        </p:nvSpPr>
        <p:spPr bwMode="auto">
          <a:xfrm>
            <a:off x="402167" y="1524000"/>
            <a:ext cx="113792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Lst>
  <p:hf sldNum="0" hdr="0" ftr="0" dt="0"/>
  <p:txStyles>
    <p:titleStyle>
      <a:lvl1pPr algn="ctr" rtl="0" eaLnBrk="0" fontAlgn="base" hangingPunct="0">
        <a:spcBef>
          <a:spcPct val="0"/>
        </a:spcBef>
        <a:spcAft>
          <a:spcPct val="0"/>
        </a:spcAft>
        <a:defRPr sz="3300" kern="1200">
          <a:solidFill>
            <a:srgbClr val="88A44D"/>
          </a:solidFill>
          <a:latin typeface="+mj-lt"/>
          <a:ea typeface="+mj-ea"/>
          <a:cs typeface="+mj-cs"/>
        </a:defRPr>
      </a:lvl1pPr>
      <a:lvl2pPr algn="ctr" rtl="0" eaLnBrk="0" fontAlgn="base" hangingPunct="0">
        <a:spcBef>
          <a:spcPct val="0"/>
        </a:spcBef>
        <a:spcAft>
          <a:spcPct val="0"/>
        </a:spcAft>
        <a:defRPr sz="3300">
          <a:solidFill>
            <a:srgbClr val="88A44D"/>
          </a:solidFill>
          <a:latin typeface="Georgia" pitchFamily="18" charset="0"/>
        </a:defRPr>
      </a:lvl2pPr>
      <a:lvl3pPr algn="ctr" rtl="0" eaLnBrk="0" fontAlgn="base" hangingPunct="0">
        <a:spcBef>
          <a:spcPct val="0"/>
        </a:spcBef>
        <a:spcAft>
          <a:spcPct val="0"/>
        </a:spcAft>
        <a:defRPr sz="3300">
          <a:solidFill>
            <a:srgbClr val="88A44D"/>
          </a:solidFill>
          <a:latin typeface="Georgia" pitchFamily="18" charset="0"/>
        </a:defRPr>
      </a:lvl3pPr>
      <a:lvl4pPr algn="ctr" rtl="0" eaLnBrk="0" fontAlgn="base" hangingPunct="0">
        <a:spcBef>
          <a:spcPct val="0"/>
        </a:spcBef>
        <a:spcAft>
          <a:spcPct val="0"/>
        </a:spcAft>
        <a:defRPr sz="3300">
          <a:solidFill>
            <a:srgbClr val="88A44D"/>
          </a:solidFill>
          <a:latin typeface="Georgia" pitchFamily="18" charset="0"/>
        </a:defRPr>
      </a:lvl4pPr>
      <a:lvl5pPr algn="ctr" rtl="0" eaLnBrk="0" fontAlgn="base" hangingPunct="0">
        <a:spcBef>
          <a:spcPct val="0"/>
        </a:spcBef>
        <a:spcAft>
          <a:spcPct val="0"/>
        </a:spcAft>
        <a:defRPr sz="3300">
          <a:solidFill>
            <a:srgbClr val="88A44D"/>
          </a:solidFill>
          <a:latin typeface="Georgia" pitchFamily="18" charset="0"/>
        </a:defRPr>
      </a:lvl5pPr>
      <a:lvl6pPr marL="457200" algn="ctr" rtl="0" fontAlgn="base">
        <a:spcBef>
          <a:spcPct val="0"/>
        </a:spcBef>
        <a:spcAft>
          <a:spcPct val="0"/>
        </a:spcAft>
        <a:defRPr sz="3300">
          <a:solidFill>
            <a:srgbClr val="88A44D"/>
          </a:solidFill>
          <a:latin typeface="Georgia" pitchFamily="18" charset="0"/>
        </a:defRPr>
      </a:lvl6pPr>
      <a:lvl7pPr marL="914400" algn="ctr" rtl="0" fontAlgn="base">
        <a:spcBef>
          <a:spcPct val="0"/>
        </a:spcBef>
        <a:spcAft>
          <a:spcPct val="0"/>
        </a:spcAft>
        <a:defRPr sz="3300">
          <a:solidFill>
            <a:srgbClr val="88A44D"/>
          </a:solidFill>
          <a:latin typeface="Georgia" pitchFamily="18" charset="0"/>
        </a:defRPr>
      </a:lvl7pPr>
      <a:lvl8pPr marL="1371600" algn="ctr" rtl="0" fontAlgn="base">
        <a:spcBef>
          <a:spcPct val="0"/>
        </a:spcBef>
        <a:spcAft>
          <a:spcPct val="0"/>
        </a:spcAft>
        <a:defRPr sz="3300">
          <a:solidFill>
            <a:srgbClr val="88A44D"/>
          </a:solidFill>
          <a:latin typeface="Georgia" pitchFamily="18" charset="0"/>
        </a:defRPr>
      </a:lvl8pPr>
      <a:lvl9pPr marL="1828800" algn="ctr" rtl="0" fontAlgn="base">
        <a:spcBef>
          <a:spcPct val="0"/>
        </a:spcBef>
        <a:spcAft>
          <a:spcPct val="0"/>
        </a:spcAft>
        <a:defRPr sz="3300">
          <a:solidFill>
            <a:srgbClr val="88A44D"/>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8.xml"/><Relationship Id="rId1" Type="http://schemas.openxmlformats.org/officeDocument/2006/relationships/tags" Target="../tags/tag14.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7.xml"/><Relationship Id="rId5" Type="http://schemas.openxmlformats.org/officeDocument/2006/relationships/image" Target="../media/image20.png"/><Relationship Id="rId4" Type="http://schemas.openxmlformats.org/officeDocument/2006/relationships/hyperlink" Target="https://orcid.org/"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hyperlink" Target="https://grants.nih.gov/grants/guide/notice-files/NOT-OD-19-109.html"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2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hyperlink" Target="https://era.nih.gov/files/eRA-Commons-Roles-10-2019.pdf" TargetMode="Externa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hyperlink" Target="https://era.nih.gov/news_and_events/era-item-Oct2017.ht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8.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34.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hyperlink" Target="https://era.nih.gov/news_and_events/era_item_June_2015.htm#expanded"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6.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hyperlink" Target="http://www.nihms.nih.gov/" TargetMode="External"/><Relationship Id="rId2" Type="http://schemas.openxmlformats.org/officeDocument/2006/relationships/slideLayout" Target="../slideLayouts/slideLayout2.xml"/><Relationship Id="rId1" Type="http://schemas.openxmlformats.org/officeDocument/2006/relationships/tags" Target="../tags/tag5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mailto:PublicAccess@nih.gov" TargetMode="Externa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53.xml"/><Relationship Id="rId4" Type="http://schemas.openxmlformats.org/officeDocument/2006/relationships/image" Target="../media/image40.jp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54.xml"/><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55.xml"/><Relationship Id="rId5" Type="http://schemas.openxmlformats.org/officeDocument/2006/relationships/image" Target="../media/image43.png"/><Relationship Id="rId4" Type="http://schemas.openxmlformats.org/officeDocument/2006/relationships/image" Target="../media/image42.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56.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2" descr="Alt=&quot;&quot;" title="&quot;&quot;"/>
          <p:cNvPicPr>
            <a:picLocks noChangeAspect="1" noChangeArrowheads="1"/>
          </p:cNvPicPr>
          <p:nvPr/>
        </p:nvPicPr>
        <p:blipFill>
          <a:blip r:embed="rId4" cstate="print"/>
          <a:srcRect/>
          <a:stretch>
            <a:fillRect/>
          </a:stretch>
        </p:blipFill>
        <p:spPr bwMode="auto">
          <a:xfrm>
            <a:off x="1722438" y="228602"/>
            <a:ext cx="8793162" cy="1828799"/>
          </a:xfrm>
          <a:prstGeom prst="rect">
            <a:avLst/>
          </a:prstGeom>
          <a:noFill/>
          <a:ln w="9525">
            <a:noFill/>
            <a:miter lim="800000"/>
            <a:headEnd/>
            <a:tailEnd/>
          </a:ln>
        </p:spPr>
      </p:pic>
      <p:sp>
        <p:nvSpPr>
          <p:cNvPr id="62470" name="Rectangle 6"/>
          <p:cNvSpPr>
            <a:spLocks noGrp="1" noChangeArrowheads="1"/>
          </p:cNvSpPr>
          <p:nvPr>
            <p:ph type="ctrTitle"/>
          </p:nvPr>
        </p:nvSpPr>
        <p:spPr>
          <a:xfrm>
            <a:off x="2347119" y="2667000"/>
            <a:ext cx="7543800" cy="1676400"/>
          </a:xfrm>
        </p:spPr>
        <p:txBody>
          <a:bodyPr>
            <a:normAutofit fontScale="90000"/>
          </a:bodyPr>
          <a:lstStyle/>
          <a:p>
            <a:pPr eaLnBrk="1" fontAlgn="auto" hangingPunct="1">
              <a:spcAft>
                <a:spcPts val="0"/>
              </a:spcAft>
              <a:defRPr/>
            </a:pPr>
            <a:r>
              <a:rPr lang="en-US" sz="3000" b="1" dirty="0">
                <a:solidFill>
                  <a:srgbClr val="1F497D"/>
                </a:solidFill>
              </a:rPr>
              <a:t>NIH Regional Seminar</a:t>
            </a:r>
            <a:br>
              <a:rPr lang="en-US" sz="3000" b="1" dirty="0">
                <a:solidFill>
                  <a:srgbClr val="1F497D"/>
                </a:solidFill>
              </a:rPr>
            </a:br>
            <a:r>
              <a:rPr lang="en-US" sz="2800" b="1" dirty="0"/>
              <a:t>How Does eRA Commons Fit in the Grant Process Puzzle? </a:t>
            </a:r>
            <a:br>
              <a:rPr lang="en-US" sz="3000" dirty="0">
                <a:solidFill>
                  <a:srgbClr val="1F497D"/>
                </a:solidFill>
              </a:rPr>
            </a:br>
            <a:endParaRPr lang="en-US" sz="3000" dirty="0">
              <a:solidFill>
                <a:schemeClr val="tx2"/>
              </a:solidFill>
            </a:endParaRPr>
          </a:p>
        </p:txBody>
      </p:sp>
      <p:sp>
        <p:nvSpPr>
          <p:cNvPr id="62468" name="Rectangle 4"/>
          <p:cNvSpPr>
            <a:spLocks noGrp="1" noChangeArrowheads="1"/>
          </p:cNvSpPr>
          <p:nvPr>
            <p:ph type="subTitle" idx="1"/>
          </p:nvPr>
        </p:nvSpPr>
        <p:spPr>
          <a:xfrm>
            <a:off x="2781300" y="3962400"/>
            <a:ext cx="6629400" cy="1524000"/>
          </a:xfrm>
        </p:spPr>
        <p:txBody>
          <a:bodyPr>
            <a:noAutofit/>
          </a:bodyPr>
          <a:lstStyle/>
          <a:p>
            <a:pPr eaLnBrk="1" fontAlgn="auto" hangingPunct="1">
              <a:spcAft>
                <a:spcPts val="0"/>
              </a:spcAft>
              <a:defRPr/>
            </a:pPr>
            <a:r>
              <a:rPr lang="en-US" b="0" cap="none" spc="0" dirty="0">
                <a:ea typeface="+mj-ea"/>
                <a:cs typeface="+mj-cs"/>
              </a:rPr>
              <a:t>October 2020</a:t>
            </a:r>
          </a:p>
          <a:p>
            <a:pPr eaLnBrk="1" fontAlgn="auto" hangingPunct="1">
              <a:spcAft>
                <a:spcPts val="0"/>
              </a:spcAft>
              <a:defRPr/>
            </a:pPr>
            <a:endParaRPr lang="en-US" sz="800" cap="none" spc="0" dirty="0">
              <a:ea typeface="+mj-ea"/>
              <a:cs typeface="+mj-cs"/>
            </a:endParaRPr>
          </a:p>
          <a:p>
            <a:pPr eaLnBrk="1" fontAlgn="auto" hangingPunct="1">
              <a:spcAft>
                <a:spcPts val="0"/>
              </a:spcAft>
              <a:defRPr/>
            </a:pPr>
            <a:r>
              <a:rPr lang="en-US" b="0" cap="none" spc="0" dirty="0">
                <a:ea typeface="+mj-ea"/>
                <a:cs typeface="+mj-cs"/>
              </a:rPr>
              <a:t>electronic Research Administration (eRA)</a:t>
            </a:r>
          </a:p>
          <a:p>
            <a:pPr eaLnBrk="1" fontAlgn="auto" hangingPunct="1">
              <a:spcAft>
                <a:spcPts val="0"/>
              </a:spcAft>
              <a:defRPr/>
            </a:pPr>
            <a:r>
              <a:rPr lang="en-US" b="0" cap="none" spc="0" dirty="0">
                <a:ea typeface="+mj-ea"/>
                <a:cs typeface="+mj-cs"/>
              </a:rPr>
              <a:t>OER, OD, National Institutes of Health </a:t>
            </a:r>
          </a:p>
          <a:p>
            <a:pPr eaLnBrk="1" fontAlgn="auto" hangingPunct="1">
              <a:spcAft>
                <a:spcPts val="0"/>
              </a:spcAft>
              <a:defRPr/>
            </a:pPr>
            <a:endParaRPr lang="en-US" cap="none" spc="0" dirty="0">
              <a:ea typeface="+mj-ea"/>
              <a:cs typeface="+mj-cs"/>
            </a:endParaRPr>
          </a:p>
        </p:txBody>
      </p:sp>
      <p:pic>
        <p:nvPicPr>
          <p:cNvPr id="4" name="Picture 3" descr="A logo of the Office of Extramural Research at NIH" title="NIH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2390" y="5638800"/>
            <a:ext cx="4380953" cy="812698"/>
          </a:xfrm>
          <a:prstGeom prst="rect">
            <a:avLst/>
          </a:prstGeom>
        </p:spPr>
      </p:pic>
      <p:pic>
        <p:nvPicPr>
          <p:cNvPr id="8" name="Picture 7" descr="eRA logo stating that it is a program of the NIH" title="eRA 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5046" y="228601"/>
            <a:ext cx="985422" cy="914400"/>
          </a:xfrm>
          <a:prstGeom prst="rect">
            <a:avLst/>
          </a:prstGeom>
        </p:spPr>
      </p:pic>
      <p:pic>
        <p:nvPicPr>
          <p:cNvPr id="2" name="Picture 1" descr="&quot;&quot;" title="eRA Commons puzzle piec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266755">
            <a:off x="8060872" y="4093407"/>
            <a:ext cx="2072643" cy="2149764"/>
          </a:xfrm>
          <a:prstGeom prst="rect">
            <a:avLst/>
          </a:prstGeom>
          <a:effectLst>
            <a:outerShdw blurRad="76200" dir="18900000" sy="23000" kx="-1200000" algn="bl" rotWithShape="0">
              <a:prstClr val="black">
                <a:alpha val="20000"/>
              </a:prstClr>
            </a:outerShdw>
          </a:effec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5" y="342231"/>
            <a:ext cx="8534400" cy="758825"/>
          </a:xfrm>
        </p:spPr>
        <p:txBody>
          <a:bodyPr>
            <a:normAutofit fontScale="90000"/>
          </a:bodyPr>
          <a:lstStyle/>
          <a:p>
            <a:r>
              <a:rPr lang="en-US" dirty="0"/>
              <a:t>Detailed Status Information Screen</a:t>
            </a:r>
            <a:br>
              <a:rPr lang="en-US" dirty="0"/>
            </a:br>
            <a:r>
              <a:rPr lang="en-US" dirty="0"/>
              <a:t>Provides Access to…</a:t>
            </a:r>
          </a:p>
        </p:txBody>
      </p:sp>
      <p:sp>
        <p:nvSpPr>
          <p:cNvPr id="6" name="Content Placeholder 5"/>
          <p:cNvSpPr>
            <a:spLocks noGrp="1"/>
          </p:cNvSpPr>
          <p:nvPr>
            <p:ph sz="quarter" idx="13"/>
          </p:nvPr>
        </p:nvSpPr>
        <p:spPr/>
        <p:txBody>
          <a:bodyPr/>
          <a:lstStyle/>
          <a:p>
            <a:r>
              <a:rPr lang="en-US" sz="2400" dirty="0"/>
              <a:t>Check the Application Image </a:t>
            </a:r>
          </a:p>
          <a:p>
            <a:r>
              <a:rPr lang="en-US" sz="2400" dirty="0"/>
              <a:t>Check Review Information and IC Assignments</a:t>
            </a:r>
          </a:p>
          <a:p>
            <a:r>
              <a:rPr lang="en-US" sz="2400" dirty="0"/>
              <a:t>Check Review Outcomes </a:t>
            </a:r>
          </a:p>
          <a:p>
            <a:pPr lvl="1"/>
            <a:r>
              <a:rPr lang="en-US" sz="2000" dirty="0"/>
              <a:t>Summary Statement</a:t>
            </a:r>
          </a:p>
          <a:p>
            <a:pPr lvl="1"/>
            <a:r>
              <a:rPr lang="en-US" sz="2000" dirty="0"/>
              <a:t>Impact Score</a:t>
            </a:r>
          </a:p>
          <a:p>
            <a:pPr lvl="1"/>
            <a:r>
              <a:rPr lang="en-US" sz="2000" dirty="0"/>
              <a:t>Percentile Score </a:t>
            </a:r>
          </a:p>
          <a:p>
            <a:r>
              <a:rPr lang="en-US" sz="2400" dirty="0"/>
              <a:t>Verify NI &amp; ESI status at time of application submission</a:t>
            </a:r>
          </a:p>
          <a:p>
            <a:r>
              <a:rPr lang="en-US" sz="2400" dirty="0"/>
              <a:t>Check Reference Letters for Application</a:t>
            </a:r>
          </a:p>
          <a:p>
            <a:r>
              <a:rPr lang="en-US" sz="2400" dirty="0"/>
              <a:t>The Notice of Award</a:t>
            </a:r>
          </a:p>
          <a:p>
            <a:r>
              <a:rPr lang="en-US" sz="2400" dirty="0"/>
              <a:t>Just-in-Time Documents</a:t>
            </a:r>
          </a:p>
        </p:txBody>
      </p:sp>
      <p:grpSp>
        <p:nvGrpSpPr>
          <p:cNvPr id="17" name="Group 16" title="''"/>
          <p:cNvGrpSpPr/>
          <p:nvPr/>
        </p:nvGrpSpPr>
        <p:grpSpPr>
          <a:xfrm>
            <a:off x="4876800" y="2895600"/>
            <a:ext cx="2895600" cy="1036260"/>
            <a:chOff x="3352800" y="2895600"/>
            <a:chExt cx="2895600" cy="1036260"/>
          </a:xfrm>
          <a:effectLst>
            <a:outerShdw blurRad="50800" dist="38100" dir="2700000" algn="tl" rotWithShape="0">
              <a:prstClr val="black">
                <a:alpha val="40000"/>
              </a:prstClr>
            </a:outerShdw>
          </a:effectLst>
        </p:grpSpPr>
        <p:sp>
          <p:nvSpPr>
            <p:cNvPr id="9" name="Right Brace 8"/>
            <p:cNvSpPr/>
            <p:nvPr/>
          </p:nvSpPr>
          <p:spPr>
            <a:xfrm>
              <a:off x="3352800" y="2895600"/>
              <a:ext cx="381000" cy="103626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3810000" y="2996967"/>
              <a:ext cx="2438400" cy="830997"/>
            </a:xfrm>
            <a:prstGeom prst="rect">
              <a:avLst/>
            </a:prstGeom>
            <a:solidFill>
              <a:srgbClr val="FFFFCC"/>
            </a:solidFill>
            <a:ln>
              <a:solidFill>
                <a:srgbClr val="FF0000"/>
              </a:solidFill>
            </a:ln>
          </p:spPr>
          <p:txBody>
            <a:bodyPr wrap="square" rtlCol="0">
              <a:spAutoFit/>
            </a:bodyPr>
            <a:lstStyle/>
            <a:p>
              <a:pPr algn="ctr"/>
              <a:r>
                <a:rPr lang="en-US" sz="2400" dirty="0">
                  <a:solidFill>
                    <a:srgbClr val="FF0000"/>
                  </a:solidFill>
                </a:rPr>
                <a:t>Now available to the SO</a:t>
              </a:r>
            </a:p>
          </p:txBody>
        </p:sp>
      </p:grpSp>
      <p:sp>
        <p:nvSpPr>
          <p:cNvPr id="4" name="Explosion: 14 Points 3">
            <a:extLst>
              <a:ext uri="{FF2B5EF4-FFF2-40B4-BE49-F238E27FC236}">
                <a16:creationId xmlns:a16="http://schemas.microsoft.com/office/drawing/2014/main" id="{509E9985-634C-48F3-A070-5E318500EA70}"/>
              </a:ext>
            </a:extLst>
          </p:cNvPr>
          <p:cNvSpPr/>
          <p:nvPr/>
        </p:nvSpPr>
        <p:spPr>
          <a:xfrm>
            <a:off x="7826967" y="1359851"/>
            <a:ext cx="3429000" cy="2590800"/>
          </a:xfrm>
          <a:prstGeom prst="irregularSeal2">
            <a:avLst/>
          </a:prstGeom>
          <a:solidFill>
            <a:srgbClr val="FF0000"/>
          </a:solidFill>
          <a:ln w="38100">
            <a:solidFill>
              <a:srgbClr val="FFFF00"/>
            </a:solidFill>
            <a:prstDash val="solid"/>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NEW!</a:t>
            </a:r>
          </a:p>
        </p:txBody>
      </p:sp>
    </p:spTree>
    <p:custDataLst>
      <p:tags r:id="rId1"/>
    </p:custDataLst>
    <p:extLst>
      <p:ext uri="{BB962C8B-B14F-4D97-AF65-F5344CB8AC3E}">
        <p14:creationId xmlns:p14="http://schemas.microsoft.com/office/powerpoint/2010/main" val="314671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Just-In-Time (JIT)</a:t>
            </a:r>
          </a:p>
        </p:txBody>
      </p:sp>
      <p:sp>
        <p:nvSpPr>
          <p:cNvPr id="3" name="Text Placeholder 2"/>
          <p:cNvSpPr>
            <a:spLocks noGrp="1"/>
          </p:cNvSpPr>
          <p:nvPr>
            <p:ph type="body" idx="1"/>
          </p:nvPr>
        </p:nvSpPr>
        <p:spPr>
          <a:xfrm>
            <a:off x="508000" y="2438400"/>
            <a:ext cx="3149600" cy="3154364"/>
          </a:xfrm>
        </p:spPr>
        <p:txBody>
          <a:bodyPr/>
          <a:lstStyle/>
          <a:p>
            <a:r>
              <a:rPr lang="en-US" sz="2400" dirty="0"/>
              <a:t>Allows an applicant organization to submit additional grant application information after the completion of the peer review, and prior to funding. </a:t>
            </a:r>
          </a:p>
          <a:p>
            <a:endParaRPr lang="en-US" sz="2400" dirty="0"/>
          </a:p>
        </p:txBody>
      </p:sp>
      <p:sp>
        <p:nvSpPr>
          <p:cNvPr id="4" name="Content Placeholder 3"/>
          <p:cNvSpPr>
            <a:spLocks noGrp="1"/>
          </p:cNvSpPr>
          <p:nvPr>
            <p:ph sz="quarter" idx="13"/>
          </p:nvPr>
        </p:nvSpPr>
        <p:spPr/>
        <p:txBody>
          <a:bodyPr/>
          <a:lstStyle/>
          <a:p>
            <a:pPr marL="0" indent="0">
              <a:buNone/>
            </a:pPr>
            <a:r>
              <a:rPr lang="en-US" sz="3200" dirty="0"/>
              <a:t>Applicants should never submit JIT info until specifically requested to do so by NIH. A JIT link or request from NIH are not indications that a grant award will be made.</a:t>
            </a:r>
          </a:p>
          <a:p>
            <a:pPr lvl="1"/>
            <a:r>
              <a:rPr lang="en-US" sz="2800" dirty="0"/>
              <a:t>Other Support File, Budget Upload, Other Upload, Institutional Review Board (IRB) Date, Human Subject Education</a:t>
            </a:r>
          </a:p>
          <a:p>
            <a:pPr lvl="1"/>
            <a:r>
              <a:rPr lang="en-US" sz="2800" dirty="0"/>
              <a:t>PD/PI can save info in Commons, but only SO can submit JIT info to NIH</a:t>
            </a:r>
          </a:p>
          <a:p>
            <a:pPr lvl="1"/>
            <a:r>
              <a:rPr lang="en-US" sz="2800" dirty="0"/>
              <a:t>Must be PDF format</a:t>
            </a:r>
          </a:p>
          <a:p>
            <a:endParaRPr lang="en-US" sz="3200" dirty="0"/>
          </a:p>
        </p:txBody>
      </p:sp>
    </p:spTree>
    <p:custDataLst>
      <p:tags r:id="rId1"/>
    </p:custDataLst>
    <p:extLst>
      <p:ext uri="{BB962C8B-B14F-4D97-AF65-F5344CB8AC3E}">
        <p14:creationId xmlns:p14="http://schemas.microsoft.com/office/powerpoint/2010/main" val="199307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JIT Link (SO View)</a:t>
            </a:r>
          </a:p>
        </p:txBody>
      </p:sp>
      <p:pic>
        <p:nvPicPr>
          <p:cNvPr id="6" name="Picture 5" title="Status Results - Just in Time searc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524001"/>
            <a:ext cx="8077200" cy="5098539"/>
          </a:xfrm>
          <a:prstGeom prst="rect">
            <a:avLst/>
          </a:prstGeom>
          <a:ln>
            <a:solidFill>
              <a:schemeClr val="accent1"/>
            </a:solidFill>
          </a:ln>
          <a:effectLst>
            <a:glow rad="63500">
              <a:schemeClr val="accent1">
                <a:satMod val="175000"/>
                <a:alpha val="40000"/>
              </a:schemeClr>
            </a:glow>
          </a:effectLst>
        </p:spPr>
      </p:pic>
      <p:grpSp>
        <p:nvGrpSpPr>
          <p:cNvPr id="3" name="Group 2" descr="Select JIT link" title="Text box"/>
          <p:cNvGrpSpPr/>
          <p:nvPr/>
        </p:nvGrpSpPr>
        <p:grpSpPr>
          <a:xfrm>
            <a:off x="4267200" y="3733800"/>
            <a:ext cx="2971800" cy="2819400"/>
            <a:chOff x="4419600" y="3733800"/>
            <a:chExt cx="2971800" cy="2819400"/>
          </a:xfrm>
          <a:effectLst/>
        </p:grpSpPr>
        <p:sp>
          <p:nvSpPr>
            <p:cNvPr id="7" name="Rounded Rectangle 6" title="rounded rectangle"/>
            <p:cNvSpPr/>
            <p:nvPr/>
          </p:nvSpPr>
          <p:spPr>
            <a:xfrm>
              <a:off x="7162800" y="4495800"/>
              <a:ext cx="228600" cy="2057400"/>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title="arrow"/>
            <p:cNvCxnSpPr/>
            <p:nvPr/>
          </p:nvCxnSpPr>
          <p:spPr>
            <a:xfrm>
              <a:off x="6096000" y="4195465"/>
              <a:ext cx="1066800" cy="833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 Box 7"/>
            <p:cNvSpPr txBox="1">
              <a:spLocks noChangeArrowheads="1"/>
            </p:cNvSpPr>
            <p:nvPr/>
          </p:nvSpPr>
          <p:spPr bwMode="auto">
            <a:xfrm>
              <a:off x="4419600" y="3733800"/>
              <a:ext cx="2146742" cy="461665"/>
            </a:xfrm>
            <a:prstGeom prst="rect">
              <a:avLst/>
            </a:prstGeom>
            <a:solidFill>
              <a:srgbClr val="FFFFCC"/>
            </a:solidFill>
            <a:ln w="9525">
              <a:solidFill>
                <a:srgbClr val="C00000"/>
              </a:solidFill>
              <a:miter lim="800000"/>
              <a:headEnd/>
              <a:tailEnd/>
            </a:ln>
          </p:spPr>
          <p:txBody>
            <a:bodyPr wrap="none">
              <a:spAutoFit/>
            </a:bodyPr>
            <a:lstStyle/>
            <a:p>
              <a:pPr fontAlgn="auto">
                <a:spcBef>
                  <a:spcPts val="0"/>
                </a:spcBef>
                <a:spcAft>
                  <a:spcPts val="0"/>
                </a:spcAft>
                <a:defRPr/>
              </a:pPr>
              <a:r>
                <a:rPr lang="en-US" sz="2400" kern="0" dirty="0">
                  <a:solidFill>
                    <a:srgbClr val="C00000"/>
                  </a:solidFill>
                  <a:latin typeface="Tahoma"/>
                  <a:cs typeface="Arial" charset="0"/>
                </a:rPr>
                <a:t>Select </a:t>
              </a:r>
              <a:r>
                <a:rPr lang="en-US" sz="2400" b="1" i="1" kern="0" dirty="0">
                  <a:solidFill>
                    <a:srgbClr val="C00000"/>
                  </a:solidFill>
                  <a:latin typeface="Tahoma"/>
                  <a:cs typeface="Arial" charset="0"/>
                </a:rPr>
                <a:t>JIT</a:t>
              </a:r>
              <a:r>
                <a:rPr lang="en-US" sz="2400" kern="0" dirty="0">
                  <a:solidFill>
                    <a:srgbClr val="C00000"/>
                  </a:solidFill>
                  <a:latin typeface="Tahoma"/>
                  <a:cs typeface="Arial" charset="0"/>
                </a:rPr>
                <a:t> link</a:t>
              </a:r>
            </a:p>
          </p:txBody>
        </p:sp>
      </p:grpSp>
      <p:pic>
        <p:nvPicPr>
          <p:cNvPr id="4" name="Picture 3">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0990" y="304800"/>
            <a:ext cx="4131327"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219981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219200"/>
            <a:ext cx="3149600" cy="1295400"/>
          </a:xfrm>
        </p:spPr>
        <p:txBody>
          <a:bodyPr/>
          <a:lstStyle/>
          <a:p>
            <a:pPr algn="ctr"/>
            <a:r>
              <a:rPr lang="en-US" sz="3600" dirty="0"/>
              <a:t>Personal Profile (PPF)</a:t>
            </a:r>
          </a:p>
        </p:txBody>
      </p:sp>
      <p:sp>
        <p:nvSpPr>
          <p:cNvPr id="3" name="Text Placeholder 2"/>
          <p:cNvSpPr>
            <a:spLocks noGrp="1"/>
          </p:cNvSpPr>
          <p:nvPr>
            <p:ph type="body" idx="1"/>
          </p:nvPr>
        </p:nvSpPr>
        <p:spPr>
          <a:xfrm>
            <a:off x="508000" y="2590801"/>
            <a:ext cx="3149600" cy="3047999"/>
          </a:xfrm>
        </p:spPr>
        <p:txBody>
          <a:bodyPr/>
          <a:lstStyle/>
          <a:p>
            <a:r>
              <a:rPr lang="en-US" sz="2800" dirty="0"/>
              <a:t>Central repository for individual user information</a:t>
            </a:r>
          </a:p>
        </p:txBody>
      </p:sp>
      <p:sp>
        <p:nvSpPr>
          <p:cNvPr id="4" name="Content Placeholder 3"/>
          <p:cNvSpPr>
            <a:spLocks noGrp="1"/>
          </p:cNvSpPr>
          <p:nvPr>
            <p:ph sz="quarter" idx="13"/>
          </p:nvPr>
        </p:nvSpPr>
        <p:spPr>
          <a:xfrm>
            <a:off x="4648200" y="685800"/>
            <a:ext cx="6629400" cy="5715000"/>
          </a:xfrm>
        </p:spPr>
        <p:txBody>
          <a:bodyPr/>
          <a:lstStyle/>
          <a:p>
            <a:r>
              <a:rPr lang="en-US" sz="2800" dirty="0"/>
              <a:t>Individual Commons users are responsible for keeping their profile information accurate</a:t>
            </a:r>
          </a:p>
          <a:p>
            <a:r>
              <a:rPr lang="en-US" sz="2800" dirty="0"/>
              <a:t>Includes information such as:</a:t>
            </a:r>
          </a:p>
          <a:p>
            <a:pPr lvl="1"/>
            <a:r>
              <a:rPr lang="en-US" sz="2400" dirty="0"/>
              <a:t>Name</a:t>
            </a:r>
          </a:p>
          <a:p>
            <a:pPr lvl="1"/>
            <a:r>
              <a:rPr lang="en-US" sz="2400" dirty="0"/>
              <a:t>Demographics (important for Trainees)</a:t>
            </a:r>
          </a:p>
          <a:p>
            <a:pPr lvl="1"/>
            <a:r>
              <a:rPr lang="en-US" sz="2400" dirty="0"/>
              <a:t>Employment history (important for COI)</a:t>
            </a:r>
          </a:p>
          <a:p>
            <a:pPr lvl="1"/>
            <a:r>
              <a:rPr lang="en-US" sz="2400" dirty="0"/>
              <a:t>Education (important for NSI &amp; ESI)</a:t>
            </a:r>
          </a:p>
          <a:p>
            <a:pPr lvl="1"/>
            <a:r>
              <a:rPr lang="en-US" sz="2400" dirty="0"/>
              <a:t>Reference Letters</a:t>
            </a:r>
          </a:p>
          <a:p>
            <a:pPr lvl="1"/>
            <a:r>
              <a:rPr lang="en-US" sz="2400" dirty="0"/>
              <a:t>Publications</a:t>
            </a:r>
          </a:p>
          <a:p>
            <a:r>
              <a:rPr lang="en-US" sz="2800" dirty="0"/>
              <a:t>Very few staff members at NIH have access to change information </a:t>
            </a:r>
          </a:p>
        </p:txBody>
      </p:sp>
      <p:pic>
        <p:nvPicPr>
          <p:cNvPr id="7" name="Picture 6" descr="Pers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323" y="4212053"/>
            <a:ext cx="1790700" cy="1790700"/>
          </a:xfrm>
          <a:prstGeom prst="rect">
            <a:avLst/>
          </a:prstGeom>
        </p:spPr>
      </p:pic>
      <p:pic>
        <p:nvPicPr>
          <p:cNvPr id="8" name="Picture 7" descr="Pers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4354" y="4356342"/>
            <a:ext cx="1846023" cy="1846023"/>
          </a:xfrm>
          <a:prstGeom prst="rect">
            <a:avLst/>
          </a:prstGeom>
        </p:spPr>
      </p:pic>
      <p:pic>
        <p:nvPicPr>
          <p:cNvPr id="6" name="Picture 5" descr="Pers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6070" y="5169522"/>
            <a:ext cx="1752600" cy="1752600"/>
          </a:xfrm>
          <a:prstGeom prst="rect">
            <a:avLst/>
          </a:prstGeom>
        </p:spPr>
      </p:pic>
    </p:spTree>
    <p:custDataLst>
      <p:tags r:id="rId1"/>
    </p:custDataLst>
    <p:extLst>
      <p:ext uri="{BB962C8B-B14F-4D97-AF65-F5344CB8AC3E}">
        <p14:creationId xmlns:p14="http://schemas.microsoft.com/office/powerpoint/2010/main" val="337096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Profile Screen</a:t>
            </a:r>
          </a:p>
        </p:txBody>
      </p:sp>
      <p:pic>
        <p:nvPicPr>
          <p:cNvPr id="4" name="Picture 2" title="Personal Profile Screen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8600" y="1371600"/>
            <a:ext cx="7162800" cy="492962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a:extLst>
              <a:ext uri="{FF2B5EF4-FFF2-40B4-BE49-F238E27FC236}">
                <a16:creationId xmlns:a16="http://schemas.microsoft.com/office/drawing/2014/main" id="{69E83B52-85D7-4748-89B5-EEA2B9024B77}"/>
              </a:ext>
            </a:extLst>
          </p:cNvPr>
          <p:cNvSpPr txBox="1">
            <a:spLocks/>
          </p:cNvSpPr>
          <p:nvPr/>
        </p:nvSpPr>
        <p:spPr>
          <a:xfrm>
            <a:off x="7620000" y="1219200"/>
            <a:ext cx="4267200" cy="5244278"/>
          </a:xfrm>
          <a:prstGeom prst="rect">
            <a:avLst/>
          </a:prstGeom>
        </p:spPr>
        <p:txBody>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a:lstStyle>
          <a:p>
            <a:r>
              <a:rPr lang="en-US" sz="2300" dirty="0"/>
              <a:t>Verify information submitted in grant applications</a:t>
            </a:r>
          </a:p>
          <a:p>
            <a:r>
              <a:rPr lang="en-US" sz="2300" dirty="0"/>
              <a:t>Send you agency notifications</a:t>
            </a:r>
          </a:p>
          <a:p>
            <a:r>
              <a:rPr lang="en-US" sz="2300" dirty="0"/>
              <a:t>Complete aggregate reporting</a:t>
            </a:r>
          </a:p>
          <a:p>
            <a:r>
              <a:rPr lang="en-US" sz="2300" dirty="0"/>
              <a:t>Determine eligibility for New Investigator and Early Stage Investigator (ESI) status</a:t>
            </a:r>
          </a:p>
          <a:p>
            <a:r>
              <a:rPr lang="en-US" sz="2300" dirty="0"/>
              <a:t>Determine a reviewer’s eligibility for the Continuous Submission application submission policy</a:t>
            </a:r>
          </a:p>
          <a:p>
            <a:pPr marL="0" indent="0">
              <a:buFont typeface="Wingdings 2" pitchFamily="18" charset="2"/>
              <a:buNone/>
            </a:pPr>
            <a:endParaRPr lang="en-US" sz="2300" dirty="0"/>
          </a:p>
        </p:txBody>
      </p:sp>
    </p:spTree>
    <p:custDataLst>
      <p:tags r:id="rId1"/>
    </p:custDataLst>
    <p:extLst>
      <p:ext uri="{BB962C8B-B14F-4D97-AF65-F5344CB8AC3E}">
        <p14:creationId xmlns:p14="http://schemas.microsoft.com/office/powerpoint/2010/main" val="112787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 Your Personal Profile</a:t>
            </a:r>
          </a:p>
        </p:txBody>
      </p:sp>
      <p:pic>
        <p:nvPicPr>
          <p:cNvPr id="3" name="Picture 2" descr="''" title="Personal Profiel screen with errors"/>
          <p:cNvPicPr>
            <a:picLocks noChangeAspect="1"/>
          </p:cNvPicPr>
          <p:nvPr/>
        </p:nvPicPr>
        <p:blipFill rotWithShape="1">
          <a:blip r:embed="rId3">
            <a:extLst>
              <a:ext uri="{28A0092B-C50C-407E-A947-70E740481C1C}">
                <a14:useLocalDpi xmlns:a14="http://schemas.microsoft.com/office/drawing/2010/main" val="0"/>
              </a:ext>
            </a:extLst>
          </a:blip>
          <a:srcRect b="28296"/>
          <a:stretch/>
        </p:blipFill>
        <p:spPr>
          <a:xfrm>
            <a:off x="4527549" y="1295400"/>
            <a:ext cx="7412579" cy="5181600"/>
          </a:xfrm>
          <a:prstGeom prst="rect">
            <a:avLst/>
          </a:prstGeom>
          <a:ln>
            <a:noFill/>
          </a:ln>
          <a:effectLst>
            <a:outerShdw blurRad="190500" algn="tl" rotWithShape="0">
              <a:srgbClr val="000000">
                <a:alpha val="70000"/>
              </a:srgbClr>
            </a:outerShdw>
          </a:effectLst>
        </p:spPr>
      </p:pic>
      <p:sp>
        <p:nvSpPr>
          <p:cNvPr id="4" name="TextBox 3"/>
          <p:cNvSpPr txBox="1"/>
          <p:nvPr/>
        </p:nvSpPr>
        <p:spPr>
          <a:xfrm>
            <a:off x="325967" y="1531709"/>
            <a:ext cx="4017433" cy="470898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lang="en-US" sz="2000" dirty="0"/>
              <a:t>The PPF will show areas that need attention. </a:t>
            </a:r>
          </a:p>
          <a:p>
            <a:endParaRPr lang="en-US" sz="2000" dirty="0"/>
          </a:p>
          <a:p>
            <a:pPr marL="285750" indent="-285750">
              <a:buFont typeface="Arial" panose="020B0604020202020204" pitchFamily="34" charset="0"/>
              <a:buChar char="•"/>
            </a:pPr>
            <a:r>
              <a:rPr lang="en-US" sz="2000" dirty="0"/>
              <a:t>No data will be saved if required information is missing.</a:t>
            </a:r>
          </a:p>
          <a:p>
            <a:endParaRPr lang="en-US" sz="2000" dirty="0"/>
          </a:p>
          <a:p>
            <a:pPr marL="285750" indent="-285750">
              <a:buFont typeface="Arial" panose="020B0604020202020204" pitchFamily="34" charset="0"/>
              <a:buChar char="•"/>
            </a:pPr>
            <a:r>
              <a:rPr lang="en-US" sz="2000" dirty="0"/>
              <a:t>Do not navigate away from page until all required information is completed.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Leaving the page before all required information is completed, means changes will be lost.</a:t>
            </a:r>
          </a:p>
        </p:txBody>
      </p:sp>
    </p:spTree>
    <p:custDataLst>
      <p:tags r:id="rId1"/>
    </p:custDataLst>
    <p:extLst>
      <p:ext uri="{BB962C8B-B14F-4D97-AF65-F5344CB8AC3E}">
        <p14:creationId xmlns:p14="http://schemas.microsoft.com/office/powerpoint/2010/main" val="417593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ORCID ID</a:t>
            </a:r>
          </a:p>
        </p:txBody>
      </p:sp>
      <p:sp>
        <p:nvSpPr>
          <p:cNvPr id="5" name="TextBox 4"/>
          <p:cNvSpPr txBox="1"/>
          <p:nvPr/>
        </p:nvSpPr>
        <p:spPr>
          <a:xfrm>
            <a:off x="5638801" y="1589544"/>
            <a:ext cx="5714999"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t>ORCID ID (</a:t>
            </a:r>
            <a:r>
              <a:rPr lang="en-US" sz="2800" i="1" dirty="0"/>
              <a:t>Open Researcher and Contributor ID)</a:t>
            </a:r>
            <a:endParaRPr lang="en-US" sz="2800" dirty="0"/>
          </a:p>
          <a:p>
            <a:pPr marL="285750" indent="-285750">
              <a:buFont typeface="Arial" panose="020B0604020202020204" pitchFamily="34" charset="0"/>
              <a:buChar char="•"/>
            </a:pPr>
            <a:r>
              <a:rPr lang="en-US" sz="2800" dirty="0"/>
              <a:t>a personal digital identifier that distinguishes every researcher</a:t>
            </a:r>
          </a:p>
          <a:p>
            <a:pPr marL="285750" indent="-285750">
              <a:buFont typeface="Arial" panose="020B0604020202020204" pitchFamily="34" charset="0"/>
              <a:buChar char="•"/>
            </a:pPr>
            <a:r>
              <a:rPr lang="en-US" sz="2800" dirty="0"/>
              <a:t>a new link to access </a:t>
            </a:r>
            <a:r>
              <a:rPr lang="en-US" sz="2800" u="sng" dirty="0">
                <a:hlinkClick r:id="rId4"/>
              </a:rPr>
              <a:t>ORCID.org</a:t>
            </a:r>
            <a:r>
              <a:rPr lang="en-US" sz="2800" dirty="0"/>
              <a:t> added to the Personal Profile.</a:t>
            </a:r>
          </a:p>
        </p:txBody>
      </p:sp>
      <p:sp>
        <p:nvSpPr>
          <p:cNvPr id="7" name="TextBox 6"/>
          <p:cNvSpPr txBox="1"/>
          <p:nvPr/>
        </p:nvSpPr>
        <p:spPr>
          <a:xfrm>
            <a:off x="2743200" y="5200472"/>
            <a:ext cx="6934200" cy="1200329"/>
          </a:xfrm>
          <a:prstGeom prst="rect">
            <a:avLst/>
          </a:prstGeom>
          <a:noFill/>
        </p:spPr>
        <p:txBody>
          <a:bodyPr wrap="square" rtlCol="0">
            <a:spAutoFit/>
          </a:bodyPr>
          <a:lstStyle/>
          <a:p>
            <a:pPr algn="ctr"/>
            <a:r>
              <a:rPr lang="en-US" sz="2400" dirty="0"/>
              <a:t>Allows principal investigators to create an ORCID ID to link to their Commons account, so that their publications can be linked to their grants. </a:t>
            </a:r>
          </a:p>
        </p:txBody>
      </p:sp>
      <p:grpSp>
        <p:nvGrpSpPr>
          <p:cNvPr id="6" name="Group 5" title="personal profile user details showing ORCID ID link"/>
          <p:cNvGrpSpPr/>
          <p:nvPr/>
        </p:nvGrpSpPr>
        <p:grpSpPr>
          <a:xfrm>
            <a:off x="439208" y="381000"/>
            <a:ext cx="4437592" cy="4819472"/>
            <a:chOff x="301626" y="1076127"/>
            <a:chExt cx="3593970" cy="4105473"/>
          </a:xfrm>
        </p:grpSpPr>
        <p:pic>
          <p:nvPicPr>
            <p:cNvPr id="3" name="Picture 2" titl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626" y="1076127"/>
              <a:ext cx="3593970" cy="4105473"/>
            </a:xfrm>
            <a:prstGeom prst="rect">
              <a:avLst/>
            </a:prstGeom>
            <a:ln>
              <a:noFill/>
            </a:ln>
            <a:effectLst>
              <a:outerShdw blurRad="190500" algn="tl" rotWithShape="0">
                <a:srgbClr val="000000">
                  <a:alpha val="70000"/>
                </a:srgbClr>
              </a:outerShdw>
            </a:effectLst>
          </p:spPr>
        </p:pic>
        <p:sp>
          <p:nvSpPr>
            <p:cNvPr id="8" name="Rounded Rectangle 7"/>
            <p:cNvSpPr/>
            <p:nvPr/>
          </p:nvSpPr>
          <p:spPr>
            <a:xfrm>
              <a:off x="340461" y="4290060"/>
              <a:ext cx="3545739" cy="586740"/>
            </a:xfrm>
            <a:prstGeom prst="roundRect">
              <a:avLst/>
            </a:prstGeom>
            <a:noFill/>
            <a:ln w="38100">
              <a:solidFill>
                <a:srgbClr val="FF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19749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ORCID </a:t>
            </a:r>
            <a:r>
              <a:rPr lang="en-US" dirty="0" err="1"/>
              <a:t>iD</a:t>
            </a:r>
            <a:r>
              <a:rPr lang="en-US" dirty="0"/>
              <a:t> Requirement</a:t>
            </a:r>
          </a:p>
        </p:txBody>
      </p:sp>
      <p:sp>
        <p:nvSpPr>
          <p:cNvPr id="5" name="TextBox 4"/>
          <p:cNvSpPr txBox="1"/>
          <p:nvPr/>
        </p:nvSpPr>
        <p:spPr>
          <a:xfrm>
            <a:off x="990600" y="1600200"/>
            <a:ext cx="10591800" cy="4832092"/>
          </a:xfrm>
          <a:prstGeom prst="rect">
            <a:avLst/>
          </a:prstGeom>
          <a:noFill/>
        </p:spPr>
        <p:txBody>
          <a:bodyPr wrap="square" rtlCol="0">
            <a:spAutoFit/>
          </a:bodyPr>
          <a:lstStyle/>
          <a:p>
            <a:pPr>
              <a:defRPr/>
            </a:pPr>
            <a:r>
              <a:rPr lang="en-US" sz="2800" dirty="0">
                <a:solidFill>
                  <a:prstClr val="black"/>
                </a:solidFill>
              </a:rPr>
              <a:t>The requirement, starting October 2019, will be for:</a:t>
            </a:r>
          </a:p>
          <a:p>
            <a:pPr>
              <a:defRPr/>
            </a:pPr>
            <a:endParaRPr lang="en-US" sz="2800" dirty="0">
              <a:solidFill>
                <a:prstClr val="black"/>
              </a:solidFill>
            </a:endParaRPr>
          </a:p>
          <a:p>
            <a:pPr marL="342900" indent="-342900">
              <a:buFont typeface="Arial" panose="020B0604020202020204" pitchFamily="34" charset="0"/>
              <a:buChar char="•"/>
              <a:defRPr/>
            </a:pPr>
            <a:r>
              <a:rPr lang="en-US" sz="2800" dirty="0">
                <a:solidFill>
                  <a:prstClr val="black"/>
                </a:solidFill>
              </a:rPr>
              <a:t>T03, T15, T32, T34, T35, T37, T42, T90/R90, TL1, TL4, TU2, K12/KL2, R25, R38, RL5, RL9</a:t>
            </a:r>
          </a:p>
          <a:p>
            <a:pPr marL="342900" indent="-342900">
              <a:buFont typeface="Arial" panose="020B0604020202020204" pitchFamily="34" charset="0"/>
              <a:buChar char="•"/>
              <a:defRPr/>
            </a:pPr>
            <a:endParaRPr lang="en-US" sz="2800" dirty="0">
              <a:solidFill>
                <a:prstClr val="black"/>
              </a:solidFill>
            </a:endParaRPr>
          </a:p>
          <a:p>
            <a:pPr marL="342900" indent="-342900">
              <a:buFont typeface="Arial" panose="020B0604020202020204" pitchFamily="34" charset="0"/>
              <a:buChar char="•"/>
              <a:defRPr/>
            </a:pPr>
            <a:r>
              <a:rPr lang="en-US" sz="2800" dirty="0">
                <a:solidFill>
                  <a:prstClr val="black"/>
                </a:solidFill>
              </a:rPr>
              <a:t>At the time of appointment, the xTrain system will check whether appointees have ORCID </a:t>
            </a:r>
            <a:r>
              <a:rPr lang="en-US" sz="2800" dirty="0" err="1">
                <a:solidFill>
                  <a:prstClr val="black"/>
                </a:solidFill>
              </a:rPr>
              <a:t>iDs</a:t>
            </a:r>
            <a:r>
              <a:rPr lang="en-US" sz="2800" dirty="0">
                <a:solidFill>
                  <a:prstClr val="black"/>
                </a:solidFill>
              </a:rPr>
              <a:t> and appointments will be not be accepted for agency review unless an ORCID </a:t>
            </a:r>
            <a:r>
              <a:rPr lang="en-US" sz="2800" dirty="0" err="1">
                <a:solidFill>
                  <a:prstClr val="black"/>
                </a:solidFill>
              </a:rPr>
              <a:t>iD</a:t>
            </a:r>
            <a:r>
              <a:rPr lang="en-US" sz="2800" dirty="0">
                <a:solidFill>
                  <a:prstClr val="black"/>
                </a:solidFill>
              </a:rPr>
              <a:t> is linked to the individual's eRA Commons Personal Profile. </a:t>
            </a:r>
          </a:p>
          <a:p>
            <a:pPr marL="342900" indent="-342900">
              <a:buFont typeface="Arial" panose="020B0604020202020204" pitchFamily="34" charset="0"/>
              <a:buChar char="•"/>
              <a:defRPr/>
            </a:pPr>
            <a:endParaRPr lang="en-US" sz="2800" dirty="0">
              <a:solidFill>
                <a:prstClr val="black"/>
              </a:solidFill>
            </a:endParaRPr>
          </a:p>
          <a:p>
            <a:pPr marL="342900" indent="-342900">
              <a:buFont typeface="Arial" panose="020B0604020202020204" pitchFamily="34" charset="0"/>
              <a:buChar char="•"/>
              <a:defRPr/>
            </a:pPr>
            <a:r>
              <a:rPr lang="en-US" sz="2800" dirty="0">
                <a:solidFill>
                  <a:prstClr val="black"/>
                </a:solidFill>
              </a:rPr>
              <a:t>See Guide Notice </a:t>
            </a:r>
            <a:r>
              <a:rPr lang="en-US" sz="2800" dirty="0">
                <a:solidFill>
                  <a:prstClr val="black"/>
                </a:solidFill>
                <a:hlinkClick r:id="rId4"/>
              </a:rPr>
              <a:t>NOT-OD-19-109</a:t>
            </a:r>
            <a:endParaRPr lang="en-US" sz="2800" dirty="0">
              <a:solidFill>
                <a:prstClr val="black"/>
              </a:solidFill>
            </a:endParaRPr>
          </a:p>
        </p:txBody>
      </p:sp>
    </p:spTree>
    <p:custDataLst>
      <p:tags r:id="rId1"/>
    </p:custDataLst>
    <p:extLst>
      <p:ext uri="{BB962C8B-B14F-4D97-AF65-F5344CB8AC3E}">
        <p14:creationId xmlns:p14="http://schemas.microsoft.com/office/powerpoint/2010/main" val="76046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Personal Profile &amp; ESI Extension</a:t>
            </a:r>
            <a:endParaRPr lang="en-US" dirty="0"/>
          </a:p>
        </p:txBody>
      </p:sp>
      <p:sp>
        <p:nvSpPr>
          <p:cNvPr id="6" name="Content Placeholder 5"/>
          <p:cNvSpPr>
            <a:spLocks noGrp="1"/>
          </p:cNvSpPr>
          <p:nvPr>
            <p:ph sz="quarter" idx="13"/>
          </p:nvPr>
        </p:nvSpPr>
        <p:spPr>
          <a:xfrm>
            <a:off x="609600" y="1527048"/>
            <a:ext cx="10972800" cy="5026152"/>
          </a:xfrm>
        </p:spPr>
        <p:txBody>
          <a:bodyPr/>
          <a:lstStyle/>
          <a:p>
            <a:pPr marL="0" indent="0" algn="ctr">
              <a:buNone/>
            </a:pPr>
            <a:r>
              <a:rPr lang="en-US" sz="4000" dirty="0"/>
              <a:t>PD/PI’s with ESI status can request for extension of their ESI period for various reasons, including medical concerns, disability, extended periods of clinical training, natural disasters, active duty military service etc. All these requests will be reviewed on a case by case basis.</a:t>
            </a:r>
          </a:p>
          <a:p>
            <a:pPr algn="ctr"/>
            <a:endParaRPr lang="en-US" sz="4000" dirty="0"/>
          </a:p>
        </p:txBody>
      </p:sp>
    </p:spTree>
    <p:custDataLst>
      <p:tags r:id="rId1"/>
    </p:custDataLst>
    <p:extLst>
      <p:ext uri="{BB962C8B-B14F-4D97-AF65-F5344CB8AC3E}">
        <p14:creationId xmlns:p14="http://schemas.microsoft.com/office/powerpoint/2010/main" val="195099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2167" y="-73025"/>
            <a:ext cx="11379200" cy="758825"/>
          </a:xfrm>
        </p:spPr>
        <p:txBody>
          <a:bodyPr/>
          <a:lstStyle/>
          <a:p>
            <a:r>
              <a:rPr lang="en-US" dirty="0"/>
              <a:t>ESI Extension Under Education</a:t>
            </a:r>
          </a:p>
        </p:txBody>
      </p:sp>
      <p:pic>
        <p:nvPicPr>
          <p:cNvPr id="5" name="Picture 4" descr="New ESI Extension Request button when in edit mode" title="ESI under educ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1" y="609318"/>
            <a:ext cx="5943599" cy="6138375"/>
          </a:xfrm>
          <a:prstGeom prst="rect">
            <a:avLst/>
          </a:prstGeom>
          <a:ln>
            <a:noFill/>
          </a:ln>
          <a:effectLst>
            <a:outerShdw blurRad="190500" algn="tl" rotWithShape="0">
              <a:srgbClr val="000000">
                <a:alpha val="70000"/>
              </a:srgbClr>
            </a:outerShdw>
          </a:effectLst>
        </p:spPr>
      </p:pic>
      <p:sp>
        <p:nvSpPr>
          <p:cNvPr id="6" name="TextBox 5"/>
          <p:cNvSpPr txBox="1"/>
          <p:nvPr/>
        </p:nvSpPr>
        <p:spPr>
          <a:xfrm>
            <a:off x="402168" y="1307842"/>
            <a:ext cx="4474634" cy="489364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285750" indent="-285750">
              <a:buFont typeface="Arial" panose="020B0604020202020204" pitchFamily="34" charset="0"/>
              <a:buChar char="•"/>
            </a:pPr>
            <a:r>
              <a:rPr lang="en-US" sz="2400" dirty="0"/>
              <a:t>ESI Extension Link will be available</a:t>
            </a:r>
          </a:p>
          <a:p>
            <a:endParaRPr lang="en-US" sz="2400" dirty="0"/>
          </a:p>
          <a:p>
            <a:pPr marL="285750" indent="-285750">
              <a:buFont typeface="Arial" panose="020B0604020202020204" pitchFamily="34" charset="0"/>
              <a:buChar char="•"/>
            </a:pPr>
            <a:r>
              <a:rPr lang="en-US" sz="2400" dirty="0"/>
              <a:t>Following link opens ESI Extension Request form</a:t>
            </a:r>
          </a:p>
          <a:p>
            <a:endParaRPr lang="en-US" sz="2400" dirty="0"/>
          </a:p>
          <a:p>
            <a:pPr marL="285750" indent="-285750">
              <a:buFont typeface="Arial" panose="020B0604020202020204" pitchFamily="34" charset="0"/>
              <a:buChar char="•"/>
            </a:pPr>
            <a:r>
              <a:rPr lang="en-US" sz="2400" dirty="0"/>
              <a:t>PI completes the information and submits for approval.</a:t>
            </a:r>
          </a:p>
          <a:p>
            <a:endParaRPr lang="en-US" sz="2400" dirty="0"/>
          </a:p>
          <a:p>
            <a:pPr marL="285750" indent="-285750">
              <a:buFont typeface="Arial" panose="020B0604020202020204" pitchFamily="34" charset="0"/>
              <a:buChar char="•"/>
            </a:pPr>
            <a:r>
              <a:rPr lang="en-US" sz="2400" dirty="0"/>
              <a:t>The PPF displays the date the extension request was submitted. </a:t>
            </a:r>
          </a:p>
          <a:p>
            <a:endParaRPr lang="en-US" sz="2400" dirty="0"/>
          </a:p>
        </p:txBody>
      </p:sp>
    </p:spTree>
    <p:custDataLst>
      <p:tags r:id="rId1"/>
    </p:custDataLst>
    <p:extLst>
      <p:ext uri="{BB962C8B-B14F-4D97-AF65-F5344CB8AC3E}">
        <p14:creationId xmlns:p14="http://schemas.microsoft.com/office/powerpoint/2010/main" val="47934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Presenters</a:t>
            </a:r>
          </a:p>
        </p:txBody>
      </p:sp>
      <p:sp>
        <p:nvSpPr>
          <p:cNvPr id="3" name="Content Placeholder 2"/>
          <p:cNvSpPr>
            <a:spLocks noGrp="1"/>
          </p:cNvSpPr>
          <p:nvPr>
            <p:ph sz="quarter" idx="13"/>
          </p:nvPr>
        </p:nvSpPr>
        <p:spPr>
          <a:xfrm>
            <a:off x="1825625" y="1447800"/>
            <a:ext cx="8534400" cy="4648200"/>
          </a:xfrm>
        </p:spPr>
        <p:txBody>
          <a:bodyPr/>
          <a:lstStyle/>
          <a:p>
            <a:r>
              <a:rPr lang="en-US" sz="2400" dirty="0"/>
              <a:t>Scarlett Gibb</a:t>
            </a:r>
          </a:p>
          <a:p>
            <a:pPr lvl="1"/>
            <a:r>
              <a:rPr lang="en-US" sz="1900" dirty="0"/>
              <a:t>eRA Customer Relationship Manager, eRA Commons</a:t>
            </a:r>
          </a:p>
          <a:p>
            <a:pPr lvl="1"/>
            <a:endParaRPr lang="en-US" sz="1900" dirty="0"/>
          </a:p>
          <a:p>
            <a:pPr lvl="1"/>
            <a:endParaRPr lang="en-US" sz="1900" dirty="0"/>
          </a:p>
          <a:p>
            <a:pPr lvl="1"/>
            <a:endParaRPr lang="en-US" sz="1900" dirty="0"/>
          </a:p>
          <a:p>
            <a:r>
              <a:rPr lang="en-US" sz="2400" dirty="0"/>
              <a:t>Anastasiya Hardison</a:t>
            </a:r>
          </a:p>
          <a:p>
            <a:pPr lvl="1"/>
            <a:r>
              <a:rPr lang="en-US" sz="1900" dirty="0"/>
              <a:t>eRA Customer Relationship Manager, xTrain, xTRACT</a:t>
            </a:r>
          </a:p>
          <a:p>
            <a:pPr lvl="1"/>
            <a:endParaRPr lang="en-US" sz="1900" dirty="0"/>
          </a:p>
          <a:p>
            <a:pPr lvl="1"/>
            <a:endParaRPr lang="en-US" sz="1900" dirty="0"/>
          </a:p>
          <a:p>
            <a:r>
              <a:rPr lang="en-US" sz="2400" dirty="0"/>
              <a:t>Joe Schumaker</a:t>
            </a:r>
          </a:p>
          <a:p>
            <a:pPr lvl="1"/>
            <a:r>
              <a:rPr lang="en-US" sz="1900" dirty="0"/>
              <a:t>Senior Communications Specialist, eRA Communications and Outreach</a:t>
            </a:r>
          </a:p>
          <a:p>
            <a:pPr lvl="1"/>
            <a:endParaRPr lang="en-US" sz="1900" dirty="0"/>
          </a:p>
          <a:p>
            <a:endParaRPr lang="en-US" sz="2400" dirty="0"/>
          </a:p>
          <a:p>
            <a:pPr marL="274638" lvl="1" indent="0">
              <a:buNone/>
            </a:pPr>
            <a:endParaRPr lang="en-US" sz="1900" dirty="0"/>
          </a:p>
          <a:p>
            <a:endParaRPr lang="en-US" sz="2400" dirty="0"/>
          </a:p>
        </p:txBody>
      </p:sp>
    </p:spTree>
    <p:custDataLst>
      <p:tags r:id="rId1"/>
    </p:custDataLst>
    <p:extLst>
      <p:ext uri="{BB962C8B-B14F-4D97-AF65-F5344CB8AC3E}">
        <p14:creationId xmlns:p14="http://schemas.microsoft.com/office/powerpoint/2010/main" val="248355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2167" y="0"/>
            <a:ext cx="11379200" cy="758825"/>
          </a:xfrm>
        </p:spPr>
        <p:txBody>
          <a:bodyPr/>
          <a:lstStyle/>
          <a:p>
            <a:r>
              <a:rPr lang="en-US" dirty="0"/>
              <a:t>ESI Extension Screen</a:t>
            </a:r>
          </a:p>
        </p:txBody>
      </p:sp>
      <p:pic>
        <p:nvPicPr>
          <p:cNvPr id="5" name="Picture 4" descr="ESI Status Request scre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675080"/>
            <a:ext cx="6172200" cy="5836907"/>
          </a:xfrm>
          <a:prstGeom prst="rect">
            <a:avLst/>
          </a:prstGeom>
          <a:ln>
            <a:noFill/>
          </a:ln>
          <a:effectLst>
            <a:outerShdw blurRad="190500" algn="tl" rotWithShape="0">
              <a:srgbClr val="000000">
                <a:alpha val="70000"/>
              </a:srgbClr>
            </a:outerShdw>
          </a:effectLst>
        </p:spPr>
      </p:pic>
      <p:sp>
        <p:nvSpPr>
          <p:cNvPr id="6" name="TextBox 5"/>
          <p:cNvSpPr txBox="1"/>
          <p:nvPr/>
        </p:nvSpPr>
        <p:spPr>
          <a:xfrm>
            <a:off x="402167" y="1398688"/>
            <a:ext cx="4452263" cy="483209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285750" indent="-285750">
              <a:buFont typeface="Arial" panose="020B0604020202020204" pitchFamily="34" charset="0"/>
              <a:buChar char="•"/>
            </a:pPr>
            <a:r>
              <a:rPr lang="en-US" sz="2200" dirty="0"/>
              <a:t>The number of months for the extension can be requested</a:t>
            </a:r>
          </a:p>
          <a:p>
            <a:endParaRPr lang="en-US" sz="2200" dirty="0"/>
          </a:p>
          <a:p>
            <a:pPr marL="285750" indent="-285750">
              <a:buFont typeface="Arial" panose="020B0604020202020204" pitchFamily="34" charset="0"/>
              <a:buChar char="•"/>
            </a:pPr>
            <a:r>
              <a:rPr lang="en-US" sz="2200" dirty="0"/>
              <a:t>If the reason for the request is the birth of a child, complete the requested information</a:t>
            </a:r>
          </a:p>
          <a:p>
            <a:endParaRPr lang="en-US" sz="2200" dirty="0"/>
          </a:p>
          <a:p>
            <a:pPr marL="285750" indent="-285750">
              <a:buFont typeface="Arial" panose="020B0604020202020204" pitchFamily="34" charset="0"/>
              <a:buChar char="•"/>
            </a:pPr>
            <a:r>
              <a:rPr lang="en-US" sz="2200" dirty="0"/>
              <a:t>The Add Hiatus button permits the selection of additional reasons for the request</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Supporting documentation can be uploaded</a:t>
            </a:r>
          </a:p>
          <a:p>
            <a:endParaRPr lang="en-US" sz="2200" dirty="0"/>
          </a:p>
        </p:txBody>
      </p:sp>
    </p:spTree>
    <p:custDataLst>
      <p:tags r:id="rId1"/>
    </p:custDataLst>
    <p:extLst>
      <p:ext uri="{BB962C8B-B14F-4D97-AF65-F5344CB8AC3E}">
        <p14:creationId xmlns:p14="http://schemas.microsoft.com/office/powerpoint/2010/main" val="81148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870347"/>
            <a:ext cx="3149600" cy="1491853"/>
          </a:xfrm>
        </p:spPr>
        <p:txBody>
          <a:bodyPr/>
          <a:lstStyle/>
          <a:p>
            <a:pPr algn="ctr"/>
            <a:r>
              <a:rPr lang="en-US" sz="3600" dirty="0"/>
              <a:t>Institution Profile  (IPF)</a:t>
            </a:r>
          </a:p>
        </p:txBody>
      </p:sp>
      <p:sp>
        <p:nvSpPr>
          <p:cNvPr id="3" name="Text Placeholder 2"/>
          <p:cNvSpPr>
            <a:spLocks noGrp="1"/>
          </p:cNvSpPr>
          <p:nvPr>
            <p:ph type="body" idx="1"/>
          </p:nvPr>
        </p:nvSpPr>
        <p:spPr>
          <a:xfrm>
            <a:off x="508000" y="2362200"/>
            <a:ext cx="3149600" cy="3836503"/>
          </a:xfrm>
        </p:spPr>
        <p:txBody>
          <a:bodyPr/>
          <a:lstStyle/>
          <a:p>
            <a:r>
              <a:rPr lang="en-US" sz="2800" dirty="0"/>
              <a:t>Central repository for registered organization information </a:t>
            </a:r>
          </a:p>
        </p:txBody>
      </p:sp>
      <p:sp>
        <p:nvSpPr>
          <p:cNvPr id="4" name="Content Placeholder 3"/>
          <p:cNvSpPr>
            <a:spLocks noGrp="1"/>
          </p:cNvSpPr>
          <p:nvPr>
            <p:ph sz="quarter" idx="13"/>
          </p:nvPr>
        </p:nvSpPr>
        <p:spPr/>
        <p:txBody>
          <a:bodyPr/>
          <a:lstStyle/>
          <a:p>
            <a:r>
              <a:rPr lang="en-US" sz="3200" dirty="0"/>
              <a:t>Each organization establishes and maintains their organization’s profile data</a:t>
            </a:r>
          </a:p>
          <a:p>
            <a:r>
              <a:rPr lang="en-US" sz="3200" dirty="0"/>
              <a:t>Depending on their role, users can view and/or update Institution Profile information</a:t>
            </a:r>
          </a:p>
          <a:p>
            <a:pPr lvl="1"/>
            <a:r>
              <a:rPr lang="en-US" sz="2800" dirty="0"/>
              <a:t>Only SOs can edit IPF information</a:t>
            </a:r>
          </a:p>
          <a:p>
            <a:pPr lvl="1"/>
            <a:r>
              <a:rPr lang="en-US" sz="2800" dirty="0"/>
              <a:t>IPF displayed as a read-only page for users affiliated to the institution</a:t>
            </a:r>
          </a:p>
          <a:p>
            <a:pPr lvl="1"/>
            <a:r>
              <a:rPr lang="en-US" sz="2800" dirty="0"/>
              <a:t>Includes two sections: Basic and Assurances &amp; Certifications</a:t>
            </a:r>
          </a:p>
        </p:txBody>
      </p:sp>
      <p:pic>
        <p:nvPicPr>
          <p:cNvPr id="7" name="Picture 6" descr="Institution" title="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4181061"/>
            <a:ext cx="2773067" cy="2502693"/>
          </a:xfrm>
          <a:prstGeom prst="rect">
            <a:avLst/>
          </a:prstGeom>
        </p:spPr>
      </p:pic>
    </p:spTree>
    <p:custDataLst>
      <p:tags r:id="rId1"/>
    </p:custDataLst>
    <p:extLst>
      <p:ext uri="{BB962C8B-B14F-4D97-AF65-F5344CB8AC3E}">
        <p14:creationId xmlns:p14="http://schemas.microsoft.com/office/powerpoint/2010/main" val="168361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IPF Information</a:t>
            </a:r>
          </a:p>
        </p:txBody>
      </p:sp>
      <p:sp>
        <p:nvSpPr>
          <p:cNvPr id="3" name="Content Placeholder 2"/>
          <p:cNvSpPr>
            <a:spLocks noGrp="1"/>
          </p:cNvSpPr>
          <p:nvPr>
            <p:ph sz="quarter" idx="13"/>
          </p:nvPr>
        </p:nvSpPr>
        <p:spPr>
          <a:xfrm>
            <a:off x="533400" y="1371600"/>
            <a:ext cx="4648200" cy="2133600"/>
          </a:xfrm>
        </p:spPr>
        <p:txBody>
          <a:bodyPr/>
          <a:lstStyle/>
          <a:p>
            <a:pPr marL="0" indent="0">
              <a:buNone/>
            </a:pPr>
            <a:r>
              <a:rPr lang="en-US" sz="2400" dirty="0"/>
              <a:t>Basic: general information about the institution</a:t>
            </a:r>
          </a:p>
          <a:p>
            <a:pPr lvl="1"/>
            <a:r>
              <a:rPr lang="en-US" sz="2000" dirty="0"/>
              <a:t>Name, address, Institution Contact information, list of Signing Officials, etc.</a:t>
            </a:r>
          </a:p>
          <a:p>
            <a:pPr marL="0" indent="0">
              <a:buNone/>
            </a:pPr>
            <a:endParaRPr lang="en-US" sz="2400" dirty="0"/>
          </a:p>
        </p:txBody>
      </p:sp>
      <p:pic>
        <p:nvPicPr>
          <p:cNvPr id="2050" name="Picture 2" title="IPF Screen"/>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181600" y="1718510"/>
            <a:ext cx="6781800" cy="48841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ounded Rectangle 3" descr="&quot;&quot;" title="&quot;&quot;"/>
          <p:cNvSpPr/>
          <p:nvPr/>
        </p:nvSpPr>
        <p:spPr>
          <a:xfrm>
            <a:off x="5181599" y="4876800"/>
            <a:ext cx="1142995" cy="304800"/>
          </a:xfrm>
          <a:prstGeom prst="round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4" descr="SAM Registration Expiration&#10;" title="Tetx box"/>
          <p:cNvSpPr txBox="1">
            <a:spLocks noChangeArrowheads="1"/>
          </p:cNvSpPr>
          <p:nvPr/>
        </p:nvSpPr>
        <p:spPr bwMode="auto">
          <a:xfrm>
            <a:off x="4176662" y="5486131"/>
            <a:ext cx="2009876" cy="1200329"/>
          </a:xfrm>
          <a:prstGeom prst="rect">
            <a:avLst/>
          </a:prstGeom>
          <a:solidFill>
            <a:srgbClr val="FFFFCC"/>
          </a:solidFill>
          <a:ln w="12700">
            <a:solidFill>
              <a:srgbClr val="C00000"/>
            </a:solidFill>
            <a:miter lim="800000"/>
            <a:headEnd/>
            <a:tailEnd/>
          </a:ln>
        </p:spPr>
        <p:txBody>
          <a:bodyPr wrap="square">
            <a:spAutoFit/>
          </a:bodyPr>
          <a:lstStyle/>
          <a:p>
            <a:pPr>
              <a:spcBef>
                <a:spcPct val="50000"/>
              </a:spcBef>
            </a:pPr>
            <a:r>
              <a:rPr lang="en-US" sz="2400" dirty="0">
                <a:solidFill>
                  <a:schemeClr val="accent2"/>
                </a:solidFill>
                <a:latin typeface="+mn-lt"/>
              </a:rPr>
              <a:t>SAM Registration Expiration</a:t>
            </a:r>
          </a:p>
        </p:txBody>
      </p:sp>
      <p:sp>
        <p:nvSpPr>
          <p:cNvPr id="16" name="Line 5">
            <a:extLst>
              <a:ext uri="{C183D7F6-B498-43B3-948B-1728B52AA6E4}">
                <adec:decorative xmlns:adec="http://schemas.microsoft.com/office/drawing/2017/decorative" val="1"/>
              </a:ext>
            </a:extLst>
          </p:cNvPr>
          <p:cNvSpPr>
            <a:spLocks noChangeShapeType="1"/>
          </p:cNvSpPr>
          <p:nvPr/>
        </p:nvSpPr>
        <p:spPr bwMode="auto">
          <a:xfrm flipV="1">
            <a:off x="5943600" y="5105399"/>
            <a:ext cx="0" cy="380731"/>
          </a:xfrm>
          <a:prstGeom prst="line">
            <a:avLst/>
          </a:prstGeom>
          <a:noFill/>
          <a:ln w="38100">
            <a:solidFill>
              <a:srgbClr val="CC3300"/>
            </a:solidFill>
            <a:round/>
            <a:headEnd/>
            <a:tailEnd type="triangle" w="med" len="med"/>
          </a:ln>
        </p:spPr>
        <p:txBody>
          <a:bodyPr/>
          <a:lstStyle/>
          <a:p>
            <a:endParaRPr lang="en-US"/>
          </a:p>
        </p:txBody>
      </p:sp>
      <p:sp>
        <p:nvSpPr>
          <p:cNvPr id="10" name="Content Placeholder 2">
            <a:extLst>
              <a:ext uri="{FF2B5EF4-FFF2-40B4-BE49-F238E27FC236}">
                <a16:creationId xmlns:a16="http://schemas.microsoft.com/office/drawing/2014/main" id="{93FA114D-807F-422F-8642-ECF72221F811}"/>
              </a:ext>
            </a:extLst>
          </p:cNvPr>
          <p:cNvSpPr txBox="1">
            <a:spLocks/>
          </p:cNvSpPr>
          <p:nvPr/>
        </p:nvSpPr>
        <p:spPr bwMode="auto">
          <a:xfrm>
            <a:off x="550525" y="3200400"/>
            <a:ext cx="4648200" cy="32003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a:lstStyle>
          <a:p>
            <a:pPr marL="0" indent="0">
              <a:buNone/>
            </a:pPr>
            <a:r>
              <a:rPr lang="en-US" sz="2400" dirty="0"/>
              <a:t>Assurances &amp; Certifications: data elements that comprise assurance/certification information about an institution</a:t>
            </a:r>
          </a:p>
          <a:p>
            <a:pPr lvl="1"/>
            <a:r>
              <a:rPr lang="en-US" sz="2000" dirty="0"/>
              <a:t>List of certifications </a:t>
            </a:r>
            <a:br>
              <a:rPr lang="en-US" sz="2000" dirty="0"/>
            </a:br>
            <a:r>
              <a:rPr lang="en-US" sz="2000" dirty="0"/>
              <a:t>(e.g., Financial Conflict of </a:t>
            </a:r>
            <a:br>
              <a:rPr lang="en-US" sz="2000" dirty="0"/>
            </a:br>
            <a:r>
              <a:rPr lang="en-US" sz="2000" dirty="0"/>
              <a:t>Interest, Human Subjects </a:t>
            </a:r>
            <a:br>
              <a:rPr lang="en-US" sz="2000" dirty="0"/>
            </a:br>
            <a:r>
              <a:rPr lang="en-US" sz="2000" dirty="0"/>
              <a:t>Research, Vertebrate </a:t>
            </a:r>
            <a:br>
              <a:rPr lang="en-US" sz="2000" dirty="0"/>
            </a:br>
            <a:r>
              <a:rPr lang="en-US" sz="2000" dirty="0"/>
              <a:t>Animals, etc.)</a:t>
            </a:r>
          </a:p>
          <a:p>
            <a:pPr marL="0" indent="0">
              <a:buFont typeface="Wingdings 2" pitchFamily="18" charset="2"/>
              <a:buNone/>
            </a:pPr>
            <a:endParaRPr lang="en-US" sz="2400" dirty="0"/>
          </a:p>
        </p:txBody>
      </p:sp>
    </p:spTree>
    <p:custDataLst>
      <p:tags r:id="rId1"/>
    </p:custDataLst>
    <p:extLst>
      <p:ext uri="{BB962C8B-B14F-4D97-AF65-F5344CB8AC3E}">
        <p14:creationId xmlns:p14="http://schemas.microsoft.com/office/powerpoint/2010/main" val="106278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eRA</a:t>
            </a:r>
            <a:r>
              <a:rPr lang="en-US" dirty="0"/>
              <a:t> Commons Roles</a:t>
            </a:r>
          </a:p>
        </p:txBody>
      </p:sp>
      <p:sp>
        <p:nvSpPr>
          <p:cNvPr id="3" name="Content Placeholder 2"/>
          <p:cNvSpPr>
            <a:spLocks noGrp="1"/>
          </p:cNvSpPr>
          <p:nvPr>
            <p:ph sz="quarter" idx="13"/>
          </p:nvPr>
        </p:nvSpPr>
        <p:spPr>
          <a:xfrm>
            <a:off x="685800" y="1447800"/>
            <a:ext cx="10820400" cy="4873752"/>
          </a:xfrm>
        </p:spPr>
        <p:txBody>
          <a:bodyPr/>
          <a:lstStyle/>
          <a:p>
            <a:r>
              <a:rPr lang="en-US" sz="3600" dirty="0"/>
              <a:t>The functions that a user can perform in the Commons are based on the role(s) assigned to his or her Commons account</a:t>
            </a:r>
            <a:br>
              <a:rPr lang="en-US" sz="3600" dirty="0"/>
            </a:br>
            <a:endParaRPr lang="en-US" sz="3600" dirty="0"/>
          </a:p>
          <a:p>
            <a:r>
              <a:rPr lang="en-US" sz="3600" dirty="0"/>
              <a:t>Full, printable list of eRA Commons roles with descriptions: </a:t>
            </a:r>
          </a:p>
          <a:p>
            <a:pPr lvl="1"/>
            <a:r>
              <a:rPr lang="en-US" sz="2800" u="sng" dirty="0">
                <a:hlinkClick r:id="rId3"/>
              </a:rPr>
              <a:t>https://era.nih.gov/files/eRA-Commons-Roles-10-2019.pdf</a:t>
            </a:r>
            <a:endParaRPr lang="en-US" sz="2800" dirty="0"/>
          </a:p>
        </p:txBody>
      </p:sp>
    </p:spTree>
    <p:custDataLst>
      <p:tags r:id="rId1"/>
    </p:custDataLst>
    <p:extLst>
      <p:ext uri="{BB962C8B-B14F-4D97-AF65-F5344CB8AC3E}">
        <p14:creationId xmlns:p14="http://schemas.microsoft.com/office/powerpoint/2010/main" val="384464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Roles</a:t>
            </a:r>
          </a:p>
        </p:txBody>
      </p:sp>
      <p:sp>
        <p:nvSpPr>
          <p:cNvPr id="3" name="Content Placeholder 2"/>
          <p:cNvSpPr>
            <a:spLocks noGrp="1"/>
          </p:cNvSpPr>
          <p:nvPr>
            <p:ph sz="quarter" idx="4294967295"/>
          </p:nvPr>
        </p:nvSpPr>
        <p:spPr>
          <a:xfrm>
            <a:off x="1600200" y="1597269"/>
            <a:ext cx="3276600" cy="5105400"/>
          </a:xfrm>
        </p:spPr>
        <p:txBody>
          <a:bodyPr/>
          <a:lstStyle/>
          <a:p>
            <a:r>
              <a:rPr lang="en-US" sz="2400" dirty="0"/>
              <a:t>Administrative</a:t>
            </a:r>
          </a:p>
          <a:p>
            <a:pPr lvl="1"/>
            <a:r>
              <a:rPr lang="en-US" sz="2000" dirty="0"/>
              <a:t>SO – Signing Official</a:t>
            </a:r>
          </a:p>
          <a:p>
            <a:pPr lvl="1"/>
            <a:r>
              <a:rPr lang="en-US" sz="2000" dirty="0"/>
              <a:t>AO – Administrative Official</a:t>
            </a:r>
          </a:p>
          <a:p>
            <a:pPr lvl="1"/>
            <a:r>
              <a:rPr lang="en-US" sz="2000" dirty="0"/>
              <a:t>AA – Account Administrator</a:t>
            </a:r>
          </a:p>
          <a:p>
            <a:pPr lvl="1"/>
            <a:r>
              <a:rPr lang="en-US" sz="2000" dirty="0"/>
              <a:t>BO – Business Official</a:t>
            </a:r>
          </a:p>
          <a:p>
            <a:pPr lvl="1"/>
            <a:r>
              <a:rPr lang="en-US" sz="2000" dirty="0"/>
              <a:t>ASST – Assistant </a:t>
            </a:r>
          </a:p>
          <a:p>
            <a:pPr lvl="1"/>
            <a:r>
              <a:rPr lang="en-US" sz="2000" dirty="0"/>
              <a:t>ASSIST Access Maintainer Role</a:t>
            </a:r>
          </a:p>
        </p:txBody>
      </p:sp>
      <p:sp>
        <p:nvSpPr>
          <p:cNvPr id="4" name="Content Placeholder 3"/>
          <p:cNvSpPr>
            <a:spLocks noGrp="1"/>
          </p:cNvSpPr>
          <p:nvPr>
            <p:ph sz="quarter" idx="4294967295"/>
          </p:nvPr>
        </p:nvSpPr>
        <p:spPr>
          <a:xfrm>
            <a:off x="4535424" y="1601285"/>
            <a:ext cx="3273552" cy="5101384"/>
          </a:xfrm>
        </p:spPr>
        <p:txBody>
          <a:bodyPr/>
          <a:lstStyle/>
          <a:p>
            <a:r>
              <a:rPr lang="en-US" sz="2400" dirty="0"/>
              <a:t>Scientific</a:t>
            </a:r>
          </a:p>
          <a:p>
            <a:pPr lvl="1"/>
            <a:r>
              <a:rPr lang="en-US" sz="2000" dirty="0"/>
              <a:t>Graduate Student</a:t>
            </a:r>
          </a:p>
          <a:p>
            <a:pPr lvl="1"/>
            <a:r>
              <a:rPr lang="en-US" sz="2000" dirty="0"/>
              <a:t>IAR – Internet Assisted Review</a:t>
            </a:r>
          </a:p>
          <a:p>
            <a:pPr lvl="1"/>
            <a:r>
              <a:rPr lang="en-US" sz="2000" dirty="0"/>
              <a:t>PI - Principal Investigator</a:t>
            </a:r>
          </a:p>
          <a:p>
            <a:pPr lvl="1"/>
            <a:r>
              <a:rPr lang="en-US" sz="2000" dirty="0"/>
              <a:t>Post-Doc </a:t>
            </a:r>
          </a:p>
          <a:p>
            <a:pPr lvl="1"/>
            <a:r>
              <a:rPr lang="en-US" sz="2000" dirty="0"/>
              <a:t>Project Personnel</a:t>
            </a:r>
          </a:p>
          <a:p>
            <a:pPr lvl="1"/>
            <a:r>
              <a:rPr lang="en-US" sz="2000" dirty="0"/>
              <a:t>Scientist</a:t>
            </a:r>
          </a:p>
          <a:p>
            <a:pPr lvl="1"/>
            <a:r>
              <a:rPr lang="en-US" sz="2000" dirty="0"/>
              <a:t>Sponsor</a:t>
            </a:r>
          </a:p>
          <a:p>
            <a:pPr lvl="1"/>
            <a:r>
              <a:rPr lang="en-US" sz="2000" dirty="0"/>
              <a:t>Trainee</a:t>
            </a:r>
          </a:p>
          <a:p>
            <a:pPr lvl="1"/>
            <a:r>
              <a:rPr lang="en-US" sz="2000" dirty="0"/>
              <a:t>Undergraduate</a:t>
            </a:r>
          </a:p>
          <a:p>
            <a:pPr lvl="1"/>
            <a:endParaRPr lang="en-US" sz="2000" dirty="0"/>
          </a:p>
          <a:p>
            <a:pPr lvl="1"/>
            <a:endParaRPr lang="en-US" sz="2000" dirty="0"/>
          </a:p>
        </p:txBody>
      </p:sp>
      <p:sp>
        <p:nvSpPr>
          <p:cNvPr id="12" name="Content Placeholder 2"/>
          <p:cNvSpPr txBox="1">
            <a:spLocks/>
          </p:cNvSpPr>
          <p:nvPr/>
        </p:nvSpPr>
        <p:spPr>
          <a:xfrm>
            <a:off x="7467600" y="1600200"/>
            <a:ext cx="3273552" cy="5105400"/>
          </a:xfrm>
          <a:prstGeom prst="rect">
            <a:avLst/>
          </a:prstGeom>
        </p:spPr>
        <p:txBody>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a:lstStyle>
          <a:p>
            <a:r>
              <a:rPr lang="en-US" sz="2400" dirty="0"/>
              <a:t>Other</a:t>
            </a:r>
          </a:p>
          <a:p>
            <a:pPr lvl="1"/>
            <a:r>
              <a:rPr lang="en-US" sz="2000" dirty="0"/>
              <a:t>FCOI (Financial Conflict of Interest)</a:t>
            </a:r>
          </a:p>
          <a:p>
            <a:pPr lvl="1"/>
            <a:r>
              <a:rPr lang="en-US" sz="2000" dirty="0"/>
              <a:t>FCOI_ASST </a:t>
            </a:r>
          </a:p>
          <a:p>
            <a:pPr lvl="1"/>
            <a:r>
              <a:rPr lang="en-US" sz="2000" dirty="0"/>
              <a:t>FCOI_VIEW</a:t>
            </a:r>
          </a:p>
          <a:p>
            <a:pPr lvl="1"/>
            <a:r>
              <a:rPr lang="en-US" sz="2000" dirty="0"/>
              <a:t>FSR (Financial Status Reporter)</a:t>
            </a:r>
          </a:p>
          <a:p>
            <a:pPr lvl="1"/>
            <a:r>
              <a:rPr lang="en-US" sz="2000" dirty="0"/>
              <a:t>PACR (Public Access Compliance Role)</a:t>
            </a:r>
          </a:p>
          <a:p>
            <a:pPr lvl="1"/>
            <a:r>
              <a:rPr lang="en-US" sz="2000" dirty="0"/>
              <a:t>OLAW (Reporting Animal Welfare)</a:t>
            </a:r>
          </a:p>
        </p:txBody>
      </p:sp>
      <p:grpSp>
        <p:nvGrpSpPr>
          <p:cNvPr id="13" name="Group 12" descr="Roles stickmen " title="image"/>
          <p:cNvGrpSpPr/>
          <p:nvPr/>
        </p:nvGrpSpPr>
        <p:grpSpPr>
          <a:xfrm>
            <a:off x="8229600" y="0"/>
            <a:ext cx="2307180" cy="1752600"/>
            <a:chOff x="4495800" y="1298910"/>
            <a:chExt cx="2696848" cy="2286000"/>
          </a:xfrm>
        </p:grpSpPr>
        <p:pic>
          <p:nvPicPr>
            <p:cNvPr id="14" name="Picture 13" descr="roles stickm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298910"/>
              <a:ext cx="2696848" cy="2286000"/>
            </a:xfrm>
            <a:prstGeom prst="rect">
              <a:avLst/>
            </a:prstGeom>
          </p:spPr>
        </p:pic>
        <p:sp>
          <p:nvSpPr>
            <p:cNvPr id="15" name="TextBox 14"/>
            <p:cNvSpPr txBox="1"/>
            <p:nvPr/>
          </p:nvSpPr>
          <p:spPr>
            <a:xfrm rot="20193527">
              <a:off x="4569776" y="1625973"/>
              <a:ext cx="476305" cy="361303"/>
            </a:xfrm>
            <a:prstGeom prst="rect">
              <a:avLst/>
            </a:prstGeom>
            <a:noFill/>
          </p:spPr>
          <p:txBody>
            <a:bodyPr wrap="none" rtlCol="0">
              <a:spAutoFit/>
            </a:bodyPr>
            <a:lstStyle/>
            <a:p>
              <a:r>
                <a:rPr lang="en-US" sz="1200" b="1" dirty="0"/>
                <a:t>SO</a:t>
              </a:r>
            </a:p>
          </p:txBody>
        </p:sp>
        <p:sp>
          <p:nvSpPr>
            <p:cNvPr id="16" name="TextBox 15"/>
            <p:cNvSpPr txBox="1"/>
            <p:nvPr/>
          </p:nvSpPr>
          <p:spPr>
            <a:xfrm rot="1641832">
              <a:off x="6495062" y="1625971"/>
              <a:ext cx="485673" cy="361303"/>
            </a:xfrm>
            <a:prstGeom prst="rect">
              <a:avLst/>
            </a:prstGeom>
            <a:noFill/>
          </p:spPr>
          <p:txBody>
            <a:bodyPr wrap="none" rtlCol="0">
              <a:spAutoFit/>
            </a:bodyPr>
            <a:lstStyle/>
            <a:p>
              <a:r>
                <a:rPr lang="en-US" sz="1200" b="1" dirty="0"/>
                <a:t>AO</a:t>
              </a:r>
            </a:p>
          </p:txBody>
        </p:sp>
        <p:sp>
          <p:nvSpPr>
            <p:cNvPr id="17" name="TextBox 16"/>
            <p:cNvSpPr txBox="1"/>
            <p:nvPr/>
          </p:nvSpPr>
          <p:spPr>
            <a:xfrm rot="21423966">
              <a:off x="5413649" y="1386155"/>
              <a:ext cx="386366" cy="361303"/>
            </a:xfrm>
            <a:prstGeom prst="rect">
              <a:avLst/>
            </a:prstGeom>
            <a:noFill/>
          </p:spPr>
          <p:txBody>
            <a:bodyPr wrap="none" rtlCol="0">
              <a:spAutoFit/>
            </a:bodyPr>
            <a:lstStyle/>
            <a:p>
              <a:r>
                <a:rPr lang="en-US" sz="1200" b="1" dirty="0"/>
                <a:t>PI</a:t>
              </a:r>
            </a:p>
          </p:txBody>
        </p:sp>
        <p:sp>
          <p:nvSpPr>
            <p:cNvPr id="18" name="TextBox 17"/>
            <p:cNvSpPr txBox="1"/>
            <p:nvPr/>
          </p:nvSpPr>
          <p:spPr>
            <a:xfrm rot="20544353">
              <a:off x="4949478" y="1490062"/>
              <a:ext cx="525023" cy="361303"/>
            </a:xfrm>
            <a:prstGeom prst="rect">
              <a:avLst/>
            </a:prstGeom>
            <a:noFill/>
          </p:spPr>
          <p:txBody>
            <a:bodyPr wrap="none" rtlCol="0">
              <a:spAutoFit/>
            </a:bodyPr>
            <a:lstStyle/>
            <a:p>
              <a:r>
                <a:rPr lang="en-US" sz="1200" b="1" dirty="0"/>
                <a:t>IAR</a:t>
              </a:r>
            </a:p>
          </p:txBody>
        </p:sp>
        <p:sp>
          <p:nvSpPr>
            <p:cNvPr id="19" name="TextBox 18"/>
            <p:cNvSpPr txBox="1"/>
            <p:nvPr/>
          </p:nvSpPr>
          <p:spPr>
            <a:xfrm rot="281189">
              <a:off x="5675096" y="1393994"/>
              <a:ext cx="474431" cy="361303"/>
            </a:xfrm>
            <a:prstGeom prst="rect">
              <a:avLst/>
            </a:prstGeom>
            <a:noFill/>
          </p:spPr>
          <p:txBody>
            <a:bodyPr wrap="none" rtlCol="0">
              <a:spAutoFit/>
            </a:bodyPr>
            <a:lstStyle/>
            <a:p>
              <a:r>
                <a:rPr lang="en-US" sz="1200" b="1" dirty="0"/>
                <a:t>AA</a:t>
              </a:r>
            </a:p>
          </p:txBody>
        </p:sp>
        <p:sp>
          <p:nvSpPr>
            <p:cNvPr id="20" name="TextBox 19"/>
            <p:cNvSpPr txBox="1"/>
            <p:nvPr/>
          </p:nvSpPr>
          <p:spPr>
            <a:xfrm rot="1007231">
              <a:off x="6042482" y="1466019"/>
              <a:ext cx="575613" cy="361303"/>
            </a:xfrm>
            <a:prstGeom prst="rect">
              <a:avLst/>
            </a:prstGeom>
            <a:noFill/>
          </p:spPr>
          <p:txBody>
            <a:bodyPr wrap="none" rtlCol="0">
              <a:spAutoFit/>
            </a:bodyPr>
            <a:lstStyle/>
            <a:p>
              <a:r>
                <a:rPr lang="en-US" sz="1200" b="1" dirty="0"/>
                <a:t>FSR</a:t>
              </a:r>
            </a:p>
          </p:txBody>
        </p:sp>
      </p:grpSp>
    </p:spTree>
    <p:custDataLst>
      <p:tags r:id="rId1"/>
    </p:custDataLst>
    <p:extLst>
      <p:ext uri="{BB962C8B-B14F-4D97-AF65-F5344CB8AC3E}">
        <p14:creationId xmlns:p14="http://schemas.microsoft.com/office/powerpoint/2010/main" val="73189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Signing Official (SO)</a:t>
            </a:r>
          </a:p>
        </p:txBody>
      </p:sp>
      <p:sp>
        <p:nvSpPr>
          <p:cNvPr id="3" name="Content Placeholder 2"/>
          <p:cNvSpPr>
            <a:spLocks noGrp="1"/>
          </p:cNvSpPr>
          <p:nvPr>
            <p:ph sz="quarter" idx="13"/>
          </p:nvPr>
        </p:nvSpPr>
        <p:spPr>
          <a:xfrm>
            <a:off x="402167" y="1295400"/>
            <a:ext cx="11256433" cy="5105400"/>
          </a:xfrm>
        </p:spPr>
        <p:txBody>
          <a:bodyPr/>
          <a:lstStyle/>
          <a:p>
            <a:pPr marL="0" indent="0">
              <a:buNone/>
            </a:pPr>
            <a:r>
              <a:rPr lang="en-US" sz="3200" dirty="0"/>
              <a:t>During Commons registration, an applicant organization designates a Signing Official (SO) </a:t>
            </a:r>
          </a:p>
          <a:p>
            <a:pPr lvl="1"/>
            <a:r>
              <a:rPr lang="en-US" sz="2800" dirty="0"/>
              <a:t>SO has authority to legally bind the organization in grants administration matters </a:t>
            </a:r>
          </a:p>
          <a:p>
            <a:pPr lvl="1"/>
            <a:r>
              <a:rPr lang="en-US" sz="2800" dirty="0"/>
              <a:t>Equivalent to the Authorized Organization Representative (AOR) in Grants.gov</a:t>
            </a:r>
          </a:p>
          <a:p>
            <a:pPr lvl="1"/>
            <a:r>
              <a:rPr lang="en-US" sz="2800" dirty="0"/>
              <a:t>SO is responsible for:</a:t>
            </a:r>
          </a:p>
          <a:p>
            <a:pPr lvl="2"/>
            <a:r>
              <a:rPr lang="en-US" sz="2400" dirty="0"/>
              <a:t>maintaining institutional information</a:t>
            </a:r>
          </a:p>
          <a:p>
            <a:pPr lvl="2"/>
            <a:r>
              <a:rPr lang="en-US" sz="2400" dirty="0"/>
              <a:t>submitting documents that require signature </a:t>
            </a:r>
            <a:br>
              <a:rPr lang="en-US" sz="2400" dirty="0"/>
            </a:br>
            <a:r>
              <a:rPr lang="en-US" sz="2400" dirty="0"/>
              <a:t>authority to act on behalf of the organization</a:t>
            </a:r>
          </a:p>
          <a:p>
            <a:pPr lvl="2"/>
            <a:r>
              <a:rPr lang="en-US" sz="2400" dirty="0"/>
              <a:t>managing accounts</a:t>
            </a:r>
          </a:p>
          <a:p>
            <a:pPr lvl="2"/>
            <a:endParaRPr lang="en-US" sz="2400" dirty="0"/>
          </a:p>
        </p:txBody>
      </p:sp>
      <p:pic>
        <p:nvPicPr>
          <p:cNvPr id="5" name="Picture 4" descr="Stickman contrac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1600" y="4118112"/>
            <a:ext cx="2873828" cy="2514600"/>
          </a:xfrm>
          <a:prstGeom prst="rect">
            <a:avLst/>
          </a:prstGeom>
        </p:spPr>
      </p:pic>
    </p:spTree>
    <p:custDataLst>
      <p:tags r:id="rId1"/>
    </p:custDataLst>
    <p:extLst>
      <p:ext uri="{BB962C8B-B14F-4D97-AF65-F5344CB8AC3E}">
        <p14:creationId xmlns:p14="http://schemas.microsoft.com/office/powerpoint/2010/main" val="128320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Signing Official (SO) &amp; Managing Accounts</a:t>
            </a:r>
          </a:p>
        </p:txBody>
      </p:sp>
      <p:sp>
        <p:nvSpPr>
          <p:cNvPr id="3" name="Content Placeholder 2" descr="&quot;&quot;" title="Items of Interest Link"/>
          <p:cNvSpPr>
            <a:spLocks noGrp="1"/>
          </p:cNvSpPr>
          <p:nvPr>
            <p:ph sz="quarter" idx="13"/>
          </p:nvPr>
        </p:nvSpPr>
        <p:spPr>
          <a:xfrm>
            <a:off x="228600" y="1371600"/>
            <a:ext cx="11734799" cy="4873752"/>
          </a:xfrm>
        </p:spPr>
        <p:txBody>
          <a:bodyPr/>
          <a:lstStyle/>
          <a:p>
            <a:pPr marL="0" indent="0">
              <a:buNone/>
            </a:pPr>
            <a:r>
              <a:rPr lang="en-US" sz="2800" dirty="0"/>
              <a:t>Signing Officials (and Account Administrators) have a responsibility to ensure duplicate accounts are not created for users.</a:t>
            </a:r>
          </a:p>
          <a:p>
            <a:pPr lvl="1"/>
            <a:r>
              <a:rPr lang="en-US" sz="2800" dirty="0"/>
              <a:t>Users with Scientific roles should only have one (1) eRA Commons account for their entire career</a:t>
            </a:r>
          </a:p>
          <a:p>
            <a:pPr lvl="2"/>
            <a:r>
              <a:rPr lang="en-US" sz="2400" dirty="0"/>
              <a:t>NIH needs to track funded researchers</a:t>
            </a:r>
          </a:p>
          <a:p>
            <a:pPr lvl="2"/>
            <a:r>
              <a:rPr lang="en-US" sz="2400" dirty="0"/>
              <a:t>Used for reviewers to determine Continuous Submission status</a:t>
            </a:r>
          </a:p>
          <a:p>
            <a:pPr lvl="2"/>
            <a:r>
              <a:rPr lang="en-US" sz="2400" dirty="0"/>
              <a:t>Used to determine New/Early Stage Investigator status</a:t>
            </a:r>
          </a:p>
          <a:p>
            <a:pPr lvl="1"/>
            <a:r>
              <a:rPr lang="en-US" sz="2800" dirty="0"/>
              <a:t>Before creating new accounts, search across all eRA Commons accounts using AMS</a:t>
            </a:r>
          </a:p>
          <a:p>
            <a:pPr lvl="1"/>
            <a:r>
              <a:rPr lang="en-US" sz="2800" dirty="0"/>
              <a:t>For more information, see:</a:t>
            </a:r>
          </a:p>
          <a:p>
            <a:pPr lvl="2"/>
            <a:r>
              <a:rPr lang="en-US" sz="2400" dirty="0">
                <a:hlinkClick r:id="rId4" tooltip="eRA Items of Interest October 2017"/>
              </a:rPr>
              <a:t>https://era.nih.gov/news_and_events/era-item-Oct2017.htm</a:t>
            </a:r>
            <a:endParaRPr lang="en-US" sz="2400" dirty="0"/>
          </a:p>
        </p:txBody>
      </p:sp>
    </p:spTree>
    <p:custDataLst>
      <p:tags r:id="rId1"/>
    </p:custDataLst>
    <p:extLst>
      <p:ext uri="{BB962C8B-B14F-4D97-AF65-F5344CB8AC3E}">
        <p14:creationId xmlns:p14="http://schemas.microsoft.com/office/powerpoint/2010/main" val="364015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 Tips</a:t>
            </a:r>
          </a:p>
        </p:txBody>
      </p:sp>
      <p:sp>
        <p:nvSpPr>
          <p:cNvPr id="3" name="Content Placeholder 2"/>
          <p:cNvSpPr>
            <a:spLocks noGrp="1"/>
          </p:cNvSpPr>
          <p:nvPr>
            <p:ph sz="quarter" idx="13"/>
          </p:nvPr>
        </p:nvSpPr>
        <p:spPr>
          <a:xfrm>
            <a:off x="228600" y="1524000"/>
            <a:ext cx="11734800" cy="4572000"/>
          </a:xfrm>
        </p:spPr>
        <p:txBody>
          <a:bodyPr/>
          <a:lstStyle/>
          <a:p>
            <a:r>
              <a:rPr lang="en-US" sz="2800" dirty="0"/>
              <a:t>Designate more than one Signing Official</a:t>
            </a:r>
          </a:p>
          <a:p>
            <a:pPr lvl="1"/>
            <a:r>
              <a:rPr lang="en-US" sz="2400" dirty="0"/>
              <a:t>Certain Commons actions can only be taken by users with the SO role and you will want a back-up</a:t>
            </a:r>
            <a:br>
              <a:rPr lang="en-US" sz="2400" dirty="0"/>
            </a:br>
            <a:endParaRPr lang="en-US" sz="2400" dirty="0"/>
          </a:p>
          <a:p>
            <a:r>
              <a:rPr lang="en-US" sz="2800" dirty="0"/>
              <a:t>Administrators should always check to see if a user already has a Commons account before creating a new account with a scientific role</a:t>
            </a:r>
          </a:p>
          <a:p>
            <a:pPr lvl="1"/>
            <a:r>
              <a:rPr lang="en-US" sz="2400" dirty="0"/>
              <a:t>Ask the person if they already have an account, or search within the Commons</a:t>
            </a:r>
          </a:p>
          <a:p>
            <a:pPr lvl="2"/>
            <a:r>
              <a:rPr lang="en-US" sz="2400" dirty="0"/>
              <a:t>If a user already has an account with a different organization,</a:t>
            </a:r>
            <a:br>
              <a:rPr lang="en-US" sz="2400" dirty="0"/>
            </a:br>
            <a:r>
              <a:rPr lang="en-US" sz="2400" dirty="0"/>
              <a:t> the SO should </a:t>
            </a:r>
            <a:r>
              <a:rPr lang="en-US" sz="2400" i="1" dirty="0"/>
              <a:t>affiliate</a:t>
            </a:r>
            <a:r>
              <a:rPr lang="en-US" sz="2400" dirty="0"/>
              <a:t> the existing account with the user’s </a:t>
            </a:r>
            <a:br>
              <a:rPr lang="en-US" sz="2400" dirty="0"/>
            </a:br>
            <a:r>
              <a:rPr lang="en-US" sz="2400" dirty="0"/>
              <a:t>new organization</a:t>
            </a:r>
          </a:p>
        </p:txBody>
      </p:sp>
      <p:pic>
        <p:nvPicPr>
          <p:cNvPr id="5" name="Picture 4" descr="String on finger reminder" titl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200" y="4495800"/>
            <a:ext cx="2209800" cy="2209800"/>
          </a:xfrm>
          <a:prstGeom prst="rect">
            <a:avLst/>
          </a:prstGeom>
        </p:spPr>
      </p:pic>
    </p:spTree>
    <p:custDataLst>
      <p:tags r:id="rId1"/>
    </p:custDataLst>
    <p:extLst>
      <p:ext uri="{BB962C8B-B14F-4D97-AF65-F5344CB8AC3E}">
        <p14:creationId xmlns:p14="http://schemas.microsoft.com/office/powerpoint/2010/main" val="266475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Delegations</a:t>
            </a:r>
            <a:br>
              <a:rPr lang="en-US" sz="3600" dirty="0"/>
            </a:br>
            <a:r>
              <a:rPr lang="en-US" sz="3600" dirty="0"/>
              <a:t>Summary</a:t>
            </a:r>
          </a:p>
        </p:txBody>
      </p:sp>
      <p:sp>
        <p:nvSpPr>
          <p:cNvPr id="3" name="Text Placeholder 2"/>
          <p:cNvSpPr>
            <a:spLocks noGrp="1"/>
          </p:cNvSpPr>
          <p:nvPr>
            <p:ph type="body" idx="1"/>
          </p:nvPr>
        </p:nvSpPr>
        <p:spPr/>
        <p:txBody>
          <a:bodyPr/>
          <a:lstStyle/>
          <a:p>
            <a:r>
              <a:rPr lang="en-US" sz="2800" dirty="0" err="1"/>
              <a:t>eRA</a:t>
            </a:r>
            <a:r>
              <a:rPr lang="en-US" sz="2800" dirty="0"/>
              <a:t> Commons allows users to give other users permission to do specific actions on their behalf</a:t>
            </a:r>
          </a:p>
        </p:txBody>
      </p:sp>
      <p:sp>
        <p:nvSpPr>
          <p:cNvPr id="4" name="Content Placeholder 3"/>
          <p:cNvSpPr>
            <a:spLocks noGrp="1"/>
          </p:cNvSpPr>
          <p:nvPr>
            <p:ph sz="quarter" idx="13"/>
          </p:nvPr>
        </p:nvSpPr>
        <p:spPr/>
        <p:txBody>
          <a:bodyPr/>
          <a:lstStyle/>
          <a:p>
            <a:pPr marL="514350" indent="-514350">
              <a:buFont typeface="+mj-lt"/>
              <a:buAutoNum type="arabicPeriod"/>
            </a:pPr>
            <a:r>
              <a:rPr lang="en-US" sz="3600" dirty="0"/>
              <a:t>Progress Report </a:t>
            </a:r>
            <a:r>
              <a:rPr lang="en-US" sz="3200" dirty="0"/>
              <a:t>(SO, AO, AA to PI)</a:t>
            </a:r>
          </a:p>
          <a:p>
            <a:pPr marL="514350" indent="-514350">
              <a:buFont typeface="+mj-lt"/>
              <a:buAutoNum type="arabicPeriod"/>
            </a:pPr>
            <a:r>
              <a:rPr lang="en-US" sz="3600" dirty="0"/>
              <a:t>Progress Report </a:t>
            </a:r>
            <a:r>
              <a:rPr lang="en-US" sz="3200" dirty="0"/>
              <a:t>(PI to ASST)</a:t>
            </a:r>
          </a:p>
          <a:p>
            <a:pPr marL="514350" indent="-514350">
              <a:buFont typeface="+mj-lt"/>
              <a:buAutoNum type="arabicPeriod"/>
            </a:pPr>
            <a:r>
              <a:rPr lang="en-US" sz="3600" dirty="0"/>
              <a:t>Sponsor</a:t>
            </a:r>
          </a:p>
          <a:p>
            <a:pPr marL="514350" indent="-514350">
              <a:buFont typeface="+mj-lt"/>
              <a:buAutoNum type="arabicPeriod"/>
            </a:pPr>
            <a:r>
              <a:rPr lang="en-US" sz="3600" dirty="0"/>
              <a:t>Status</a:t>
            </a:r>
          </a:p>
          <a:p>
            <a:pPr marL="514350" indent="-514350">
              <a:buFont typeface="+mj-lt"/>
              <a:buAutoNum type="arabicPeriod"/>
            </a:pPr>
            <a:r>
              <a:rPr lang="en-US" sz="3600" dirty="0"/>
              <a:t>Personal Profile</a:t>
            </a:r>
          </a:p>
          <a:p>
            <a:pPr marL="514350" indent="-514350">
              <a:buFont typeface="+mj-lt"/>
              <a:buAutoNum type="arabicPeriod"/>
            </a:pPr>
            <a:r>
              <a:rPr lang="en-US" sz="3600" dirty="0"/>
              <a:t>Submit</a:t>
            </a:r>
          </a:p>
          <a:p>
            <a:pPr marL="514350" indent="-514350">
              <a:buFont typeface="+mj-lt"/>
              <a:buAutoNum type="arabicPeriod"/>
            </a:pPr>
            <a:r>
              <a:rPr lang="en-US" sz="3600" dirty="0"/>
              <a:t>xTrain</a:t>
            </a:r>
          </a:p>
        </p:txBody>
      </p:sp>
      <p:pic>
        <p:nvPicPr>
          <p:cNvPr id="6" name="Picture 5" descr="Stickman with key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3048000"/>
            <a:ext cx="2857500" cy="3810000"/>
          </a:xfrm>
          <a:prstGeom prst="rect">
            <a:avLst/>
          </a:prstGeom>
        </p:spPr>
      </p:pic>
    </p:spTree>
    <p:custDataLst>
      <p:tags r:id="rId1"/>
    </p:custDataLst>
    <p:extLst>
      <p:ext uri="{BB962C8B-B14F-4D97-AF65-F5344CB8AC3E}">
        <p14:creationId xmlns:p14="http://schemas.microsoft.com/office/powerpoint/2010/main" val="193345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5" y="1"/>
            <a:ext cx="8534400" cy="758825"/>
          </a:xfrm>
        </p:spPr>
        <p:txBody>
          <a:bodyPr/>
          <a:lstStyle/>
          <a:p>
            <a:r>
              <a:rPr lang="en-US" dirty="0"/>
              <a:t>Delegations Chart</a:t>
            </a:r>
          </a:p>
        </p:txBody>
      </p:sp>
      <p:graphicFrame>
        <p:nvGraphicFramePr>
          <p:cNvPr id="4" name="Content Placeholder 3" title="Delgations"/>
          <p:cNvGraphicFramePr>
            <a:graphicFrameLocks noGrp="1"/>
          </p:cNvGraphicFramePr>
          <p:nvPr>
            <p:ph sz="quarter" idx="13"/>
            <p:extLst>
              <p:ext uri="{D42A27DB-BD31-4B8C-83A1-F6EECF244321}">
                <p14:modId xmlns:p14="http://schemas.microsoft.com/office/powerpoint/2010/main" val="2591262863"/>
              </p:ext>
            </p:extLst>
          </p:nvPr>
        </p:nvGraphicFramePr>
        <p:xfrm>
          <a:off x="762000" y="838200"/>
          <a:ext cx="10439400" cy="5880605"/>
        </p:xfrm>
        <a:graphic>
          <a:graphicData uri="http://schemas.openxmlformats.org/drawingml/2006/table">
            <a:tbl>
              <a:tblPr firstRow="1" bandRow="1">
                <a:tableStyleId>{5C22544A-7EE6-4342-B048-85BDC9FD1C3A}</a:tableStyleId>
              </a:tblPr>
              <a:tblGrid>
                <a:gridCol w="1983636">
                  <a:extLst>
                    <a:ext uri="{9D8B030D-6E8A-4147-A177-3AD203B41FA5}">
                      <a16:colId xmlns:a16="http://schemas.microsoft.com/office/drawing/2014/main" val="20000"/>
                    </a:ext>
                  </a:extLst>
                </a:gridCol>
                <a:gridCol w="2042459">
                  <a:extLst>
                    <a:ext uri="{9D8B030D-6E8A-4147-A177-3AD203B41FA5}">
                      <a16:colId xmlns:a16="http://schemas.microsoft.com/office/drawing/2014/main" val="20001"/>
                    </a:ext>
                  </a:extLst>
                </a:gridCol>
                <a:gridCol w="1777250">
                  <a:extLst>
                    <a:ext uri="{9D8B030D-6E8A-4147-A177-3AD203B41FA5}">
                      <a16:colId xmlns:a16="http://schemas.microsoft.com/office/drawing/2014/main" val="20002"/>
                    </a:ext>
                  </a:extLst>
                </a:gridCol>
                <a:gridCol w="4636055">
                  <a:extLst>
                    <a:ext uri="{9D8B030D-6E8A-4147-A177-3AD203B41FA5}">
                      <a16:colId xmlns:a16="http://schemas.microsoft.com/office/drawing/2014/main" val="20003"/>
                    </a:ext>
                  </a:extLst>
                </a:gridCol>
              </a:tblGrid>
              <a:tr h="587827">
                <a:tc>
                  <a:txBody>
                    <a:bodyPr/>
                    <a:lstStyle/>
                    <a:p>
                      <a:pPr algn="ctr"/>
                      <a:r>
                        <a:rPr lang="en-US" sz="1600" baseline="0" dirty="0">
                          <a:latin typeface="Arial" panose="020B0604020202020204" pitchFamily="34" charset="0"/>
                          <a:cs typeface="Arial" panose="020B0604020202020204" pitchFamily="34" charset="0"/>
                        </a:rPr>
                        <a:t>Type (Name)</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By</a:t>
                      </a:r>
                    </a:p>
                  </a:txBody>
                  <a:tcPr anchor="ctr"/>
                </a:tc>
                <a:tc>
                  <a:txBody>
                    <a:bodyPr/>
                    <a:lstStyle/>
                    <a:p>
                      <a:pPr algn="ctr"/>
                      <a:r>
                        <a:rPr lang="en-US" sz="1600" dirty="0">
                          <a:latin typeface="Arial" panose="020B0604020202020204" pitchFamily="34" charset="0"/>
                          <a:cs typeface="Arial" panose="020B0604020202020204" pitchFamily="34" charset="0"/>
                        </a:rPr>
                        <a:t>To</a:t>
                      </a:r>
                    </a:p>
                  </a:txBody>
                  <a:tcPr anchor="ctr"/>
                </a:tc>
                <a:tc>
                  <a:txBody>
                    <a:bodyPr/>
                    <a:lstStyle/>
                    <a:p>
                      <a:pPr algn="ctr"/>
                      <a:r>
                        <a:rPr lang="en-US" sz="1600" dirty="0">
                          <a:latin typeface="Arial" panose="020B0604020202020204" pitchFamily="34" charset="0"/>
                          <a:cs typeface="Arial" panose="020B0604020202020204" pitchFamily="34" charset="0"/>
                        </a:rPr>
                        <a:t>What it</a:t>
                      </a:r>
                      <a:r>
                        <a:rPr lang="en-US" sz="1600" baseline="0" dirty="0">
                          <a:latin typeface="Arial" panose="020B0604020202020204" pitchFamily="34" charset="0"/>
                          <a:cs typeface="Arial" panose="020B0604020202020204" pitchFamily="34" charset="0"/>
                        </a:rPr>
                        <a:t> does</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800519">
                <a:tc>
                  <a:txBody>
                    <a:bodyPr/>
                    <a:lstStyle/>
                    <a:p>
                      <a:pPr algn="l"/>
                      <a:r>
                        <a:rPr lang="en-US" sz="1600" dirty="0">
                          <a:latin typeface="Arial" panose="020B0604020202020204" pitchFamily="34" charset="0"/>
                          <a:cs typeface="Arial" panose="020B0604020202020204" pitchFamily="34" charset="0"/>
                        </a:rPr>
                        <a:t>Progress Report</a:t>
                      </a:r>
                    </a:p>
                  </a:txBody>
                  <a:tcPr anchor="ctr"/>
                </a:tc>
                <a:tc>
                  <a:txBody>
                    <a:bodyPr/>
                    <a:lstStyle/>
                    <a:p>
                      <a:pPr algn="l"/>
                      <a:r>
                        <a:rPr lang="en-US" sz="1600" dirty="0">
                          <a:latin typeface="Arial" panose="020B0604020202020204" pitchFamily="34" charset="0"/>
                          <a:cs typeface="Arial" panose="020B0604020202020204" pitchFamily="34" charset="0"/>
                        </a:rPr>
                        <a:t>SO, AA, AO</a:t>
                      </a:r>
                    </a:p>
                  </a:txBody>
                  <a:tcPr anchor="ctr"/>
                </a:tc>
                <a:tc>
                  <a:txBody>
                    <a:bodyPr/>
                    <a:lstStyle/>
                    <a:p>
                      <a:pPr algn="l"/>
                      <a:r>
                        <a:rPr lang="en-US" sz="1600" dirty="0">
                          <a:latin typeface="Arial" panose="020B0604020202020204" pitchFamily="34" charset="0"/>
                          <a:cs typeface="Arial" panose="020B0604020202020204" pitchFamily="34" charset="0"/>
                        </a:rPr>
                        <a:t>PI on behalf </a:t>
                      </a:r>
                    </a:p>
                    <a:p>
                      <a:pPr algn="l"/>
                      <a:r>
                        <a:rPr lang="en-US" sz="1600" dirty="0">
                          <a:latin typeface="Arial" panose="020B0604020202020204" pitchFamily="34" charset="0"/>
                          <a:cs typeface="Arial" panose="020B0604020202020204" pitchFamily="34" charset="0"/>
                        </a:rPr>
                        <a:t>of a PI</a:t>
                      </a:r>
                    </a:p>
                  </a:txBody>
                  <a:tcPr anchor="ctr"/>
                </a:tc>
                <a:tc>
                  <a:txBody>
                    <a:bodyPr/>
                    <a:lstStyle/>
                    <a:p>
                      <a:pPr algn="l"/>
                      <a:r>
                        <a:rPr lang="en-US" sz="1600" dirty="0">
                          <a:solidFill>
                            <a:schemeClr val="tx1">
                              <a:lumMod val="95000"/>
                              <a:lumOff val="5000"/>
                            </a:schemeClr>
                          </a:solidFill>
                          <a:latin typeface="Arial" panose="020B0604020202020204" pitchFamily="34" charset="0"/>
                          <a:cs typeface="Arial" panose="020B0604020202020204" pitchFamily="34" charset="0"/>
                        </a:rPr>
                        <a:t>Enables the delegated PI</a:t>
                      </a:r>
                      <a:r>
                        <a:rPr lang="en-US" sz="1600" baseline="0" dirty="0">
                          <a:solidFill>
                            <a:schemeClr val="tx1">
                              <a:lumMod val="95000"/>
                              <a:lumOff val="5000"/>
                            </a:schemeClr>
                          </a:solidFill>
                          <a:latin typeface="Arial" panose="020B0604020202020204" pitchFamily="34" charset="0"/>
                          <a:cs typeface="Arial" panose="020B0604020202020204" pitchFamily="34" charset="0"/>
                        </a:rPr>
                        <a:t> to work on progress reports of another PI – includes Interim and Final RPPR, and HSS requests</a:t>
                      </a:r>
                      <a:endParaRPr lang="en-US" sz="1600" dirty="0">
                        <a:solidFill>
                          <a:schemeClr val="tx1">
                            <a:lumMod val="95000"/>
                            <a:lumOff val="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8005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Progress Report</a:t>
                      </a:r>
                    </a:p>
                  </a:txBody>
                  <a:tcPr anchor="ctr"/>
                </a:tc>
                <a:tc>
                  <a:txBody>
                    <a:bodyPr/>
                    <a:lstStyle/>
                    <a:p>
                      <a:pPr algn="l"/>
                      <a:r>
                        <a:rPr lang="en-US" sz="1600" dirty="0">
                          <a:latin typeface="Arial" panose="020B0604020202020204" pitchFamily="34" charset="0"/>
                          <a:cs typeface="Arial" panose="020B0604020202020204" pitchFamily="34" charset="0"/>
                        </a:rPr>
                        <a:t>PI</a:t>
                      </a:r>
                    </a:p>
                  </a:txBody>
                  <a:tcPr anchor="ctr"/>
                </a:tc>
                <a:tc>
                  <a:txBody>
                    <a:bodyPr/>
                    <a:lstStyle/>
                    <a:p>
                      <a:pPr algn="l"/>
                      <a:r>
                        <a:rPr lang="en-US" sz="1600" dirty="0">
                          <a:latin typeface="Arial" panose="020B0604020202020204" pitchFamily="34" charset="0"/>
                          <a:cs typeface="Arial" panose="020B0604020202020204" pitchFamily="34" charset="0"/>
                        </a:rPr>
                        <a:t>User within</a:t>
                      </a:r>
                    </a:p>
                    <a:p>
                      <a:pPr algn="l"/>
                      <a:r>
                        <a:rPr lang="en-US" sz="1600" dirty="0">
                          <a:latin typeface="Arial" panose="020B0604020202020204" pitchFamily="34" charset="0"/>
                          <a:cs typeface="Arial" panose="020B0604020202020204" pitchFamily="34" charset="0"/>
                        </a:rPr>
                        <a:t>Institution with ASST or AO role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lumMod val="95000"/>
                              <a:lumOff val="5000"/>
                            </a:schemeClr>
                          </a:solidFill>
                          <a:effectLst/>
                          <a:latin typeface="Arial" panose="020B0604020202020204" pitchFamily="34" charset="0"/>
                          <a:ea typeface="+mn-ea"/>
                          <a:cs typeface="Arial" panose="020B0604020202020204" pitchFamily="34" charset="0"/>
                        </a:rPr>
                        <a:t>Enables the authorized user to work on progress reports for the PI</a:t>
                      </a:r>
                      <a:r>
                        <a:rPr lang="en-US" sz="1600" baseline="0" dirty="0">
                          <a:solidFill>
                            <a:schemeClr val="tx1">
                              <a:lumMod val="95000"/>
                              <a:lumOff val="5000"/>
                            </a:schemeClr>
                          </a:solidFill>
                          <a:latin typeface="Arial" panose="020B0604020202020204" pitchFamily="34" charset="0"/>
                          <a:cs typeface="Arial" panose="020B0604020202020204" pitchFamily="34" charset="0"/>
                        </a:rPr>
                        <a:t> – includes Interim and Final RPPR, and HSS requests</a:t>
                      </a:r>
                      <a:endParaRPr lang="en-US" sz="1600" dirty="0">
                        <a:solidFill>
                          <a:schemeClr val="tx1">
                            <a:lumMod val="95000"/>
                            <a:lumOff val="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800519">
                <a:tc>
                  <a:txBody>
                    <a:bodyPr/>
                    <a:lstStyle/>
                    <a:p>
                      <a:pPr algn="l"/>
                      <a:r>
                        <a:rPr lang="en-US" sz="1600" dirty="0">
                          <a:latin typeface="Arial" panose="020B0604020202020204" pitchFamily="34" charset="0"/>
                          <a:cs typeface="Arial" panose="020B0604020202020204" pitchFamily="34" charset="0"/>
                        </a:rPr>
                        <a:t>Sponsor</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SO, AA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(on behalf</a:t>
                      </a:r>
                      <a:r>
                        <a:rPr lang="en-US" sz="1600" baseline="0" dirty="0">
                          <a:latin typeface="Arial" panose="020B0604020202020204" pitchFamily="34" charset="0"/>
                          <a:cs typeface="Arial" panose="020B0604020202020204" pitchFamily="34" charset="0"/>
                        </a:rPr>
                        <a:t>  of Sponsor)</a:t>
                      </a:r>
                      <a:endParaRPr lang="en-US" sz="1600" dirty="0">
                        <a:latin typeface="Arial" panose="020B0604020202020204" pitchFamily="34" charset="0"/>
                        <a:cs typeface="Arial" panose="020B0604020202020204" pitchFamily="34" charset="0"/>
                      </a:endParaRPr>
                    </a:p>
                  </a:txBody>
                  <a:tcPr anchor="ctr"/>
                </a:tc>
                <a:tc>
                  <a:txBody>
                    <a:bodyPr/>
                    <a:lstStyle/>
                    <a:p>
                      <a:pPr algn="l"/>
                      <a:r>
                        <a:rPr lang="en-US" sz="1600" dirty="0">
                          <a:latin typeface="Arial" panose="020B0604020202020204" pitchFamily="34" charset="0"/>
                          <a:cs typeface="Arial" panose="020B0604020202020204" pitchFamily="34" charset="0"/>
                        </a:rPr>
                        <a:t>ASST</a:t>
                      </a:r>
                    </a:p>
                  </a:txBody>
                  <a:tcPr anchor="ctr"/>
                </a:tc>
                <a:tc>
                  <a:txBody>
                    <a:bodyPr/>
                    <a:lstStyle/>
                    <a:p>
                      <a:pPr algn="l"/>
                      <a:r>
                        <a:rPr lang="en-US" sz="1600" b="0" i="0" kern="1200" dirty="0">
                          <a:solidFill>
                            <a:schemeClr val="dk1"/>
                          </a:solidFill>
                          <a:effectLst/>
                          <a:latin typeface="Arial" panose="020B0604020202020204" pitchFamily="34" charset="0"/>
                          <a:ea typeface="+mn-ea"/>
                          <a:cs typeface="Arial" panose="020B0604020202020204" pitchFamily="34" charset="0"/>
                        </a:rPr>
                        <a:t>Allows the ASST to access the xTrain module</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r h="567034">
                <a:tc>
                  <a:txBody>
                    <a:bodyPr/>
                    <a:lstStyle/>
                    <a:p>
                      <a:pPr algn="l"/>
                      <a:r>
                        <a:rPr lang="en-US" sz="1600" dirty="0">
                          <a:latin typeface="Arial" panose="020B0604020202020204" pitchFamily="34" charset="0"/>
                          <a:cs typeface="Arial" panose="020B0604020202020204" pitchFamily="34" charset="0"/>
                        </a:rPr>
                        <a:t>Status</a:t>
                      </a:r>
                    </a:p>
                  </a:txBody>
                  <a:tcPr anchor="ctr"/>
                </a:tc>
                <a:tc>
                  <a:txBody>
                    <a:bodyPr/>
                    <a:lstStyle/>
                    <a:p>
                      <a:pPr algn="l"/>
                      <a:r>
                        <a:rPr lang="en-US" sz="1600" dirty="0">
                          <a:latin typeface="Arial" panose="020B0604020202020204" pitchFamily="34" charset="0"/>
                          <a:cs typeface="Arial" panose="020B0604020202020204" pitchFamily="34" charset="0"/>
                        </a:rPr>
                        <a:t>PI</a:t>
                      </a:r>
                    </a:p>
                  </a:txBody>
                  <a:tcPr anchor="ctr"/>
                </a:tc>
                <a:tc>
                  <a:txBody>
                    <a:bodyPr/>
                    <a:lstStyle/>
                    <a:p>
                      <a:pPr algn="l"/>
                      <a:r>
                        <a:rPr lang="en-US" sz="1600" dirty="0">
                          <a:latin typeface="Arial" panose="020B0604020202020204" pitchFamily="34" charset="0"/>
                          <a:cs typeface="Arial" panose="020B0604020202020204" pitchFamily="34" charset="0"/>
                        </a:rPr>
                        <a:t>ASST</a:t>
                      </a:r>
                    </a:p>
                  </a:txBody>
                  <a:tcPr anchor="ctr"/>
                </a:tc>
                <a:tc>
                  <a:txBody>
                    <a:bodyPr/>
                    <a:lstStyle/>
                    <a:p>
                      <a:pPr algn="l"/>
                      <a:r>
                        <a:rPr lang="en-US" sz="1600" b="0" i="0" kern="1200" dirty="0">
                          <a:solidFill>
                            <a:schemeClr val="dk1"/>
                          </a:solidFill>
                          <a:effectLst/>
                          <a:latin typeface="Arial" panose="020B0604020202020204" pitchFamily="34" charset="0"/>
                          <a:ea typeface="+mn-ea"/>
                          <a:cs typeface="Arial" panose="020B0604020202020204" pitchFamily="34" charset="0"/>
                        </a:rPr>
                        <a:t>Allows the ASST to work with the Status module</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r h="662984">
                <a:tc>
                  <a:txBody>
                    <a:bodyPr/>
                    <a:lstStyle/>
                    <a:p>
                      <a:pPr algn="l"/>
                      <a:r>
                        <a:rPr lang="en-US" sz="1600" dirty="0">
                          <a:latin typeface="Arial" panose="020B0604020202020204" pitchFamily="34" charset="0"/>
                          <a:cs typeface="Arial" panose="020B0604020202020204" pitchFamily="34" charset="0"/>
                        </a:rPr>
                        <a:t>PPF</a:t>
                      </a:r>
                    </a:p>
                  </a:txBody>
                  <a:tcPr anchor="ctr"/>
                </a:tc>
                <a:tc>
                  <a:txBody>
                    <a:bodyPr/>
                    <a:lstStyle/>
                    <a:p>
                      <a:pPr algn="l"/>
                      <a:r>
                        <a:rPr lang="en-US" sz="1600" dirty="0">
                          <a:latin typeface="Arial" panose="020B0604020202020204" pitchFamily="34" charset="0"/>
                          <a:cs typeface="Arial" panose="020B0604020202020204" pitchFamily="34" charset="0"/>
                        </a:rPr>
                        <a:t>All Users</a:t>
                      </a:r>
                    </a:p>
                  </a:txBody>
                  <a:tcPr anchor="ctr"/>
                </a:tc>
                <a:tc>
                  <a:txBody>
                    <a:bodyPr/>
                    <a:lstStyle/>
                    <a:p>
                      <a:pPr algn="l"/>
                      <a:r>
                        <a:rPr lang="en-US" sz="1600" dirty="0">
                          <a:latin typeface="Arial" panose="020B0604020202020204" pitchFamily="34" charset="0"/>
                          <a:cs typeface="Arial" panose="020B0604020202020204" pitchFamily="34" charset="0"/>
                        </a:rPr>
                        <a:t>User</a:t>
                      </a:r>
                      <a:r>
                        <a:rPr lang="en-US" sz="1600" baseline="0" dirty="0">
                          <a:latin typeface="Arial" panose="020B0604020202020204" pitchFamily="34" charset="0"/>
                          <a:cs typeface="Arial" panose="020B0604020202020204" pitchFamily="34" charset="0"/>
                        </a:rPr>
                        <a:t> within Institution</a:t>
                      </a:r>
                      <a:endParaRPr lang="en-US" sz="1600" dirty="0">
                        <a:latin typeface="Arial" panose="020B0604020202020204" pitchFamily="34" charset="0"/>
                        <a:cs typeface="Arial" panose="020B0604020202020204" pitchFamily="34" charset="0"/>
                      </a:endParaRPr>
                    </a:p>
                  </a:txBody>
                  <a:tcPr anchor="ctr"/>
                </a:tc>
                <a:tc>
                  <a:txBody>
                    <a:bodyPr/>
                    <a:lstStyle/>
                    <a:p>
                      <a:pPr algn="l"/>
                      <a:r>
                        <a:rPr lang="en-US" sz="1600" b="0" i="0" kern="1200" dirty="0">
                          <a:solidFill>
                            <a:schemeClr val="dk1"/>
                          </a:solidFill>
                          <a:effectLst/>
                          <a:latin typeface="Arial" panose="020B0604020202020204" pitchFamily="34" charset="0"/>
                          <a:ea typeface="+mn-ea"/>
                          <a:cs typeface="Arial" panose="020B0604020202020204" pitchFamily="34" charset="0"/>
                        </a:rPr>
                        <a:t>Enables another user to edit someone else's personal profile</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5"/>
                  </a:ext>
                </a:extLst>
              </a:tr>
              <a:tr h="804688">
                <a:tc>
                  <a:txBody>
                    <a:bodyPr/>
                    <a:lstStyle/>
                    <a:p>
                      <a:pPr algn="l"/>
                      <a:r>
                        <a:rPr lang="en-US" sz="1600" dirty="0">
                          <a:latin typeface="Arial" panose="020B0604020202020204" pitchFamily="34" charset="0"/>
                          <a:cs typeface="Arial" panose="020B0604020202020204" pitchFamily="34" charset="0"/>
                        </a:rPr>
                        <a:t>Submit</a:t>
                      </a:r>
                    </a:p>
                  </a:txBody>
                  <a:tcPr anchor="ctr"/>
                </a:tc>
                <a:tc>
                  <a:txBody>
                    <a:bodyPr/>
                    <a:lstStyle/>
                    <a:p>
                      <a:pPr algn="l"/>
                      <a:r>
                        <a:rPr lang="en-US" sz="1600" dirty="0">
                          <a:latin typeface="Arial" panose="020B0604020202020204" pitchFamily="34" charset="0"/>
                          <a:cs typeface="Arial" panose="020B0604020202020204" pitchFamily="34" charset="0"/>
                        </a:rPr>
                        <a:t>SO</a:t>
                      </a:r>
                    </a:p>
                  </a:txBody>
                  <a:tcPr anchor="ctr"/>
                </a:tc>
                <a:tc>
                  <a:txBody>
                    <a:bodyPr/>
                    <a:lstStyle/>
                    <a:p>
                      <a:pPr algn="l"/>
                      <a:r>
                        <a:rPr lang="en-US" sz="1600" dirty="0">
                          <a:latin typeface="Arial" panose="020B0604020202020204" pitchFamily="34" charset="0"/>
                          <a:cs typeface="Arial" panose="020B0604020202020204" pitchFamily="34" charset="0"/>
                        </a:rPr>
                        <a:t>PI</a:t>
                      </a:r>
                    </a:p>
                  </a:txBody>
                  <a:tcPr anchor="ctr"/>
                </a:tc>
                <a:tc>
                  <a:txBody>
                    <a:bodyPr/>
                    <a:lstStyle/>
                    <a:p>
                      <a:pPr algn="l"/>
                      <a:r>
                        <a:rPr lang="en-US" sz="1600" dirty="0">
                          <a:solidFill>
                            <a:schemeClr val="tx1">
                              <a:lumMod val="95000"/>
                              <a:lumOff val="5000"/>
                            </a:schemeClr>
                          </a:solidFill>
                          <a:effectLst/>
                          <a:latin typeface="Arial" panose="020B0604020202020204" pitchFamily="34" charset="0"/>
                          <a:cs typeface="Arial" panose="020B0604020202020204" pitchFamily="34" charset="0"/>
                        </a:rPr>
                        <a:t>Enables the PI to submit RPPR and MYPR reports – now needed for PI if they are to submit Interim</a:t>
                      </a:r>
                      <a:r>
                        <a:rPr lang="en-US" sz="1600" baseline="0" dirty="0">
                          <a:solidFill>
                            <a:schemeClr val="tx1">
                              <a:lumMod val="95000"/>
                              <a:lumOff val="5000"/>
                            </a:schemeClr>
                          </a:solidFill>
                          <a:effectLst/>
                          <a:latin typeface="Arial" panose="020B0604020202020204" pitchFamily="34" charset="0"/>
                          <a:cs typeface="Arial" panose="020B0604020202020204" pitchFamily="34" charset="0"/>
                        </a:rPr>
                        <a:t> RPPR,</a:t>
                      </a:r>
                      <a:r>
                        <a:rPr lang="en-US" sz="1600" dirty="0">
                          <a:solidFill>
                            <a:schemeClr val="tx1">
                              <a:lumMod val="95000"/>
                              <a:lumOff val="5000"/>
                            </a:schemeClr>
                          </a:solidFill>
                          <a:effectLst/>
                          <a:latin typeface="Arial" panose="020B0604020202020204" pitchFamily="34" charset="0"/>
                          <a:cs typeface="Arial" panose="020B0604020202020204" pitchFamily="34" charset="0"/>
                        </a:rPr>
                        <a:t> Final RPPR, and HSS Data</a:t>
                      </a:r>
                    </a:p>
                  </a:txBody>
                  <a:tcPr marL="47625" marR="47625" marT="47625" marB="47625" anchor="ctr"/>
                </a:tc>
                <a:extLst>
                  <a:ext uri="{0D108BD9-81ED-4DB2-BD59-A6C34878D82A}">
                    <a16:rowId xmlns:a16="http://schemas.microsoft.com/office/drawing/2014/main" val="10006"/>
                  </a:ext>
                </a:extLst>
              </a:tr>
              <a:tr h="767110">
                <a:tc>
                  <a:txBody>
                    <a:bodyPr/>
                    <a:lstStyle/>
                    <a:p>
                      <a:pPr algn="l"/>
                      <a:r>
                        <a:rPr lang="en-US" sz="1600" dirty="0">
                          <a:latin typeface="Arial" panose="020B0604020202020204" pitchFamily="34" charset="0"/>
                          <a:cs typeface="Arial" panose="020B0604020202020204" pitchFamily="34" charset="0"/>
                        </a:rPr>
                        <a:t>xTrain</a:t>
                      </a:r>
                    </a:p>
                  </a:txBody>
                  <a:tcPr anchor="ctr"/>
                </a:tc>
                <a:tc>
                  <a:txBody>
                    <a:bodyPr/>
                    <a:lstStyle/>
                    <a:p>
                      <a:pPr algn="l"/>
                      <a:r>
                        <a:rPr lang="en-US" sz="1600" dirty="0">
                          <a:latin typeface="Arial" panose="020B0604020202020204" pitchFamily="34" charset="0"/>
                          <a:cs typeface="Arial" panose="020B0604020202020204" pitchFamily="34" charset="0"/>
                        </a:rPr>
                        <a:t>PI, Sponsor</a:t>
                      </a:r>
                    </a:p>
                  </a:txBody>
                  <a:tcPr anchor="ctr"/>
                </a:tc>
                <a:tc>
                  <a:txBody>
                    <a:bodyPr/>
                    <a:lstStyle/>
                    <a:p>
                      <a:pPr algn="l"/>
                      <a:r>
                        <a:rPr lang="en-US" sz="1600" dirty="0">
                          <a:latin typeface="Arial" panose="020B0604020202020204" pitchFamily="34" charset="0"/>
                          <a:cs typeface="Arial" panose="020B0604020202020204" pitchFamily="34" charset="0"/>
                        </a:rPr>
                        <a:t>ASST</a:t>
                      </a:r>
                    </a:p>
                  </a:txBody>
                  <a:tcPr anchor="ctr"/>
                </a:tc>
                <a:tc>
                  <a:txBody>
                    <a:bodyPr/>
                    <a:lstStyle/>
                    <a:p>
                      <a:pPr algn="l"/>
                      <a:r>
                        <a:rPr lang="en-US" sz="1600" b="0" i="0" kern="1200" dirty="0">
                          <a:solidFill>
                            <a:schemeClr val="tx1">
                              <a:lumMod val="95000"/>
                              <a:lumOff val="5000"/>
                            </a:schemeClr>
                          </a:solidFill>
                          <a:effectLst/>
                          <a:latin typeface="Arial" panose="020B0604020202020204" pitchFamily="34" charset="0"/>
                          <a:ea typeface="+mn-ea"/>
                          <a:cs typeface="Arial" panose="020B0604020202020204" pitchFamily="34" charset="0"/>
                        </a:rPr>
                        <a:t>Enables the ASST to work with the xTrain module </a:t>
                      </a:r>
                      <a:r>
                        <a:rPr lang="en-US" sz="1600" b="0" i="1" kern="1200" dirty="0">
                          <a:solidFill>
                            <a:schemeClr val="tx1">
                              <a:lumMod val="95000"/>
                              <a:lumOff val="5000"/>
                            </a:schemeClr>
                          </a:solidFill>
                          <a:effectLst/>
                          <a:latin typeface="Arial" panose="020B0604020202020204" pitchFamily="34" charset="0"/>
                          <a:ea typeface="+mn-ea"/>
                          <a:cs typeface="Arial" panose="020B0604020202020204" pitchFamily="34" charset="0"/>
                        </a:rPr>
                        <a:t>and xTRACT</a:t>
                      </a:r>
                      <a:endParaRPr lang="en-US" sz="1600" i="1" dirty="0">
                        <a:solidFill>
                          <a:schemeClr val="tx1">
                            <a:lumMod val="95000"/>
                            <a:lumOff val="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7"/>
                  </a:ext>
                </a:extLst>
              </a:tr>
            </a:tbl>
          </a:graphicData>
        </a:graphic>
      </p:graphicFrame>
      <p:pic>
        <p:nvPicPr>
          <p:cNvPr id="5" name="Picture 4" descr="Stickman with ke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9000" y="111126"/>
            <a:ext cx="971549" cy="1295399"/>
          </a:xfrm>
          <a:prstGeom prst="rect">
            <a:avLst/>
          </a:prstGeom>
        </p:spPr>
      </p:pic>
    </p:spTree>
    <p:custDataLst>
      <p:tags r:id="rId1"/>
    </p:custDataLst>
    <p:extLst>
      <p:ext uri="{BB962C8B-B14F-4D97-AF65-F5344CB8AC3E}">
        <p14:creationId xmlns:p14="http://schemas.microsoft.com/office/powerpoint/2010/main" val="279421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143051"/>
            <a:ext cx="8534400" cy="596713"/>
          </a:xfrm>
        </p:spPr>
        <p:txBody>
          <a:bodyPr>
            <a:normAutofit/>
          </a:bodyPr>
          <a:lstStyle/>
          <a:p>
            <a:r>
              <a:rPr lang="en-US" dirty="0"/>
              <a:t>Our Path</a:t>
            </a:r>
          </a:p>
        </p:txBody>
      </p:sp>
      <p:graphicFrame>
        <p:nvGraphicFramePr>
          <p:cNvPr id="2" name="Diagram 1" descr="Order of topic to be discussed, from upper left to lower right, working vertically and across.">
            <a:extLst>
              <a:ext uri="{FF2B5EF4-FFF2-40B4-BE49-F238E27FC236}">
                <a16:creationId xmlns:a16="http://schemas.microsoft.com/office/drawing/2014/main" id="{8FCE74DC-B8F4-4BA7-B226-28BE2F4BFBDC}"/>
              </a:ext>
            </a:extLst>
          </p:cNvPr>
          <p:cNvGraphicFramePr/>
          <p:nvPr>
            <p:extLst>
              <p:ext uri="{D42A27DB-BD31-4B8C-83A1-F6EECF244321}">
                <p14:modId xmlns:p14="http://schemas.microsoft.com/office/powerpoint/2010/main" val="3565779052"/>
              </p:ext>
            </p:extLst>
          </p:nvPr>
        </p:nvGraphicFramePr>
        <p:xfrm>
          <a:off x="533400" y="1524000"/>
          <a:ext cx="11353800" cy="48005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131454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quot;&quot;" title="Prior Approval Tab in eRA Commons"/>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475146" y="225578"/>
            <a:ext cx="11219622" cy="4270222"/>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4800600" y="228601"/>
            <a:ext cx="5559425" cy="492987"/>
          </a:xfrm>
        </p:spPr>
        <p:txBody>
          <a:bodyPr>
            <a:noAutofit/>
          </a:bodyPr>
          <a:lstStyle/>
          <a:p>
            <a:pPr algn="l"/>
            <a:r>
              <a:rPr lang="en-US" sz="2400" dirty="0"/>
              <a:t>Prior Approval – NCE</a:t>
            </a:r>
          </a:p>
        </p:txBody>
      </p:sp>
      <p:sp>
        <p:nvSpPr>
          <p:cNvPr id="6" name="Content Placeholder 2"/>
          <p:cNvSpPr txBox="1">
            <a:spLocks/>
          </p:cNvSpPr>
          <p:nvPr/>
        </p:nvSpPr>
        <p:spPr bwMode="auto">
          <a:xfrm>
            <a:off x="457200" y="4648200"/>
            <a:ext cx="11277600" cy="19170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a:lstStyle>
          <a:p>
            <a:r>
              <a:rPr lang="en-US" sz="2800" dirty="0">
                <a:solidFill>
                  <a:srgbClr val="000000"/>
                </a:solidFill>
                <a:latin typeface="Arial" panose="020B0604020202020204" pitchFamily="34" charset="0"/>
                <a:cs typeface="Arial" panose="020B0604020202020204" pitchFamily="34" charset="0"/>
              </a:rPr>
              <a:t>No-Cost Extension (NCE)</a:t>
            </a:r>
          </a:p>
          <a:p>
            <a:pPr lvl="1"/>
            <a:r>
              <a:rPr lang="en-US" sz="2400" dirty="0">
                <a:solidFill>
                  <a:srgbClr val="000000"/>
                </a:solidFill>
                <a:latin typeface="Arial" panose="020B0604020202020204" pitchFamily="34" charset="0"/>
                <a:cs typeface="Arial" panose="020B0604020202020204" pitchFamily="34" charset="0"/>
              </a:rPr>
              <a:t>An extension of time to a project period and/or budget period to complete the work of the grant under that period, without additional Federal funds or competition</a:t>
            </a:r>
          </a:p>
          <a:p>
            <a:pPr marL="274638" lvl="1" indent="0">
              <a:buNone/>
            </a:pPr>
            <a:endParaRPr lang="en-US" sz="2400" dirty="0"/>
          </a:p>
        </p:txBody>
      </p:sp>
    </p:spTree>
    <p:custDataLst>
      <p:tags r:id="rId1"/>
    </p:custDataLst>
    <p:extLst>
      <p:ext uri="{BB962C8B-B14F-4D97-AF65-F5344CB8AC3E}">
        <p14:creationId xmlns:p14="http://schemas.microsoft.com/office/powerpoint/2010/main" val="171402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NCE Another Way</a:t>
            </a:r>
          </a:p>
        </p:txBody>
      </p:sp>
      <p:sp>
        <p:nvSpPr>
          <p:cNvPr id="3" name="Content Placeholder 2"/>
          <p:cNvSpPr>
            <a:spLocks noGrp="1"/>
          </p:cNvSpPr>
          <p:nvPr>
            <p:ph sz="quarter" idx="13"/>
          </p:nvPr>
        </p:nvSpPr>
        <p:spPr/>
        <p:txBody>
          <a:bodyPr/>
          <a:lstStyle/>
          <a:p>
            <a:r>
              <a:rPr lang="en-US" dirty="0"/>
              <a:t>Extension link appears in the SO Status Search Results Screen</a:t>
            </a:r>
          </a:p>
          <a:p>
            <a:endParaRPr lang="en-US" dirty="0"/>
          </a:p>
        </p:txBody>
      </p:sp>
      <p:pic>
        <p:nvPicPr>
          <p:cNvPr id="4" name="Picture 6" title="Extenstion Link in Status Screen"/>
          <p:cNvPicPr>
            <a:picLocks noChangeAspect="1" noChangeArrowheads="1"/>
          </p:cNvPicPr>
          <p:nvPr/>
        </p:nvPicPr>
        <p:blipFill rotWithShape="1">
          <a:blip r:embed="rId4">
            <a:extLst>
              <a:ext uri="{28A0092B-C50C-407E-A947-70E740481C1C}">
                <a14:useLocalDpi xmlns:a14="http://schemas.microsoft.com/office/drawing/2010/main" val="0"/>
              </a:ext>
            </a:extLst>
          </a:blip>
          <a:srcRect b="31749"/>
          <a:stretch/>
        </p:blipFill>
        <p:spPr bwMode="auto">
          <a:xfrm>
            <a:off x="673796" y="2095046"/>
            <a:ext cx="10832404" cy="4458154"/>
          </a:xfrm>
          <a:prstGeom prst="rect">
            <a:avLst/>
          </a:prstGeom>
          <a:ln>
            <a:noFill/>
          </a:ln>
          <a:effectLst>
            <a:outerShdw blurRad="190500" algn="tl" rotWithShape="0">
              <a:srgbClr val="000000">
                <a:alpha val="70000"/>
              </a:srgbClr>
            </a:outerShdw>
          </a:effectLst>
        </p:spPr>
      </p:pic>
      <p:sp>
        <p:nvSpPr>
          <p:cNvPr id="5" name="Rounded Rectangle 4" title="rounded rectangle"/>
          <p:cNvSpPr/>
          <p:nvPr/>
        </p:nvSpPr>
        <p:spPr>
          <a:xfrm>
            <a:off x="9448800" y="5781965"/>
            <a:ext cx="685800" cy="314035"/>
          </a:xfrm>
          <a:prstGeom prst="roundRect">
            <a:avLst/>
          </a:prstGeom>
          <a:noFill/>
          <a:ln w="38100">
            <a:solidFill>
              <a:srgbClr val="FF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8146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914400"/>
            <a:ext cx="3149600" cy="685800"/>
          </a:xfrm>
        </p:spPr>
        <p:txBody>
          <a:bodyPr/>
          <a:lstStyle/>
          <a:p>
            <a:pPr algn="ctr"/>
            <a:r>
              <a:rPr lang="en-US" sz="3600" dirty="0"/>
              <a:t>NCE</a:t>
            </a:r>
          </a:p>
        </p:txBody>
      </p:sp>
      <p:sp>
        <p:nvSpPr>
          <p:cNvPr id="3" name="Text Placeholder 2"/>
          <p:cNvSpPr>
            <a:spLocks noGrp="1"/>
          </p:cNvSpPr>
          <p:nvPr>
            <p:ph type="body" idx="1"/>
          </p:nvPr>
        </p:nvSpPr>
        <p:spPr/>
        <p:txBody>
          <a:bodyPr/>
          <a:lstStyle/>
          <a:p>
            <a:r>
              <a:rPr lang="en-US" sz="2400" dirty="0"/>
              <a:t>Electronically submit a notification to exercise one-time authority to extend without funds the final budget period of a project period of a grant.</a:t>
            </a:r>
          </a:p>
        </p:txBody>
      </p:sp>
      <p:sp>
        <p:nvSpPr>
          <p:cNvPr id="4" name="Content Placeholder 3"/>
          <p:cNvSpPr>
            <a:spLocks noGrp="1"/>
          </p:cNvSpPr>
          <p:nvPr>
            <p:ph sz="quarter" idx="13"/>
          </p:nvPr>
        </p:nvSpPr>
        <p:spPr/>
        <p:txBody>
          <a:bodyPr/>
          <a:lstStyle/>
          <a:p>
            <a:r>
              <a:rPr lang="en-US" sz="3200" dirty="0"/>
              <a:t>Only SOs can submit the NCE notification</a:t>
            </a:r>
          </a:p>
          <a:p>
            <a:r>
              <a:rPr lang="en-US" sz="3200" dirty="0"/>
              <a:t>May be submitted no earlier than 90 days before end of project and no later than project end date</a:t>
            </a:r>
          </a:p>
          <a:p>
            <a:r>
              <a:rPr lang="en-US" sz="3200" dirty="0"/>
              <a:t>Can request extension of 1-12 months, in one-month increments</a:t>
            </a:r>
          </a:p>
          <a:p>
            <a:r>
              <a:rPr lang="en-US" sz="3200" dirty="0"/>
              <a:t>E-mail notification sent to NIH Grants Management staff when SO processes the extension</a:t>
            </a:r>
          </a:p>
        </p:txBody>
      </p:sp>
    </p:spTree>
    <p:custDataLst>
      <p:tags r:id="rId1"/>
    </p:custDataLst>
    <p:extLst>
      <p:ext uri="{BB962C8B-B14F-4D97-AF65-F5344CB8AC3E}">
        <p14:creationId xmlns:p14="http://schemas.microsoft.com/office/powerpoint/2010/main" val="400493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Extension Screen</a:t>
            </a:r>
          </a:p>
        </p:txBody>
      </p:sp>
      <p:pic>
        <p:nvPicPr>
          <p:cNvPr id="4" name="Picture 7" descr="Not Cost externsio screen, select number of months" title="NCE screen"/>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63843" y="2362201"/>
            <a:ext cx="11142110" cy="3406913"/>
          </a:xfrm>
          <a:prstGeom prst="rect">
            <a:avLst/>
          </a:prstGeom>
          <a:noFill/>
          <a:ln w="9525">
            <a:solidFill>
              <a:srgbClr val="000000"/>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3" name="Group 2" title="Text box with arrow"/>
          <p:cNvGrpSpPr/>
          <p:nvPr/>
        </p:nvGrpSpPr>
        <p:grpSpPr>
          <a:xfrm>
            <a:off x="7275444" y="4532244"/>
            <a:ext cx="3352800" cy="707886"/>
            <a:chOff x="5410200" y="4191000"/>
            <a:chExt cx="3352800" cy="707886"/>
          </a:xfrm>
        </p:grpSpPr>
        <p:sp>
          <p:nvSpPr>
            <p:cNvPr id="7" name="Text Box 4" descr="New calculated project end date&#10;" title="Text box"/>
            <p:cNvSpPr txBox="1">
              <a:spLocks noChangeArrowheads="1"/>
            </p:cNvSpPr>
            <p:nvPr/>
          </p:nvSpPr>
          <p:spPr bwMode="auto">
            <a:xfrm>
              <a:off x="6629400" y="4191000"/>
              <a:ext cx="2133600" cy="707886"/>
            </a:xfrm>
            <a:prstGeom prst="rect">
              <a:avLst/>
            </a:prstGeom>
            <a:solidFill>
              <a:srgbClr val="FFFFCC"/>
            </a:solidFill>
            <a:ln w="12700">
              <a:solidFill>
                <a:srgbClr val="C000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defRPr/>
              </a:pPr>
              <a:r>
                <a:rPr lang="en-US" sz="2000" kern="0" dirty="0">
                  <a:solidFill>
                    <a:srgbClr val="C00000"/>
                  </a:solidFill>
                </a:rPr>
                <a:t>New calculated project end date</a:t>
              </a:r>
            </a:p>
          </p:txBody>
        </p:sp>
        <p:cxnSp>
          <p:nvCxnSpPr>
            <p:cNvPr id="18" name="Straight Arrow Connector 17" title="arrow to new date"/>
            <p:cNvCxnSpPr/>
            <p:nvPr/>
          </p:nvCxnSpPr>
          <p:spPr>
            <a:xfrm flipH="1">
              <a:off x="5410200" y="4648200"/>
              <a:ext cx="1219201"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5" name="Text Box 4"/>
          <p:cNvSpPr txBox="1">
            <a:spLocks noChangeArrowheads="1"/>
          </p:cNvSpPr>
          <p:nvPr/>
        </p:nvSpPr>
        <p:spPr bwMode="auto">
          <a:xfrm>
            <a:off x="1143000" y="1482037"/>
            <a:ext cx="3657600" cy="707886"/>
          </a:xfrm>
          <a:prstGeom prst="rect">
            <a:avLst/>
          </a:prstGeom>
          <a:solidFill>
            <a:srgbClr val="FFFFCC"/>
          </a:solidFill>
          <a:ln w="12700">
            <a:solidFill>
              <a:srgbClr val="C000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defRPr/>
            </a:pPr>
            <a:r>
              <a:rPr lang="en-US" sz="2000" kern="0" dirty="0">
                <a:solidFill>
                  <a:srgbClr val="C00000"/>
                </a:solidFill>
              </a:rPr>
              <a:t>Choose an extension of 1 to 12 months.</a:t>
            </a:r>
          </a:p>
        </p:txBody>
      </p:sp>
      <p:cxnSp>
        <p:nvCxnSpPr>
          <p:cNvPr id="21" name="Straight Arrow Connector 20" title="arrow to number of months"/>
          <p:cNvCxnSpPr>
            <a:cxnSpLocks/>
          </p:cNvCxnSpPr>
          <p:nvPr/>
        </p:nvCxnSpPr>
        <p:spPr>
          <a:xfrm>
            <a:off x="3563587" y="2189923"/>
            <a:ext cx="0" cy="222967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8725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 Approval – No Cost Extension: When?</a:t>
            </a:r>
          </a:p>
        </p:txBody>
      </p:sp>
      <p:sp>
        <p:nvSpPr>
          <p:cNvPr id="3" name="Content Placeholder 2"/>
          <p:cNvSpPr>
            <a:spLocks noGrp="1"/>
          </p:cNvSpPr>
          <p:nvPr>
            <p:ph sz="quarter" idx="13"/>
          </p:nvPr>
        </p:nvSpPr>
        <p:spPr>
          <a:xfrm>
            <a:off x="533400" y="1455252"/>
            <a:ext cx="11049000" cy="5448300"/>
          </a:xfrm>
        </p:spPr>
        <p:txBody>
          <a:bodyPr/>
          <a:lstStyle/>
          <a:p>
            <a:r>
              <a:rPr lang="en-US" sz="3200" dirty="0">
                <a:solidFill>
                  <a:srgbClr val="000000"/>
                </a:solidFill>
                <a:latin typeface="Arial" panose="020B0604020202020204" pitchFamily="34" charset="0"/>
                <a:cs typeface="Arial" panose="020B0604020202020204" pitchFamily="34" charset="0"/>
              </a:rPr>
              <a:t>When is a grant eligible for a NCE through Prior Approval?</a:t>
            </a:r>
          </a:p>
          <a:p>
            <a:endParaRPr lang="en-US" sz="3200" dirty="0">
              <a:solidFill>
                <a:srgbClr val="000000"/>
              </a:solidFill>
              <a:latin typeface="Arial" panose="020B0604020202020204" pitchFamily="34" charset="0"/>
              <a:cs typeface="Arial" panose="020B0604020202020204" pitchFamily="34" charset="0"/>
            </a:endParaRPr>
          </a:p>
          <a:p>
            <a:pPr lvl="1"/>
            <a:r>
              <a:rPr lang="en-US" sz="2800" dirty="0">
                <a:solidFill>
                  <a:srgbClr val="000000"/>
                </a:solidFill>
                <a:latin typeface="Arial" panose="020B0604020202020204" pitchFamily="34" charset="0"/>
                <a:cs typeface="Arial" panose="020B0604020202020204" pitchFamily="34" charset="0"/>
              </a:rPr>
              <a:t>When you have already used a NCE under expanded authority and you are within 90 days of the project end date.</a:t>
            </a:r>
          </a:p>
          <a:p>
            <a:pPr lvl="1"/>
            <a:endParaRPr lang="en-US" sz="2800" dirty="0">
              <a:solidFill>
                <a:srgbClr val="000000"/>
              </a:solidFill>
              <a:latin typeface="Arial" panose="020B0604020202020204" pitchFamily="34" charset="0"/>
              <a:cs typeface="Arial" panose="020B0604020202020204" pitchFamily="34" charset="0"/>
            </a:endParaRPr>
          </a:p>
          <a:p>
            <a:pPr lvl="1"/>
            <a:r>
              <a:rPr lang="en-US" sz="2800" dirty="0">
                <a:solidFill>
                  <a:srgbClr val="000000"/>
                </a:solidFill>
                <a:latin typeface="Arial" panose="020B0604020202020204" pitchFamily="34" charset="0"/>
                <a:cs typeface="Arial" panose="020B0604020202020204" pitchFamily="34" charset="0"/>
              </a:rPr>
              <a:t>When you are not under expanded authority and you are within 90 days of the project end date.</a:t>
            </a:r>
          </a:p>
          <a:p>
            <a:pPr lvl="1"/>
            <a:endParaRPr lang="en-US" sz="2800" dirty="0">
              <a:solidFill>
                <a:srgbClr val="000000"/>
              </a:solidFill>
              <a:latin typeface="Arial" panose="020B0604020202020204" pitchFamily="34" charset="0"/>
              <a:cs typeface="Arial" panose="020B0604020202020204" pitchFamily="34" charset="0"/>
            </a:endParaRPr>
          </a:p>
          <a:p>
            <a:pPr lvl="1"/>
            <a:r>
              <a:rPr lang="en-US" sz="2800" dirty="0">
                <a:solidFill>
                  <a:srgbClr val="000000"/>
                </a:solidFill>
                <a:latin typeface="Arial" panose="020B0604020202020204" pitchFamily="34" charset="0"/>
                <a:cs typeface="Arial" panose="020B0604020202020204" pitchFamily="34" charset="0"/>
              </a:rPr>
              <a:t>When the project end date has expired and has not been closed or has not entered unilateral closeout, whichever comes first.</a:t>
            </a:r>
          </a:p>
          <a:p>
            <a:pPr marL="274638" lvl="1" indent="0">
              <a:buNone/>
            </a:pPr>
            <a:endParaRPr lang="en-US" sz="2800" dirty="0"/>
          </a:p>
        </p:txBody>
      </p:sp>
    </p:spTree>
    <p:custDataLst>
      <p:tags r:id="rId1"/>
    </p:custDataLst>
    <p:extLst>
      <p:ext uri="{BB962C8B-B14F-4D97-AF65-F5344CB8AC3E}">
        <p14:creationId xmlns:p14="http://schemas.microsoft.com/office/powerpoint/2010/main" val="28651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Expanded Authority – You Get Just One</a:t>
            </a:r>
            <a:endParaRPr lang="en-US" dirty="0"/>
          </a:p>
        </p:txBody>
      </p:sp>
      <p:sp>
        <p:nvSpPr>
          <p:cNvPr id="8" name="Content Placeholder 7"/>
          <p:cNvSpPr>
            <a:spLocks noGrp="1"/>
          </p:cNvSpPr>
          <p:nvPr>
            <p:ph sz="quarter" idx="13"/>
          </p:nvPr>
        </p:nvSpPr>
        <p:spPr/>
        <p:txBody>
          <a:bodyPr/>
          <a:lstStyle/>
          <a:p>
            <a:r>
              <a:rPr lang="en-US" sz="3200" dirty="0"/>
              <a:t>No Cost Extension (NCE) part of ‘expanded authority’</a:t>
            </a:r>
          </a:p>
          <a:p>
            <a:r>
              <a:rPr lang="en-US" sz="3200" dirty="0"/>
              <a:t>Can only extend once without express approval</a:t>
            </a:r>
          </a:p>
          <a:p>
            <a:r>
              <a:rPr lang="en-US" sz="3200" dirty="0"/>
              <a:t>Increasing trend of extending in the middle of the project period (i.e. end of year 2 of 5 year grant)</a:t>
            </a:r>
          </a:p>
          <a:p>
            <a:pPr lvl="1"/>
            <a:r>
              <a:rPr lang="en-US" sz="2800" dirty="0"/>
              <a:t>If this is done, the Extension link will NOT appear 90 days from end of project end-date</a:t>
            </a:r>
          </a:p>
          <a:p>
            <a:pPr lvl="1"/>
            <a:r>
              <a:rPr lang="en-US" sz="2800" dirty="0"/>
              <a:t>If in need of an NCE, submit Prior Approval NCE request</a:t>
            </a:r>
          </a:p>
          <a:p>
            <a:r>
              <a:rPr lang="en-US" sz="3200" dirty="0"/>
              <a:t>See June’s 2015 eRA Items of Interest for more:</a:t>
            </a:r>
          </a:p>
          <a:p>
            <a:pPr lvl="1"/>
            <a:r>
              <a:rPr lang="en-US" sz="2000" dirty="0">
                <a:hlinkClick r:id="rId4" tooltip="June 2015 Items of Interest"/>
              </a:rPr>
              <a:t>https://era.nih.gov/news_and_events/era_item_June_2015.htm#expanded</a:t>
            </a:r>
            <a:endParaRPr lang="en-US" sz="2000" dirty="0"/>
          </a:p>
        </p:txBody>
      </p:sp>
    </p:spTree>
    <p:custDataLst>
      <p:tags r:id="rId1"/>
    </p:custDataLst>
    <p:extLst>
      <p:ext uri="{BB962C8B-B14F-4D97-AF65-F5344CB8AC3E}">
        <p14:creationId xmlns:p14="http://schemas.microsoft.com/office/powerpoint/2010/main" val="182487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Are Admin </a:t>
            </a:r>
            <a:r>
              <a:rPr lang="en-US" dirty="0" err="1"/>
              <a:t>Supps</a:t>
            </a:r>
            <a:r>
              <a:rPr lang="en-US" dirty="0"/>
              <a:t>?</a:t>
            </a:r>
          </a:p>
        </p:txBody>
      </p:sp>
      <p:pic>
        <p:nvPicPr>
          <p:cNvPr id="8" name="Picture 7" descr="''" title="eRA Commons landing page showing Admin Supp navigation tab"/>
          <p:cNvPicPr>
            <a:picLocks noChangeAspect="1"/>
          </p:cNvPicPr>
          <p:nvPr/>
        </p:nvPicPr>
        <p:blipFill rotWithShape="1">
          <a:blip r:embed="rId3">
            <a:extLst>
              <a:ext uri="{28A0092B-C50C-407E-A947-70E740481C1C}">
                <a14:useLocalDpi xmlns:a14="http://schemas.microsoft.com/office/drawing/2010/main" val="0"/>
              </a:ext>
            </a:extLst>
          </a:blip>
          <a:srcRect b="61787"/>
          <a:stretch/>
        </p:blipFill>
        <p:spPr>
          <a:xfrm>
            <a:off x="577428" y="4038601"/>
            <a:ext cx="11282096" cy="2438399"/>
          </a:xfrm>
          <a:prstGeom prst="rect">
            <a:avLst/>
          </a:prstGeom>
          <a:ln>
            <a:noFill/>
          </a:ln>
          <a:effectLst>
            <a:outerShdw blurRad="190500" algn="tl" rotWithShape="0">
              <a:srgbClr val="000000">
                <a:alpha val="70000"/>
              </a:srgbClr>
            </a:outerShdw>
          </a:effectLst>
        </p:spPr>
      </p:pic>
      <p:sp>
        <p:nvSpPr>
          <p:cNvPr id="9" name="Rounded Rectangle 8" title="rounded rectangle"/>
          <p:cNvSpPr/>
          <p:nvPr/>
        </p:nvSpPr>
        <p:spPr>
          <a:xfrm>
            <a:off x="6119190" y="5334000"/>
            <a:ext cx="738809" cy="314035"/>
          </a:xfrm>
          <a:prstGeom prst="roundRect">
            <a:avLst/>
          </a:prstGeom>
          <a:noFill/>
          <a:ln w="38100">
            <a:solidFill>
              <a:srgbClr val="FF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13"/>
          </p:nvPr>
        </p:nvSpPr>
        <p:spPr>
          <a:xfrm>
            <a:off x="402168" y="1371600"/>
            <a:ext cx="11485032" cy="4572000"/>
          </a:xfrm>
        </p:spPr>
        <p:txBody>
          <a:bodyPr/>
          <a:lstStyle/>
          <a:p>
            <a:pPr marL="0" indent="0">
              <a:buNone/>
            </a:pPr>
            <a:r>
              <a:rPr lang="en-US" sz="2800" dirty="0"/>
              <a:t>A request for additional funds during a current project period to provide for an increase in costs due to unforeseen circumstances.</a:t>
            </a:r>
          </a:p>
          <a:p>
            <a:r>
              <a:rPr lang="en-US" sz="2400" dirty="0"/>
              <a:t>Requested additional costs must be within the scope of the peer reviewed and approved project</a:t>
            </a:r>
          </a:p>
          <a:p>
            <a:r>
              <a:rPr lang="en-US" sz="2400" dirty="0"/>
              <a:t>Streamlined eRA Commons process</a:t>
            </a:r>
            <a:endParaRPr lang="en-US" sz="2400" baseline="30000" dirty="0"/>
          </a:p>
          <a:p>
            <a:pPr lvl="1"/>
            <a:r>
              <a:rPr lang="en-US" sz="2400" dirty="0"/>
              <a:t>Commons pre-populates much of the data needed for request from awarded grant</a:t>
            </a:r>
          </a:p>
          <a:p>
            <a:endParaRPr lang="en-US" sz="3200" dirty="0"/>
          </a:p>
        </p:txBody>
      </p:sp>
    </p:spTree>
    <p:custDataLst>
      <p:tags r:id="rId1"/>
    </p:custDataLst>
    <p:extLst>
      <p:ext uri="{BB962C8B-B14F-4D97-AF65-F5344CB8AC3E}">
        <p14:creationId xmlns:p14="http://schemas.microsoft.com/office/powerpoint/2010/main" val="111349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Admin. Supplement Changes</a:t>
            </a:r>
          </a:p>
        </p:txBody>
      </p:sp>
      <p:sp>
        <p:nvSpPr>
          <p:cNvPr id="3" name="Content Placeholder 2"/>
          <p:cNvSpPr>
            <a:spLocks noGrp="1"/>
          </p:cNvSpPr>
          <p:nvPr>
            <p:ph sz="quarter" idx="13"/>
          </p:nvPr>
        </p:nvSpPr>
        <p:spPr>
          <a:xfrm>
            <a:off x="228601" y="2133600"/>
            <a:ext cx="5105400" cy="4191000"/>
          </a:xfrm>
        </p:spPr>
        <p:txBody>
          <a:bodyPr/>
          <a:lstStyle/>
          <a:p>
            <a:r>
              <a:rPr lang="en-US" sz="2400" dirty="0"/>
              <a:t>3 methods to initiate administrative supplements</a:t>
            </a:r>
          </a:p>
          <a:p>
            <a:pPr lvl="1"/>
            <a:r>
              <a:rPr lang="en-US" sz="1900" dirty="0"/>
              <a:t>Initiate in ASSIST via FOA for admin supp, enter information manually</a:t>
            </a:r>
          </a:p>
          <a:p>
            <a:pPr lvl="1"/>
            <a:r>
              <a:rPr lang="en-US" sz="1900" dirty="0"/>
              <a:t>Initiate in ASSIST with Federal ID number of the parent grant where some information from the parent award is prepopulated</a:t>
            </a:r>
          </a:p>
          <a:p>
            <a:pPr lvl="1"/>
            <a:r>
              <a:rPr lang="en-US" sz="1900" dirty="0"/>
              <a:t>Initiate in eRA Commons, and be directed to ASSIST where some information from the parent award is prepopulated</a:t>
            </a:r>
          </a:p>
          <a:p>
            <a:pPr marL="0" indent="0">
              <a:buNone/>
            </a:pPr>
            <a:endParaRPr lang="en-US" sz="2400" dirty="0"/>
          </a:p>
        </p:txBody>
      </p:sp>
      <p:pic>
        <p:nvPicPr>
          <p:cNvPr id="6" name="Picture 5" descr="Administrative Supplements Initiation screen in ASSIST">
            <a:extLst>
              <a:ext uri="{FF2B5EF4-FFF2-40B4-BE49-F238E27FC236}">
                <a16:creationId xmlns:a16="http://schemas.microsoft.com/office/drawing/2014/main" id="{BBBAB121-4F6D-45D6-903F-FFA1AAC465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351" y="2260011"/>
            <a:ext cx="6619849" cy="3835989"/>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F0953E50-51C2-4C8F-8DDE-1B908C21D8FB}"/>
              </a:ext>
            </a:extLst>
          </p:cNvPr>
          <p:cNvSpPr txBox="1"/>
          <p:nvPr/>
        </p:nvSpPr>
        <p:spPr>
          <a:xfrm>
            <a:off x="410633" y="1600200"/>
            <a:ext cx="11370733" cy="492443"/>
          </a:xfrm>
          <a:prstGeom prst="rect">
            <a:avLst/>
          </a:prstGeom>
          <a:noFill/>
        </p:spPr>
        <p:txBody>
          <a:bodyPr wrap="square" rtlCol="0">
            <a:spAutoFit/>
          </a:bodyPr>
          <a:lstStyle/>
          <a:p>
            <a:r>
              <a:rPr lang="en-US" sz="2600" dirty="0">
                <a:latin typeface="+mj-lt"/>
              </a:rPr>
              <a:t>Use of ASSIST Expanded for Submission of Administrative Supplements</a:t>
            </a:r>
          </a:p>
        </p:txBody>
      </p:sp>
    </p:spTree>
    <p:custDataLst>
      <p:tags r:id="rId1"/>
    </p:custDataLst>
    <p:extLst>
      <p:ext uri="{BB962C8B-B14F-4D97-AF65-F5344CB8AC3E}">
        <p14:creationId xmlns:p14="http://schemas.microsoft.com/office/powerpoint/2010/main" val="401403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the RPPR?</a:t>
            </a:r>
          </a:p>
        </p:txBody>
      </p:sp>
      <p:sp>
        <p:nvSpPr>
          <p:cNvPr id="13" name="Content Placeholder 12"/>
          <p:cNvSpPr>
            <a:spLocks noGrp="1"/>
          </p:cNvSpPr>
          <p:nvPr>
            <p:ph sz="quarter" idx="13"/>
          </p:nvPr>
        </p:nvSpPr>
        <p:spPr>
          <a:xfrm>
            <a:off x="914400" y="1524000"/>
            <a:ext cx="10668000" cy="4572000"/>
          </a:xfrm>
        </p:spPr>
        <p:txBody>
          <a:bodyPr/>
          <a:lstStyle/>
          <a:p>
            <a:r>
              <a:rPr lang="en-US" sz="3200" dirty="0"/>
              <a:t>RPPR is the </a:t>
            </a:r>
            <a:r>
              <a:rPr lang="en-US" sz="4000" dirty="0">
                <a:solidFill>
                  <a:srgbClr val="CC3300"/>
                </a:solidFill>
              </a:rPr>
              <a:t>R</a:t>
            </a:r>
            <a:r>
              <a:rPr lang="en-US" sz="3200" dirty="0"/>
              <a:t>esearch </a:t>
            </a:r>
            <a:r>
              <a:rPr lang="en-US" sz="4000" dirty="0">
                <a:solidFill>
                  <a:srgbClr val="CC3300"/>
                </a:solidFill>
              </a:rPr>
              <a:t>P</a:t>
            </a:r>
            <a:r>
              <a:rPr lang="en-US" sz="3200" dirty="0"/>
              <a:t>erformance </a:t>
            </a:r>
            <a:r>
              <a:rPr lang="en-US" sz="4000" dirty="0">
                <a:solidFill>
                  <a:srgbClr val="CC3300"/>
                </a:solidFill>
              </a:rPr>
              <a:t>P</a:t>
            </a:r>
            <a:r>
              <a:rPr lang="en-US" sz="3200" dirty="0"/>
              <a:t>rogress </a:t>
            </a:r>
            <a:r>
              <a:rPr lang="en-US" sz="4000" dirty="0">
                <a:solidFill>
                  <a:srgbClr val="CC3300"/>
                </a:solidFill>
              </a:rPr>
              <a:t>R</a:t>
            </a:r>
            <a:r>
              <a:rPr lang="en-US" sz="3200" dirty="0"/>
              <a:t>eport</a:t>
            </a:r>
          </a:p>
          <a:p>
            <a:r>
              <a:rPr lang="en-US" sz="3200" dirty="0"/>
              <a:t>A federally mandated report format used across all agencies that provide research grants and contracts</a:t>
            </a:r>
          </a:p>
          <a:p>
            <a:r>
              <a:rPr lang="en-US" sz="3200" dirty="0"/>
              <a:t>Used to document grantee accomplishments and compliance with the terms of the award</a:t>
            </a:r>
          </a:p>
          <a:p>
            <a:r>
              <a:rPr lang="en-US" sz="3200" dirty="0"/>
              <a:t>Describes the scientific progress, identifies significant changes, reports on personnel, and describes plans for subsequent budget period or year (annual reports only)</a:t>
            </a:r>
          </a:p>
          <a:p>
            <a:endParaRPr lang="en-US" sz="3200" dirty="0"/>
          </a:p>
        </p:txBody>
      </p:sp>
    </p:spTree>
    <p:custDataLst>
      <p:tags r:id="rId1"/>
    </p:custDataLst>
    <p:extLst>
      <p:ext uri="{BB962C8B-B14F-4D97-AF65-F5344CB8AC3E}">
        <p14:creationId xmlns:p14="http://schemas.microsoft.com/office/powerpoint/2010/main" val="132869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RPPR Data Entry</a:t>
            </a:r>
          </a:p>
        </p:txBody>
      </p:sp>
      <p:sp>
        <p:nvSpPr>
          <p:cNvPr id="3" name="Content Placeholder 2"/>
          <p:cNvSpPr>
            <a:spLocks noGrp="1"/>
          </p:cNvSpPr>
          <p:nvPr>
            <p:ph sz="quarter" idx="13"/>
          </p:nvPr>
        </p:nvSpPr>
        <p:spPr>
          <a:xfrm>
            <a:off x="533400" y="1295400"/>
            <a:ext cx="7772400" cy="4797552"/>
          </a:xfrm>
        </p:spPr>
        <p:txBody>
          <a:bodyPr/>
          <a:lstStyle/>
          <a:p>
            <a:r>
              <a:rPr lang="en-US" sz="2000" dirty="0"/>
              <a:t>Initiation of RPPR by</a:t>
            </a:r>
          </a:p>
          <a:p>
            <a:pPr lvl="1"/>
            <a:r>
              <a:rPr lang="en-US" sz="1800" dirty="0"/>
              <a:t>Principal Investigator</a:t>
            </a:r>
          </a:p>
          <a:p>
            <a:pPr lvl="1"/>
            <a:r>
              <a:rPr lang="en-US" sz="1800" dirty="0"/>
              <a:t>ASST with the RPPR Delegation</a:t>
            </a:r>
          </a:p>
          <a:p>
            <a:r>
              <a:rPr lang="en-US" sz="2000" dirty="0"/>
              <a:t>RPPR sections (Annual)</a:t>
            </a:r>
          </a:p>
          <a:p>
            <a:pPr marL="731838" lvl="1" indent="-457200">
              <a:buFont typeface="+mj-lt"/>
              <a:buAutoNum type="alphaUcPeriod"/>
            </a:pPr>
            <a:r>
              <a:rPr lang="en-US" sz="1800" dirty="0"/>
              <a:t>Cover Page </a:t>
            </a:r>
          </a:p>
          <a:p>
            <a:pPr marL="731838" lvl="1" indent="-457200">
              <a:buFont typeface="+mj-lt"/>
              <a:buAutoNum type="alphaUcPeriod"/>
            </a:pPr>
            <a:r>
              <a:rPr lang="en-US" sz="1800" dirty="0"/>
              <a:t>Accomplishments </a:t>
            </a:r>
          </a:p>
          <a:p>
            <a:pPr marL="731838" lvl="1" indent="-457200">
              <a:buFont typeface="+mj-lt"/>
              <a:buAutoNum type="alphaUcPeriod"/>
            </a:pPr>
            <a:r>
              <a:rPr lang="en-US" sz="1800" dirty="0"/>
              <a:t>Products </a:t>
            </a:r>
          </a:p>
          <a:p>
            <a:pPr marL="731838" lvl="1" indent="-457200">
              <a:buFont typeface="+mj-lt"/>
              <a:buAutoNum type="alphaUcPeriod"/>
            </a:pPr>
            <a:r>
              <a:rPr lang="en-US" sz="1800" dirty="0"/>
              <a:t>Participants</a:t>
            </a:r>
          </a:p>
          <a:p>
            <a:pPr marL="731838" lvl="1" indent="-457200">
              <a:buFont typeface="+mj-lt"/>
              <a:buAutoNum type="alphaUcPeriod"/>
            </a:pPr>
            <a:r>
              <a:rPr lang="en-US" sz="1800" dirty="0"/>
              <a:t>Impact </a:t>
            </a:r>
          </a:p>
          <a:p>
            <a:pPr marL="731838" lvl="1" indent="-457200">
              <a:buFont typeface="+mj-lt"/>
              <a:buAutoNum type="alphaUcPeriod"/>
            </a:pPr>
            <a:r>
              <a:rPr lang="en-US" sz="1800" dirty="0"/>
              <a:t>Changes</a:t>
            </a:r>
          </a:p>
          <a:p>
            <a:pPr marL="731838" lvl="1" indent="-457200">
              <a:buFont typeface="+mj-lt"/>
              <a:buAutoNum type="alphaUcPeriod"/>
            </a:pPr>
            <a:r>
              <a:rPr lang="en-US" sz="1800" dirty="0"/>
              <a:t>Special Reporting </a:t>
            </a:r>
          </a:p>
          <a:p>
            <a:pPr marL="731838" lvl="1" indent="-457200">
              <a:buFont typeface="+mj-lt"/>
              <a:buAutoNum type="alphaUcPeriod"/>
            </a:pPr>
            <a:r>
              <a:rPr lang="en-US" sz="1800" dirty="0"/>
              <a:t>Budget (non-SNAP)</a:t>
            </a:r>
          </a:p>
          <a:p>
            <a:r>
              <a:rPr lang="en-US" sz="2000" dirty="0"/>
              <a:t>Watch for character limits in data entry fields</a:t>
            </a:r>
          </a:p>
          <a:p>
            <a:r>
              <a:rPr lang="en-US" sz="2000" dirty="0"/>
              <a:t>Ensure uploads are in PDF format</a:t>
            </a:r>
          </a:p>
          <a:p>
            <a:r>
              <a:rPr lang="en-US" sz="2000" dirty="0"/>
              <a:t>When completing data tables remember to click ‘Add/New’</a:t>
            </a:r>
          </a:p>
        </p:txBody>
      </p:sp>
      <p:sp>
        <p:nvSpPr>
          <p:cNvPr id="6" name="Content Placeholder 2"/>
          <p:cNvSpPr txBox="1">
            <a:spLocks/>
          </p:cNvSpPr>
          <p:nvPr/>
        </p:nvSpPr>
        <p:spPr bwMode="auto">
          <a:xfrm>
            <a:off x="6400800" y="2315553"/>
            <a:ext cx="5410200" cy="28163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a:lstStyle>
          <a:p>
            <a:r>
              <a:rPr lang="en-US" sz="2000" dirty="0"/>
              <a:t>RPPR sections (Interim &amp; Final)</a:t>
            </a:r>
          </a:p>
          <a:p>
            <a:pPr marL="731838" lvl="1" indent="-457200">
              <a:buFont typeface="+mj-lt"/>
              <a:buAutoNum type="alphaUcPeriod"/>
            </a:pPr>
            <a:r>
              <a:rPr lang="en-US" sz="1800" dirty="0"/>
              <a:t>Cover Page </a:t>
            </a:r>
          </a:p>
          <a:p>
            <a:pPr marL="731838" lvl="1" indent="-457200">
              <a:buFont typeface="+mj-lt"/>
              <a:buAutoNum type="alphaUcPeriod"/>
            </a:pPr>
            <a:r>
              <a:rPr lang="en-US" sz="1800" dirty="0"/>
              <a:t>Accomplishments </a:t>
            </a:r>
          </a:p>
          <a:p>
            <a:pPr marL="731838" lvl="1" indent="-457200">
              <a:buFont typeface="+mj-lt"/>
              <a:buAutoNum type="alphaUcPeriod"/>
            </a:pPr>
            <a:r>
              <a:rPr lang="en-US" sz="1800" dirty="0"/>
              <a:t>Products </a:t>
            </a:r>
          </a:p>
          <a:p>
            <a:pPr marL="731838" lvl="1" indent="-457200">
              <a:buFont typeface="+mj-lt"/>
              <a:buAutoNum type="alphaUcPeriod"/>
            </a:pPr>
            <a:r>
              <a:rPr lang="en-US" sz="1800" dirty="0"/>
              <a:t>Participants (only section D.1)</a:t>
            </a:r>
          </a:p>
          <a:p>
            <a:pPr marL="731838" lvl="1" indent="-457200">
              <a:buFont typeface="+mj-lt"/>
              <a:buAutoNum type="alphaUcPeriod"/>
            </a:pPr>
            <a:r>
              <a:rPr lang="en-US" sz="1800" dirty="0"/>
              <a:t>Impact </a:t>
            </a:r>
          </a:p>
          <a:p>
            <a:pPr marL="731838" lvl="1" indent="-457200">
              <a:buFont typeface="+mj-lt"/>
              <a:buAutoNum type="alphaUcPeriod" startAt="7"/>
            </a:pPr>
            <a:r>
              <a:rPr lang="en-US" sz="1800" dirty="0"/>
              <a:t>Special Reporting </a:t>
            </a:r>
          </a:p>
          <a:p>
            <a:pPr marL="731838" lvl="1" indent="-457200">
              <a:buFont typeface="+mj-lt"/>
              <a:buAutoNum type="alphaUcPeriod" startAt="9"/>
            </a:pPr>
            <a:r>
              <a:rPr lang="en-US" sz="1800" dirty="0"/>
              <a:t>Outcomes</a:t>
            </a:r>
          </a:p>
        </p:txBody>
      </p:sp>
    </p:spTree>
    <p:custDataLst>
      <p:tags r:id="rId1"/>
    </p:custDataLst>
    <p:extLst>
      <p:ext uri="{BB962C8B-B14F-4D97-AF65-F5344CB8AC3E}">
        <p14:creationId xmlns:p14="http://schemas.microsoft.com/office/powerpoint/2010/main" val="153647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title="eRA Puzzle and most of the component module nam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5630" y="1791650"/>
            <a:ext cx="4526128" cy="4532950"/>
          </a:xfrm>
          <a:prstGeom prst="rect">
            <a:avLst/>
          </a:prstGeom>
        </p:spPr>
      </p:pic>
      <p:sp>
        <p:nvSpPr>
          <p:cNvPr id="2" name="Title 1"/>
          <p:cNvSpPr>
            <a:spLocks noGrp="1"/>
          </p:cNvSpPr>
          <p:nvPr>
            <p:ph type="title"/>
          </p:nvPr>
        </p:nvSpPr>
        <p:spPr>
          <a:xfrm>
            <a:off x="1825752" y="0"/>
            <a:ext cx="8534400" cy="758952"/>
          </a:xfrm>
        </p:spPr>
        <p:txBody>
          <a:bodyPr/>
          <a:lstStyle/>
          <a:p>
            <a:r>
              <a:rPr lang="en-US" dirty="0"/>
              <a:t>What Does eRA Commons Do?</a:t>
            </a:r>
          </a:p>
        </p:txBody>
      </p:sp>
      <p:sp>
        <p:nvSpPr>
          <p:cNvPr id="6" name="Content Placeholder 2"/>
          <p:cNvSpPr txBox="1">
            <a:spLocks/>
          </p:cNvSpPr>
          <p:nvPr/>
        </p:nvSpPr>
        <p:spPr>
          <a:xfrm>
            <a:off x="1825752" y="685800"/>
            <a:ext cx="8503920" cy="1052214"/>
          </a:xfrm>
          <a:prstGeom prst="rect">
            <a:avLst/>
          </a:prstGeom>
        </p:spPr>
        <p:txBody>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a:lstStyle>
          <a:p>
            <a:pPr marL="0" indent="0">
              <a:buNone/>
            </a:pPr>
            <a:r>
              <a:rPr lang="en-US" sz="2000" dirty="0"/>
              <a:t>The eRA Commons is an online interface where grant applicants, grantees and federal staff can access and share administrative information related to grant applications and awarded research grants.</a:t>
            </a:r>
          </a:p>
        </p:txBody>
      </p:sp>
      <p:sp>
        <p:nvSpPr>
          <p:cNvPr id="9" name="Text Box 6"/>
          <p:cNvSpPr txBox="1">
            <a:spLocks noChangeArrowheads="1"/>
          </p:cNvSpPr>
          <p:nvPr/>
        </p:nvSpPr>
        <p:spPr bwMode="auto">
          <a:xfrm rot="19105282">
            <a:off x="3641049" y="2079080"/>
            <a:ext cx="1181734" cy="276999"/>
          </a:xfrm>
          <a:prstGeom prst="rect">
            <a:avLst/>
          </a:prstGeom>
          <a:noFill/>
          <a:ln w="9525">
            <a:noFill/>
            <a:miter lim="800000"/>
            <a:headEnd/>
            <a:tailEnd/>
          </a:ln>
        </p:spPr>
        <p:txBody>
          <a:bodyPr wrap="none">
            <a:spAutoFit/>
          </a:bodyPr>
          <a:lstStyle/>
          <a:p>
            <a:r>
              <a:rPr lang="en-US" sz="1200" b="1" dirty="0">
                <a:solidFill>
                  <a:srgbClr val="CC3300"/>
                </a:solidFill>
                <a:latin typeface="Georgia" pitchFamily="18" charset="0"/>
              </a:rPr>
              <a:t>Applications</a:t>
            </a:r>
          </a:p>
        </p:txBody>
      </p:sp>
      <p:sp>
        <p:nvSpPr>
          <p:cNvPr id="10" name="Text Box 7"/>
          <p:cNvSpPr txBox="1">
            <a:spLocks noChangeArrowheads="1"/>
          </p:cNvSpPr>
          <p:nvPr/>
        </p:nvSpPr>
        <p:spPr bwMode="auto">
          <a:xfrm>
            <a:off x="6478399" y="4706472"/>
            <a:ext cx="1276311" cy="400110"/>
          </a:xfrm>
          <a:prstGeom prst="rect">
            <a:avLst/>
          </a:prstGeom>
          <a:noFill/>
          <a:ln w="9525">
            <a:noFill/>
            <a:miter lim="800000"/>
            <a:headEnd/>
            <a:tailEnd/>
          </a:ln>
        </p:spPr>
        <p:txBody>
          <a:bodyPr wrap="none">
            <a:spAutoFit/>
          </a:bodyPr>
          <a:lstStyle/>
          <a:p>
            <a:r>
              <a:rPr lang="en-US" sz="1000" b="1" dirty="0">
                <a:solidFill>
                  <a:srgbClr val="CC3300"/>
                </a:solidFill>
                <a:latin typeface="Georgia" pitchFamily="18" charset="0"/>
              </a:rPr>
              <a:t>Post-award </a:t>
            </a:r>
          </a:p>
          <a:p>
            <a:r>
              <a:rPr lang="en-US" sz="1000" b="1" dirty="0">
                <a:solidFill>
                  <a:srgbClr val="CC3300"/>
                </a:solidFill>
                <a:latin typeface="Georgia" pitchFamily="18" charset="0"/>
              </a:rPr>
              <a:t>Correspondence</a:t>
            </a:r>
          </a:p>
        </p:txBody>
      </p:sp>
      <p:sp>
        <p:nvSpPr>
          <p:cNvPr id="11" name="Text Box 8"/>
          <p:cNvSpPr txBox="1">
            <a:spLocks noChangeArrowheads="1"/>
          </p:cNvSpPr>
          <p:nvPr/>
        </p:nvSpPr>
        <p:spPr bwMode="auto">
          <a:xfrm rot="2254921">
            <a:off x="7514146" y="5560289"/>
            <a:ext cx="963725" cy="400110"/>
          </a:xfrm>
          <a:prstGeom prst="rect">
            <a:avLst/>
          </a:prstGeom>
          <a:noFill/>
          <a:ln w="9525">
            <a:noFill/>
            <a:miter lim="800000"/>
            <a:headEnd/>
            <a:tailEnd/>
          </a:ln>
        </p:spPr>
        <p:txBody>
          <a:bodyPr wrap="none">
            <a:spAutoFit/>
          </a:bodyPr>
          <a:lstStyle/>
          <a:p>
            <a:r>
              <a:rPr lang="en-US" sz="1000" b="1" dirty="0">
                <a:solidFill>
                  <a:srgbClr val="CC3300"/>
                </a:solidFill>
                <a:latin typeface="Georgia" pitchFamily="18" charset="0"/>
              </a:rPr>
              <a:t>Review </a:t>
            </a:r>
          </a:p>
          <a:p>
            <a:r>
              <a:rPr lang="en-US" sz="1000" b="1" dirty="0">
                <a:solidFill>
                  <a:srgbClr val="CC3300"/>
                </a:solidFill>
                <a:latin typeface="Georgia" pitchFamily="18" charset="0"/>
              </a:rPr>
              <a:t>Assignment</a:t>
            </a:r>
          </a:p>
        </p:txBody>
      </p:sp>
      <p:sp>
        <p:nvSpPr>
          <p:cNvPr id="12" name="Text Box 9"/>
          <p:cNvSpPr txBox="1">
            <a:spLocks noChangeArrowheads="1"/>
          </p:cNvSpPr>
          <p:nvPr/>
        </p:nvSpPr>
        <p:spPr bwMode="auto">
          <a:xfrm>
            <a:off x="7634396" y="2936505"/>
            <a:ext cx="736099" cy="400110"/>
          </a:xfrm>
          <a:prstGeom prst="rect">
            <a:avLst/>
          </a:prstGeom>
          <a:noFill/>
          <a:ln w="9525">
            <a:noFill/>
            <a:miter lim="800000"/>
            <a:headEnd/>
            <a:tailEnd/>
          </a:ln>
        </p:spPr>
        <p:txBody>
          <a:bodyPr wrap="none">
            <a:spAutoFit/>
          </a:bodyPr>
          <a:lstStyle/>
          <a:p>
            <a:pPr algn="r"/>
            <a:r>
              <a:rPr lang="en-US" sz="1000" b="1" dirty="0">
                <a:solidFill>
                  <a:srgbClr val="CC3300"/>
                </a:solidFill>
                <a:latin typeface="Georgia" pitchFamily="18" charset="0"/>
              </a:rPr>
              <a:t>Priority </a:t>
            </a:r>
          </a:p>
          <a:p>
            <a:pPr algn="r"/>
            <a:r>
              <a:rPr lang="en-US" sz="1000" b="1" dirty="0">
                <a:solidFill>
                  <a:srgbClr val="CC3300"/>
                </a:solidFill>
                <a:latin typeface="Georgia" pitchFamily="18" charset="0"/>
              </a:rPr>
              <a:t>Score</a:t>
            </a:r>
          </a:p>
        </p:txBody>
      </p:sp>
      <p:sp>
        <p:nvSpPr>
          <p:cNvPr id="13" name="Text Box 10"/>
          <p:cNvSpPr txBox="1">
            <a:spLocks noChangeArrowheads="1"/>
          </p:cNvSpPr>
          <p:nvPr/>
        </p:nvSpPr>
        <p:spPr bwMode="auto">
          <a:xfrm>
            <a:off x="6476412" y="2883714"/>
            <a:ext cx="998991" cy="461665"/>
          </a:xfrm>
          <a:prstGeom prst="rect">
            <a:avLst/>
          </a:prstGeom>
          <a:noFill/>
          <a:ln w="9525">
            <a:noFill/>
            <a:miter lim="800000"/>
            <a:headEnd/>
            <a:tailEnd/>
          </a:ln>
        </p:spPr>
        <p:txBody>
          <a:bodyPr wrap="none">
            <a:spAutoFit/>
          </a:bodyPr>
          <a:lstStyle/>
          <a:p>
            <a:pPr algn="ctr"/>
            <a:r>
              <a:rPr lang="en-US" sz="1200" b="1" dirty="0">
                <a:solidFill>
                  <a:srgbClr val="CC3300"/>
                </a:solidFill>
                <a:latin typeface="Georgia" pitchFamily="18" charset="0"/>
              </a:rPr>
              <a:t>Summary </a:t>
            </a:r>
          </a:p>
          <a:p>
            <a:pPr algn="ctr"/>
            <a:r>
              <a:rPr lang="en-US" sz="1200" b="1" dirty="0">
                <a:solidFill>
                  <a:srgbClr val="CC3300"/>
                </a:solidFill>
                <a:latin typeface="Georgia" pitchFamily="18" charset="0"/>
              </a:rPr>
              <a:t>Statement</a:t>
            </a:r>
          </a:p>
        </p:txBody>
      </p:sp>
      <p:sp>
        <p:nvSpPr>
          <p:cNvPr id="14" name="Text Box 11"/>
          <p:cNvSpPr txBox="1">
            <a:spLocks noChangeArrowheads="1"/>
          </p:cNvSpPr>
          <p:nvPr/>
        </p:nvSpPr>
        <p:spPr bwMode="auto">
          <a:xfrm>
            <a:off x="7543801" y="3697070"/>
            <a:ext cx="736099" cy="646331"/>
          </a:xfrm>
          <a:prstGeom prst="rect">
            <a:avLst/>
          </a:prstGeom>
          <a:noFill/>
          <a:ln w="9525">
            <a:noFill/>
            <a:miter lim="800000"/>
            <a:headEnd/>
            <a:tailEnd/>
          </a:ln>
        </p:spPr>
        <p:txBody>
          <a:bodyPr wrap="none">
            <a:spAutoFit/>
          </a:bodyPr>
          <a:lstStyle/>
          <a:p>
            <a:pPr algn="r"/>
            <a:r>
              <a:rPr lang="en-US" sz="1200" b="1" dirty="0">
                <a:solidFill>
                  <a:srgbClr val="CC3300"/>
                </a:solidFill>
                <a:latin typeface="Georgia" pitchFamily="18" charset="0"/>
              </a:rPr>
              <a:t>Notice </a:t>
            </a:r>
          </a:p>
          <a:p>
            <a:pPr algn="r"/>
            <a:r>
              <a:rPr lang="en-US" sz="1200" b="1" dirty="0">
                <a:solidFill>
                  <a:srgbClr val="CC3300"/>
                </a:solidFill>
                <a:latin typeface="Georgia" pitchFamily="18" charset="0"/>
              </a:rPr>
              <a:t>of </a:t>
            </a:r>
          </a:p>
          <a:p>
            <a:pPr algn="r"/>
            <a:r>
              <a:rPr lang="en-US" sz="1200" b="1" dirty="0">
                <a:solidFill>
                  <a:srgbClr val="CC3300"/>
                </a:solidFill>
                <a:latin typeface="Georgia" pitchFamily="18" charset="0"/>
              </a:rPr>
              <a:t>Award</a:t>
            </a:r>
          </a:p>
        </p:txBody>
      </p:sp>
      <p:sp>
        <p:nvSpPr>
          <p:cNvPr id="15" name="Text Box 12"/>
          <p:cNvSpPr txBox="1">
            <a:spLocks noChangeArrowheads="1"/>
          </p:cNvSpPr>
          <p:nvPr/>
        </p:nvSpPr>
        <p:spPr bwMode="auto">
          <a:xfrm>
            <a:off x="4648200" y="2971801"/>
            <a:ext cx="1088760" cy="276999"/>
          </a:xfrm>
          <a:prstGeom prst="rect">
            <a:avLst/>
          </a:prstGeom>
          <a:noFill/>
          <a:ln w="9525">
            <a:noFill/>
            <a:miter lim="800000"/>
            <a:headEnd/>
            <a:tailEnd/>
          </a:ln>
        </p:spPr>
        <p:txBody>
          <a:bodyPr wrap="none">
            <a:spAutoFit/>
          </a:bodyPr>
          <a:lstStyle/>
          <a:p>
            <a:r>
              <a:rPr lang="en-US" sz="1200" b="1" dirty="0">
                <a:solidFill>
                  <a:srgbClr val="CC3300"/>
                </a:solidFill>
                <a:latin typeface="Georgia" pitchFamily="18" charset="0"/>
              </a:rPr>
              <a:t>Assurances</a:t>
            </a:r>
          </a:p>
        </p:txBody>
      </p:sp>
      <p:sp>
        <p:nvSpPr>
          <p:cNvPr id="16" name="Text Box 13"/>
          <p:cNvSpPr txBox="1">
            <a:spLocks noChangeArrowheads="1"/>
          </p:cNvSpPr>
          <p:nvPr/>
        </p:nvSpPr>
        <p:spPr bwMode="auto">
          <a:xfrm rot="19017127">
            <a:off x="3620121" y="3900507"/>
            <a:ext cx="1265090" cy="276999"/>
          </a:xfrm>
          <a:prstGeom prst="rect">
            <a:avLst/>
          </a:prstGeom>
          <a:noFill/>
          <a:ln w="9525">
            <a:noFill/>
            <a:miter lim="800000"/>
            <a:headEnd/>
            <a:tailEnd/>
          </a:ln>
        </p:spPr>
        <p:txBody>
          <a:bodyPr wrap="none">
            <a:spAutoFit/>
          </a:bodyPr>
          <a:lstStyle/>
          <a:p>
            <a:r>
              <a:rPr lang="en-US" sz="1200" b="1" dirty="0">
                <a:solidFill>
                  <a:srgbClr val="CC3300"/>
                </a:solidFill>
                <a:latin typeface="Georgia" pitchFamily="18" charset="0"/>
              </a:rPr>
              <a:t>Certifications</a:t>
            </a:r>
          </a:p>
        </p:txBody>
      </p:sp>
      <p:sp>
        <p:nvSpPr>
          <p:cNvPr id="17" name="Text Box 14"/>
          <p:cNvSpPr txBox="1">
            <a:spLocks noChangeArrowheads="1"/>
          </p:cNvSpPr>
          <p:nvPr/>
        </p:nvSpPr>
        <p:spPr bwMode="auto">
          <a:xfrm>
            <a:off x="4731557" y="2013541"/>
            <a:ext cx="922047" cy="461665"/>
          </a:xfrm>
          <a:prstGeom prst="rect">
            <a:avLst/>
          </a:prstGeom>
          <a:noFill/>
          <a:ln w="9525">
            <a:noFill/>
            <a:miter lim="800000"/>
            <a:headEnd/>
            <a:tailEnd/>
          </a:ln>
        </p:spPr>
        <p:txBody>
          <a:bodyPr wrap="none">
            <a:spAutoFit/>
          </a:bodyPr>
          <a:lstStyle/>
          <a:p>
            <a:r>
              <a:rPr lang="en-US" sz="1200" b="1" dirty="0">
                <a:solidFill>
                  <a:srgbClr val="CC3300"/>
                </a:solidFill>
                <a:latin typeface="Georgia" pitchFamily="18" charset="0"/>
              </a:rPr>
              <a:t>Progress </a:t>
            </a:r>
          </a:p>
          <a:p>
            <a:r>
              <a:rPr lang="en-US" sz="1200" b="1" dirty="0">
                <a:solidFill>
                  <a:srgbClr val="CC3300"/>
                </a:solidFill>
                <a:latin typeface="Georgia" pitchFamily="18" charset="0"/>
              </a:rPr>
              <a:t>Reports</a:t>
            </a:r>
          </a:p>
        </p:txBody>
      </p:sp>
      <p:sp>
        <p:nvSpPr>
          <p:cNvPr id="18" name="Text Box 15"/>
          <p:cNvSpPr txBox="1">
            <a:spLocks noChangeArrowheads="1"/>
          </p:cNvSpPr>
          <p:nvPr/>
        </p:nvSpPr>
        <p:spPr bwMode="auto">
          <a:xfrm>
            <a:off x="3733801" y="4716202"/>
            <a:ext cx="899605" cy="430887"/>
          </a:xfrm>
          <a:prstGeom prst="rect">
            <a:avLst/>
          </a:prstGeom>
          <a:noFill/>
          <a:ln w="9525">
            <a:noFill/>
            <a:miter lim="800000"/>
            <a:headEnd/>
            <a:tailEnd/>
          </a:ln>
        </p:spPr>
        <p:txBody>
          <a:bodyPr wrap="none">
            <a:spAutoFit/>
          </a:bodyPr>
          <a:lstStyle/>
          <a:p>
            <a:r>
              <a:rPr lang="en-US" sz="1050" b="1" dirty="0">
                <a:solidFill>
                  <a:srgbClr val="CC3300"/>
                </a:solidFill>
                <a:latin typeface="Georgia" pitchFamily="18" charset="0"/>
              </a:rPr>
              <a:t>Financial </a:t>
            </a:r>
          </a:p>
          <a:p>
            <a:r>
              <a:rPr lang="en-US" sz="1050" b="1" dirty="0">
                <a:solidFill>
                  <a:srgbClr val="CC3300"/>
                </a:solidFill>
                <a:latin typeface="Georgia" pitchFamily="18" charset="0"/>
              </a:rPr>
              <a:t>Reports</a:t>
            </a:r>
          </a:p>
        </p:txBody>
      </p:sp>
      <p:sp>
        <p:nvSpPr>
          <p:cNvPr id="19" name="Text Box 16"/>
          <p:cNvSpPr txBox="1">
            <a:spLocks noChangeArrowheads="1"/>
          </p:cNvSpPr>
          <p:nvPr/>
        </p:nvSpPr>
        <p:spPr bwMode="auto">
          <a:xfrm>
            <a:off x="4750701" y="4801223"/>
            <a:ext cx="997389" cy="461665"/>
          </a:xfrm>
          <a:prstGeom prst="rect">
            <a:avLst/>
          </a:prstGeom>
          <a:noFill/>
          <a:ln w="9525">
            <a:noFill/>
            <a:miter lim="800000"/>
            <a:headEnd/>
            <a:tailEnd/>
          </a:ln>
        </p:spPr>
        <p:txBody>
          <a:bodyPr wrap="none">
            <a:spAutoFit/>
          </a:bodyPr>
          <a:lstStyle/>
          <a:p>
            <a:r>
              <a:rPr lang="en-US" sz="1200" b="1" dirty="0">
                <a:solidFill>
                  <a:srgbClr val="CC3300"/>
                </a:solidFill>
                <a:latin typeface="Georgia" pitchFamily="18" charset="0"/>
              </a:rPr>
              <a:t>Invention </a:t>
            </a:r>
          </a:p>
          <a:p>
            <a:r>
              <a:rPr lang="en-US" sz="1200" b="1" dirty="0">
                <a:solidFill>
                  <a:srgbClr val="CC3300"/>
                </a:solidFill>
                <a:latin typeface="Georgia" pitchFamily="18" charset="0"/>
              </a:rPr>
              <a:t>Reports</a:t>
            </a:r>
          </a:p>
        </p:txBody>
      </p:sp>
      <p:sp>
        <p:nvSpPr>
          <p:cNvPr id="20" name="Text Box 17"/>
          <p:cNvSpPr txBox="1">
            <a:spLocks noChangeArrowheads="1"/>
          </p:cNvSpPr>
          <p:nvPr/>
        </p:nvSpPr>
        <p:spPr bwMode="auto">
          <a:xfrm>
            <a:off x="3806143" y="2922802"/>
            <a:ext cx="764953" cy="461665"/>
          </a:xfrm>
          <a:prstGeom prst="rect">
            <a:avLst/>
          </a:prstGeom>
          <a:noFill/>
          <a:ln w="9525">
            <a:noFill/>
            <a:miter lim="800000"/>
            <a:headEnd/>
            <a:tailEnd/>
          </a:ln>
        </p:spPr>
        <p:txBody>
          <a:bodyPr wrap="none">
            <a:spAutoFit/>
          </a:bodyPr>
          <a:lstStyle/>
          <a:p>
            <a:r>
              <a:rPr lang="en-US" sz="1200" b="1" dirty="0">
                <a:solidFill>
                  <a:srgbClr val="CC3300"/>
                </a:solidFill>
                <a:latin typeface="Georgia" pitchFamily="18" charset="0"/>
              </a:rPr>
              <a:t>Profile </a:t>
            </a:r>
          </a:p>
          <a:p>
            <a:r>
              <a:rPr lang="en-US" sz="1200" b="1" dirty="0">
                <a:solidFill>
                  <a:srgbClr val="CC3300"/>
                </a:solidFill>
                <a:latin typeface="Georgia" pitchFamily="18" charset="0"/>
              </a:rPr>
              <a:t>Data</a:t>
            </a:r>
          </a:p>
        </p:txBody>
      </p:sp>
      <p:sp>
        <p:nvSpPr>
          <p:cNvPr id="21" name="Text Box 18"/>
          <p:cNvSpPr txBox="1">
            <a:spLocks noChangeArrowheads="1"/>
          </p:cNvSpPr>
          <p:nvPr/>
        </p:nvSpPr>
        <p:spPr bwMode="auto">
          <a:xfrm rot="19466293">
            <a:off x="7489083" y="2126991"/>
            <a:ext cx="1063112" cy="430887"/>
          </a:xfrm>
          <a:prstGeom prst="rect">
            <a:avLst/>
          </a:prstGeom>
          <a:noFill/>
          <a:ln w="9525">
            <a:noFill/>
            <a:miter lim="800000"/>
            <a:headEnd/>
            <a:tailEnd/>
          </a:ln>
        </p:spPr>
        <p:txBody>
          <a:bodyPr wrap="none">
            <a:spAutoFit/>
          </a:bodyPr>
          <a:lstStyle/>
          <a:p>
            <a:r>
              <a:rPr lang="en-US" sz="1050" b="1" dirty="0">
                <a:solidFill>
                  <a:srgbClr val="CC3300"/>
                </a:solidFill>
                <a:latin typeface="Georgia" pitchFamily="18" charset="0"/>
              </a:rPr>
              <a:t>Application </a:t>
            </a:r>
          </a:p>
          <a:p>
            <a:r>
              <a:rPr lang="en-US" sz="1050" b="1" dirty="0">
                <a:solidFill>
                  <a:srgbClr val="CC3300"/>
                </a:solidFill>
                <a:latin typeface="Georgia" pitchFamily="18" charset="0"/>
              </a:rPr>
              <a:t>Image</a:t>
            </a:r>
          </a:p>
        </p:txBody>
      </p:sp>
      <p:sp>
        <p:nvSpPr>
          <p:cNvPr id="22" name="Text Box 19"/>
          <p:cNvSpPr txBox="1">
            <a:spLocks noChangeArrowheads="1"/>
          </p:cNvSpPr>
          <p:nvPr/>
        </p:nvSpPr>
        <p:spPr bwMode="auto">
          <a:xfrm>
            <a:off x="6476412" y="2035640"/>
            <a:ext cx="1058303" cy="415498"/>
          </a:xfrm>
          <a:prstGeom prst="rect">
            <a:avLst/>
          </a:prstGeom>
          <a:noFill/>
          <a:ln w="9525">
            <a:noFill/>
            <a:miter lim="800000"/>
            <a:headEnd/>
            <a:tailEnd/>
          </a:ln>
        </p:spPr>
        <p:txBody>
          <a:bodyPr wrap="none">
            <a:spAutoFit/>
          </a:bodyPr>
          <a:lstStyle/>
          <a:p>
            <a:r>
              <a:rPr lang="en-US" sz="1050" b="1" dirty="0" err="1">
                <a:solidFill>
                  <a:srgbClr val="CC3300"/>
                </a:solidFill>
                <a:latin typeface="Georgia" pitchFamily="18" charset="0"/>
              </a:rPr>
              <a:t>eSub</a:t>
            </a:r>
            <a:r>
              <a:rPr lang="en-US" sz="1050" b="1" dirty="0">
                <a:solidFill>
                  <a:srgbClr val="CC3300"/>
                </a:solidFill>
                <a:latin typeface="Georgia" pitchFamily="18" charset="0"/>
              </a:rPr>
              <a:t> Errors </a:t>
            </a:r>
          </a:p>
          <a:p>
            <a:r>
              <a:rPr lang="en-US" sz="1050" b="1" dirty="0">
                <a:solidFill>
                  <a:srgbClr val="CC3300"/>
                </a:solidFill>
                <a:latin typeface="Georgia" pitchFamily="18" charset="0"/>
              </a:rPr>
              <a:t>Warnings</a:t>
            </a:r>
          </a:p>
        </p:txBody>
      </p:sp>
      <p:sp>
        <p:nvSpPr>
          <p:cNvPr id="23" name="Text Box 20"/>
          <p:cNvSpPr txBox="1">
            <a:spLocks noChangeArrowheads="1"/>
          </p:cNvSpPr>
          <p:nvPr/>
        </p:nvSpPr>
        <p:spPr bwMode="auto">
          <a:xfrm>
            <a:off x="4670483" y="5606390"/>
            <a:ext cx="1170513" cy="415498"/>
          </a:xfrm>
          <a:prstGeom prst="rect">
            <a:avLst/>
          </a:prstGeom>
          <a:noFill/>
          <a:ln w="9525">
            <a:noFill/>
            <a:miter lim="800000"/>
            <a:headEnd/>
            <a:tailEnd/>
          </a:ln>
        </p:spPr>
        <p:txBody>
          <a:bodyPr wrap="none">
            <a:spAutoFit/>
          </a:bodyPr>
          <a:lstStyle/>
          <a:p>
            <a:r>
              <a:rPr lang="en-US" sz="1050" b="1" dirty="0">
                <a:solidFill>
                  <a:srgbClr val="CC3300"/>
                </a:solidFill>
                <a:latin typeface="Georgia" pitchFamily="18" charset="0"/>
              </a:rPr>
              <a:t>Training </a:t>
            </a:r>
          </a:p>
          <a:p>
            <a:r>
              <a:rPr lang="en-US" sz="1050" b="1" dirty="0">
                <a:solidFill>
                  <a:srgbClr val="CC3300"/>
                </a:solidFill>
                <a:latin typeface="Georgia" pitchFamily="18" charset="0"/>
              </a:rPr>
              <a:t>Appointments</a:t>
            </a:r>
          </a:p>
        </p:txBody>
      </p:sp>
      <p:sp>
        <p:nvSpPr>
          <p:cNvPr id="24" name="Text Box 20"/>
          <p:cNvSpPr txBox="1">
            <a:spLocks noChangeArrowheads="1"/>
          </p:cNvSpPr>
          <p:nvPr/>
        </p:nvSpPr>
        <p:spPr bwMode="auto">
          <a:xfrm>
            <a:off x="3798057" y="5371608"/>
            <a:ext cx="909223" cy="461665"/>
          </a:xfrm>
          <a:prstGeom prst="rect">
            <a:avLst/>
          </a:prstGeom>
          <a:noFill/>
          <a:ln w="9525">
            <a:noFill/>
            <a:miter lim="800000"/>
            <a:headEnd/>
            <a:tailEnd/>
          </a:ln>
        </p:spPr>
        <p:txBody>
          <a:bodyPr wrap="none">
            <a:spAutoFit/>
          </a:bodyPr>
          <a:lstStyle/>
          <a:p>
            <a:r>
              <a:rPr lang="en-US" sz="1200" b="1" dirty="0">
                <a:solidFill>
                  <a:srgbClr val="CC3300"/>
                </a:solidFill>
                <a:latin typeface="Georgia" pitchFamily="18" charset="0"/>
              </a:rPr>
              <a:t>Training </a:t>
            </a:r>
          </a:p>
          <a:p>
            <a:r>
              <a:rPr lang="en-US" sz="1200" b="1" dirty="0">
                <a:solidFill>
                  <a:srgbClr val="CC3300"/>
                </a:solidFill>
                <a:latin typeface="Georgia" pitchFamily="18" charset="0"/>
              </a:rPr>
              <a:t>Tables</a:t>
            </a:r>
          </a:p>
        </p:txBody>
      </p:sp>
      <p:sp>
        <p:nvSpPr>
          <p:cNvPr id="25" name="Text Box 20"/>
          <p:cNvSpPr txBox="1">
            <a:spLocks noChangeArrowheads="1"/>
          </p:cNvSpPr>
          <p:nvPr/>
        </p:nvSpPr>
        <p:spPr bwMode="auto">
          <a:xfrm>
            <a:off x="6477001" y="5702027"/>
            <a:ext cx="1013419" cy="430887"/>
          </a:xfrm>
          <a:prstGeom prst="rect">
            <a:avLst/>
          </a:prstGeom>
          <a:noFill/>
          <a:ln w="9525">
            <a:noFill/>
            <a:miter lim="800000"/>
            <a:headEnd/>
            <a:tailEnd/>
          </a:ln>
        </p:spPr>
        <p:txBody>
          <a:bodyPr wrap="none">
            <a:spAutoFit/>
          </a:bodyPr>
          <a:lstStyle/>
          <a:p>
            <a:r>
              <a:rPr lang="en-US" sz="1100" b="1" dirty="0">
                <a:solidFill>
                  <a:srgbClr val="CC3300"/>
                </a:solidFill>
                <a:latin typeface="Georgia" pitchFamily="18" charset="0"/>
              </a:rPr>
              <a:t>HSS Data / </a:t>
            </a:r>
          </a:p>
          <a:p>
            <a:r>
              <a:rPr lang="en-US" sz="1100" b="1" dirty="0">
                <a:solidFill>
                  <a:srgbClr val="CC3300"/>
                </a:solidFill>
                <a:latin typeface="Georgia" pitchFamily="18" charset="0"/>
              </a:rPr>
              <a:t>Integration</a:t>
            </a:r>
          </a:p>
        </p:txBody>
      </p:sp>
      <p:sp>
        <p:nvSpPr>
          <p:cNvPr id="26" name="Text Box 20"/>
          <p:cNvSpPr txBox="1">
            <a:spLocks noChangeArrowheads="1"/>
          </p:cNvSpPr>
          <p:nvPr/>
        </p:nvSpPr>
        <p:spPr bwMode="auto">
          <a:xfrm>
            <a:off x="5588636" y="1821405"/>
            <a:ext cx="978153" cy="276999"/>
          </a:xfrm>
          <a:prstGeom prst="rect">
            <a:avLst/>
          </a:prstGeom>
          <a:noFill/>
          <a:ln w="9525">
            <a:noFill/>
            <a:miter lim="800000"/>
            <a:headEnd/>
            <a:tailEnd/>
          </a:ln>
        </p:spPr>
        <p:txBody>
          <a:bodyPr wrap="none">
            <a:spAutoFit/>
          </a:bodyPr>
          <a:lstStyle/>
          <a:p>
            <a:r>
              <a:rPr lang="en-US" sz="1200" b="1" dirty="0">
                <a:solidFill>
                  <a:srgbClr val="CC3300"/>
                </a:solidFill>
                <a:latin typeface="Georgia" pitchFamily="18" charset="0"/>
              </a:rPr>
              <a:t>ORCID ID</a:t>
            </a:r>
          </a:p>
        </p:txBody>
      </p:sp>
      <p:sp>
        <p:nvSpPr>
          <p:cNvPr id="31" name="Text Box 15"/>
          <p:cNvSpPr txBox="1">
            <a:spLocks noChangeArrowheads="1"/>
          </p:cNvSpPr>
          <p:nvPr/>
        </p:nvSpPr>
        <p:spPr bwMode="auto">
          <a:xfrm>
            <a:off x="5549361" y="2668716"/>
            <a:ext cx="1056700" cy="415498"/>
          </a:xfrm>
          <a:prstGeom prst="rect">
            <a:avLst/>
          </a:prstGeom>
          <a:noFill/>
          <a:ln w="9525">
            <a:noFill/>
            <a:miter lim="800000"/>
            <a:headEnd/>
            <a:tailEnd/>
          </a:ln>
        </p:spPr>
        <p:txBody>
          <a:bodyPr wrap="none">
            <a:spAutoFit/>
          </a:bodyPr>
          <a:lstStyle/>
          <a:p>
            <a:pPr algn="ctr"/>
            <a:r>
              <a:rPr lang="en-US" sz="1050" b="1" dirty="0">
                <a:solidFill>
                  <a:srgbClr val="CC3300"/>
                </a:solidFill>
                <a:latin typeface="Georgia" pitchFamily="18" charset="0"/>
              </a:rPr>
              <a:t>Institutional</a:t>
            </a:r>
          </a:p>
          <a:p>
            <a:pPr algn="ctr"/>
            <a:r>
              <a:rPr lang="en-US" sz="1050" b="1" dirty="0">
                <a:solidFill>
                  <a:srgbClr val="CC3300"/>
                </a:solidFill>
                <a:latin typeface="Georgia" pitchFamily="18" charset="0"/>
              </a:rPr>
              <a:t>Profile</a:t>
            </a:r>
          </a:p>
        </p:txBody>
      </p:sp>
      <p:sp>
        <p:nvSpPr>
          <p:cNvPr id="32" name="Text Box 15"/>
          <p:cNvSpPr txBox="1">
            <a:spLocks noChangeArrowheads="1"/>
          </p:cNvSpPr>
          <p:nvPr/>
        </p:nvSpPr>
        <p:spPr bwMode="auto">
          <a:xfrm>
            <a:off x="4603958" y="3810000"/>
            <a:ext cx="822661" cy="415498"/>
          </a:xfrm>
          <a:prstGeom prst="rect">
            <a:avLst/>
          </a:prstGeom>
          <a:noFill/>
          <a:ln w="9525">
            <a:noFill/>
            <a:miter lim="800000"/>
            <a:headEnd/>
            <a:tailEnd/>
          </a:ln>
        </p:spPr>
        <p:txBody>
          <a:bodyPr wrap="none">
            <a:spAutoFit/>
          </a:bodyPr>
          <a:lstStyle/>
          <a:p>
            <a:pPr algn="ctr"/>
            <a:r>
              <a:rPr lang="en-US" sz="1050" b="1" dirty="0">
                <a:solidFill>
                  <a:srgbClr val="CC3300"/>
                </a:solidFill>
                <a:latin typeface="Georgia" pitchFamily="18" charset="0"/>
              </a:rPr>
              <a:t>Prior</a:t>
            </a:r>
          </a:p>
          <a:p>
            <a:pPr algn="ctr"/>
            <a:r>
              <a:rPr lang="en-US" sz="1050" b="1" dirty="0">
                <a:solidFill>
                  <a:srgbClr val="CC3300"/>
                </a:solidFill>
                <a:latin typeface="Georgia" pitchFamily="18" charset="0"/>
              </a:rPr>
              <a:t>Approval</a:t>
            </a:r>
          </a:p>
        </p:txBody>
      </p:sp>
      <p:sp>
        <p:nvSpPr>
          <p:cNvPr id="33" name="Text Box 10"/>
          <p:cNvSpPr txBox="1">
            <a:spLocks noChangeArrowheads="1"/>
          </p:cNvSpPr>
          <p:nvPr/>
        </p:nvSpPr>
        <p:spPr bwMode="auto">
          <a:xfrm>
            <a:off x="5852329" y="4968083"/>
            <a:ext cx="450764" cy="276999"/>
          </a:xfrm>
          <a:prstGeom prst="rect">
            <a:avLst/>
          </a:prstGeom>
          <a:noFill/>
          <a:ln w="9525">
            <a:noFill/>
            <a:miter lim="800000"/>
            <a:headEnd/>
            <a:tailEnd/>
          </a:ln>
        </p:spPr>
        <p:txBody>
          <a:bodyPr wrap="none">
            <a:spAutoFit/>
          </a:bodyPr>
          <a:lstStyle/>
          <a:p>
            <a:pPr algn="ctr"/>
            <a:r>
              <a:rPr lang="en-US" sz="1200" b="1" dirty="0">
                <a:solidFill>
                  <a:srgbClr val="CC3300"/>
                </a:solidFill>
                <a:latin typeface="Georgia" pitchFamily="18" charset="0"/>
              </a:rPr>
              <a:t>JIT</a:t>
            </a:r>
          </a:p>
        </p:txBody>
      </p:sp>
      <p:sp>
        <p:nvSpPr>
          <p:cNvPr id="34" name="Text Box 11"/>
          <p:cNvSpPr txBox="1">
            <a:spLocks noChangeArrowheads="1"/>
          </p:cNvSpPr>
          <p:nvPr/>
        </p:nvSpPr>
        <p:spPr bwMode="auto">
          <a:xfrm>
            <a:off x="5507685" y="3911368"/>
            <a:ext cx="1095172" cy="461665"/>
          </a:xfrm>
          <a:prstGeom prst="rect">
            <a:avLst/>
          </a:prstGeom>
          <a:noFill/>
          <a:ln w="9525">
            <a:noFill/>
            <a:miter lim="800000"/>
            <a:headEnd/>
            <a:tailEnd/>
          </a:ln>
        </p:spPr>
        <p:txBody>
          <a:bodyPr wrap="none">
            <a:spAutoFit/>
          </a:bodyPr>
          <a:lstStyle/>
          <a:p>
            <a:pPr algn="ctr"/>
            <a:r>
              <a:rPr lang="en-US" sz="1200" b="1" dirty="0">
                <a:solidFill>
                  <a:srgbClr val="CC3300"/>
                </a:solidFill>
                <a:latin typeface="Georgia" pitchFamily="18" charset="0"/>
              </a:rPr>
              <a:t>Publication</a:t>
            </a:r>
          </a:p>
          <a:p>
            <a:pPr algn="ctr"/>
            <a:r>
              <a:rPr lang="en-US" sz="1200" b="1" dirty="0">
                <a:solidFill>
                  <a:srgbClr val="CC3300"/>
                </a:solidFill>
                <a:latin typeface="Georgia" pitchFamily="18" charset="0"/>
              </a:rPr>
              <a:t>Data</a:t>
            </a:r>
          </a:p>
        </p:txBody>
      </p:sp>
      <p:sp>
        <p:nvSpPr>
          <p:cNvPr id="35" name="Text Box 10"/>
          <p:cNvSpPr txBox="1">
            <a:spLocks noChangeArrowheads="1"/>
          </p:cNvSpPr>
          <p:nvPr/>
        </p:nvSpPr>
        <p:spPr bwMode="auto">
          <a:xfrm>
            <a:off x="7814534" y="4801223"/>
            <a:ext cx="535724" cy="276999"/>
          </a:xfrm>
          <a:prstGeom prst="rect">
            <a:avLst/>
          </a:prstGeom>
          <a:noFill/>
          <a:ln w="9525">
            <a:noFill/>
            <a:miter lim="800000"/>
            <a:headEnd/>
            <a:tailEnd/>
          </a:ln>
        </p:spPr>
        <p:txBody>
          <a:bodyPr wrap="none">
            <a:spAutoFit/>
          </a:bodyPr>
          <a:lstStyle/>
          <a:p>
            <a:pPr algn="ctr"/>
            <a:r>
              <a:rPr lang="en-US" sz="1200" b="1" dirty="0">
                <a:solidFill>
                  <a:srgbClr val="CC3300"/>
                </a:solidFill>
                <a:latin typeface="Georgia" pitchFamily="18" charset="0"/>
              </a:rPr>
              <a:t>NCE</a:t>
            </a:r>
          </a:p>
        </p:txBody>
      </p:sp>
      <p:sp>
        <p:nvSpPr>
          <p:cNvPr id="36" name="Text Box 18"/>
          <p:cNvSpPr txBox="1">
            <a:spLocks noChangeArrowheads="1"/>
          </p:cNvSpPr>
          <p:nvPr/>
        </p:nvSpPr>
        <p:spPr bwMode="auto">
          <a:xfrm rot="19466293">
            <a:off x="6746429" y="3721421"/>
            <a:ext cx="888385" cy="415498"/>
          </a:xfrm>
          <a:prstGeom prst="rect">
            <a:avLst/>
          </a:prstGeom>
          <a:noFill/>
          <a:ln w="9525">
            <a:noFill/>
            <a:miter lim="800000"/>
            <a:headEnd/>
            <a:tailEnd/>
          </a:ln>
        </p:spPr>
        <p:txBody>
          <a:bodyPr wrap="none">
            <a:spAutoFit/>
          </a:bodyPr>
          <a:lstStyle/>
          <a:p>
            <a:r>
              <a:rPr lang="en-US" sz="1000" b="1" dirty="0">
                <a:solidFill>
                  <a:srgbClr val="CC3300"/>
                </a:solidFill>
                <a:latin typeface="Georgia" pitchFamily="18" charset="0"/>
              </a:rPr>
              <a:t>Reference</a:t>
            </a:r>
          </a:p>
          <a:p>
            <a:r>
              <a:rPr lang="en-US" sz="1000" b="1" dirty="0">
                <a:solidFill>
                  <a:srgbClr val="CC3300"/>
                </a:solidFill>
                <a:latin typeface="Georgia" pitchFamily="18" charset="0"/>
              </a:rPr>
              <a:t>Letter</a:t>
            </a:r>
          </a:p>
        </p:txBody>
      </p:sp>
      <p:sp>
        <p:nvSpPr>
          <p:cNvPr id="37" name="Text Box 15"/>
          <p:cNvSpPr txBox="1">
            <a:spLocks noChangeArrowheads="1"/>
          </p:cNvSpPr>
          <p:nvPr/>
        </p:nvSpPr>
        <p:spPr bwMode="auto">
          <a:xfrm>
            <a:off x="5569662" y="5962738"/>
            <a:ext cx="1021433" cy="369332"/>
          </a:xfrm>
          <a:prstGeom prst="rect">
            <a:avLst/>
          </a:prstGeom>
          <a:noFill/>
          <a:ln w="9525">
            <a:noFill/>
            <a:miter lim="800000"/>
            <a:headEnd/>
            <a:tailEnd/>
          </a:ln>
        </p:spPr>
        <p:txBody>
          <a:bodyPr wrap="none">
            <a:spAutoFit/>
          </a:bodyPr>
          <a:lstStyle/>
          <a:p>
            <a:pPr algn="ctr"/>
            <a:r>
              <a:rPr lang="en-US" sz="900" b="1" dirty="0">
                <a:solidFill>
                  <a:srgbClr val="CC3300"/>
                </a:solidFill>
                <a:latin typeface="Georgia" pitchFamily="18" charset="0"/>
              </a:rPr>
              <a:t>Relinquishing</a:t>
            </a:r>
          </a:p>
          <a:p>
            <a:pPr algn="ctr"/>
            <a:r>
              <a:rPr lang="en-US" sz="900" b="1" dirty="0">
                <a:solidFill>
                  <a:srgbClr val="CC3300"/>
                </a:solidFill>
                <a:latin typeface="Georgia" pitchFamily="18" charset="0"/>
              </a:rPr>
              <a:t>Statement</a:t>
            </a:r>
          </a:p>
        </p:txBody>
      </p:sp>
      <p:pic>
        <p:nvPicPr>
          <p:cNvPr id="38" name="Picture 37" descr="''" title="Commons Landing p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8748" y="1791651"/>
            <a:ext cx="8014507" cy="4532950"/>
          </a:xfrm>
          <a:prstGeom prst="rect">
            <a:avLst/>
          </a:prstGeom>
          <a:ln>
            <a:noFill/>
          </a:ln>
          <a:effectLst>
            <a:outerShdw blurRad="190500" algn="tl" rotWithShape="0">
              <a:srgbClr val="000000">
                <a:alpha val="70000"/>
              </a:srgbClr>
            </a:outerShdw>
          </a:effectLst>
        </p:spPr>
      </p:pic>
    </p:spTree>
    <p:custDataLst>
      <p:tags r:id="rId1"/>
    </p:custDataLst>
    <p:extLst>
      <p:ext uri="{BB962C8B-B14F-4D97-AF65-F5344CB8AC3E}">
        <p14:creationId xmlns:p14="http://schemas.microsoft.com/office/powerpoint/2010/main" val="64730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RPPR Budgets</a:t>
            </a:r>
          </a:p>
        </p:txBody>
      </p:sp>
      <p:sp>
        <p:nvSpPr>
          <p:cNvPr id="3" name="Content Placeholder 2"/>
          <p:cNvSpPr>
            <a:spLocks noGrp="1"/>
          </p:cNvSpPr>
          <p:nvPr>
            <p:ph sz="quarter" idx="13"/>
          </p:nvPr>
        </p:nvSpPr>
        <p:spPr/>
        <p:txBody>
          <a:bodyPr/>
          <a:lstStyle/>
          <a:p>
            <a:pPr marL="0" indent="0">
              <a:buClr>
                <a:srgbClr val="4F81BD"/>
              </a:buClr>
              <a:buNone/>
            </a:pPr>
            <a:r>
              <a:rPr lang="en-US" sz="3200" dirty="0">
                <a:solidFill>
                  <a:prstClr val="black"/>
                </a:solidFill>
              </a:rPr>
              <a:t>Submitting progress reports with budgets</a:t>
            </a:r>
          </a:p>
          <a:p>
            <a:pPr lvl="1">
              <a:buClr>
                <a:srgbClr val="C0504D"/>
              </a:buClr>
            </a:pPr>
            <a:r>
              <a:rPr lang="en-US" sz="2800" dirty="0">
                <a:solidFill>
                  <a:srgbClr val="1F497D"/>
                </a:solidFill>
              </a:rPr>
              <a:t>R&amp;R budget and PHS 398 budgets are now available for Non-SNAP RPPR.</a:t>
            </a:r>
          </a:p>
          <a:p>
            <a:pPr lvl="1">
              <a:buClr>
                <a:srgbClr val="C0504D"/>
              </a:buClr>
            </a:pPr>
            <a:r>
              <a:rPr lang="en-US" sz="2800" dirty="0">
                <a:solidFill>
                  <a:srgbClr val="1F497D"/>
                </a:solidFill>
              </a:rPr>
              <a:t>If presented with an option of budget forms, the type that was submitted with the application should be used.</a:t>
            </a:r>
          </a:p>
          <a:p>
            <a:pPr lvl="2">
              <a:buClr>
                <a:srgbClr val="C0504D"/>
              </a:buClr>
            </a:pPr>
            <a:r>
              <a:rPr lang="en-US" sz="2800" dirty="0">
                <a:solidFill>
                  <a:srgbClr val="1F497D"/>
                </a:solidFill>
              </a:rPr>
              <a:t>PHS 398 Budget is available only on training grants.</a:t>
            </a:r>
          </a:p>
          <a:p>
            <a:pPr lvl="1">
              <a:buClr>
                <a:srgbClr val="C0504D"/>
              </a:buClr>
            </a:pPr>
            <a:r>
              <a:rPr lang="en-US" sz="2800" dirty="0">
                <a:solidFill>
                  <a:srgbClr val="1F497D"/>
                </a:solidFill>
              </a:rPr>
              <a:t>Help for R&amp;R Budget and PHS 398 Budget forms can be found in the SF424 R&amp;R User Guides.</a:t>
            </a:r>
          </a:p>
          <a:p>
            <a:endParaRPr lang="en-US" sz="3200" dirty="0"/>
          </a:p>
        </p:txBody>
      </p:sp>
    </p:spTree>
    <p:custDataLst>
      <p:tags r:id="rId1"/>
    </p:custDataLst>
    <p:extLst>
      <p:ext uri="{BB962C8B-B14F-4D97-AF65-F5344CB8AC3E}">
        <p14:creationId xmlns:p14="http://schemas.microsoft.com/office/powerpoint/2010/main" val="278178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RPPR &amp; Human Subjects System (HSS)</a:t>
            </a:r>
          </a:p>
        </p:txBody>
      </p:sp>
      <p:sp>
        <p:nvSpPr>
          <p:cNvPr id="3" name="Content Placeholder 2"/>
          <p:cNvSpPr>
            <a:spLocks noGrp="1"/>
          </p:cNvSpPr>
          <p:nvPr>
            <p:ph sz="quarter" idx="13"/>
          </p:nvPr>
        </p:nvSpPr>
        <p:spPr>
          <a:xfrm>
            <a:off x="533400" y="1527048"/>
            <a:ext cx="10972800" cy="4797552"/>
          </a:xfrm>
        </p:spPr>
        <p:txBody>
          <a:bodyPr/>
          <a:lstStyle/>
          <a:p>
            <a:r>
              <a:rPr lang="en-US" sz="3200" dirty="0"/>
              <a:t>HSS is the electronic system to manage human subjects and clinical trials information. </a:t>
            </a:r>
          </a:p>
          <a:p>
            <a:r>
              <a:rPr lang="en-US" sz="3200" dirty="0"/>
              <a:t>Allows principal investigators and signing officials to access and update all the human subjects and clinical trials data associated with their grants in one place. </a:t>
            </a:r>
          </a:p>
          <a:p>
            <a:pPr lvl="1"/>
            <a:r>
              <a:rPr lang="en-US" sz="2000" dirty="0"/>
              <a:t>update participant information</a:t>
            </a:r>
          </a:p>
          <a:p>
            <a:pPr lvl="1"/>
            <a:r>
              <a:rPr lang="en-US" sz="2000" dirty="0"/>
              <a:t>enrollment information</a:t>
            </a:r>
          </a:p>
          <a:p>
            <a:pPr lvl="1"/>
            <a:r>
              <a:rPr lang="en-US" sz="2000" dirty="0"/>
              <a:t>inform NIH of ClinicalTrials.gov registration</a:t>
            </a:r>
          </a:p>
          <a:p>
            <a:pPr lvl="1"/>
            <a:r>
              <a:rPr lang="en-US" sz="2000" dirty="0"/>
              <a:t>and revise other human subjects-related information as necessary, just-in-time for award or after a grant award is made. </a:t>
            </a:r>
          </a:p>
        </p:txBody>
      </p:sp>
    </p:spTree>
    <p:custDataLst>
      <p:tags r:id="rId1"/>
    </p:custDataLst>
    <p:extLst>
      <p:ext uri="{BB962C8B-B14F-4D97-AF65-F5344CB8AC3E}">
        <p14:creationId xmlns:p14="http://schemas.microsoft.com/office/powerpoint/2010/main" val="366060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RPPR &amp; Accessing HSS</a:t>
            </a:r>
          </a:p>
        </p:txBody>
      </p:sp>
      <p:sp>
        <p:nvSpPr>
          <p:cNvPr id="3" name="Content Placeholder 2"/>
          <p:cNvSpPr>
            <a:spLocks noGrp="1"/>
          </p:cNvSpPr>
          <p:nvPr>
            <p:ph sz="quarter" idx="13"/>
          </p:nvPr>
        </p:nvSpPr>
        <p:spPr>
          <a:xfrm>
            <a:off x="402167" y="1371600"/>
            <a:ext cx="11554488" cy="4797552"/>
          </a:xfrm>
        </p:spPr>
        <p:txBody>
          <a:bodyPr/>
          <a:lstStyle/>
          <a:p>
            <a:r>
              <a:rPr lang="en-US" sz="2800" dirty="0"/>
              <a:t>The most common use of the Human Subjects System is for updates needed to the RPPR</a:t>
            </a:r>
          </a:p>
          <a:p>
            <a:r>
              <a:rPr lang="en-US" sz="2800" dirty="0"/>
              <a:t>You will find the Human Subjects link in Section G.4.b Inclusion Enrollment Data of the RPPR</a:t>
            </a:r>
          </a:p>
          <a:p>
            <a:r>
              <a:rPr lang="en-US" sz="2800" dirty="0"/>
              <a:t>The human subjects link is visible only for NIH applications and grants involving human subjects. </a:t>
            </a:r>
          </a:p>
          <a:p>
            <a:endParaRPr lang="en-US" sz="2800" dirty="0"/>
          </a:p>
        </p:txBody>
      </p:sp>
      <p:pic>
        <p:nvPicPr>
          <p:cNvPr id="4" name="Picture 3" descr="&quot;&quot;" title="Inclusion Enrollment Data Human Subjects Lin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343401"/>
            <a:ext cx="11575591" cy="2209799"/>
          </a:xfrm>
          <a:prstGeom prst="rect">
            <a:avLst/>
          </a:prstGeom>
          <a:ln>
            <a:noFill/>
          </a:ln>
          <a:effectLst>
            <a:outerShdw blurRad="190500" algn="tl" rotWithShape="0">
              <a:srgbClr val="000000">
                <a:alpha val="70000"/>
              </a:srgbClr>
            </a:outerShdw>
          </a:effectLst>
        </p:spPr>
      </p:pic>
    </p:spTree>
    <p:custDataLst>
      <p:tags r:id="rId1"/>
    </p:custDataLst>
    <p:extLst>
      <p:ext uri="{BB962C8B-B14F-4D97-AF65-F5344CB8AC3E}">
        <p14:creationId xmlns:p14="http://schemas.microsoft.com/office/powerpoint/2010/main" val="407061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Multi-Year RPPR</a:t>
            </a:r>
          </a:p>
        </p:txBody>
      </p:sp>
      <p:sp>
        <p:nvSpPr>
          <p:cNvPr id="3" name="Content Placeholder 2"/>
          <p:cNvSpPr>
            <a:spLocks noGrp="1"/>
          </p:cNvSpPr>
          <p:nvPr>
            <p:ph sz="quarter" idx="13"/>
          </p:nvPr>
        </p:nvSpPr>
        <p:spPr>
          <a:xfrm>
            <a:off x="402167" y="1295400"/>
            <a:ext cx="11338560" cy="4572000"/>
          </a:xfrm>
          <a:ln>
            <a:noFill/>
          </a:ln>
        </p:spPr>
        <p:txBody>
          <a:bodyPr/>
          <a:lstStyle/>
          <a:p>
            <a:pPr marL="0" indent="0">
              <a:buClr>
                <a:srgbClr val="4F81BD"/>
              </a:buClr>
              <a:buNone/>
            </a:pPr>
            <a:r>
              <a:rPr lang="en-US" dirty="0">
                <a:solidFill>
                  <a:prstClr val="black"/>
                </a:solidFill>
              </a:rPr>
              <a:t>MYRPPR</a:t>
            </a:r>
          </a:p>
          <a:p>
            <a:pPr lvl="1">
              <a:buClr>
                <a:srgbClr val="C0504D"/>
              </a:buClr>
            </a:pPr>
            <a:r>
              <a:rPr lang="en-US" sz="2300" dirty="0">
                <a:solidFill>
                  <a:srgbClr val="1F497D"/>
                </a:solidFill>
              </a:rPr>
              <a:t>Multi Year Progress Reports now use RPPR format</a:t>
            </a:r>
          </a:p>
          <a:p>
            <a:pPr lvl="1">
              <a:buClr>
                <a:srgbClr val="C0504D"/>
              </a:buClr>
            </a:pPr>
            <a:r>
              <a:rPr lang="en-US" sz="2300" dirty="0">
                <a:solidFill>
                  <a:srgbClr val="1F497D"/>
                </a:solidFill>
              </a:rPr>
              <a:t>Link available under the Action Column in Status</a:t>
            </a:r>
          </a:p>
          <a:p>
            <a:endParaRPr lang="en-US" dirty="0"/>
          </a:p>
        </p:txBody>
      </p:sp>
      <p:pic>
        <p:nvPicPr>
          <p:cNvPr id="4" name="Picture 3" title="PI Status screen showing Multi-year RP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661" y="2438400"/>
            <a:ext cx="8784677" cy="449239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89038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 Multi-Project RPPR</a:t>
            </a:r>
          </a:p>
        </p:txBody>
      </p:sp>
      <p:sp>
        <p:nvSpPr>
          <p:cNvPr id="3" name="Content Placeholder 2"/>
          <p:cNvSpPr>
            <a:spLocks noGrp="1"/>
          </p:cNvSpPr>
          <p:nvPr>
            <p:ph sz="quarter" idx="13"/>
          </p:nvPr>
        </p:nvSpPr>
        <p:spPr/>
        <p:txBody>
          <a:bodyPr/>
          <a:lstStyle/>
          <a:p>
            <a:pPr marL="0" indent="0">
              <a:buClr>
                <a:srgbClr val="4F81BD"/>
              </a:buClr>
              <a:buNone/>
            </a:pPr>
            <a:r>
              <a:rPr lang="en-US" dirty="0">
                <a:solidFill>
                  <a:prstClr val="black"/>
                </a:solidFill>
              </a:rPr>
              <a:t>Submitting progress reports for complex, multi-project grants</a:t>
            </a:r>
          </a:p>
          <a:p>
            <a:pPr lvl="1">
              <a:buClr>
                <a:srgbClr val="C0504D"/>
              </a:buClr>
            </a:pPr>
            <a:r>
              <a:rPr lang="en-US" sz="2300" dirty="0">
                <a:solidFill>
                  <a:srgbClr val="1F497D"/>
                </a:solidFill>
              </a:rPr>
              <a:t>After RPPR is initiated, PI will need to identify if RPPR should contain components.</a:t>
            </a:r>
          </a:p>
          <a:p>
            <a:pPr lvl="1">
              <a:buClr>
                <a:srgbClr val="C0504D"/>
              </a:buClr>
            </a:pPr>
            <a:r>
              <a:rPr lang="en-US" sz="2300" dirty="0">
                <a:solidFill>
                  <a:srgbClr val="1F497D"/>
                </a:solidFill>
              </a:rPr>
              <a:t>RPPR should have the same structure as the originally submitted application.</a:t>
            </a:r>
          </a:p>
          <a:p>
            <a:pPr lvl="1">
              <a:buClr>
                <a:srgbClr val="C0504D"/>
              </a:buClr>
            </a:pPr>
            <a:r>
              <a:rPr lang="en-US" sz="2300" dirty="0">
                <a:solidFill>
                  <a:srgbClr val="1F497D"/>
                </a:solidFill>
              </a:rPr>
              <a:t>Some sections are not available on Overall component (i.e. Budget)</a:t>
            </a:r>
          </a:p>
          <a:p>
            <a:pPr lvl="1">
              <a:buClr>
                <a:srgbClr val="C0504D"/>
              </a:buClr>
            </a:pPr>
            <a:r>
              <a:rPr lang="en-US" dirty="0">
                <a:solidFill>
                  <a:srgbClr val="1F497D"/>
                </a:solidFill>
              </a:rPr>
              <a:t>Some sections are not available on component level (i.e. Participants and Publications are reported on Overall)</a:t>
            </a:r>
          </a:p>
        </p:txBody>
      </p:sp>
    </p:spTree>
    <p:custDataLst>
      <p:tags r:id="rId1"/>
    </p:custDataLst>
    <p:extLst>
      <p:ext uri="{BB962C8B-B14F-4D97-AF65-F5344CB8AC3E}">
        <p14:creationId xmlns:p14="http://schemas.microsoft.com/office/powerpoint/2010/main" val="428036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New: </a:t>
            </a:r>
            <a:r>
              <a:rPr lang="en-US" dirty="0"/>
              <a:t>Ability to Select Awarded Components on RPPR Screen</a:t>
            </a:r>
          </a:p>
        </p:txBody>
      </p:sp>
      <p:sp>
        <p:nvSpPr>
          <p:cNvPr id="3" name="Content Placeholder 2"/>
          <p:cNvSpPr>
            <a:spLocks noGrp="1"/>
          </p:cNvSpPr>
          <p:nvPr>
            <p:ph sz="quarter" idx="13"/>
          </p:nvPr>
        </p:nvSpPr>
        <p:spPr>
          <a:xfrm>
            <a:off x="228600" y="1524000"/>
            <a:ext cx="5008033" cy="4572000"/>
          </a:xfrm>
        </p:spPr>
        <p:txBody>
          <a:bodyPr/>
          <a:lstStyle/>
          <a:p>
            <a:r>
              <a:rPr lang="en-US" sz="2200" dirty="0"/>
              <a:t>Awarded components for multi-project grants will automatically show up on the RPPR Menu screen</a:t>
            </a:r>
          </a:p>
          <a:p>
            <a:r>
              <a:rPr lang="en-US" sz="2200" dirty="0"/>
              <a:t>The list of components displayed will be from the last competitive application that was awarded. </a:t>
            </a:r>
          </a:p>
          <a:p>
            <a:r>
              <a:rPr lang="en-US" sz="2200" dirty="0"/>
              <a:t>The Add Component button allows you to select the components from the existing application components list displayed. </a:t>
            </a:r>
          </a:p>
          <a:p>
            <a:r>
              <a:rPr lang="en-US" sz="2200" dirty="0"/>
              <a:t>You can then edit and modify the component for the RPPR as necessary. </a:t>
            </a:r>
          </a:p>
          <a:p>
            <a:pPr marL="0" indent="0">
              <a:buNone/>
            </a:pPr>
            <a:endParaRPr lang="en-US" sz="2200" dirty="0"/>
          </a:p>
        </p:txBody>
      </p:sp>
      <p:pic>
        <p:nvPicPr>
          <p:cNvPr id="5" name="Picture 4" descr="Component section screen for multi-project RPPRs.">
            <a:extLst>
              <a:ext uri="{FF2B5EF4-FFF2-40B4-BE49-F238E27FC236}">
                <a16:creationId xmlns:a16="http://schemas.microsoft.com/office/drawing/2014/main" id="{F31DBE26-E58E-4A2C-B6DB-805C96BFB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3250" y="1604772"/>
            <a:ext cx="6689436" cy="4415028"/>
          </a:xfrm>
          <a:prstGeom prst="rect">
            <a:avLst/>
          </a:prstGeom>
        </p:spPr>
      </p:pic>
    </p:spTree>
    <p:custDataLst>
      <p:tags r:id="rId1"/>
    </p:custDataLst>
    <p:extLst>
      <p:ext uri="{BB962C8B-B14F-4D97-AF65-F5344CB8AC3E}">
        <p14:creationId xmlns:p14="http://schemas.microsoft.com/office/powerpoint/2010/main" val="62805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3 variations of RPPR</a:t>
            </a:r>
          </a:p>
        </p:txBody>
      </p:sp>
      <p:sp>
        <p:nvSpPr>
          <p:cNvPr id="6" name="TextBox 5"/>
          <p:cNvSpPr txBox="1"/>
          <p:nvPr/>
        </p:nvSpPr>
        <p:spPr>
          <a:xfrm>
            <a:off x="2397125" y="1524001"/>
            <a:ext cx="7391400" cy="461665"/>
          </a:xfrm>
          <a:prstGeom prst="rect">
            <a:avLst/>
          </a:prstGeom>
          <a:noFill/>
        </p:spPr>
        <p:txBody>
          <a:bodyPr wrap="square" numCol="1" rtlCol="0">
            <a:spAutoFit/>
          </a:bodyPr>
          <a:lstStyle/>
          <a:p>
            <a:pPr>
              <a:defRPr/>
            </a:pPr>
            <a:r>
              <a:rPr lang="en-US" sz="2400" dirty="0">
                <a:solidFill>
                  <a:prstClr val="black"/>
                </a:solidFill>
              </a:rPr>
              <a:t>Annual RPPR 	Interim RPPR	Final RPPR</a:t>
            </a:r>
          </a:p>
        </p:txBody>
      </p:sp>
      <p:graphicFrame>
        <p:nvGraphicFramePr>
          <p:cNvPr id="2" name="Table 1" title="RPPRs, How, When, Who"/>
          <p:cNvGraphicFramePr>
            <a:graphicFrameLocks noGrp="1"/>
          </p:cNvGraphicFramePr>
          <p:nvPr/>
        </p:nvGraphicFramePr>
        <p:xfrm>
          <a:off x="1676402" y="2057401"/>
          <a:ext cx="8839198" cy="4610699"/>
        </p:xfrm>
        <a:graphic>
          <a:graphicData uri="http://schemas.openxmlformats.org/drawingml/2006/table">
            <a:tbl>
              <a:tblPr firstRow="1" firstCol="1" bandRow="1">
                <a:tableStyleId>{21E4AEA4-8DFA-4A89-87EB-49C32662AFE0}</a:tableStyleId>
              </a:tblPr>
              <a:tblGrid>
                <a:gridCol w="602833">
                  <a:extLst>
                    <a:ext uri="{9D8B030D-6E8A-4147-A177-3AD203B41FA5}">
                      <a16:colId xmlns:a16="http://schemas.microsoft.com/office/drawing/2014/main" val="20000"/>
                    </a:ext>
                  </a:extLst>
                </a:gridCol>
                <a:gridCol w="1163239">
                  <a:extLst>
                    <a:ext uri="{9D8B030D-6E8A-4147-A177-3AD203B41FA5}">
                      <a16:colId xmlns:a16="http://schemas.microsoft.com/office/drawing/2014/main" val="20001"/>
                    </a:ext>
                  </a:extLst>
                </a:gridCol>
                <a:gridCol w="1272845">
                  <a:extLst>
                    <a:ext uri="{9D8B030D-6E8A-4147-A177-3AD203B41FA5}">
                      <a16:colId xmlns:a16="http://schemas.microsoft.com/office/drawing/2014/main" val="20002"/>
                    </a:ext>
                  </a:extLst>
                </a:gridCol>
                <a:gridCol w="1271078">
                  <a:extLst>
                    <a:ext uri="{9D8B030D-6E8A-4147-A177-3AD203B41FA5}">
                      <a16:colId xmlns:a16="http://schemas.microsoft.com/office/drawing/2014/main" val="20003"/>
                    </a:ext>
                  </a:extLst>
                </a:gridCol>
                <a:gridCol w="883919">
                  <a:extLst>
                    <a:ext uri="{9D8B030D-6E8A-4147-A177-3AD203B41FA5}">
                      <a16:colId xmlns:a16="http://schemas.microsoft.com/office/drawing/2014/main" val="20004"/>
                    </a:ext>
                  </a:extLst>
                </a:gridCol>
                <a:gridCol w="1161470">
                  <a:extLst>
                    <a:ext uri="{9D8B030D-6E8A-4147-A177-3AD203B41FA5}">
                      <a16:colId xmlns:a16="http://schemas.microsoft.com/office/drawing/2014/main" val="20005"/>
                    </a:ext>
                  </a:extLst>
                </a:gridCol>
                <a:gridCol w="1104900">
                  <a:extLst>
                    <a:ext uri="{9D8B030D-6E8A-4147-A177-3AD203B41FA5}">
                      <a16:colId xmlns:a16="http://schemas.microsoft.com/office/drawing/2014/main" val="20006"/>
                    </a:ext>
                  </a:extLst>
                </a:gridCol>
                <a:gridCol w="1378914">
                  <a:extLst>
                    <a:ext uri="{9D8B030D-6E8A-4147-A177-3AD203B41FA5}">
                      <a16:colId xmlns:a16="http://schemas.microsoft.com/office/drawing/2014/main" val="20007"/>
                    </a:ext>
                  </a:extLst>
                </a:gridCol>
              </a:tblGrid>
              <a:tr h="568478">
                <a:tc>
                  <a:txBody>
                    <a:bodyPr/>
                    <a:lstStyle/>
                    <a:p>
                      <a:pPr marL="0" marR="0" algn="ctr">
                        <a:lnSpc>
                          <a:spcPct val="107000"/>
                        </a:lnSpc>
                        <a:spcBef>
                          <a:spcPts val="0"/>
                        </a:spcBef>
                        <a:spcAft>
                          <a:spcPts val="0"/>
                        </a:spcAft>
                      </a:pPr>
                      <a:r>
                        <a:rPr lang="en-US" sz="1100" dirty="0">
                          <a:effectLst/>
                        </a:rPr>
                        <a:t>RPPR Type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2198" marR="72198" marT="18206" marB="18206" anchor="ctr"/>
                </a:tc>
                <a:tc>
                  <a:txBody>
                    <a:bodyPr/>
                    <a:lstStyle/>
                    <a:p>
                      <a:pPr marL="0" marR="0" algn="ctr">
                        <a:lnSpc>
                          <a:spcPct val="107000"/>
                        </a:lnSpc>
                        <a:spcBef>
                          <a:spcPts val="0"/>
                        </a:spcBef>
                        <a:spcAft>
                          <a:spcPts val="0"/>
                        </a:spcAft>
                      </a:pPr>
                      <a:r>
                        <a:rPr lang="en-US" sz="1100">
                          <a:effectLst/>
                        </a:rPr>
                        <a:t>How to Access RPPR Link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2198" marR="72198" marT="18206" marB="18206" anchor="ctr"/>
                </a:tc>
                <a:tc>
                  <a:txBody>
                    <a:bodyPr/>
                    <a:lstStyle/>
                    <a:p>
                      <a:pPr marL="0" marR="0" algn="ctr">
                        <a:lnSpc>
                          <a:spcPct val="107000"/>
                        </a:lnSpc>
                        <a:spcBef>
                          <a:spcPts val="0"/>
                        </a:spcBef>
                        <a:spcAft>
                          <a:spcPts val="0"/>
                        </a:spcAft>
                      </a:pPr>
                      <a:r>
                        <a:rPr lang="en-US" sz="1100">
                          <a:effectLst/>
                        </a:rPr>
                        <a:t>When Does the Link Appear?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2198" marR="72198" marT="18206" marB="18206" anchor="ctr"/>
                </a:tc>
                <a:tc>
                  <a:txBody>
                    <a:bodyPr/>
                    <a:lstStyle/>
                    <a:p>
                      <a:pPr marL="0" marR="0" algn="ctr">
                        <a:lnSpc>
                          <a:spcPct val="107000"/>
                        </a:lnSpc>
                        <a:spcBef>
                          <a:spcPts val="0"/>
                        </a:spcBef>
                        <a:spcAft>
                          <a:spcPts val="0"/>
                        </a:spcAft>
                      </a:pPr>
                      <a:r>
                        <a:rPr lang="en-US" sz="1100">
                          <a:effectLst/>
                        </a:rPr>
                        <a:t>When is the RPPR Due?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2198" marR="72198" marT="18206" marB="18206" anchor="ctr"/>
                </a:tc>
                <a:tc>
                  <a:txBody>
                    <a:bodyPr/>
                    <a:lstStyle/>
                    <a:p>
                      <a:pPr marL="0" marR="0" algn="ctr">
                        <a:lnSpc>
                          <a:spcPct val="107000"/>
                        </a:lnSpc>
                        <a:spcBef>
                          <a:spcPts val="0"/>
                        </a:spcBef>
                        <a:spcAft>
                          <a:spcPts val="0"/>
                        </a:spcAft>
                      </a:pPr>
                      <a:r>
                        <a:rPr lang="en-US" sz="1100">
                          <a:effectLst/>
                        </a:rPr>
                        <a:t>Who Can Initiate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2198" marR="72198" marT="18206" marB="18206" anchor="ctr"/>
                </a:tc>
                <a:tc>
                  <a:txBody>
                    <a:bodyPr/>
                    <a:lstStyle/>
                    <a:p>
                      <a:pPr marL="0" marR="0" algn="ctr">
                        <a:lnSpc>
                          <a:spcPct val="107000"/>
                        </a:lnSpc>
                        <a:spcBef>
                          <a:spcPts val="0"/>
                        </a:spcBef>
                        <a:spcAft>
                          <a:spcPts val="0"/>
                        </a:spcAft>
                      </a:pPr>
                      <a:r>
                        <a:rPr lang="en-US" sz="1100">
                          <a:effectLst/>
                        </a:rPr>
                        <a:t>Who Can Edit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2198" marR="72198" marT="18206" marB="18206" anchor="ctr"/>
                </a:tc>
                <a:tc>
                  <a:txBody>
                    <a:bodyPr/>
                    <a:lstStyle/>
                    <a:p>
                      <a:pPr marL="0" marR="0" algn="ctr">
                        <a:lnSpc>
                          <a:spcPct val="107000"/>
                        </a:lnSpc>
                        <a:spcBef>
                          <a:spcPts val="0"/>
                        </a:spcBef>
                        <a:spcAft>
                          <a:spcPts val="0"/>
                        </a:spcAft>
                      </a:pPr>
                      <a:r>
                        <a:rPr lang="en-US" sz="1100">
                          <a:effectLst/>
                        </a:rPr>
                        <a:t>Who Routes to the SO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2198" marR="72198" marT="18206" marB="18206" anchor="ctr"/>
                </a:tc>
                <a:tc>
                  <a:txBody>
                    <a:bodyPr/>
                    <a:lstStyle/>
                    <a:p>
                      <a:pPr marL="0" marR="0" algn="ctr">
                        <a:lnSpc>
                          <a:spcPct val="107000"/>
                        </a:lnSpc>
                        <a:spcBef>
                          <a:spcPts val="0"/>
                        </a:spcBef>
                        <a:spcAft>
                          <a:spcPts val="0"/>
                        </a:spcAft>
                      </a:pPr>
                      <a:r>
                        <a:rPr lang="en-US" sz="1100">
                          <a:effectLst/>
                        </a:rPr>
                        <a:t>Who Submits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2198" marR="72198" marT="18206" marB="18206" anchor="ctr"/>
                </a:tc>
                <a:extLst>
                  <a:ext uri="{0D108BD9-81ED-4DB2-BD59-A6C34878D82A}">
                    <a16:rowId xmlns:a16="http://schemas.microsoft.com/office/drawing/2014/main" val="10000"/>
                  </a:ext>
                </a:extLst>
              </a:tr>
              <a:tr h="1450983">
                <a:tc>
                  <a:txBody>
                    <a:bodyPr/>
                    <a:lstStyle/>
                    <a:p>
                      <a:pPr marL="0" marR="0" algn="ctr">
                        <a:lnSpc>
                          <a:spcPct val="107000"/>
                        </a:lnSpc>
                        <a:spcBef>
                          <a:spcPts val="0"/>
                        </a:spcBef>
                        <a:spcAft>
                          <a:spcPts val="0"/>
                        </a:spcAft>
                      </a:pPr>
                      <a:r>
                        <a:rPr lang="en-US" sz="1000" dirty="0">
                          <a:effectLst/>
                        </a:rPr>
                        <a:t>Annual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03" marR="67803" marT="0" marB="0" vert="vert270" anchor="ctr"/>
                </a:tc>
                <a:tc>
                  <a:txBody>
                    <a:bodyPr/>
                    <a:lstStyle/>
                    <a:p>
                      <a:pPr marL="0" marR="0" algn="ctr">
                        <a:lnSpc>
                          <a:spcPct val="107000"/>
                        </a:lnSpc>
                        <a:spcBef>
                          <a:spcPts val="0"/>
                        </a:spcBef>
                        <a:spcAft>
                          <a:spcPts val="0"/>
                        </a:spcAft>
                      </a:pPr>
                      <a:r>
                        <a:rPr lang="en-US" sz="1000">
                          <a:effectLst/>
                        </a:rPr>
                        <a:t>Status Search Results Screen </a:t>
                      </a:r>
                      <a:endParaRPr lang="en-US" sz="1100">
                        <a:effectLst/>
                      </a:endParaRPr>
                    </a:p>
                    <a:p>
                      <a:pPr marL="0" marR="0" algn="ctr">
                        <a:lnSpc>
                          <a:spcPct val="107000"/>
                        </a:lnSpc>
                        <a:spcBef>
                          <a:spcPts val="0"/>
                        </a:spcBef>
                        <a:spcAft>
                          <a:spcPts val="0"/>
                        </a:spcAft>
                      </a:pPr>
                      <a:r>
                        <a:rPr lang="en-US" sz="1000">
                          <a:effectLst/>
                        </a:rPr>
                        <a:t>or</a:t>
                      </a:r>
                      <a:endParaRPr lang="en-US" sz="1100">
                        <a:effectLst/>
                      </a:endParaRPr>
                    </a:p>
                    <a:p>
                      <a:pPr marL="0" marR="0" algn="ctr">
                        <a:lnSpc>
                          <a:spcPct val="107000"/>
                        </a:lnSpc>
                        <a:spcBef>
                          <a:spcPts val="0"/>
                        </a:spcBef>
                        <a:spcAft>
                          <a:spcPts val="0"/>
                        </a:spcAft>
                      </a:pPr>
                      <a:r>
                        <a:rPr lang="en-US" sz="1000">
                          <a:effectLst/>
                        </a:rPr>
                        <a:t>RPPR tab</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7803" marR="67803" marT="0" marB="0" anchor="ctr"/>
                </a:tc>
                <a:tc>
                  <a:txBody>
                    <a:bodyPr/>
                    <a:lstStyle/>
                    <a:p>
                      <a:pPr marL="0" marR="0" algn="ctr">
                        <a:lnSpc>
                          <a:spcPct val="107000"/>
                        </a:lnSpc>
                        <a:spcBef>
                          <a:spcPts val="0"/>
                        </a:spcBef>
                        <a:spcAft>
                          <a:spcPts val="0"/>
                        </a:spcAft>
                      </a:pPr>
                      <a:r>
                        <a:rPr lang="en-US" sz="1000">
                          <a:effectLst/>
                        </a:rPr>
                        <a:t>1 day after the project segment end date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7803" marR="67803" marT="0" marB="0" anchor="ctr"/>
                </a:tc>
                <a:tc>
                  <a:txBody>
                    <a:bodyPr/>
                    <a:lstStyle/>
                    <a:p>
                      <a:pPr marL="0" marR="0" algn="ctr">
                        <a:lnSpc>
                          <a:spcPct val="107000"/>
                        </a:lnSpc>
                        <a:spcBef>
                          <a:spcPts val="0"/>
                        </a:spcBef>
                        <a:spcAft>
                          <a:spcPts val="0"/>
                        </a:spcAft>
                      </a:pPr>
                      <a:r>
                        <a:rPr lang="en-US" sz="1000">
                          <a:effectLst/>
                        </a:rPr>
                        <a:t>SNAP Awards due within 45 days of the next budget period start date</a:t>
                      </a:r>
                      <a:endParaRPr lang="en-US" sz="1100">
                        <a:effectLst/>
                      </a:endParaRPr>
                    </a:p>
                    <a:p>
                      <a:pPr marL="0" marR="0" algn="ctr">
                        <a:lnSpc>
                          <a:spcPct val="107000"/>
                        </a:lnSpc>
                        <a:spcBef>
                          <a:spcPts val="0"/>
                        </a:spcBef>
                        <a:spcAft>
                          <a:spcPts val="0"/>
                        </a:spcAft>
                      </a:pPr>
                      <a:r>
                        <a:rPr lang="en-US" sz="1000">
                          <a:effectLst/>
                        </a:rPr>
                        <a:t> </a:t>
                      </a:r>
                      <a:endParaRPr lang="en-US" sz="1100">
                        <a:effectLst/>
                      </a:endParaRPr>
                    </a:p>
                    <a:p>
                      <a:pPr marL="0" marR="0" algn="ctr">
                        <a:lnSpc>
                          <a:spcPct val="107000"/>
                        </a:lnSpc>
                        <a:spcBef>
                          <a:spcPts val="0"/>
                        </a:spcBef>
                        <a:spcAft>
                          <a:spcPts val="0"/>
                        </a:spcAft>
                      </a:pPr>
                      <a:r>
                        <a:rPr lang="en-US" sz="1000">
                          <a:effectLst/>
                        </a:rPr>
                        <a:t>Non-SNAP due within 60 days of the next budget period start date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7803" marR="67803" marT="0" marB="0" anchor="ctr"/>
                </a:tc>
                <a:tc>
                  <a:txBody>
                    <a:bodyPr/>
                    <a:lstStyle/>
                    <a:p>
                      <a:pPr marL="0" marR="0" algn="ctr">
                        <a:lnSpc>
                          <a:spcPct val="107000"/>
                        </a:lnSpc>
                        <a:spcBef>
                          <a:spcPts val="0"/>
                        </a:spcBef>
                        <a:spcAft>
                          <a:spcPts val="0"/>
                        </a:spcAft>
                      </a:pPr>
                      <a:r>
                        <a:rPr lang="en-US" sz="1000">
                          <a:effectLst/>
                        </a:rPr>
                        <a:t>Principal Investigator</a:t>
                      </a:r>
                      <a:endParaRPr lang="en-US" sz="1100">
                        <a:effectLst/>
                      </a:endParaRPr>
                    </a:p>
                    <a:p>
                      <a:pPr marL="0" marR="0" algn="ctr">
                        <a:lnSpc>
                          <a:spcPct val="107000"/>
                        </a:lnSpc>
                        <a:spcBef>
                          <a:spcPts val="0"/>
                        </a:spcBef>
                        <a:spcAft>
                          <a:spcPts val="0"/>
                        </a:spcAft>
                      </a:pPr>
                      <a:r>
                        <a:rPr lang="en-US" sz="1000">
                          <a:effectLst/>
                        </a:rPr>
                        <a:t>Or</a:t>
                      </a:r>
                      <a:endParaRPr lang="en-US" sz="1100">
                        <a:effectLst/>
                      </a:endParaRPr>
                    </a:p>
                    <a:p>
                      <a:pPr marL="0" marR="0" algn="ctr">
                        <a:lnSpc>
                          <a:spcPct val="107000"/>
                        </a:lnSpc>
                        <a:spcBef>
                          <a:spcPts val="0"/>
                        </a:spcBef>
                        <a:spcAft>
                          <a:spcPts val="0"/>
                        </a:spcAft>
                      </a:pPr>
                      <a:r>
                        <a:rPr lang="en-US" sz="1000">
                          <a:effectLst/>
                        </a:rPr>
                        <a:t>User within Institution with the ASST Role*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7803" marR="67803" marT="0" marB="0" anchor="ctr"/>
                </a:tc>
                <a:tc>
                  <a:txBody>
                    <a:bodyPr/>
                    <a:lstStyle/>
                    <a:p>
                      <a:pPr marL="0" marR="0" algn="ctr">
                        <a:lnSpc>
                          <a:spcPct val="107000"/>
                        </a:lnSpc>
                        <a:spcBef>
                          <a:spcPts val="0"/>
                        </a:spcBef>
                        <a:spcAft>
                          <a:spcPts val="0"/>
                        </a:spcAft>
                      </a:pPr>
                      <a:r>
                        <a:rPr lang="en-US" sz="1000">
                          <a:effectLst/>
                        </a:rPr>
                        <a:t>Signing Official</a:t>
                      </a:r>
                      <a:endParaRPr lang="en-US" sz="1100">
                        <a:effectLst/>
                      </a:endParaRPr>
                    </a:p>
                    <a:p>
                      <a:pPr marL="0" marR="0" algn="ctr">
                        <a:lnSpc>
                          <a:spcPct val="107000"/>
                        </a:lnSpc>
                        <a:spcBef>
                          <a:spcPts val="0"/>
                        </a:spcBef>
                        <a:spcAft>
                          <a:spcPts val="0"/>
                        </a:spcAft>
                      </a:pPr>
                      <a:r>
                        <a:rPr lang="en-US" sz="1000">
                          <a:effectLst/>
                        </a:rPr>
                        <a:t>Or </a:t>
                      </a:r>
                      <a:endParaRPr lang="en-US" sz="1100">
                        <a:effectLst/>
                      </a:endParaRPr>
                    </a:p>
                    <a:p>
                      <a:pPr marL="0" marR="0" algn="ctr">
                        <a:lnSpc>
                          <a:spcPct val="107000"/>
                        </a:lnSpc>
                        <a:spcBef>
                          <a:spcPts val="0"/>
                        </a:spcBef>
                        <a:spcAft>
                          <a:spcPts val="0"/>
                        </a:spcAft>
                      </a:pPr>
                      <a:r>
                        <a:rPr lang="en-US" sz="1000">
                          <a:effectLst/>
                        </a:rPr>
                        <a:t>Principal Investigator</a:t>
                      </a:r>
                      <a:endParaRPr lang="en-US" sz="1100">
                        <a:effectLst/>
                      </a:endParaRPr>
                    </a:p>
                    <a:p>
                      <a:pPr marL="0" marR="0" algn="ctr">
                        <a:lnSpc>
                          <a:spcPct val="107000"/>
                        </a:lnSpc>
                        <a:spcBef>
                          <a:spcPts val="0"/>
                        </a:spcBef>
                        <a:spcAft>
                          <a:spcPts val="0"/>
                        </a:spcAft>
                      </a:pPr>
                      <a:r>
                        <a:rPr lang="en-US" sz="1000">
                          <a:effectLst/>
                        </a:rPr>
                        <a:t>Or</a:t>
                      </a:r>
                      <a:endParaRPr lang="en-US" sz="1100">
                        <a:effectLst/>
                      </a:endParaRPr>
                    </a:p>
                    <a:p>
                      <a:pPr marL="0" marR="0" algn="ctr">
                        <a:lnSpc>
                          <a:spcPct val="107000"/>
                        </a:lnSpc>
                        <a:spcBef>
                          <a:spcPts val="0"/>
                        </a:spcBef>
                        <a:spcAft>
                          <a:spcPts val="0"/>
                        </a:spcAft>
                      </a:pPr>
                      <a:r>
                        <a:rPr lang="en-US" sz="1000">
                          <a:effectLst/>
                        </a:rPr>
                        <a:t>User within Institution with the ASST Role*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7803" marR="67803" marT="0" marB="0" anchor="ctr"/>
                </a:tc>
                <a:tc>
                  <a:txBody>
                    <a:bodyPr/>
                    <a:lstStyle/>
                    <a:p>
                      <a:pPr marL="0" marR="0" algn="ctr">
                        <a:lnSpc>
                          <a:spcPct val="107000"/>
                        </a:lnSpc>
                        <a:spcBef>
                          <a:spcPts val="0"/>
                        </a:spcBef>
                        <a:spcAft>
                          <a:spcPts val="0"/>
                        </a:spcAft>
                      </a:pPr>
                      <a:r>
                        <a:rPr lang="en-US" sz="1000">
                          <a:effectLst/>
                        </a:rPr>
                        <a:t>Principal Investigator</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7803" marR="67803" marT="0" marB="0" anchor="ctr"/>
                </a:tc>
                <a:tc>
                  <a:txBody>
                    <a:bodyPr/>
                    <a:lstStyle/>
                    <a:p>
                      <a:pPr marL="0" marR="0" algn="ctr">
                        <a:lnSpc>
                          <a:spcPct val="107000"/>
                        </a:lnSpc>
                        <a:spcBef>
                          <a:spcPts val="0"/>
                        </a:spcBef>
                        <a:spcAft>
                          <a:spcPts val="0"/>
                        </a:spcAft>
                      </a:pPr>
                      <a:r>
                        <a:rPr lang="en-US" sz="1000">
                          <a:effectLst/>
                        </a:rPr>
                        <a:t>Signing Official</a:t>
                      </a:r>
                      <a:endParaRPr lang="en-US" sz="1100">
                        <a:effectLst/>
                      </a:endParaRPr>
                    </a:p>
                    <a:p>
                      <a:pPr marL="0" marR="0" algn="ctr">
                        <a:lnSpc>
                          <a:spcPct val="107000"/>
                        </a:lnSpc>
                        <a:spcBef>
                          <a:spcPts val="0"/>
                        </a:spcBef>
                        <a:spcAft>
                          <a:spcPts val="0"/>
                        </a:spcAft>
                      </a:pPr>
                      <a:r>
                        <a:rPr lang="en-US" sz="1000">
                          <a:effectLst/>
                        </a:rPr>
                        <a:t>Or</a:t>
                      </a:r>
                      <a:endParaRPr lang="en-US" sz="1100">
                        <a:effectLst/>
                      </a:endParaRPr>
                    </a:p>
                    <a:p>
                      <a:pPr marL="0" marR="0" algn="ctr">
                        <a:lnSpc>
                          <a:spcPct val="107000"/>
                        </a:lnSpc>
                        <a:spcBef>
                          <a:spcPts val="0"/>
                        </a:spcBef>
                        <a:spcAft>
                          <a:spcPts val="0"/>
                        </a:spcAft>
                      </a:pPr>
                      <a:r>
                        <a:rPr lang="en-US" sz="1000">
                          <a:effectLst/>
                        </a:rPr>
                        <a:t>Principal Investigator if assigned the Submit Delegation</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7803" marR="67803" marT="0" marB="0" anchor="ctr"/>
                </a:tc>
                <a:extLst>
                  <a:ext uri="{0D108BD9-81ED-4DB2-BD59-A6C34878D82A}">
                    <a16:rowId xmlns:a16="http://schemas.microsoft.com/office/drawing/2014/main" val="10001"/>
                  </a:ext>
                </a:extLst>
              </a:tr>
              <a:tr h="1289763">
                <a:tc>
                  <a:txBody>
                    <a:bodyPr/>
                    <a:lstStyle/>
                    <a:p>
                      <a:pPr marL="0" marR="0" algn="ctr">
                        <a:lnSpc>
                          <a:spcPct val="107000"/>
                        </a:lnSpc>
                        <a:spcBef>
                          <a:spcPts val="0"/>
                        </a:spcBef>
                        <a:spcAft>
                          <a:spcPts val="0"/>
                        </a:spcAft>
                      </a:pPr>
                      <a:r>
                        <a:rPr lang="en-US" sz="1000" dirty="0">
                          <a:effectLst/>
                        </a:rPr>
                        <a:t>Interim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03" marR="67803" marT="0" marB="0" vert="vert270" anchor="ctr"/>
                </a:tc>
                <a:tc>
                  <a:txBody>
                    <a:bodyPr/>
                    <a:lstStyle/>
                    <a:p>
                      <a:pPr marL="0" marR="0" algn="ctr">
                        <a:lnSpc>
                          <a:spcPct val="107000"/>
                        </a:lnSpc>
                        <a:spcBef>
                          <a:spcPts val="0"/>
                        </a:spcBef>
                        <a:spcAft>
                          <a:spcPts val="0"/>
                        </a:spcAft>
                      </a:pPr>
                      <a:r>
                        <a:rPr lang="en-US" sz="1000">
                          <a:effectLst/>
                        </a:rPr>
                        <a:t>Status Search Results Screen</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7803" marR="67803" marT="0" marB="0" anchor="ctr"/>
                </a:tc>
                <a:tc>
                  <a:txBody>
                    <a:bodyPr/>
                    <a:lstStyle/>
                    <a:p>
                      <a:pPr marL="0" marR="0" algn="ctr">
                        <a:lnSpc>
                          <a:spcPct val="107000"/>
                        </a:lnSpc>
                        <a:spcBef>
                          <a:spcPts val="0"/>
                        </a:spcBef>
                        <a:spcAft>
                          <a:spcPts val="0"/>
                        </a:spcAft>
                      </a:pPr>
                      <a:r>
                        <a:rPr lang="en-US" sz="1000">
                          <a:effectLst/>
                        </a:rPr>
                        <a:t>Once the grant becomes eligible for submission of a Type 2 application, and the grant is not in Closeout</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7803" marR="67803" marT="0" marB="0" anchor="ctr"/>
                </a:tc>
                <a:tc>
                  <a:txBody>
                    <a:bodyPr/>
                    <a:lstStyle/>
                    <a:p>
                      <a:pPr marL="0" marR="0" algn="ctr">
                        <a:lnSpc>
                          <a:spcPct val="107000"/>
                        </a:lnSpc>
                        <a:spcBef>
                          <a:spcPts val="0"/>
                        </a:spcBef>
                        <a:spcAft>
                          <a:spcPts val="0"/>
                        </a:spcAft>
                      </a:pPr>
                      <a:r>
                        <a:rPr lang="en-US" sz="1000">
                          <a:effectLst/>
                        </a:rPr>
                        <a:t>120 days from period of performance end date for the competitive segment</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7803" marR="67803" marT="0" marB="0" anchor="ctr"/>
                </a:tc>
                <a:tc>
                  <a:txBody>
                    <a:bodyPr/>
                    <a:lstStyle/>
                    <a:p>
                      <a:pPr marL="0" marR="0" algn="ctr">
                        <a:lnSpc>
                          <a:spcPct val="107000"/>
                        </a:lnSpc>
                        <a:spcBef>
                          <a:spcPts val="0"/>
                        </a:spcBef>
                        <a:spcAft>
                          <a:spcPts val="0"/>
                        </a:spcAft>
                      </a:pPr>
                      <a:r>
                        <a:rPr lang="en-US" sz="1000">
                          <a:effectLst/>
                        </a:rPr>
                        <a:t>Signing Official or Principal Investigator</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7803" marR="67803" marT="0" marB="0" anchor="ctr"/>
                </a:tc>
                <a:tc>
                  <a:txBody>
                    <a:bodyPr/>
                    <a:lstStyle/>
                    <a:p>
                      <a:pPr marL="0" marR="0" algn="ctr">
                        <a:lnSpc>
                          <a:spcPct val="107000"/>
                        </a:lnSpc>
                        <a:spcBef>
                          <a:spcPts val="0"/>
                        </a:spcBef>
                        <a:spcAft>
                          <a:spcPts val="0"/>
                        </a:spcAft>
                      </a:pPr>
                      <a:r>
                        <a:rPr lang="en-US" sz="1000">
                          <a:effectLst/>
                        </a:rPr>
                        <a:t>Signing Official</a:t>
                      </a:r>
                      <a:endParaRPr lang="en-US" sz="1100">
                        <a:effectLst/>
                      </a:endParaRPr>
                    </a:p>
                    <a:p>
                      <a:pPr marL="0" marR="0" algn="ctr">
                        <a:lnSpc>
                          <a:spcPct val="107000"/>
                        </a:lnSpc>
                        <a:spcBef>
                          <a:spcPts val="0"/>
                        </a:spcBef>
                        <a:spcAft>
                          <a:spcPts val="0"/>
                        </a:spcAft>
                      </a:pPr>
                      <a:r>
                        <a:rPr lang="en-US" sz="1000">
                          <a:effectLst/>
                        </a:rPr>
                        <a:t>Or</a:t>
                      </a:r>
                      <a:endParaRPr lang="en-US" sz="1100">
                        <a:effectLst/>
                      </a:endParaRPr>
                    </a:p>
                    <a:p>
                      <a:pPr marL="0" marR="0" algn="ctr">
                        <a:lnSpc>
                          <a:spcPct val="107000"/>
                        </a:lnSpc>
                        <a:spcBef>
                          <a:spcPts val="0"/>
                        </a:spcBef>
                        <a:spcAft>
                          <a:spcPts val="0"/>
                        </a:spcAft>
                      </a:pPr>
                      <a:r>
                        <a:rPr lang="en-US" sz="1000">
                          <a:effectLst/>
                        </a:rPr>
                        <a:t>Principal Investigator</a:t>
                      </a:r>
                      <a:endParaRPr lang="en-US" sz="1100">
                        <a:effectLst/>
                      </a:endParaRPr>
                    </a:p>
                    <a:p>
                      <a:pPr marL="0" marR="0" algn="ctr">
                        <a:lnSpc>
                          <a:spcPct val="107000"/>
                        </a:lnSpc>
                        <a:spcBef>
                          <a:spcPts val="0"/>
                        </a:spcBef>
                        <a:spcAft>
                          <a:spcPts val="0"/>
                        </a:spcAft>
                      </a:pPr>
                      <a:r>
                        <a:rPr lang="en-US" sz="1000">
                          <a:effectLst/>
                        </a:rPr>
                        <a:t>Or</a:t>
                      </a:r>
                      <a:endParaRPr lang="en-US" sz="1100">
                        <a:effectLst/>
                      </a:endParaRPr>
                    </a:p>
                    <a:p>
                      <a:pPr marL="0" marR="0" algn="ctr">
                        <a:lnSpc>
                          <a:spcPct val="107000"/>
                        </a:lnSpc>
                        <a:spcBef>
                          <a:spcPts val="0"/>
                        </a:spcBef>
                        <a:spcAft>
                          <a:spcPts val="0"/>
                        </a:spcAft>
                      </a:pPr>
                      <a:r>
                        <a:rPr lang="en-US" sz="1000">
                          <a:effectLst/>
                        </a:rPr>
                        <a:t>User within Institution with the ASST Role*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7803" marR="67803" marT="0" marB="0" anchor="ctr"/>
                </a:tc>
                <a:tc>
                  <a:txBody>
                    <a:bodyPr/>
                    <a:lstStyle/>
                    <a:p>
                      <a:pPr marL="0" marR="0" algn="ctr">
                        <a:lnSpc>
                          <a:spcPct val="107000"/>
                        </a:lnSpc>
                        <a:spcBef>
                          <a:spcPts val="0"/>
                        </a:spcBef>
                        <a:spcAft>
                          <a:spcPts val="0"/>
                        </a:spcAft>
                      </a:pPr>
                      <a:r>
                        <a:rPr lang="en-US" sz="1000">
                          <a:effectLst/>
                        </a:rPr>
                        <a:t>Principal Investigator</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7803" marR="67803" marT="0" marB="0" anchor="ctr"/>
                </a:tc>
                <a:tc>
                  <a:txBody>
                    <a:bodyPr/>
                    <a:lstStyle/>
                    <a:p>
                      <a:pPr marL="0" marR="0" algn="ctr">
                        <a:lnSpc>
                          <a:spcPct val="107000"/>
                        </a:lnSpc>
                        <a:spcBef>
                          <a:spcPts val="0"/>
                        </a:spcBef>
                        <a:spcAft>
                          <a:spcPts val="0"/>
                        </a:spcAft>
                      </a:pPr>
                      <a:r>
                        <a:rPr lang="en-US" sz="1000">
                          <a:effectLst/>
                        </a:rPr>
                        <a:t>Signing Official</a:t>
                      </a:r>
                      <a:endParaRPr lang="en-US" sz="1100">
                        <a:effectLst/>
                      </a:endParaRPr>
                    </a:p>
                    <a:p>
                      <a:pPr marL="0" marR="0" algn="ctr">
                        <a:lnSpc>
                          <a:spcPct val="107000"/>
                        </a:lnSpc>
                        <a:spcBef>
                          <a:spcPts val="0"/>
                        </a:spcBef>
                        <a:spcAft>
                          <a:spcPts val="0"/>
                        </a:spcAft>
                      </a:pPr>
                      <a:r>
                        <a:rPr lang="en-US" sz="1000">
                          <a:effectLst/>
                        </a:rPr>
                        <a:t>Or</a:t>
                      </a:r>
                      <a:endParaRPr lang="en-US" sz="1100">
                        <a:effectLst/>
                      </a:endParaRPr>
                    </a:p>
                    <a:p>
                      <a:pPr marL="0" marR="0" algn="ctr">
                        <a:lnSpc>
                          <a:spcPct val="107000"/>
                        </a:lnSpc>
                        <a:spcBef>
                          <a:spcPts val="0"/>
                        </a:spcBef>
                        <a:spcAft>
                          <a:spcPts val="0"/>
                        </a:spcAft>
                      </a:pPr>
                      <a:r>
                        <a:rPr lang="en-US" sz="1000">
                          <a:effectLst/>
                        </a:rPr>
                        <a:t>Principal Investigator if assigned the Submit Delegation</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7803" marR="67803" marT="0" marB="0" anchor="ctr"/>
                </a:tc>
                <a:extLst>
                  <a:ext uri="{0D108BD9-81ED-4DB2-BD59-A6C34878D82A}">
                    <a16:rowId xmlns:a16="http://schemas.microsoft.com/office/drawing/2014/main" val="10002"/>
                  </a:ext>
                </a:extLst>
              </a:tr>
              <a:tr h="1289763">
                <a:tc>
                  <a:txBody>
                    <a:bodyPr/>
                    <a:lstStyle/>
                    <a:p>
                      <a:pPr marL="0" marR="0" algn="ctr">
                        <a:lnSpc>
                          <a:spcPct val="107000"/>
                        </a:lnSpc>
                        <a:spcBef>
                          <a:spcPts val="0"/>
                        </a:spcBef>
                        <a:spcAft>
                          <a:spcPts val="0"/>
                        </a:spcAft>
                      </a:pPr>
                      <a:r>
                        <a:rPr lang="en-US" sz="1000" dirty="0">
                          <a:effectLst/>
                        </a:rPr>
                        <a:t>Final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03" marR="67803" marT="0" marB="0" vert="vert270" anchor="ctr"/>
                </a:tc>
                <a:tc>
                  <a:txBody>
                    <a:bodyPr/>
                    <a:lstStyle/>
                    <a:p>
                      <a:pPr marL="0" marR="0" algn="ctr">
                        <a:lnSpc>
                          <a:spcPct val="107000"/>
                        </a:lnSpc>
                        <a:spcBef>
                          <a:spcPts val="0"/>
                        </a:spcBef>
                        <a:spcAft>
                          <a:spcPts val="0"/>
                        </a:spcAft>
                      </a:pPr>
                      <a:r>
                        <a:rPr lang="en-US" sz="1000">
                          <a:effectLst/>
                        </a:rPr>
                        <a:t>Closeout Status Screen</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7803" marR="67803" marT="0" marB="0" anchor="ctr"/>
                </a:tc>
                <a:tc>
                  <a:txBody>
                    <a:bodyPr/>
                    <a:lstStyle/>
                    <a:p>
                      <a:pPr marL="0" marR="0" algn="ctr">
                        <a:lnSpc>
                          <a:spcPct val="107000"/>
                        </a:lnSpc>
                        <a:spcBef>
                          <a:spcPts val="0"/>
                        </a:spcBef>
                        <a:spcAft>
                          <a:spcPts val="0"/>
                        </a:spcAft>
                      </a:pPr>
                      <a:r>
                        <a:rPr lang="en-US" sz="1000">
                          <a:effectLst/>
                        </a:rPr>
                        <a:t>Once the grant becomes eligible for closeout</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7803" marR="67803" marT="0" marB="0" anchor="ctr"/>
                </a:tc>
                <a:tc>
                  <a:txBody>
                    <a:bodyPr/>
                    <a:lstStyle/>
                    <a:p>
                      <a:pPr marL="0" marR="0" algn="ctr">
                        <a:lnSpc>
                          <a:spcPct val="107000"/>
                        </a:lnSpc>
                        <a:spcBef>
                          <a:spcPts val="0"/>
                        </a:spcBef>
                        <a:spcAft>
                          <a:spcPts val="0"/>
                        </a:spcAft>
                      </a:pPr>
                      <a:r>
                        <a:rPr lang="en-US" sz="1000">
                          <a:effectLst/>
                        </a:rPr>
                        <a:t>120 days from period of project end date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7803" marR="67803" marT="0" marB="0" anchor="ctr"/>
                </a:tc>
                <a:tc>
                  <a:txBody>
                    <a:bodyPr/>
                    <a:lstStyle/>
                    <a:p>
                      <a:pPr marL="0" marR="0" algn="ctr">
                        <a:lnSpc>
                          <a:spcPct val="107000"/>
                        </a:lnSpc>
                        <a:spcBef>
                          <a:spcPts val="0"/>
                        </a:spcBef>
                        <a:spcAft>
                          <a:spcPts val="0"/>
                        </a:spcAft>
                      </a:pPr>
                      <a:r>
                        <a:rPr lang="en-US" sz="1000">
                          <a:effectLst/>
                        </a:rPr>
                        <a:t>Signing Official or Principal Investigator</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7803" marR="67803" marT="0" marB="0" anchor="ctr"/>
                </a:tc>
                <a:tc>
                  <a:txBody>
                    <a:bodyPr/>
                    <a:lstStyle/>
                    <a:p>
                      <a:pPr marL="0" marR="0" algn="ctr">
                        <a:lnSpc>
                          <a:spcPct val="107000"/>
                        </a:lnSpc>
                        <a:spcBef>
                          <a:spcPts val="0"/>
                        </a:spcBef>
                        <a:spcAft>
                          <a:spcPts val="0"/>
                        </a:spcAft>
                      </a:pPr>
                      <a:r>
                        <a:rPr lang="en-US" sz="1000">
                          <a:effectLst/>
                        </a:rPr>
                        <a:t>Signing Official</a:t>
                      </a:r>
                      <a:endParaRPr lang="en-US" sz="1100">
                        <a:effectLst/>
                      </a:endParaRPr>
                    </a:p>
                    <a:p>
                      <a:pPr marL="0" marR="0" algn="ctr">
                        <a:lnSpc>
                          <a:spcPct val="107000"/>
                        </a:lnSpc>
                        <a:spcBef>
                          <a:spcPts val="0"/>
                        </a:spcBef>
                        <a:spcAft>
                          <a:spcPts val="0"/>
                        </a:spcAft>
                      </a:pPr>
                      <a:r>
                        <a:rPr lang="en-US" sz="1000">
                          <a:effectLst/>
                        </a:rPr>
                        <a:t>Or</a:t>
                      </a:r>
                      <a:endParaRPr lang="en-US" sz="1100">
                        <a:effectLst/>
                      </a:endParaRPr>
                    </a:p>
                    <a:p>
                      <a:pPr marL="0" marR="0" algn="ctr">
                        <a:lnSpc>
                          <a:spcPct val="107000"/>
                        </a:lnSpc>
                        <a:spcBef>
                          <a:spcPts val="0"/>
                        </a:spcBef>
                        <a:spcAft>
                          <a:spcPts val="0"/>
                        </a:spcAft>
                      </a:pPr>
                      <a:r>
                        <a:rPr lang="en-US" sz="1000">
                          <a:effectLst/>
                        </a:rPr>
                        <a:t>Principal Investigator</a:t>
                      </a:r>
                      <a:endParaRPr lang="en-US" sz="1100">
                        <a:effectLst/>
                      </a:endParaRPr>
                    </a:p>
                    <a:p>
                      <a:pPr marL="0" marR="0" algn="ctr">
                        <a:lnSpc>
                          <a:spcPct val="107000"/>
                        </a:lnSpc>
                        <a:spcBef>
                          <a:spcPts val="0"/>
                        </a:spcBef>
                        <a:spcAft>
                          <a:spcPts val="0"/>
                        </a:spcAft>
                      </a:pPr>
                      <a:r>
                        <a:rPr lang="en-US" sz="1000">
                          <a:effectLst/>
                        </a:rPr>
                        <a:t>Or</a:t>
                      </a:r>
                      <a:endParaRPr lang="en-US" sz="1100">
                        <a:effectLst/>
                      </a:endParaRPr>
                    </a:p>
                    <a:p>
                      <a:pPr marL="0" marR="0" algn="ctr">
                        <a:lnSpc>
                          <a:spcPct val="107000"/>
                        </a:lnSpc>
                        <a:spcBef>
                          <a:spcPts val="0"/>
                        </a:spcBef>
                        <a:spcAft>
                          <a:spcPts val="0"/>
                        </a:spcAft>
                      </a:pPr>
                      <a:r>
                        <a:rPr lang="en-US" sz="1000">
                          <a:effectLst/>
                        </a:rPr>
                        <a:t>User within Institution with the ASST Role*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7803" marR="67803" marT="0" marB="0" anchor="ctr"/>
                </a:tc>
                <a:tc>
                  <a:txBody>
                    <a:bodyPr/>
                    <a:lstStyle/>
                    <a:p>
                      <a:pPr marL="0" marR="0" algn="ctr">
                        <a:lnSpc>
                          <a:spcPct val="107000"/>
                        </a:lnSpc>
                        <a:spcBef>
                          <a:spcPts val="0"/>
                        </a:spcBef>
                        <a:spcAft>
                          <a:spcPts val="0"/>
                        </a:spcAft>
                      </a:pPr>
                      <a:r>
                        <a:rPr lang="en-US" sz="1000">
                          <a:effectLst/>
                        </a:rPr>
                        <a:t>Principal Investigator</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7803" marR="67803" marT="0" marB="0" anchor="ctr"/>
                </a:tc>
                <a:tc>
                  <a:txBody>
                    <a:bodyPr/>
                    <a:lstStyle/>
                    <a:p>
                      <a:pPr marL="0" marR="0" algn="ctr">
                        <a:lnSpc>
                          <a:spcPct val="107000"/>
                        </a:lnSpc>
                        <a:spcBef>
                          <a:spcPts val="0"/>
                        </a:spcBef>
                        <a:spcAft>
                          <a:spcPts val="0"/>
                        </a:spcAft>
                      </a:pPr>
                      <a:r>
                        <a:rPr lang="en-US" sz="1000" dirty="0">
                          <a:effectLst/>
                        </a:rPr>
                        <a:t>Signing Official</a:t>
                      </a:r>
                      <a:endParaRPr lang="en-US" sz="1100" dirty="0">
                        <a:effectLst/>
                      </a:endParaRPr>
                    </a:p>
                    <a:p>
                      <a:pPr marL="0" marR="0" algn="ctr">
                        <a:lnSpc>
                          <a:spcPct val="107000"/>
                        </a:lnSpc>
                        <a:spcBef>
                          <a:spcPts val="0"/>
                        </a:spcBef>
                        <a:spcAft>
                          <a:spcPts val="0"/>
                        </a:spcAft>
                      </a:pPr>
                      <a:r>
                        <a:rPr lang="en-US" sz="1000" dirty="0">
                          <a:effectLst/>
                        </a:rPr>
                        <a:t>Or</a:t>
                      </a:r>
                      <a:endParaRPr lang="en-US" sz="1100" dirty="0">
                        <a:effectLst/>
                      </a:endParaRPr>
                    </a:p>
                    <a:p>
                      <a:pPr marL="0" marR="0" algn="ctr">
                        <a:lnSpc>
                          <a:spcPct val="107000"/>
                        </a:lnSpc>
                        <a:spcBef>
                          <a:spcPts val="0"/>
                        </a:spcBef>
                        <a:spcAft>
                          <a:spcPts val="0"/>
                        </a:spcAft>
                      </a:pPr>
                      <a:r>
                        <a:rPr lang="en-US" sz="1000" dirty="0">
                          <a:effectLst/>
                        </a:rPr>
                        <a:t>Principal Investigator if assigned the Submit Delegation</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7803" marR="67803" marT="0" marB="0" anchor="ct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368923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Interim RPPR Scenarios</a:t>
            </a:r>
          </a:p>
        </p:txBody>
      </p:sp>
      <p:sp>
        <p:nvSpPr>
          <p:cNvPr id="6" name="Content Placeholder 5"/>
          <p:cNvSpPr>
            <a:spLocks noGrp="1"/>
          </p:cNvSpPr>
          <p:nvPr>
            <p:ph sz="quarter" idx="13"/>
          </p:nvPr>
        </p:nvSpPr>
        <p:spPr/>
        <p:txBody>
          <a:bodyPr/>
          <a:lstStyle/>
          <a:p>
            <a:r>
              <a:rPr lang="en-US" sz="2300" dirty="0"/>
              <a:t>Since a renewal application is competitive, there is no guarantee it will be funded. Therefor the following scenarios should be noted:</a:t>
            </a:r>
          </a:p>
          <a:p>
            <a:pPr lvl="1"/>
            <a:endParaRPr lang="en-US" sz="1800" dirty="0"/>
          </a:p>
        </p:txBody>
      </p:sp>
      <p:graphicFrame>
        <p:nvGraphicFramePr>
          <p:cNvPr id="4" name="Table 3" title="IRPPR Scenarios"/>
          <p:cNvGraphicFramePr>
            <a:graphicFrameLocks noGrp="1"/>
          </p:cNvGraphicFramePr>
          <p:nvPr/>
        </p:nvGraphicFramePr>
        <p:xfrm>
          <a:off x="2209802" y="2895599"/>
          <a:ext cx="8119743" cy="3237934"/>
        </p:xfrm>
        <a:graphic>
          <a:graphicData uri="http://schemas.openxmlformats.org/drawingml/2006/table">
            <a:tbl>
              <a:tblPr firstRow="1" firstCol="1" bandRow="1">
                <a:tableStyleId>{5C22544A-7EE6-4342-B048-85BDC9FD1C3A}</a:tableStyleId>
              </a:tblPr>
              <a:tblGrid>
                <a:gridCol w="2133599">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3014344">
                  <a:extLst>
                    <a:ext uri="{9D8B030D-6E8A-4147-A177-3AD203B41FA5}">
                      <a16:colId xmlns:a16="http://schemas.microsoft.com/office/drawing/2014/main" val="20002"/>
                    </a:ext>
                  </a:extLst>
                </a:gridCol>
              </a:tblGrid>
              <a:tr h="571840">
                <a:tc>
                  <a:txBody>
                    <a:bodyPr/>
                    <a:lstStyle/>
                    <a:p>
                      <a:pPr marL="0" marR="0" algn="ctr">
                        <a:spcBef>
                          <a:spcPts val="0"/>
                        </a:spcBef>
                        <a:spcAft>
                          <a:spcPts val="0"/>
                        </a:spcAft>
                      </a:pPr>
                      <a:r>
                        <a:rPr lang="en-US" sz="1400" dirty="0">
                          <a:effectLst/>
                        </a:rPr>
                        <a:t>Completing Renewal Application</a:t>
                      </a:r>
                    </a:p>
                    <a:p>
                      <a:pPr marL="0" marR="0" algn="ctr">
                        <a:spcBef>
                          <a:spcPts val="0"/>
                        </a:spcBef>
                        <a:spcAft>
                          <a:spcPts val="0"/>
                        </a:spcAft>
                      </a:pPr>
                      <a:r>
                        <a:rPr lang="en-US" sz="1400" dirty="0">
                          <a:effectLst/>
                        </a:rPr>
                        <a:t>Status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88" marR="45888" marT="0" marB="0" anchor="ctr"/>
                </a:tc>
                <a:tc gridSpan="2">
                  <a:txBody>
                    <a:bodyPr/>
                    <a:lstStyle/>
                    <a:p>
                      <a:pPr marL="0" marR="0" algn="ctr">
                        <a:spcBef>
                          <a:spcPts val="0"/>
                        </a:spcBef>
                        <a:spcAft>
                          <a:spcPts val="0"/>
                        </a:spcAft>
                      </a:pPr>
                      <a:r>
                        <a:rPr lang="en-US" sz="1400" dirty="0">
                          <a:effectLst/>
                        </a:rPr>
                        <a:t>Action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88" marR="45888" marT="0" marB="0" anchor="ctr"/>
                </a:tc>
                <a:tc hMerge="1">
                  <a:txBody>
                    <a:bodyPr/>
                    <a:lstStyle/>
                    <a:p>
                      <a:endParaRPr lang="en-US"/>
                    </a:p>
                  </a:txBody>
                  <a:tcPr/>
                </a:tc>
                <a:extLst>
                  <a:ext uri="{0D108BD9-81ED-4DB2-BD59-A6C34878D82A}">
                    <a16:rowId xmlns:a16="http://schemas.microsoft.com/office/drawing/2014/main" val="10000"/>
                  </a:ext>
                </a:extLst>
              </a:tr>
              <a:tr h="789685">
                <a:tc>
                  <a:txBody>
                    <a:bodyPr/>
                    <a:lstStyle/>
                    <a:p>
                      <a:pPr marL="0" marR="0" algn="ctr">
                        <a:spcBef>
                          <a:spcPts val="0"/>
                        </a:spcBef>
                        <a:spcAft>
                          <a:spcPts val="0"/>
                        </a:spcAft>
                      </a:pPr>
                      <a:r>
                        <a:rPr lang="en-US" sz="1400" dirty="0">
                          <a:effectLst/>
                        </a:rPr>
                        <a:t>Not submitting a Competing Renewal application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88" marR="45888" marT="0" marB="0" anchor="ctr"/>
                </a:tc>
                <a:tc gridSpan="2">
                  <a:txBody>
                    <a:bodyPr/>
                    <a:lstStyle/>
                    <a:p>
                      <a:pPr marL="0" marR="0">
                        <a:spcBef>
                          <a:spcPts val="0"/>
                        </a:spcBef>
                        <a:spcAft>
                          <a:spcPts val="0"/>
                        </a:spcAft>
                      </a:pPr>
                      <a:r>
                        <a:rPr lang="en-US" sz="1400" dirty="0">
                          <a:effectLst/>
                        </a:rPr>
                        <a:t>Submit a Final RPPR no later than 120 days from the project period end date</a:t>
                      </a:r>
                    </a:p>
                    <a:p>
                      <a:pPr marL="0" marR="0">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88" marR="45888" marT="0" marB="0"/>
                </a:tc>
                <a:tc hMerge="1">
                  <a:txBody>
                    <a:bodyPr/>
                    <a:lstStyle/>
                    <a:p>
                      <a:endParaRPr lang="en-US"/>
                    </a:p>
                  </a:txBody>
                  <a:tcPr/>
                </a:tc>
                <a:extLst>
                  <a:ext uri="{0D108BD9-81ED-4DB2-BD59-A6C34878D82A}">
                    <a16:rowId xmlns:a16="http://schemas.microsoft.com/office/drawing/2014/main" val="10001"/>
                  </a:ext>
                </a:extLst>
              </a:tr>
              <a:tr h="381227">
                <a:tc rowSpan="3">
                  <a:txBody>
                    <a:bodyPr/>
                    <a:lstStyle/>
                    <a:p>
                      <a:pPr marL="0" marR="0" algn="ctr">
                        <a:spcBef>
                          <a:spcPts val="0"/>
                        </a:spcBef>
                        <a:spcAft>
                          <a:spcPts val="0"/>
                        </a:spcAft>
                      </a:pPr>
                      <a:r>
                        <a:rPr lang="en-US" sz="1400" dirty="0">
                          <a:effectLst/>
                        </a:rPr>
                        <a:t>Submitting a Competing Renewal application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88" marR="45888" marT="0" marB="0" anchor="ctr"/>
                </a:tc>
                <a:tc gridSpan="2">
                  <a:txBody>
                    <a:bodyPr/>
                    <a:lstStyle/>
                    <a:p>
                      <a:pPr marL="0" marR="0">
                        <a:spcBef>
                          <a:spcPts val="0"/>
                        </a:spcBef>
                        <a:spcAft>
                          <a:spcPts val="0"/>
                        </a:spcAft>
                      </a:pPr>
                      <a:r>
                        <a:rPr lang="en-US" sz="1400" dirty="0">
                          <a:effectLst/>
                        </a:rPr>
                        <a:t>Submit an Interim RPPR no later than 120 days from the project period end date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88" marR="45888" marT="0" marB="0"/>
                </a:tc>
                <a:tc hMerge="1">
                  <a:txBody>
                    <a:bodyPr/>
                    <a:lstStyle/>
                    <a:p>
                      <a:endParaRPr lang="en-US"/>
                    </a:p>
                  </a:txBody>
                  <a:tcPr/>
                </a:tc>
                <a:extLst>
                  <a:ext uri="{0D108BD9-81ED-4DB2-BD59-A6C34878D82A}">
                    <a16:rowId xmlns:a16="http://schemas.microsoft.com/office/drawing/2014/main" val="10002"/>
                  </a:ext>
                </a:extLst>
              </a:tr>
              <a:tr h="345362">
                <a:tc vMerge="1">
                  <a:txBody>
                    <a:bodyPr/>
                    <a:lstStyle/>
                    <a:p>
                      <a:endParaRPr lang="en-US"/>
                    </a:p>
                  </a:txBody>
                  <a:tcPr/>
                </a:tc>
                <a:tc>
                  <a:txBody>
                    <a:bodyPr/>
                    <a:lstStyle/>
                    <a:p>
                      <a:pPr marL="0" marR="0" algn="ctr">
                        <a:spcBef>
                          <a:spcPts val="0"/>
                        </a:spcBef>
                        <a:spcAft>
                          <a:spcPts val="0"/>
                        </a:spcAft>
                      </a:pPr>
                      <a:r>
                        <a:rPr lang="en-US" sz="1400" dirty="0">
                          <a:effectLst/>
                        </a:rPr>
                        <a:t>Funded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88" marR="45888" marT="0" marB="0" anchor="ctr"/>
                </a:tc>
                <a:tc>
                  <a:txBody>
                    <a:bodyPr/>
                    <a:lstStyle/>
                    <a:p>
                      <a:pPr marL="0" marR="0" algn="ctr">
                        <a:spcBef>
                          <a:spcPts val="0"/>
                        </a:spcBef>
                        <a:spcAft>
                          <a:spcPts val="0"/>
                        </a:spcAft>
                      </a:pPr>
                      <a:r>
                        <a:rPr lang="en-US" sz="1400" dirty="0">
                          <a:effectLst/>
                        </a:rPr>
                        <a:t>Not Funded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88" marR="45888" marT="0" marB="0" anchor="ctr"/>
                </a:tc>
                <a:extLst>
                  <a:ext uri="{0D108BD9-81ED-4DB2-BD59-A6C34878D82A}">
                    <a16:rowId xmlns:a16="http://schemas.microsoft.com/office/drawing/2014/main" val="10003"/>
                  </a:ext>
                </a:extLst>
              </a:tr>
              <a:tr h="1036087">
                <a:tc vMerge="1">
                  <a:txBody>
                    <a:bodyPr/>
                    <a:lstStyle/>
                    <a:p>
                      <a:endParaRPr lang="en-US"/>
                    </a:p>
                  </a:txBody>
                  <a:tcPr/>
                </a:tc>
                <a:tc>
                  <a:txBody>
                    <a:bodyPr/>
                    <a:lstStyle/>
                    <a:p>
                      <a:pPr marL="0" marR="0">
                        <a:spcBef>
                          <a:spcPts val="0"/>
                        </a:spcBef>
                        <a:spcAft>
                          <a:spcPts val="0"/>
                        </a:spcAft>
                      </a:pPr>
                      <a:r>
                        <a:rPr lang="en-US" sz="1400" dirty="0">
                          <a:effectLst/>
                        </a:rPr>
                        <a:t>The Interim RPPR is accepted as the annual RPPR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88" marR="45888" marT="0" marB="0"/>
                </a:tc>
                <a:tc>
                  <a:txBody>
                    <a:bodyPr/>
                    <a:lstStyle/>
                    <a:p>
                      <a:pPr marL="0" marR="0">
                        <a:spcBef>
                          <a:spcPts val="0"/>
                        </a:spcBef>
                        <a:spcAft>
                          <a:spcPts val="0"/>
                        </a:spcAft>
                      </a:pPr>
                      <a:r>
                        <a:rPr lang="en-US" sz="1400" dirty="0">
                          <a:effectLst/>
                        </a:rPr>
                        <a:t>The Interim RPPR is accepted as the Final RPPR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88" marR="45888" marT="0" marB="0"/>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295976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9361" y="195354"/>
            <a:ext cx="8534400" cy="348131"/>
          </a:xfrm>
        </p:spPr>
        <p:txBody>
          <a:bodyPr>
            <a:noAutofit/>
          </a:bodyPr>
          <a:lstStyle/>
          <a:p>
            <a:r>
              <a:rPr lang="en-US" sz="2000" dirty="0"/>
              <a:t>Outcomes</a:t>
            </a:r>
          </a:p>
        </p:txBody>
      </p:sp>
      <p:pic>
        <p:nvPicPr>
          <p:cNvPr id="3" name="Picture 2" descr="Section I: Outcomes" title="FRPPR Scree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022832"/>
            <a:ext cx="8077200" cy="4693405"/>
          </a:xfrm>
          <a:prstGeom prst="rect">
            <a:avLst/>
          </a:prstGeom>
        </p:spPr>
      </p:pic>
      <p:sp>
        <p:nvSpPr>
          <p:cNvPr id="24" name="Oval 8" title="&quot;&quot;"/>
          <p:cNvSpPr>
            <a:spLocks noChangeArrowheads="1"/>
          </p:cNvSpPr>
          <p:nvPr/>
        </p:nvSpPr>
        <p:spPr bwMode="auto">
          <a:xfrm>
            <a:off x="6781800" y="1219201"/>
            <a:ext cx="762000" cy="272569"/>
          </a:xfrm>
          <a:prstGeom prst="roundRect">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7" name="Text Box 7" descr="Information in Outcomes will be publically available. It should be written as a high level and in plain language. &#10;" title="text box"/>
          <p:cNvSpPr txBox="1">
            <a:spLocks noChangeArrowheads="1"/>
          </p:cNvSpPr>
          <p:nvPr/>
        </p:nvSpPr>
        <p:spPr bwMode="auto">
          <a:xfrm>
            <a:off x="2514600" y="4114800"/>
            <a:ext cx="6751864" cy="707886"/>
          </a:xfrm>
          <a:prstGeom prst="rect">
            <a:avLst/>
          </a:prstGeom>
          <a:solidFill>
            <a:srgbClr val="FFFFCC"/>
          </a:solidFill>
          <a:ln w="9525">
            <a:solidFill>
              <a:srgbClr val="C00000"/>
            </a:solidFill>
            <a:miter lim="800000"/>
            <a:headEnd/>
            <a:tailEnd/>
          </a:ln>
        </p:spPr>
        <p:txBody>
          <a:bodyPr wrap="square">
            <a:spAutoFit/>
          </a:bodyPr>
          <a:lstStyle/>
          <a:p>
            <a:pPr algn="ctr" fontAlgn="auto">
              <a:spcBef>
                <a:spcPts val="0"/>
              </a:spcBef>
              <a:spcAft>
                <a:spcPts val="0"/>
              </a:spcAft>
              <a:defRPr/>
            </a:pPr>
            <a:r>
              <a:rPr lang="en-US" sz="2000" kern="0" dirty="0">
                <a:solidFill>
                  <a:srgbClr val="C00000"/>
                </a:solidFill>
                <a:latin typeface="Tahoma"/>
              </a:rPr>
              <a:t>Information in Outcomes will be publically available. It should be written as a high level and in plain language. </a:t>
            </a:r>
          </a:p>
        </p:txBody>
      </p:sp>
    </p:spTree>
    <p:custDataLst>
      <p:tags r:id="rId1"/>
    </p:custDataLst>
    <p:extLst>
      <p:ext uri="{BB962C8B-B14F-4D97-AF65-F5344CB8AC3E}">
        <p14:creationId xmlns:p14="http://schemas.microsoft.com/office/powerpoint/2010/main" val="256665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5" y="307976"/>
            <a:ext cx="8534400" cy="530225"/>
          </a:xfrm>
        </p:spPr>
        <p:txBody>
          <a:bodyPr>
            <a:noAutofit/>
          </a:bodyPr>
          <a:lstStyle/>
          <a:p>
            <a:r>
              <a:rPr lang="en-US" sz="2800" dirty="0"/>
              <a:t>Outcomes Requirements</a:t>
            </a:r>
          </a:p>
        </p:txBody>
      </p:sp>
      <p:sp>
        <p:nvSpPr>
          <p:cNvPr id="6" name="Content Placeholder 5"/>
          <p:cNvSpPr>
            <a:spLocks noGrp="1"/>
          </p:cNvSpPr>
          <p:nvPr>
            <p:ph sz="quarter" idx="13"/>
          </p:nvPr>
        </p:nvSpPr>
        <p:spPr/>
        <p:txBody>
          <a:bodyPr/>
          <a:lstStyle/>
          <a:p>
            <a:pPr marL="342900" indent="-342900">
              <a:buFont typeface="Arial" panose="020B0604020202020204" pitchFamily="34" charset="0"/>
              <a:buChar char="•"/>
            </a:pPr>
            <a:r>
              <a:rPr lang="en-US" sz="2400" dirty="0"/>
              <a:t>Outcomes are specifically designed to be made publicly available by the agency (analogous to the abstract in the competing application)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Reporting in the Outcomes section is limited (by the federal-wide RPPR format) to 8,000 characters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Outcomes should provide a concise summary of the findings of the award written in lay language for the general public</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In an effort to increase transparency NIH will make the Outcomes data available in </a:t>
            </a:r>
            <a:r>
              <a:rPr lang="en-US" sz="2400" dirty="0" err="1"/>
              <a:t>RePORTER</a:t>
            </a:r>
            <a:endParaRPr lang="en-US" sz="2400" dirty="0"/>
          </a:p>
        </p:txBody>
      </p:sp>
    </p:spTree>
    <p:custDataLst>
      <p:tags r:id="rId1"/>
    </p:custDataLst>
    <p:extLst>
      <p:ext uri="{BB962C8B-B14F-4D97-AF65-F5344CB8AC3E}">
        <p14:creationId xmlns:p14="http://schemas.microsoft.com/office/powerpoint/2010/main" val="73852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Status to Track the Application</a:t>
            </a:r>
          </a:p>
        </p:txBody>
      </p:sp>
      <p:pic>
        <p:nvPicPr>
          <p:cNvPr id="3" name="Picture 2" descr="''" title="eRA Commons Landing page showing status navigation tab"/>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5625" y="1497602"/>
            <a:ext cx="8534401" cy="4826998"/>
          </a:xfrm>
          <a:prstGeom prst="rect">
            <a:avLst/>
          </a:prstGeom>
          <a:ln>
            <a:noFill/>
          </a:ln>
          <a:effectLst>
            <a:outerShdw blurRad="190500" algn="tl" rotWithShape="0">
              <a:srgbClr val="000000">
                <a:alpha val="70000"/>
              </a:srgbClr>
            </a:outerShdw>
          </a:effectLst>
        </p:spPr>
      </p:pic>
      <p:sp>
        <p:nvSpPr>
          <p:cNvPr id="4" name="Rounded Rectangle 3" title="''"/>
          <p:cNvSpPr/>
          <p:nvPr/>
        </p:nvSpPr>
        <p:spPr>
          <a:xfrm>
            <a:off x="3810000" y="2438400"/>
            <a:ext cx="533400" cy="304800"/>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6390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Progress Report Additional Materials (PRAM)</a:t>
            </a:r>
          </a:p>
        </p:txBody>
      </p:sp>
      <p:sp>
        <p:nvSpPr>
          <p:cNvPr id="3" name="Content Placeholder 2"/>
          <p:cNvSpPr>
            <a:spLocks noGrp="1"/>
          </p:cNvSpPr>
          <p:nvPr>
            <p:ph sz="quarter" idx="13"/>
          </p:nvPr>
        </p:nvSpPr>
        <p:spPr>
          <a:xfrm>
            <a:off x="402167" y="1527048"/>
            <a:ext cx="11379200" cy="4721352"/>
          </a:xfrm>
        </p:spPr>
        <p:txBody>
          <a:bodyPr/>
          <a:lstStyle/>
          <a:p>
            <a:r>
              <a:rPr lang="en-US" sz="2800" dirty="0"/>
              <a:t>The PRAM feature provides a means for the grantee to enter, review, route, and submit information to agency following the submission of an RPPR.</a:t>
            </a:r>
          </a:p>
          <a:p>
            <a:pPr lvl="1"/>
            <a:r>
              <a:rPr lang="en-US" sz="2400" dirty="0"/>
              <a:t>Public Access (PA) PRAM - Generated automatically after an RPPR is submitted with publications that are not compliant with Public Access Policy</a:t>
            </a:r>
          </a:p>
          <a:p>
            <a:pPr lvl="1"/>
            <a:r>
              <a:rPr lang="en-US" sz="2400" dirty="0"/>
              <a:t>Agency Requested PRAM – Only available if requested by the Grants Management Specialist (GMS)</a:t>
            </a:r>
          </a:p>
          <a:p>
            <a:pPr lvl="1"/>
            <a:endParaRPr lang="en-US" sz="2400" dirty="0"/>
          </a:p>
          <a:p>
            <a:r>
              <a:rPr lang="en-US" sz="2400" dirty="0"/>
              <a:t>PD/PI can enter the PRAM, but can only submit it if they are delegated with Submit Progress Report authority. Otherwise, only the SO can submit the PRAM to Agency.</a:t>
            </a:r>
          </a:p>
          <a:p>
            <a:pPr marL="274638" lvl="1" indent="0">
              <a:buNone/>
            </a:pPr>
            <a:endParaRPr lang="en-US" sz="2400" dirty="0"/>
          </a:p>
          <a:p>
            <a:pPr marL="274638" lvl="1" indent="0">
              <a:buNone/>
            </a:pPr>
            <a:endParaRPr lang="en-US" sz="2400" dirty="0"/>
          </a:p>
          <a:p>
            <a:pPr lvl="1"/>
            <a:endParaRPr lang="en-US" sz="2400" dirty="0"/>
          </a:p>
          <a:p>
            <a:endParaRPr lang="en-US" sz="2800" dirty="0"/>
          </a:p>
        </p:txBody>
      </p:sp>
    </p:spTree>
    <p:custDataLst>
      <p:tags r:id="rId1"/>
    </p:custDataLst>
    <p:extLst>
      <p:ext uri="{BB962C8B-B14F-4D97-AF65-F5344CB8AC3E}">
        <p14:creationId xmlns:p14="http://schemas.microsoft.com/office/powerpoint/2010/main" val="91616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RPPR Publications</a:t>
            </a:r>
          </a:p>
        </p:txBody>
      </p:sp>
      <p:sp>
        <p:nvSpPr>
          <p:cNvPr id="7" name="Content Placeholder 2"/>
          <p:cNvSpPr>
            <a:spLocks noGrp="1"/>
          </p:cNvSpPr>
          <p:nvPr>
            <p:ph sz="quarter" idx="13"/>
          </p:nvPr>
        </p:nvSpPr>
        <p:spPr>
          <a:xfrm>
            <a:off x="1020163" y="1527048"/>
            <a:ext cx="10761204" cy="4572000"/>
          </a:xfrm>
        </p:spPr>
        <p:txBody>
          <a:bodyPr/>
          <a:lstStyle/>
          <a:p>
            <a:r>
              <a:rPr lang="en-US" sz="2800" dirty="0"/>
              <a:t>When selecting/deselecting publications for RPPR submissions</a:t>
            </a:r>
          </a:p>
          <a:p>
            <a:pPr lvl="1"/>
            <a:r>
              <a:rPr lang="en-US" sz="2400" dirty="0"/>
              <a:t>Users will see a gold lock icon next to those publications added to their grant into NIHMS.</a:t>
            </a:r>
          </a:p>
          <a:p>
            <a:pPr lvl="1"/>
            <a:r>
              <a:rPr lang="en-US" sz="2400" dirty="0"/>
              <a:t>Users see a silver lock icon for publications that have been reported on a previous RPPR.</a:t>
            </a:r>
          </a:p>
          <a:p>
            <a:pPr lvl="1"/>
            <a:r>
              <a:rPr lang="en-US" sz="2400" dirty="0"/>
              <a:t> Neither can be removed on the RPPR, both need manual intervention.</a:t>
            </a:r>
          </a:p>
          <a:p>
            <a:pPr lvl="1"/>
            <a:r>
              <a:rPr lang="en-US" sz="2400" dirty="0"/>
              <a:t> To delete a publication with a gold lock, users will need to contact the NIHMS help desk through their web form, which is accessible at </a:t>
            </a:r>
            <a:r>
              <a:rPr lang="en-US" sz="2400" u="sng" dirty="0">
                <a:hlinkClick r:id="rId3" tooltip="Follow link"/>
              </a:rPr>
              <a:t>http://www.nihms.nih.gov/</a:t>
            </a:r>
            <a:r>
              <a:rPr lang="en-US" sz="2400" dirty="0"/>
              <a:t>. </a:t>
            </a:r>
          </a:p>
          <a:p>
            <a:pPr lvl="1"/>
            <a:r>
              <a:rPr lang="en-US" sz="2400" dirty="0"/>
              <a:t>To delete a publication with a silver lock please contact the </a:t>
            </a:r>
            <a:r>
              <a:rPr lang="en-US" sz="2400" u="sng" dirty="0">
                <a:hlinkClick r:id="rId4"/>
              </a:rPr>
              <a:t>PublicAccess@nih.gov</a:t>
            </a:r>
            <a:r>
              <a:rPr lang="en-US" sz="2400" dirty="0"/>
              <a:t> </a:t>
            </a:r>
          </a:p>
        </p:txBody>
      </p:sp>
      <p:pic>
        <p:nvPicPr>
          <p:cNvPr id="3" name="Picture 2" title="Silver Lock"/>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633" y="4191000"/>
            <a:ext cx="617996" cy="969231"/>
          </a:xfrm>
          <a:prstGeom prst="rect">
            <a:avLst/>
          </a:prstGeom>
          <a:effectLst>
            <a:outerShdw blurRad="76200" dir="18900000" sy="23000" kx="-1200000" algn="bl" rotWithShape="0">
              <a:prstClr val="black">
                <a:alpha val="20000"/>
              </a:prstClr>
            </a:outerShdw>
          </a:effectLst>
        </p:spPr>
      </p:pic>
      <p:pic>
        <p:nvPicPr>
          <p:cNvPr id="4" name="Picture 3" title="Gold Lock"/>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0633" y="2282952"/>
            <a:ext cx="617996" cy="969231"/>
          </a:xfrm>
          <a:prstGeom prst="rect">
            <a:avLst/>
          </a:prstGeom>
          <a:effectLst>
            <a:outerShdw blurRad="76200" dir="18900000" sy="23000" kx="-1200000" algn="bl" rotWithShape="0">
              <a:prstClr val="black">
                <a:alpha val="20000"/>
              </a:prstClr>
            </a:outerShdw>
          </a:effectLst>
        </p:spPr>
      </p:pic>
    </p:spTree>
    <p:custDataLst>
      <p:tags r:id="rId1"/>
    </p:custDataLst>
    <p:extLst>
      <p:ext uri="{BB962C8B-B14F-4D97-AF65-F5344CB8AC3E}">
        <p14:creationId xmlns:p14="http://schemas.microsoft.com/office/powerpoint/2010/main" val="320669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914400"/>
            <a:ext cx="3149600" cy="762000"/>
          </a:xfrm>
        </p:spPr>
        <p:txBody>
          <a:bodyPr/>
          <a:lstStyle/>
          <a:p>
            <a:pPr algn="ctr"/>
            <a:r>
              <a:rPr lang="en-US" sz="3600" dirty="0"/>
              <a:t>Closeout</a:t>
            </a:r>
          </a:p>
        </p:txBody>
      </p:sp>
      <p:sp>
        <p:nvSpPr>
          <p:cNvPr id="3" name="Text Placeholder 2"/>
          <p:cNvSpPr>
            <a:spLocks noGrp="1"/>
          </p:cNvSpPr>
          <p:nvPr>
            <p:ph type="body" idx="1"/>
          </p:nvPr>
        </p:nvSpPr>
        <p:spPr>
          <a:xfrm>
            <a:off x="508000" y="1981200"/>
            <a:ext cx="3149600" cy="3840163"/>
          </a:xfrm>
        </p:spPr>
        <p:txBody>
          <a:bodyPr/>
          <a:lstStyle/>
          <a:p>
            <a:r>
              <a:rPr lang="en-US" sz="2800" dirty="0"/>
              <a:t>Electronically submit required Closeout documents for grants in Closeout status</a:t>
            </a:r>
          </a:p>
        </p:txBody>
      </p:sp>
      <p:sp>
        <p:nvSpPr>
          <p:cNvPr id="4" name="Content Placeholder 3"/>
          <p:cNvSpPr>
            <a:spLocks noGrp="1"/>
          </p:cNvSpPr>
          <p:nvPr>
            <p:ph sz="quarter" idx="13"/>
          </p:nvPr>
        </p:nvSpPr>
        <p:spPr>
          <a:xfrm>
            <a:off x="4107257" y="685800"/>
            <a:ext cx="7703743" cy="5638800"/>
          </a:xfrm>
        </p:spPr>
        <p:txBody>
          <a:bodyPr/>
          <a:lstStyle/>
          <a:p>
            <a:pPr eaLnBrk="1" hangingPunct="1"/>
            <a:r>
              <a:rPr lang="en-US" sz="3200" dirty="0"/>
              <a:t>Closeout items for NIH include*:</a:t>
            </a:r>
          </a:p>
          <a:p>
            <a:pPr lvl="1" eaLnBrk="1" hangingPunct="1"/>
            <a:r>
              <a:rPr lang="en-US" sz="2800" dirty="0"/>
              <a:t>Final Research Performance Progress Report (F-RPPR)</a:t>
            </a:r>
          </a:p>
          <a:p>
            <a:pPr lvl="1" eaLnBrk="1" hangingPunct="1"/>
            <a:r>
              <a:rPr lang="en-US" sz="2800" dirty="0"/>
              <a:t>Federal Financial Report (FFR)</a:t>
            </a:r>
          </a:p>
          <a:p>
            <a:pPr lvl="1" eaLnBrk="1" hangingPunct="1"/>
            <a:r>
              <a:rPr lang="en-US" sz="2800" dirty="0"/>
              <a:t>Final Invention Statement</a:t>
            </a:r>
          </a:p>
          <a:p>
            <a:pPr eaLnBrk="1" hangingPunct="1"/>
            <a:r>
              <a:rPr lang="en-US" sz="3200" dirty="0"/>
              <a:t>NIH automatically marks the grant “ready for close out,” making the link appear in Commons  when:</a:t>
            </a:r>
          </a:p>
          <a:p>
            <a:pPr lvl="1" eaLnBrk="1" hangingPunct="1"/>
            <a:r>
              <a:rPr lang="en-US" sz="2800" dirty="0"/>
              <a:t>The project period end date has passed, and</a:t>
            </a:r>
          </a:p>
          <a:p>
            <a:pPr lvl="1" eaLnBrk="1" hangingPunct="1"/>
            <a:r>
              <a:rPr lang="en-US" sz="2800" dirty="0"/>
              <a:t>No Typ2 application has been submitted</a:t>
            </a:r>
          </a:p>
          <a:p>
            <a:endParaRPr lang="en-US" sz="2800" dirty="0"/>
          </a:p>
        </p:txBody>
      </p:sp>
      <p:pic>
        <p:nvPicPr>
          <p:cNvPr id="5" name="Picture 4" titl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8495" y="4673600"/>
            <a:ext cx="2198762" cy="1651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TextBox 5">
            <a:extLst>
              <a:ext uri="{FF2B5EF4-FFF2-40B4-BE49-F238E27FC236}">
                <a16:creationId xmlns:a16="http://schemas.microsoft.com/office/drawing/2014/main" id="{982163C6-23C9-46E0-A2F8-47CE03AEB0B9}"/>
              </a:ext>
            </a:extLst>
          </p:cNvPr>
          <p:cNvSpPr txBox="1"/>
          <p:nvPr/>
        </p:nvSpPr>
        <p:spPr>
          <a:xfrm>
            <a:off x="3302833" y="6400800"/>
            <a:ext cx="5532284" cy="369332"/>
          </a:xfrm>
          <a:prstGeom prst="rect">
            <a:avLst/>
          </a:prstGeom>
          <a:noFill/>
        </p:spPr>
        <p:txBody>
          <a:bodyPr wrap="none" rtlCol="0">
            <a:spAutoFit/>
          </a:bodyPr>
          <a:lstStyle/>
          <a:p>
            <a:r>
              <a:rPr lang="en-US" dirty="0"/>
              <a:t>*Agency partners may require additional information</a:t>
            </a:r>
          </a:p>
        </p:txBody>
      </p:sp>
    </p:spTree>
    <p:custDataLst>
      <p:tags r:id="rId1"/>
    </p:custDataLst>
    <p:extLst>
      <p:ext uri="{BB962C8B-B14F-4D97-AF65-F5344CB8AC3E}">
        <p14:creationId xmlns:p14="http://schemas.microsoft.com/office/powerpoint/2010/main" val="177245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5" y="152401"/>
            <a:ext cx="8534400" cy="990600"/>
          </a:xfrm>
        </p:spPr>
        <p:txBody>
          <a:bodyPr>
            <a:normAutofit fontScale="90000"/>
          </a:bodyPr>
          <a:lstStyle/>
          <a:p>
            <a:r>
              <a:rPr lang="en-US" dirty="0"/>
              <a:t>New Closeout Search screen provides </a:t>
            </a:r>
            <a:br>
              <a:rPr lang="en-US" dirty="0"/>
            </a:br>
            <a:r>
              <a:rPr lang="en-US" dirty="0"/>
              <a:t>additional search criteria</a:t>
            </a:r>
          </a:p>
        </p:txBody>
      </p:sp>
      <p:grpSp>
        <p:nvGrpSpPr>
          <p:cNvPr id="5" name="Group 4" descr="Closeout options" title="SO Status search"/>
          <p:cNvGrpSpPr/>
          <p:nvPr/>
        </p:nvGrpSpPr>
        <p:grpSpPr>
          <a:xfrm>
            <a:off x="1352550" y="1447800"/>
            <a:ext cx="9486900" cy="4907937"/>
            <a:chOff x="190500" y="1569063"/>
            <a:chExt cx="8763000" cy="4315974"/>
          </a:xfrm>
        </p:grpSpPr>
        <p:pic>
          <p:nvPicPr>
            <p:cNvPr id="4" name="Picture 6" title="SO Search Screen Closeou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90500" y="1569063"/>
              <a:ext cx="8763000" cy="4315974"/>
            </a:xfrm>
            <a:prstGeom prst="rect">
              <a:avLst/>
            </a:prstGeom>
            <a:noFill/>
            <a:ln w="9525">
              <a:noFill/>
              <a:miter lim="800000"/>
              <a:headEnd/>
              <a:tailEnd/>
            </a:ln>
          </p:spPr>
        </p:pic>
        <p:sp>
          <p:nvSpPr>
            <p:cNvPr id="3" name="Rounded Rectangle 2"/>
            <p:cNvSpPr/>
            <p:nvPr/>
          </p:nvSpPr>
          <p:spPr>
            <a:xfrm>
              <a:off x="2743200" y="4495800"/>
              <a:ext cx="2286000" cy="838200"/>
            </a:xfrm>
            <a:prstGeom prst="roundRect">
              <a:avLst/>
            </a:prstGeom>
            <a:noFill/>
            <a:ln w="28575">
              <a:solidFill>
                <a:srgbClr val="FF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81482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11429999" cy="914401"/>
          </a:xfrm>
        </p:spPr>
        <p:txBody>
          <a:bodyPr>
            <a:noAutofit/>
          </a:bodyPr>
          <a:lstStyle/>
          <a:p>
            <a:r>
              <a:rPr lang="en-US" sz="2800" dirty="0"/>
              <a:t>Final Report Additional Materials (FRAM)</a:t>
            </a:r>
            <a:br>
              <a:rPr lang="en-US" sz="2800" dirty="0"/>
            </a:br>
            <a:r>
              <a:rPr lang="en-US" sz="2800" dirty="0"/>
              <a:t>Interim Report Additional Materials (IRAM) </a:t>
            </a:r>
          </a:p>
        </p:txBody>
      </p:sp>
      <p:pic>
        <p:nvPicPr>
          <p:cNvPr id="10" name="Picture 9" title="Status screen showing IRAM link">
            <a:extLst>
              <a:ext uri="{FF2B5EF4-FFF2-40B4-BE49-F238E27FC236}">
                <a16:creationId xmlns:a16="http://schemas.microsoft.com/office/drawing/2014/main" id="{2F643849-198C-44AD-93F0-0C493126D244}"/>
              </a:ext>
            </a:extLst>
          </p:cNvPr>
          <p:cNvPicPr>
            <a:picLocks noChangeAspect="1"/>
          </p:cNvPicPr>
          <p:nvPr/>
        </p:nvPicPr>
        <p:blipFill rotWithShape="1">
          <a:blip r:embed="rId4">
            <a:extLst>
              <a:ext uri="{28A0092B-C50C-407E-A947-70E740481C1C}">
                <a14:useLocalDpi xmlns:a14="http://schemas.microsoft.com/office/drawing/2010/main" val="0"/>
              </a:ext>
            </a:extLst>
          </a:blip>
          <a:srcRect b="43986"/>
          <a:stretch/>
        </p:blipFill>
        <p:spPr>
          <a:xfrm>
            <a:off x="5614236" y="2879001"/>
            <a:ext cx="6321425" cy="2473601"/>
          </a:xfrm>
          <a:prstGeom prst="rect">
            <a:avLst/>
          </a:prstGeom>
          <a:ln>
            <a:noFill/>
          </a:ln>
          <a:effectLst>
            <a:outerShdw blurRad="190500" algn="tl" rotWithShape="0">
              <a:srgbClr val="000000">
                <a:alpha val="70000"/>
              </a:srgbClr>
            </a:outerShdw>
          </a:effectLst>
        </p:spPr>
      </p:pic>
      <p:grpSp>
        <p:nvGrpSpPr>
          <p:cNvPr id="3" name="Group 2" descr="Showing FRAM Request and FRAM Update Link" title="Closeout screen"/>
          <p:cNvGrpSpPr/>
          <p:nvPr/>
        </p:nvGrpSpPr>
        <p:grpSpPr>
          <a:xfrm>
            <a:off x="381000" y="1847693"/>
            <a:ext cx="8194606" cy="2253275"/>
            <a:chOff x="170563" y="1752600"/>
            <a:chExt cx="8821037" cy="2623226"/>
          </a:xfrm>
        </p:grpSpPr>
        <p:pic>
          <p:nvPicPr>
            <p:cNvPr id="20" name="Picture 19" title="Clouseout screen with FRAM Reques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563" y="1752600"/>
              <a:ext cx="8821037" cy="2623226"/>
            </a:xfrm>
            <a:prstGeom prst="rect">
              <a:avLst/>
            </a:prstGeom>
            <a:ln>
              <a:solidFill>
                <a:schemeClr val="accent1"/>
              </a:solidFill>
            </a:ln>
          </p:spPr>
        </p:pic>
        <p:sp>
          <p:nvSpPr>
            <p:cNvPr id="21" name="Rounded Rectangle 20" title="rounded rectangle"/>
            <p:cNvSpPr/>
            <p:nvPr/>
          </p:nvSpPr>
          <p:spPr>
            <a:xfrm>
              <a:off x="3581400" y="3729370"/>
              <a:ext cx="685800" cy="237460"/>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title="rounded rectangle"/>
            <p:cNvSpPr/>
            <p:nvPr/>
          </p:nvSpPr>
          <p:spPr>
            <a:xfrm>
              <a:off x="6705600" y="3682092"/>
              <a:ext cx="685801" cy="237460"/>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380999" y="5358615"/>
            <a:ext cx="11429999" cy="923330"/>
          </a:xfrm>
          <a:prstGeom prst="rect">
            <a:avLst/>
          </a:prstGeom>
          <a:noFill/>
        </p:spPr>
        <p:txBody>
          <a:bodyPr wrap="square" rtlCol="0">
            <a:spAutoFit/>
          </a:bodyPr>
          <a:lstStyle/>
          <a:p>
            <a:pPr marL="285750" indent="-285750">
              <a:buFont typeface="Arial" panose="020B0604020202020204" pitchFamily="34" charset="0"/>
              <a:buChar char="•"/>
            </a:pPr>
            <a:r>
              <a:rPr lang="en-US" dirty="0"/>
              <a:t>Awarding IC sets status to FRAM Requested or IRAM Requested</a:t>
            </a:r>
          </a:p>
          <a:p>
            <a:pPr marL="285750" indent="-285750">
              <a:buFont typeface="Arial" panose="020B0604020202020204" pitchFamily="34" charset="0"/>
              <a:buChar char="•"/>
            </a:pPr>
            <a:r>
              <a:rPr lang="en-US" dirty="0"/>
              <a:t>Awarding IC triggers email for requested information to the SO &amp; PI</a:t>
            </a:r>
          </a:p>
          <a:p>
            <a:pPr marL="285750" indent="-285750">
              <a:buFont typeface="Arial" panose="020B0604020202020204" pitchFamily="34" charset="0"/>
              <a:buChar char="•"/>
            </a:pPr>
            <a:r>
              <a:rPr lang="en-US" dirty="0"/>
              <a:t>The FRAM Update or IRAM link appears in Action column</a:t>
            </a:r>
          </a:p>
        </p:txBody>
      </p:sp>
      <p:sp>
        <p:nvSpPr>
          <p:cNvPr id="24" name="TextBox 23"/>
          <p:cNvSpPr txBox="1"/>
          <p:nvPr/>
        </p:nvSpPr>
        <p:spPr>
          <a:xfrm>
            <a:off x="2591674" y="1441570"/>
            <a:ext cx="7008650" cy="400110"/>
          </a:xfrm>
          <a:prstGeom prst="rect">
            <a:avLst/>
          </a:prstGeom>
          <a:noFill/>
        </p:spPr>
        <p:txBody>
          <a:bodyPr wrap="none" rtlCol="0">
            <a:spAutoFit/>
          </a:bodyPr>
          <a:lstStyle/>
          <a:p>
            <a:r>
              <a:rPr lang="en-US" sz="2000" b="1" dirty="0">
                <a:solidFill>
                  <a:srgbClr val="336699"/>
                </a:solidFill>
              </a:rPr>
              <a:t>FRAM &amp; IRAM works in same manner as PRAM in RPPR</a:t>
            </a:r>
          </a:p>
        </p:txBody>
      </p:sp>
    </p:spTree>
    <p:custDataLst>
      <p:tags r:id="rId1"/>
    </p:custDataLst>
    <p:extLst>
      <p:ext uri="{BB962C8B-B14F-4D97-AF65-F5344CB8AC3E}">
        <p14:creationId xmlns:p14="http://schemas.microsoft.com/office/powerpoint/2010/main" val="360441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a:t>Thank you</a:t>
            </a:r>
          </a:p>
        </p:txBody>
      </p:sp>
      <p:pic>
        <p:nvPicPr>
          <p:cNvPr id="4" name="Picture 3" title="thank you"/>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1" y="1524000"/>
            <a:ext cx="3571875" cy="3810000"/>
          </a:xfrm>
          <a:prstGeom prst="rect">
            <a:avLst/>
          </a:prstGeom>
        </p:spPr>
      </p:pic>
    </p:spTree>
    <p:custDataLst>
      <p:tags r:id="rId1"/>
    </p:custDataLst>
    <p:extLst>
      <p:ext uri="{BB962C8B-B14F-4D97-AF65-F5344CB8AC3E}">
        <p14:creationId xmlns:p14="http://schemas.microsoft.com/office/powerpoint/2010/main" val="346851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 Status vs SO Status</a:t>
            </a:r>
          </a:p>
        </p:txBody>
      </p:sp>
      <p:pic>
        <p:nvPicPr>
          <p:cNvPr id="4" name="Picture 3" title="PI Search scree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5419" y="937274"/>
            <a:ext cx="5105401" cy="3611852"/>
          </a:xfrm>
          <a:prstGeom prst="rect">
            <a:avLst/>
          </a:prstGeom>
          <a:noFill/>
          <a:ln w="38100">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8" name="Line 6" title="&quot;&quot;"/>
          <p:cNvSpPr>
            <a:spLocks noChangeShapeType="1"/>
          </p:cNvSpPr>
          <p:nvPr/>
        </p:nvSpPr>
        <p:spPr bwMode="auto">
          <a:xfrm flipH="1">
            <a:off x="4869582" y="2164080"/>
            <a:ext cx="1828800" cy="228600"/>
          </a:xfrm>
          <a:prstGeom prst="line">
            <a:avLst/>
          </a:prstGeom>
          <a:noFill/>
          <a:ln w="381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 name="Text Box 4"/>
          <p:cNvSpPr txBox="1">
            <a:spLocks noChangeArrowheads="1"/>
          </p:cNvSpPr>
          <p:nvPr/>
        </p:nvSpPr>
        <p:spPr bwMode="auto">
          <a:xfrm>
            <a:off x="6595713" y="1316415"/>
            <a:ext cx="3962400" cy="1569660"/>
          </a:xfrm>
          <a:prstGeom prst="rect">
            <a:avLst/>
          </a:prstGeom>
          <a:solidFill>
            <a:srgbClr val="FFFFCC"/>
          </a:solidFill>
          <a:ln w="9525">
            <a:solidFill>
              <a:srgbClr val="C00000"/>
            </a:solidFill>
            <a:miter lim="800000"/>
            <a:headEnd/>
            <a:tailEnd/>
          </a:ln>
        </p:spPr>
        <p:txBody>
          <a:bodyPr wrap="square">
            <a:spAutoFit/>
          </a:bodyPr>
          <a:lstStyle/>
          <a:p>
            <a:pPr>
              <a:defRPr/>
            </a:pPr>
            <a:r>
              <a:rPr lang="en-US" sz="2400" dirty="0">
                <a:solidFill>
                  <a:schemeClr val="accent2"/>
                </a:solidFill>
                <a:latin typeface="+mn-lt"/>
              </a:rPr>
              <a:t>Principal Investigators can view their </a:t>
            </a:r>
            <a:r>
              <a:rPr lang="en-US" sz="2400" i="1" dirty="0">
                <a:solidFill>
                  <a:schemeClr val="accent2"/>
                </a:solidFill>
                <a:latin typeface="+mn-lt"/>
              </a:rPr>
              <a:t>Recent/Pending </a:t>
            </a:r>
            <a:r>
              <a:rPr lang="en-US" sz="2400" i="1" dirty="0" err="1">
                <a:solidFill>
                  <a:schemeClr val="accent2"/>
                </a:solidFill>
                <a:latin typeface="+mn-lt"/>
              </a:rPr>
              <a:t>eSubmissions</a:t>
            </a:r>
            <a:r>
              <a:rPr lang="en-US" sz="2400" i="1" dirty="0">
                <a:solidFill>
                  <a:schemeClr val="accent2"/>
                </a:solidFill>
                <a:latin typeface="+mn-lt"/>
              </a:rPr>
              <a:t> </a:t>
            </a:r>
            <a:r>
              <a:rPr lang="en-US" sz="2400" dirty="0">
                <a:solidFill>
                  <a:schemeClr val="accent2"/>
                </a:solidFill>
                <a:latin typeface="+mn-lt"/>
              </a:rPr>
              <a:t>or </a:t>
            </a:r>
            <a:r>
              <a:rPr lang="en-US" sz="2400" i="1" dirty="0">
                <a:solidFill>
                  <a:schemeClr val="accent2"/>
                </a:solidFill>
                <a:latin typeface="+mn-lt"/>
              </a:rPr>
              <a:t>List of Applications/Grants</a:t>
            </a:r>
            <a:r>
              <a:rPr lang="en-US" sz="2400" dirty="0">
                <a:solidFill>
                  <a:schemeClr val="accent2"/>
                </a:solidFill>
                <a:latin typeface="+mn-lt"/>
              </a:rPr>
              <a:t>.</a:t>
            </a:r>
          </a:p>
        </p:txBody>
      </p:sp>
      <p:pic>
        <p:nvPicPr>
          <p:cNvPr id="6" name="Picture 3" title="SO Search Screen"/>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10200" y="3080590"/>
            <a:ext cx="6172200" cy="3729295"/>
          </a:xfrm>
          <a:prstGeom prst="rect">
            <a:avLst/>
          </a:prstGeom>
          <a:noFill/>
          <a:ln w="19050">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9" name="Line 6" title="&quot;&quot;"/>
          <p:cNvSpPr>
            <a:spLocks noChangeShapeType="1"/>
          </p:cNvSpPr>
          <p:nvPr/>
        </p:nvSpPr>
        <p:spPr bwMode="auto">
          <a:xfrm flipV="1">
            <a:off x="5200049" y="4250854"/>
            <a:ext cx="375132" cy="667362"/>
          </a:xfrm>
          <a:prstGeom prst="line">
            <a:avLst/>
          </a:prstGeom>
          <a:noFill/>
          <a:ln w="381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Text Box 6"/>
          <p:cNvSpPr txBox="1">
            <a:spLocks noChangeArrowheads="1"/>
          </p:cNvSpPr>
          <p:nvPr/>
        </p:nvSpPr>
        <p:spPr bwMode="auto">
          <a:xfrm>
            <a:off x="3007896" y="4890616"/>
            <a:ext cx="3620066" cy="1569660"/>
          </a:xfrm>
          <a:prstGeom prst="rect">
            <a:avLst/>
          </a:prstGeom>
          <a:solidFill>
            <a:srgbClr val="FFFFCC"/>
          </a:solidFill>
          <a:ln w="9525">
            <a:solidFill>
              <a:srgbClr val="C00000"/>
            </a:solidFill>
            <a:miter lim="800000"/>
            <a:headEnd/>
            <a:tailEnd/>
          </a:ln>
        </p:spPr>
        <p:txBody>
          <a:bodyPr wrap="square">
            <a:spAutoFit/>
          </a:bodyPr>
          <a:lstStyle/>
          <a:p>
            <a:pPr algn="ctr">
              <a:defRPr/>
            </a:pPr>
            <a:r>
              <a:rPr lang="en-US" sz="2400" dirty="0">
                <a:solidFill>
                  <a:schemeClr val="accent2"/>
                </a:solidFill>
                <a:latin typeface="+mn-lt"/>
              </a:rPr>
              <a:t>Signing Officials can search/view all submissions for their institution.</a:t>
            </a:r>
          </a:p>
        </p:txBody>
      </p:sp>
    </p:spTree>
    <p:custDataLst>
      <p:tags r:id="rId1"/>
    </p:custDataLst>
    <p:extLst>
      <p:ext uri="{BB962C8B-B14F-4D97-AF65-F5344CB8AC3E}">
        <p14:creationId xmlns:p14="http://schemas.microsoft.com/office/powerpoint/2010/main" val="374827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5" y="231776"/>
            <a:ext cx="8534400" cy="758825"/>
          </a:xfrm>
        </p:spPr>
        <p:txBody>
          <a:bodyPr/>
          <a:lstStyle/>
          <a:p>
            <a:r>
              <a:rPr lang="en-US" dirty="0"/>
              <a:t>Status Result from General Search </a:t>
            </a:r>
            <a:r>
              <a:rPr lang="en-US"/>
              <a:t>for PI</a:t>
            </a:r>
            <a:endParaRPr lang="en-US" dirty="0"/>
          </a:p>
        </p:txBody>
      </p:sp>
      <p:grpSp>
        <p:nvGrpSpPr>
          <p:cNvPr id="3" name="Group 2" descr="Show list of applications grants grouped into families for a PI" title="PI Search Results Screen"/>
          <p:cNvGrpSpPr/>
          <p:nvPr/>
        </p:nvGrpSpPr>
        <p:grpSpPr>
          <a:xfrm>
            <a:off x="2672668" y="1324169"/>
            <a:ext cx="6846664" cy="5386009"/>
            <a:chOff x="1148668" y="1324168"/>
            <a:chExt cx="6846664" cy="5386009"/>
          </a:xfrm>
        </p:grpSpPr>
        <p:pic>
          <p:nvPicPr>
            <p:cNvPr id="5" name="Picture 4" title="PI Search Results Scree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71600" y="1324168"/>
              <a:ext cx="6492139" cy="5124063"/>
            </a:xfrm>
            <a:prstGeom prst="rect">
              <a:avLst/>
            </a:prstGeom>
            <a:ln>
              <a:solidFill>
                <a:schemeClr val="accent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Line 6" title="&quot;&quot;"/>
            <p:cNvSpPr>
              <a:spLocks noChangeShapeType="1"/>
            </p:cNvSpPr>
            <p:nvPr/>
          </p:nvSpPr>
          <p:spPr bwMode="auto">
            <a:xfrm flipV="1">
              <a:off x="1371600" y="3886200"/>
              <a:ext cx="533399" cy="1254317"/>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 name="Text Box 3"/>
            <p:cNvSpPr txBox="1">
              <a:spLocks noChangeArrowheads="1"/>
            </p:cNvSpPr>
            <p:nvPr/>
          </p:nvSpPr>
          <p:spPr bwMode="auto">
            <a:xfrm>
              <a:off x="1148668" y="5140517"/>
              <a:ext cx="6846664" cy="1569660"/>
            </a:xfrm>
            <a:prstGeom prst="rect">
              <a:avLst/>
            </a:prstGeom>
            <a:solidFill>
              <a:srgbClr val="FFFFCC"/>
            </a:solidFill>
            <a:ln w="9525">
              <a:solidFill>
                <a:schemeClr val="accent1"/>
              </a:solidFill>
              <a:miter lim="800000"/>
              <a:headEnd/>
              <a:tailEnd/>
            </a:ln>
          </p:spPr>
          <p:txBody>
            <a:bodyPr wrap="square">
              <a:spAutoFit/>
            </a:bodyPr>
            <a:lstStyle/>
            <a:p>
              <a:pPr>
                <a:defRPr/>
              </a:pPr>
              <a:r>
                <a:rPr lang="en-US" sz="2400" dirty="0">
                  <a:solidFill>
                    <a:schemeClr val="accent2"/>
                  </a:solidFill>
                  <a:latin typeface="+mn-lt"/>
                  <a:cs typeface="Arial" charset="0"/>
                </a:rPr>
                <a:t>Click anywhere in the blue to get to more information, then select the </a:t>
              </a:r>
              <a:r>
                <a:rPr lang="en-US" sz="2400" i="1" dirty="0">
                  <a:solidFill>
                    <a:schemeClr val="accent2"/>
                  </a:solidFill>
                  <a:latin typeface="+mn-lt"/>
                  <a:cs typeface="Arial" charset="0"/>
                </a:rPr>
                <a:t>Application ID</a:t>
              </a:r>
              <a:r>
                <a:rPr lang="en-US" sz="2400" dirty="0">
                  <a:solidFill>
                    <a:schemeClr val="accent2"/>
                  </a:solidFill>
                  <a:latin typeface="+mn-lt"/>
                  <a:cs typeface="Arial" charset="0"/>
                </a:rPr>
                <a:t> link to view detailed status information for that particular application.</a:t>
              </a:r>
            </a:p>
          </p:txBody>
        </p:sp>
      </p:grpSp>
    </p:spTree>
    <p:custDataLst>
      <p:tags r:id="rId1"/>
    </p:custDataLst>
    <p:extLst>
      <p:ext uri="{BB962C8B-B14F-4D97-AF65-F5344CB8AC3E}">
        <p14:creationId xmlns:p14="http://schemas.microsoft.com/office/powerpoint/2010/main" val="96867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 Result from General Search for SO</a:t>
            </a:r>
          </a:p>
        </p:txBody>
      </p:sp>
      <p:grpSp>
        <p:nvGrpSpPr>
          <p:cNvPr id="3" name="Group 2" descr="Shows results of a  general search by an SO with links to actions and application details" title="SO Search Result"/>
          <p:cNvGrpSpPr/>
          <p:nvPr/>
        </p:nvGrpSpPr>
        <p:grpSpPr>
          <a:xfrm>
            <a:off x="1950557" y="1559140"/>
            <a:ext cx="8395491" cy="4917860"/>
            <a:chOff x="426556" y="1559140"/>
            <a:chExt cx="8395491" cy="4917860"/>
          </a:xfrm>
        </p:grpSpPr>
        <p:pic>
          <p:nvPicPr>
            <p:cNvPr id="5" name="Picture 4" title="Status Result Scree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6556" y="1559140"/>
              <a:ext cx="8395491" cy="49178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Oval 5" title="&quot;&quot;"/>
            <p:cNvSpPr>
              <a:spLocks noChangeArrowheads="1"/>
            </p:cNvSpPr>
            <p:nvPr/>
          </p:nvSpPr>
          <p:spPr bwMode="auto">
            <a:xfrm>
              <a:off x="457200" y="3810000"/>
              <a:ext cx="1170692"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 name="Line 6" title="&quot;&quot;"/>
            <p:cNvSpPr>
              <a:spLocks noChangeShapeType="1"/>
            </p:cNvSpPr>
            <p:nvPr/>
          </p:nvSpPr>
          <p:spPr bwMode="auto">
            <a:xfrm flipH="1" flipV="1">
              <a:off x="1163356" y="4114800"/>
              <a:ext cx="929072" cy="1066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 name="Text Box 3"/>
            <p:cNvSpPr txBox="1">
              <a:spLocks noChangeArrowheads="1"/>
            </p:cNvSpPr>
            <p:nvPr/>
          </p:nvSpPr>
          <p:spPr bwMode="auto">
            <a:xfrm>
              <a:off x="1230536" y="5140517"/>
              <a:ext cx="6846664" cy="830997"/>
            </a:xfrm>
            <a:prstGeom prst="rect">
              <a:avLst/>
            </a:prstGeom>
            <a:solidFill>
              <a:srgbClr val="FFFFCC"/>
            </a:solidFill>
            <a:ln w="9525">
              <a:solidFill>
                <a:srgbClr val="FF0000"/>
              </a:solidFill>
              <a:miter lim="800000"/>
              <a:headEnd/>
              <a:tailEnd/>
            </a:ln>
          </p:spPr>
          <p:txBody>
            <a:bodyPr wrap="square">
              <a:spAutoFit/>
            </a:bodyPr>
            <a:lstStyle/>
            <a:p>
              <a:pPr>
                <a:defRPr/>
              </a:pPr>
              <a:r>
                <a:rPr lang="en-US" sz="2400" dirty="0">
                  <a:solidFill>
                    <a:schemeClr val="accent2"/>
                  </a:solidFill>
                  <a:latin typeface="+mn-lt"/>
                  <a:cs typeface="Arial" charset="0"/>
                </a:rPr>
                <a:t>Select the </a:t>
              </a:r>
              <a:r>
                <a:rPr lang="en-US" sz="2400" i="1" dirty="0">
                  <a:solidFill>
                    <a:schemeClr val="accent2"/>
                  </a:solidFill>
                  <a:latin typeface="+mn-lt"/>
                  <a:cs typeface="Arial" charset="0"/>
                </a:rPr>
                <a:t>Application ID</a:t>
              </a:r>
              <a:r>
                <a:rPr lang="en-US" sz="2400" dirty="0">
                  <a:solidFill>
                    <a:schemeClr val="accent2"/>
                  </a:solidFill>
                  <a:latin typeface="+mn-lt"/>
                  <a:cs typeface="Arial" charset="0"/>
                </a:rPr>
                <a:t> link to view detailed status information for that particular application.</a:t>
              </a:r>
            </a:p>
          </p:txBody>
        </p:sp>
      </p:grpSp>
    </p:spTree>
    <p:custDataLst>
      <p:tags r:id="rId1"/>
    </p:custDataLst>
    <p:extLst>
      <p:ext uri="{BB962C8B-B14F-4D97-AF65-F5344CB8AC3E}">
        <p14:creationId xmlns:p14="http://schemas.microsoft.com/office/powerpoint/2010/main" val="25057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Detailed Status Information Screen</a:t>
            </a:r>
          </a:p>
        </p:txBody>
      </p:sp>
      <p:pic>
        <p:nvPicPr>
          <p:cNvPr id="5" name="Picture 4" descr="Show new layout and design of the status information screen with warnings section, contact, text filter and control buttons" title="New status information scree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16018" y="1559140"/>
            <a:ext cx="7864566" cy="4917860"/>
          </a:xfrm>
          <a:prstGeom prst="rect">
            <a:avLst/>
          </a:prstGeom>
          <a:noFill/>
          <a:ln w="19050">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4" name="Text Box 3"/>
          <p:cNvSpPr txBox="1">
            <a:spLocks noChangeArrowheads="1"/>
          </p:cNvSpPr>
          <p:nvPr/>
        </p:nvSpPr>
        <p:spPr bwMode="auto">
          <a:xfrm>
            <a:off x="2242458" y="1143620"/>
            <a:ext cx="1948543" cy="338554"/>
          </a:xfrm>
          <a:prstGeom prst="rect">
            <a:avLst/>
          </a:prstGeom>
          <a:solidFill>
            <a:srgbClr val="FFFFCC"/>
          </a:solidFill>
          <a:ln w="9525">
            <a:solidFill>
              <a:srgbClr val="C00000"/>
            </a:solidFill>
            <a:miter lim="800000"/>
            <a:headEnd/>
            <a:tailEnd/>
          </a:ln>
        </p:spPr>
        <p:txBody>
          <a:bodyPr wrap="square">
            <a:spAutoFit/>
          </a:bodyPr>
          <a:lstStyle/>
          <a:p>
            <a:pPr>
              <a:defRPr/>
            </a:pPr>
            <a:r>
              <a:rPr lang="en-US" sz="1600" dirty="0">
                <a:solidFill>
                  <a:schemeClr val="accent2"/>
                </a:solidFill>
                <a:latin typeface="+mn-lt"/>
                <a:cs typeface="Arial" charset="0"/>
              </a:rPr>
              <a:t>Provides warnings</a:t>
            </a:r>
          </a:p>
        </p:txBody>
      </p:sp>
      <p:sp>
        <p:nvSpPr>
          <p:cNvPr id="12" name="Text Box 3"/>
          <p:cNvSpPr txBox="1">
            <a:spLocks noChangeArrowheads="1"/>
          </p:cNvSpPr>
          <p:nvPr/>
        </p:nvSpPr>
        <p:spPr bwMode="auto">
          <a:xfrm>
            <a:off x="7956484" y="1452113"/>
            <a:ext cx="1773332" cy="338554"/>
          </a:xfrm>
          <a:prstGeom prst="rect">
            <a:avLst/>
          </a:prstGeom>
          <a:solidFill>
            <a:srgbClr val="FFFFCC"/>
          </a:solidFill>
          <a:ln w="9525">
            <a:solidFill>
              <a:srgbClr val="C00000"/>
            </a:solidFill>
            <a:miter lim="800000"/>
            <a:headEnd/>
            <a:tailEnd/>
          </a:ln>
        </p:spPr>
        <p:txBody>
          <a:bodyPr wrap="square">
            <a:spAutoFit/>
          </a:bodyPr>
          <a:lstStyle/>
          <a:p>
            <a:pPr algn="ctr">
              <a:defRPr/>
            </a:pPr>
            <a:r>
              <a:rPr lang="en-US" sz="1600" dirty="0">
                <a:solidFill>
                  <a:schemeClr val="accent2"/>
                </a:solidFill>
                <a:latin typeface="+mn-lt"/>
                <a:cs typeface="Arial" charset="0"/>
              </a:rPr>
              <a:t>Control Buttons</a:t>
            </a:r>
          </a:p>
        </p:txBody>
      </p:sp>
      <p:sp>
        <p:nvSpPr>
          <p:cNvPr id="3" name="Rounded Rectangle 2" descr="&quot;&quot;" title="&quot;&quot;"/>
          <p:cNvSpPr/>
          <p:nvPr/>
        </p:nvSpPr>
        <p:spPr>
          <a:xfrm>
            <a:off x="2286000" y="1559140"/>
            <a:ext cx="1905000" cy="1565060"/>
          </a:xfrm>
          <a:prstGeom prst="roundRect">
            <a:avLst/>
          </a:prstGeom>
          <a:noFill/>
          <a:ln w="28575">
            <a:solidFill>
              <a:srgbClr val="FF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descr="&quot;&quot;" title="&quot;&quot;"/>
          <p:cNvSpPr/>
          <p:nvPr/>
        </p:nvSpPr>
        <p:spPr>
          <a:xfrm>
            <a:off x="4240580" y="1863253"/>
            <a:ext cx="1905000" cy="359573"/>
          </a:xfrm>
          <a:prstGeom prst="roundRect">
            <a:avLst/>
          </a:prstGeom>
          <a:noFill/>
          <a:ln w="28575">
            <a:solidFill>
              <a:srgbClr val="FF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3"/>
          <p:cNvSpPr txBox="1">
            <a:spLocks noChangeArrowheads="1"/>
          </p:cNvSpPr>
          <p:nvPr/>
        </p:nvSpPr>
        <p:spPr bwMode="auto">
          <a:xfrm>
            <a:off x="6225921" y="1873761"/>
            <a:ext cx="1125529" cy="338554"/>
          </a:xfrm>
          <a:prstGeom prst="rect">
            <a:avLst/>
          </a:prstGeom>
          <a:solidFill>
            <a:srgbClr val="FFFFCC"/>
          </a:solidFill>
          <a:ln w="9525">
            <a:solidFill>
              <a:srgbClr val="C00000"/>
            </a:solidFill>
            <a:miter lim="800000"/>
            <a:headEnd/>
            <a:tailEnd/>
          </a:ln>
        </p:spPr>
        <p:txBody>
          <a:bodyPr wrap="square">
            <a:spAutoFit/>
          </a:bodyPr>
          <a:lstStyle/>
          <a:p>
            <a:pPr>
              <a:defRPr/>
            </a:pPr>
            <a:r>
              <a:rPr lang="en-US" sz="1600" dirty="0">
                <a:solidFill>
                  <a:schemeClr val="accent2"/>
                </a:solidFill>
                <a:latin typeface="+mn-lt"/>
                <a:cs typeface="Arial" charset="0"/>
              </a:rPr>
              <a:t>Text Filter</a:t>
            </a:r>
          </a:p>
        </p:txBody>
      </p:sp>
      <p:sp>
        <p:nvSpPr>
          <p:cNvPr id="14" name="Rounded Rectangle 13" descr="&quot;&quot;" title="&quot;&quot;"/>
          <p:cNvSpPr/>
          <p:nvPr/>
        </p:nvSpPr>
        <p:spPr>
          <a:xfrm>
            <a:off x="7890650" y="1863253"/>
            <a:ext cx="1905000" cy="359573"/>
          </a:xfrm>
          <a:prstGeom prst="roundRect">
            <a:avLst/>
          </a:prstGeom>
          <a:noFill/>
          <a:ln w="28575">
            <a:solidFill>
              <a:srgbClr val="FF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descr="&quot;&quot;" title="&quot;&quot;"/>
          <p:cNvSpPr/>
          <p:nvPr/>
        </p:nvSpPr>
        <p:spPr>
          <a:xfrm>
            <a:off x="2286000" y="3177638"/>
            <a:ext cx="1905000" cy="3215959"/>
          </a:xfrm>
          <a:prstGeom prst="roundRect">
            <a:avLst/>
          </a:prstGeom>
          <a:noFill/>
          <a:ln w="28575">
            <a:solidFill>
              <a:srgbClr val="FF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3"/>
          <p:cNvSpPr txBox="1">
            <a:spLocks noChangeArrowheads="1"/>
          </p:cNvSpPr>
          <p:nvPr/>
        </p:nvSpPr>
        <p:spPr bwMode="auto">
          <a:xfrm>
            <a:off x="2514600" y="6150330"/>
            <a:ext cx="1447800" cy="338554"/>
          </a:xfrm>
          <a:prstGeom prst="rect">
            <a:avLst/>
          </a:prstGeom>
          <a:solidFill>
            <a:srgbClr val="FFFFCC"/>
          </a:solidFill>
          <a:ln w="9525">
            <a:solidFill>
              <a:srgbClr val="C00000"/>
            </a:solidFill>
            <a:miter lim="800000"/>
            <a:headEnd/>
            <a:tailEnd/>
          </a:ln>
        </p:spPr>
        <p:txBody>
          <a:bodyPr wrap="square">
            <a:spAutoFit/>
          </a:bodyPr>
          <a:lstStyle/>
          <a:p>
            <a:pPr>
              <a:defRPr/>
            </a:pPr>
            <a:r>
              <a:rPr lang="en-US" sz="1600" dirty="0">
                <a:solidFill>
                  <a:schemeClr val="accent2"/>
                </a:solidFill>
                <a:latin typeface="+mn-lt"/>
                <a:cs typeface="Arial" charset="0"/>
              </a:rPr>
              <a:t>NIH Contacts</a:t>
            </a:r>
          </a:p>
        </p:txBody>
      </p:sp>
    </p:spTree>
    <p:custDataLst>
      <p:tags r:id="rId1"/>
    </p:custDataLst>
    <p:extLst>
      <p:ext uri="{BB962C8B-B14F-4D97-AF65-F5344CB8AC3E}">
        <p14:creationId xmlns:p14="http://schemas.microsoft.com/office/powerpoint/2010/main" val="393797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PROCESSDIAGRAM" val="iujUFsWO"/>
  <p:tag name="ARTICULATE_DESIGN_ID_1_PROCESSDIAGRAM" val="VdiXatn7"/>
  <p:tag name="ARTICULATE_SLIDE_COUNT" val="8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cessDiagra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698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shade val="75000"/>
                <a:satMod val="200000"/>
              </a:schemeClr>
            </a:gs>
            <a:gs pos="45000">
              <a:schemeClr val="phClr">
                <a:tint val="93000"/>
                <a:satMod val="200000"/>
              </a:schemeClr>
            </a:gs>
            <a:gs pos="100000">
              <a:schemeClr val="phClr">
                <a:tint val="75000"/>
                <a:satMod val="200000"/>
              </a:schemeClr>
            </a:gs>
          </a:gsLst>
          <a:lin ang="16200000" scaled="1"/>
        </a:gradFill>
        <a:blipFill>
          <a:blip xmlns:r="http://schemas.openxmlformats.org/officeDocument/2006/relationships" r:embed="rId1">
            <a:duotone>
              <a:schemeClr val="phClr">
                <a:shade val="70000"/>
                <a:satMod val="115000"/>
              </a:schemeClr>
              <a:schemeClr val="phClr">
                <a:tint val="85000"/>
              </a:schemeClr>
            </a:duotone>
          </a:blip>
          <a:tile tx="0" ty="0" sx="85000" sy="85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13932BB50E0F40A2A420C0FA0699AE" ma:contentTypeVersion="0" ma:contentTypeDescription="Create a new document." ma:contentTypeScope="" ma:versionID="1ba8b3d26b8bb2e7d5ab090592e7f65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F279A0-1B72-4A0F-A7CA-0934D0E5A71E}">
  <ds:schemaRefs>
    <ds:schemaRef ds:uri="http://schemas.microsoft.com/sharepoint/v3/contenttype/forms"/>
  </ds:schemaRefs>
</ds:datastoreItem>
</file>

<file path=customXml/itemProps2.xml><?xml version="1.0" encoding="utf-8"?>
<ds:datastoreItem xmlns:ds="http://schemas.openxmlformats.org/officeDocument/2006/customXml" ds:itemID="{057DAA70-C3F4-4123-B315-B54B2E6FBDE6}">
  <ds:schemaRefs>
    <ds:schemaRef ds:uri="http://purl.org/dc/dcmitype/"/>
    <ds:schemaRef ds:uri="http://schemas.microsoft.com/office/infopath/2007/PartnerControls"/>
    <ds:schemaRef ds:uri="http://purl.org/dc/elements/1.1/"/>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66B62C6-D87B-42A2-A1A1-04880FF3DC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ProcessDiagram</Template>
  <TotalTime>0</TotalTime>
  <Words>4681</Words>
  <Application>Microsoft Office PowerPoint</Application>
  <PresentationFormat>Widescreen</PresentationFormat>
  <Paragraphs>532</Paragraphs>
  <Slides>55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Calibri</vt:lpstr>
      <vt:lpstr>Georgia</vt:lpstr>
      <vt:lpstr>Tahoma</vt:lpstr>
      <vt:lpstr>Wingdings</vt:lpstr>
      <vt:lpstr>Wingdings 2</vt:lpstr>
      <vt:lpstr>ProcessDiagram</vt:lpstr>
      <vt:lpstr>NIH Regional Seminar How Does eRA Commons Fit in the Grant Process Puzzle?  </vt:lpstr>
      <vt:lpstr>Your Presenters</vt:lpstr>
      <vt:lpstr>Our Path</vt:lpstr>
      <vt:lpstr>What Does eRA Commons Do?</vt:lpstr>
      <vt:lpstr>Using Status to Track the Application</vt:lpstr>
      <vt:lpstr>PI Status vs SO Status</vt:lpstr>
      <vt:lpstr>Status Result from General Search for PI</vt:lpstr>
      <vt:lpstr>Status Result from General Search for SO</vt:lpstr>
      <vt:lpstr>Detailed Status Information Screen</vt:lpstr>
      <vt:lpstr>Detailed Status Information Screen Provides Access to…</vt:lpstr>
      <vt:lpstr>Just-In-Time (JIT)</vt:lpstr>
      <vt:lpstr>JIT Link (SO View)</vt:lpstr>
      <vt:lpstr>Personal Profile (PPF)</vt:lpstr>
      <vt:lpstr>Personal Profile Screen</vt:lpstr>
      <vt:lpstr>Saving Your Personal Profile</vt:lpstr>
      <vt:lpstr>ORCID ID</vt:lpstr>
      <vt:lpstr>ORCID iD Requirement</vt:lpstr>
      <vt:lpstr>Personal Profile &amp; ESI Extension</vt:lpstr>
      <vt:lpstr>ESI Extension Under Education</vt:lpstr>
      <vt:lpstr>ESI Extension Screen</vt:lpstr>
      <vt:lpstr>Institution Profile  (IPF)</vt:lpstr>
      <vt:lpstr>IPF Information</vt:lpstr>
      <vt:lpstr>eRA Commons Roles</vt:lpstr>
      <vt:lpstr>Summary of Roles</vt:lpstr>
      <vt:lpstr>Signing Official (SO)</vt:lpstr>
      <vt:lpstr>Signing Official (SO) &amp; Managing Accounts</vt:lpstr>
      <vt:lpstr>Account Tips</vt:lpstr>
      <vt:lpstr>Delegations Summary</vt:lpstr>
      <vt:lpstr>Delegations Chart</vt:lpstr>
      <vt:lpstr>Prior Approval – NCE</vt:lpstr>
      <vt:lpstr>NCE Another Way</vt:lpstr>
      <vt:lpstr>NCE</vt:lpstr>
      <vt:lpstr>Extension Screen</vt:lpstr>
      <vt:lpstr>Prior Approval – No Cost Extension: When?</vt:lpstr>
      <vt:lpstr>Expanded Authority – You Get Just One</vt:lpstr>
      <vt:lpstr>What Are Admin Supps?</vt:lpstr>
      <vt:lpstr>Admin. Supplement Changes</vt:lpstr>
      <vt:lpstr>What is the RPPR?</vt:lpstr>
      <vt:lpstr>RPPR Data Entry</vt:lpstr>
      <vt:lpstr>RPPR Budgets</vt:lpstr>
      <vt:lpstr>RPPR &amp; Human Subjects System (HSS)</vt:lpstr>
      <vt:lpstr>RPPR &amp; Accessing HSS</vt:lpstr>
      <vt:lpstr>Multi-Year RPPR</vt:lpstr>
      <vt:lpstr>Complex, Multi-Project RPPR</vt:lpstr>
      <vt:lpstr>New: Ability to Select Awarded Components on RPPR Screen</vt:lpstr>
      <vt:lpstr>The 3 variations of RPPR</vt:lpstr>
      <vt:lpstr>Interim RPPR Scenarios</vt:lpstr>
      <vt:lpstr>Outcomes</vt:lpstr>
      <vt:lpstr>Outcomes Requirements</vt:lpstr>
      <vt:lpstr>Progress Report Additional Materials (PRAM)</vt:lpstr>
      <vt:lpstr>RPPR Publications</vt:lpstr>
      <vt:lpstr>Closeout</vt:lpstr>
      <vt:lpstr>New Closeout Search screen provides  additional search criteria</vt:lpstr>
      <vt:lpstr>Final Report Additional Materials (FRAM) Interim Report Additional Materials (IRAM)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 Systems and the Grants Process - 2014 NIH Regional Seminar</dc:title>
  <dc:subject>eRA Systems and the Grants Process - June 2011</dc:subject>
  <dc:creator/>
  <cp:keywords>eRA Systems and the Grants Process - June 2011</cp:keywords>
  <cp:lastModifiedBy/>
  <cp:revision>1</cp:revision>
  <dcterms:created xsi:type="dcterms:W3CDTF">2011-05-13T19:52:12Z</dcterms:created>
  <dcterms:modified xsi:type="dcterms:W3CDTF">2020-10-27T10:01:05Z</dcterms:modified>
  <cp:contentStatus>Final</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0x010100B813932BB50E0F40A2A420C0FA0699AE</vt:lpwstr>
  </property>
  <property fmtid="{D5CDD505-2E9C-101B-9397-08002B2CF9AE}" pid="4" name="ArticulateGUID">
    <vt:lpwstr>2696980F-5071-457E-834C-247E880A185C</vt:lpwstr>
  </property>
  <property fmtid="{D5CDD505-2E9C-101B-9397-08002B2CF9AE}" pid="5" name="ArticulatePath">
    <vt:lpwstr>eRA WORKSHOP eRA Commons Admin Post Sub Oct 2017 </vt:lpwstr>
  </property>
</Properties>
</file>