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3" r:id="rId5"/>
    <p:sldId id="338" r:id="rId6"/>
    <p:sldId id="334" r:id="rId7"/>
    <p:sldId id="281" r:id="rId8"/>
    <p:sldId id="293" r:id="rId9"/>
    <p:sldId id="335" r:id="rId10"/>
    <p:sldId id="282" r:id="rId11"/>
    <p:sldId id="298" r:id="rId12"/>
    <p:sldId id="311" r:id="rId13"/>
    <p:sldId id="321" r:id="rId14"/>
    <p:sldId id="283" r:id="rId15"/>
    <p:sldId id="301" r:id="rId16"/>
    <p:sldId id="294" r:id="rId17"/>
    <p:sldId id="331" r:id="rId18"/>
    <p:sldId id="322" r:id="rId19"/>
    <p:sldId id="337" r:id="rId20"/>
    <p:sldId id="329" r:id="rId21"/>
    <p:sldId id="288" r:id="rId22"/>
    <p:sldId id="287" r:id="rId23"/>
    <p:sldId id="276" r:id="rId24"/>
    <p:sldId id="319" r:id="rId25"/>
    <p:sldId id="260" r:id="rId26"/>
    <p:sldId id="265" r:id="rId27"/>
    <p:sldId id="278" r:id="rId28"/>
    <p:sldId id="277" r:id="rId29"/>
    <p:sldId id="267" r:id="rId30"/>
    <p:sldId id="323" r:id="rId31"/>
    <p:sldId id="333" r:id="rId32"/>
    <p:sldId id="320" r:id="rId33"/>
    <p:sldId id="297" r:id="rId34"/>
    <p:sldId id="296"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3" autoAdjust="0"/>
    <p:restoredTop sz="86385" autoAdjust="0"/>
  </p:normalViewPr>
  <p:slideViewPr>
    <p:cSldViewPr snapToGrid="0">
      <p:cViewPr varScale="1">
        <p:scale>
          <a:sx n="54" d="100"/>
          <a:sy n="54" d="100"/>
        </p:scale>
        <p:origin x="96" y="1056"/>
      </p:cViewPr>
      <p:guideLst/>
    </p:cSldViewPr>
  </p:slideViewPr>
  <p:outlineViewPr>
    <p:cViewPr>
      <p:scale>
        <a:sx n="33" d="100"/>
        <a:sy n="33" d="100"/>
      </p:scale>
      <p:origin x="0" y="-6228"/>
    </p:cViewPr>
  </p:outlineViewPr>
  <p:notesTextViewPr>
    <p:cViewPr>
      <p:scale>
        <a:sx n="1" d="1"/>
        <a:sy n="1" d="1"/>
      </p:scale>
      <p:origin x="0" y="0"/>
    </p:cViewPr>
  </p:notesTextViewPr>
  <p:notesViewPr>
    <p:cSldViewPr snapToGrid="0">
      <p:cViewPr varScale="1">
        <p:scale>
          <a:sx n="63" d="100"/>
          <a:sy n="63" d="100"/>
        </p:scale>
        <p:origin x="23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F6723-94B2-428F-83F5-BBD7E99FA62C}"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A5E65-05A1-40BC-9243-BDB0E15DE19D}" type="slidenum">
              <a:rPr lang="en-US" smtClean="0"/>
              <a:t>‹#›</a:t>
            </a:fld>
            <a:endParaRPr lang="en-US"/>
          </a:p>
        </p:txBody>
      </p:sp>
    </p:spTree>
    <p:extLst>
      <p:ext uri="{BB962C8B-B14F-4D97-AF65-F5344CB8AC3E}">
        <p14:creationId xmlns:p14="http://schemas.microsoft.com/office/powerpoint/2010/main" val="231782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D0CFDD3-78D3-479B-99FB-86997087ADEB}" type="slidenum">
              <a:rPr lang="en-US" smtClean="0"/>
              <a:pPr/>
              <a:t>1</a:t>
            </a:fld>
            <a:endParaRPr lang="en-US" dirty="0"/>
          </a:p>
        </p:txBody>
      </p:sp>
      <p:sp>
        <p:nvSpPr>
          <p:cNvPr id="134147" name="Rectangle 2"/>
          <p:cNvSpPr>
            <a:spLocks noGrp="1" noRot="1" noChangeAspect="1" noChangeArrowheads="1" noTextEdit="1"/>
          </p:cNvSpPr>
          <p:nvPr>
            <p:ph type="sldImg"/>
          </p:nvPr>
        </p:nvSpPr>
        <p:spPr>
          <a:xfrm>
            <a:off x="1106488" y="698500"/>
            <a:ext cx="4648200" cy="3486150"/>
          </a:xfrm>
          <a:ln/>
        </p:spPr>
      </p:sp>
      <p:sp>
        <p:nvSpPr>
          <p:cNvPr id="134148" name="Rectangle 3"/>
          <p:cNvSpPr>
            <a:spLocks noGrp="1" noChangeArrowheads="1"/>
          </p:cNvSpPr>
          <p:nvPr>
            <p:ph type="body" idx="1"/>
          </p:nvPr>
        </p:nvSpPr>
        <p:spPr>
          <a:xfrm>
            <a:off x="912816" y="4416427"/>
            <a:ext cx="5032375" cy="4181475"/>
          </a:xfrm>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9DB25-971A-4439-9E07-4209A0200D42}" type="slidenum">
              <a:rPr lang="en-US" smtClean="0"/>
              <a:t>10</a:t>
            </a:fld>
            <a:endParaRPr lang="en-US"/>
          </a:p>
        </p:txBody>
      </p:sp>
    </p:spTree>
    <p:extLst>
      <p:ext uri="{BB962C8B-B14F-4D97-AF65-F5344CB8AC3E}">
        <p14:creationId xmlns:p14="http://schemas.microsoft.com/office/powerpoint/2010/main" val="61445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11</a:t>
            </a:fld>
            <a:endParaRPr lang="en-US" dirty="0"/>
          </a:p>
        </p:txBody>
      </p:sp>
    </p:spTree>
    <p:extLst>
      <p:ext uri="{BB962C8B-B14F-4D97-AF65-F5344CB8AC3E}">
        <p14:creationId xmlns:p14="http://schemas.microsoft.com/office/powerpoint/2010/main" val="119605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12</a:t>
            </a:fld>
            <a:endParaRPr lang="en-US" dirty="0"/>
          </a:p>
        </p:txBody>
      </p:sp>
    </p:spTree>
    <p:extLst>
      <p:ext uri="{BB962C8B-B14F-4D97-AF65-F5344CB8AC3E}">
        <p14:creationId xmlns:p14="http://schemas.microsoft.com/office/powerpoint/2010/main" val="70619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13</a:t>
            </a:fld>
            <a:endParaRPr lang="en-US" dirty="0"/>
          </a:p>
        </p:txBody>
      </p:sp>
    </p:spTree>
    <p:extLst>
      <p:ext uri="{BB962C8B-B14F-4D97-AF65-F5344CB8AC3E}">
        <p14:creationId xmlns:p14="http://schemas.microsoft.com/office/powerpoint/2010/main" val="166366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14</a:t>
            </a:fld>
            <a:endParaRPr lang="en-US" dirty="0"/>
          </a:p>
        </p:txBody>
      </p:sp>
    </p:spTree>
    <p:extLst>
      <p:ext uri="{BB962C8B-B14F-4D97-AF65-F5344CB8AC3E}">
        <p14:creationId xmlns:p14="http://schemas.microsoft.com/office/powerpoint/2010/main" val="179853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9DB25-971A-4439-9E07-4209A0200D42}" type="slidenum">
              <a:rPr lang="en-US" smtClean="0"/>
              <a:t>15</a:t>
            </a:fld>
            <a:endParaRPr lang="en-US"/>
          </a:p>
        </p:txBody>
      </p:sp>
    </p:spTree>
    <p:extLst>
      <p:ext uri="{BB962C8B-B14F-4D97-AF65-F5344CB8AC3E}">
        <p14:creationId xmlns:p14="http://schemas.microsoft.com/office/powerpoint/2010/main" val="353009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A5E65-05A1-40BC-9243-BDB0E15DE19D}" type="slidenum">
              <a:rPr lang="en-US" smtClean="0"/>
              <a:t>16</a:t>
            </a:fld>
            <a:endParaRPr lang="en-US"/>
          </a:p>
        </p:txBody>
      </p:sp>
    </p:spTree>
    <p:extLst>
      <p:ext uri="{BB962C8B-B14F-4D97-AF65-F5344CB8AC3E}">
        <p14:creationId xmlns:p14="http://schemas.microsoft.com/office/powerpoint/2010/main" val="282797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Sept 20, 2017 by Dr. ROCHELLE LONG, Director of PBCB in NIGMS</a:t>
            </a:r>
          </a:p>
          <a:p>
            <a:r>
              <a:rPr lang="en-US" sz="1200" dirty="0"/>
              <a:t>https://loop.nigms.nih.gov/2017/09/multiple-principal-investigator-mpi-application-when-is-it-the-right-choice</a:t>
            </a:r>
            <a:endParaRPr lang="en-US" dirty="0"/>
          </a:p>
          <a:p>
            <a:endParaRPr lang="en-US" dirty="0"/>
          </a:p>
        </p:txBody>
      </p:sp>
      <p:sp>
        <p:nvSpPr>
          <p:cNvPr id="4" name="Slide Number Placeholder 3"/>
          <p:cNvSpPr>
            <a:spLocks noGrp="1"/>
          </p:cNvSpPr>
          <p:nvPr>
            <p:ph type="sldNum" sz="quarter" idx="5"/>
          </p:nvPr>
        </p:nvSpPr>
        <p:spPr/>
        <p:txBody>
          <a:bodyPr/>
          <a:lstStyle/>
          <a:p>
            <a:fld id="{2969DB25-971A-4439-9E07-4209A0200D42}" type="slidenum">
              <a:rPr lang="en-US" smtClean="0"/>
              <a:t>17</a:t>
            </a:fld>
            <a:endParaRPr lang="en-US"/>
          </a:p>
        </p:txBody>
      </p:sp>
    </p:spTree>
    <p:extLst>
      <p:ext uri="{BB962C8B-B14F-4D97-AF65-F5344CB8AC3E}">
        <p14:creationId xmlns:p14="http://schemas.microsoft.com/office/powerpoint/2010/main" val="225159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18</a:t>
            </a:fld>
            <a:endParaRPr lang="en-US" dirty="0"/>
          </a:p>
        </p:txBody>
      </p:sp>
    </p:spTree>
    <p:extLst>
      <p:ext uri="{BB962C8B-B14F-4D97-AF65-F5344CB8AC3E}">
        <p14:creationId xmlns:p14="http://schemas.microsoft.com/office/powerpoint/2010/main" val="857023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FOR SUMMARY STATEMENT</a:t>
            </a:r>
          </a:p>
        </p:txBody>
      </p:sp>
      <p:sp>
        <p:nvSpPr>
          <p:cNvPr id="4" name="Slide Number Placeholder 3"/>
          <p:cNvSpPr>
            <a:spLocks noGrp="1"/>
          </p:cNvSpPr>
          <p:nvPr>
            <p:ph type="sldNum" sz="quarter" idx="10"/>
          </p:nvPr>
        </p:nvSpPr>
        <p:spPr/>
        <p:txBody>
          <a:bodyPr/>
          <a:lstStyle/>
          <a:p>
            <a:fld id="{2969DB25-971A-4439-9E07-4209A0200D42}" type="slidenum">
              <a:rPr lang="en-US" smtClean="0"/>
              <a:t>19</a:t>
            </a:fld>
            <a:endParaRPr lang="en-US" dirty="0"/>
          </a:p>
        </p:txBody>
      </p:sp>
    </p:spTree>
    <p:extLst>
      <p:ext uri="{BB962C8B-B14F-4D97-AF65-F5344CB8AC3E}">
        <p14:creationId xmlns:p14="http://schemas.microsoft.com/office/powerpoint/2010/main" val="257084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9DB25-971A-4439-9E07-4209A0200D42}" type="slidenum">
              <a:rPr lang="en-US" smtClean="0"/>
              <a:t>2</a:t>
            </a:fld>
            <a:endParaRPr lang="en-US"/>
          </a:p>
        </p:txBody>
      </p:sp>
    </p:spTree>
    <p:extLst>
      <p:ext uri="{BB962C8B-B14F-4D97-AF65-F5344CB8AC3E}">
        <p14:creationId xmlns:p14="http://schemas.microsoft.com/office/powerpoint/2010/main" val="514035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20</a:t>
            </a:fld>
            <a:endParaRPr lang="en-US"/>
          </a:p>
        </p:txBody>
      </p:sp>
    </p:spTree>
    <p:extLst>
      <p:ext uri="{BB962C8B-B14F-4D97-AF65-F5344CB8AC3E}">
        <p14:creationId xmlns:p14="http://schemas.microsoft.com/office/powerpoint/2010/main" val="173811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69DB25-971A-4439-9E07-4209A0200D42}" type="slidenum">
              <a:rPr lang="en-US" smtClean="0"/>
              <a:t>21</a:t>
            </a:fld>
            <a:endParaRPr lang="en-US" dirty="0"/>
          </a:p>
        </p:txBody>
      </p:sp>
    </p:spTree>
    <p:extLst>
      <p:ext uri="{BB962C8B-B14F-4D97-AF65-F5344CB8AC3E}">
        <p14:creationId xmlns:p14="http://schemas.microsoft.com/office/powerpoint/2010/main" val="357166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5" name="Slide Image Placeholder 1"/>
          <p:cNvSpPr>
            <a:spLocks noGrp="1" noRot="1" noChangeAspect="1" noTextEdit="1"/>
          </p:cNvSpPr>
          <p:nvPr>
            <p:ph type="sldImg"/>
          </p:nvPr>
        </p:nvSpPr>
        <p:spPr bwMode="auto">
          <a:noFill/>
          <a:ln>
            <a:solidFill>
              <a:srgbClr val="000000"/>
            </a:solidFill>
            <a:miter lim="800000"/>
            <a:headEnd/>
            <a:tailEnd/>
          </a:ln>
        </p:spPr>
      </p:sp>
      <p:sp>
        <p:nvSpPr>
          <p:cNvPr id="1496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149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E6F14-0251-47C7-A7E8-B8226EB9A5BB}" type="slidenum">
              <a:rPr lang="en-US" smtClean="0">
                <a:solidFill>
                  <a:srgbClr val="000000"/>
                </a:solidFill>
              </a:rPr>
              <a:pPr/>
              <a:t>22</a:t>
            </a:fld>
            <a:endParaRPr lang="en-US"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23</a:t>
            </a:fld>
            <a:endParaRPr lang="en-US"/>
          </a:p>
        </p:txBody>
      </p:sp>
    </p:spTree>
    <p:extLst>
      <p:ext uri="{BB962C8B-B14F-4D97-AF65-F5344CB8AC3E}">
        <p14:creationId xmlns:p14="http://schemas.microsoft.com/office/powerpoint/2010/main" val="417281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24</a:t>
            </a:fld>
            <a:endParaRPr lang="en-US"/>
          </a:p>
        </p:txBody>
      </p:sp>
    </p:spTree>
    <p:extLst>
      <p:ext uri="{BB962C8B-B14F-4D97-AF65-F5344CB8AC3E}">
        <p14:creationId xmlns:p14="http://schemas.microsoft.com/office/powerpoint/2010/main" val="390532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IACUC = </a:t>
            </a:r>
            <a:r>
              <a:rPr lang="en-US" sz="1200" kern="1200" dirty="0">
                <a:solidFill>
                  <a:schemeClr val="tx1"/>
                </a:solidFill>
                <a:effectLst/>
                <a:latin typeface="+mn-lt"/>
                <a:ea typeface="+mn-ea"/>
                <a:cs typeface="+mn-cs"/>
              </a:rPr>
              <a:t>Institutional Animal Care and Use Committees </a:t>
            </a:r>
          </a:p>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25</a:t>
            </a:fld>
            <a:endParaRPr lang="en-US"/>
          </a:p>
        </p:txBody>
      </p:sp>
    </p:spTree>
    <p:extLst>
      <p:ext uri="{BB962C8B-B14F-4D97-AF65-F5344CB8AC3E}">
        <p14:creationId xmlns:p14="http://schemas.microsoft.com/office/powerpoint/2010/main" val="4066456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26</a:t>
            </a:fld>
            <a:endParaRPr lang="en-US"/>
          </a:p>
        </p:txBody>
      </p:sp>
    </p:spTree>
    <p:extLst>
      <p:ext uri="{BB962C8B-B14F-4D97-AF65-F5344CB8AC3E}">
        <p14:creationId xmlns:p14="http://schemas.microsoft.com/office/powerpoint/2010/main" val="3937764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A5E65-05A1-40BC-9243-BDB0E15DE19D}" type="slidenum">
              <a:rPr lang="en-US" smtClean="0"/>
              <a:t>27</a:t>
            </a:fld>
            <a:endParaRPr lang="en-US"/>
          </a:p>
        </p:txBody>
      </p:sp>
    </p:spTree>
    <p:extLst>
      <p:ext uri="{BB962C8B-B14F-4D97-AF65-F5344CB8AC3E}">
        <p14:creationId xmlns:p14="http://schemas.microsoft.com/office/powerpoint/2010/main" val="128917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69DB25-971A-4439-9E07-4209A0200D42}" type="slidenum">
              <a:rPr lang="en-US" smtClean="0"/>
              <a:t>30</a:t>
            </a:fld>
            <a:endParaRPr lang="en-US"/>
          </a:p>
        </p:txBody>
      </p:sp>
    </p:spTree>
    <p:extLst>
      <p:ext uri="{BB962C8B-B14F-4D97-AF65-F5344CB8AC3E}">
        <p14:creationId xmlns:p14="http://schemas.microsoft.com/office/powerpoint/2010/main" val="1385272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969DB25-971A-4439-9E07-4209A0200D42}" type="slidenum">
              <a:rPr lang="en-US" smtClean="0"/>
              <a:t>31</a:t>
            </a:fld>
            <a:endParaRPr lang="en-US"/>
          </a:p>
        </p:txBody>
      </p:sp>
    </p:spTree>
    <p:extLst>
      <p:ext uri="{BB962C8B-B14F-4D97-AF65-F5344CB8AC3E}">
        <p14:creationId xmlns:p14="http://schemas.microsoft.com/office/powerpoint/2010/main" val="1629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NIGMS has 5 different </a:t>
            </a:r>
            <a:r>
              <a:rPr lang="en-US" dirty="0" err="1"/>
              <a:t>Divisons</a:t>
            </a:r>
            <a:r>
              <a:rPr lang="en-US" dirty="0"/>
              <a:t>. My Division has 3 different Branches.</a:t>
            </a:r>
          </a:p>
        </p:txBody>
      </p:sp>
      <p:sp>
        <p:nvSpPr>
          <p:cNvPr id="4" name="Slide Number Placeholder 3"/>
          <p:cNvSpPr>
            <a:spLocks noGrp="1"/>
          </p:cNvSpPr>
          <p:nvPr>
            <p:ph type="sldNum" sz="quarter" idx="5"/>
          </p:nvPr>
        </p:nvSpPr>
        <p:spPr/>
        <p:txBody>
          <a:bodyPr/>
          <a:lstStyle/>
          <a:p>
            <a:fld id="{2969DB25-971A-4439-9E07-4209A0200D42}" type="slidenum">
              <a:rPr lang="en-US" smtClean="0"/>
              <a:t>3</a:t>
            </a:fld>
            <a:endParaRPr lang="en-US"/>
          </a:p>
        </p:txBody>
      </p:sp>
    </p:spTree>
    <p:extLst>
      <p:ext uri="{BB962C8B-B14F-4D97-AF65-F5344CB8AC3E}">
        <p14:creationId xmlns:p14="http://schemas.microsoft.com/office/powerpoint/2010/main" val="273794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32</a:t>
            </a:fld>
            <a:endParaRPr lang="en-US"/>
          </a:p>
        </p:txBody>
      </p:sp>
    </p:spTree>
    <p:extLst>
      <p:ext uri="{BB962C8B-B14F-4D97-AF65-F5344CB8AC3E}">
        <p14:creationId xmlns:p14="http://schemas.microsoft.com/office/powerpoint/2010/main" val="93831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4</a:t>
            </a:fld>
            <a:endParaRPr lang="en-US" dirty="0"/>
          </a:p>
        </p:txBody>
      </p:sp>
    </p:spTree>
    <p:extLst>
      <p:ext uri="{BB962C8B-B14F-4D97-AF65-F5344CB8AC3E}">
        <p14:creationId xmlns:p14="http://schemas.microsoft.com/office/powerpoint/2010/main" val="10875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5</a:t>
            </a:fld>
            <a:endParaRPr lang="en-US" dirty="0"/>
          </a:p>
        </p:txBody>
      </p:sp>
    </p:spTree>
    <p:extLst>
      <p:ext uri="{BB962C8B-B14F-4D97-AF65-F5344CB8AC3E}">
        <p14:creationId xmlns:p14="http://schemas.microsoft.com/office/powerpoint/2010/main" val="241046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A5E65-05A1-40BC-9243-BDB0E15DE19D}" type="slidenum">
              <a:rPr lang="en-US" smtClean="0"/>
              <a:t>6</a:t>
            </a:fld>
            <a:endParaRPr lang="en-US"/>
          </a:p>
        </p:txBody>
      </p:sp>
    </p:spTree>
    <p:extLst>
      <p:ext uri="{BB962C8B-B14F-4D97-AF65-F5344CB8AC3E}">
        <p14:creationId xmlns:p14="http://schemas.microsoft.com/office/powerpoint/2010/main" val="280675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7</a:t>
            </a:fld>
            <a:endParaRPr lang="en-US" dirty="0"/>
          </a:p>
        </p:txBody>
      </p:sp>
    </p:spTree>
    <p:extLst>
      <p:ext uri="{BB962C8B-B14F-4D97-AF65-F5344CB8AC3E}">
        <p14:creationId xmlns:p14="http://schemas.microsoft.com/office/powerpoint/2010/main" val="181459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8</a:t>
            </a:fld>
            <a:endParaRPr lang="en-US" dirty="0"/>
          </a:p>
        </p:txBody>
      </p:sp>
    </p:spTree>
    <p:extLst>
      <p:ext uri="{BB962C8B-B14F-4D97-AF65-F5344CB8AC3E}">
        <p14:creationId xmlns:p14="http://schemas.microsoft.com/office/powerpoint/2010/main" val="169873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9DB25-971A-4439-9E07-4209A0200D42}" type="slidenum">
              <a:rPr lang="en-US" smtClean="0"/>
              <a:t>9</a:t>
            </a:fld>
            <a:endParaRPr lang="en-US" dirty="0"/>
          </a:p>
        </p:txBody>
      </p:sp>
    </p:spTree>
    <p:extLst>
      <p:ext uri="{BB962C8B-B14F-4D97-AF65-F5344CB8AC3E}">
        <p14:creationId xmlns:p14="http://schemas.microsoft.com/office/powerpoint/2010/main" val="174579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E6E1-15AD-4EA0-9B44-F056B1EF35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119777-E328-442A-B780-0307C9CD3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13E8C6-94D6-43E4-8F5C-9AAA63D73EC7}"/>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43A05B23-ACA1-45CA-82C1-BD219F9AA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20F7B-A652-4C52-826F-F7FED3979793}"/>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225338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03FF-E764-4317-83F8-4D735C240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F0A3F-C8C3-4B16-9512-097E52621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C212A-A122-4A50-94AF-74C7E4DE5738}"/>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FEEC7E51-4984-4434-AAC7-D0687D280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FDA15-777F-4869-B36C-A1FC20552659}"/>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24182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3EFCB-9A2F-4D90-AF42-22171DA9BC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AF1199-2170-4901-A6DD-021F4DBC66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1392-8627-4AE3-A9CA-48B9E4344C9B}"/>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B5966B4F-F8D1-4585-B6C3-3DDE2A941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2F41-202A-4382-BF2A-BE7295711C98}"/>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153332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EFEE-5400-4941-ACBE-1062ED7D3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D085F-A54F-4BB1-A84B-7713FD8E07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9346A-1D5E-4B53-9C0B-6EA00041C734}"/>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C424B015-C3F8-4091-9FF0-BF53097CD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65448-172C-4376-BE3C-EE42164036CF}"/>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64597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FDB3-5C6E-4CA2-AA3A-603863150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3CE98-A823-4FE9-9A96-377E1D4C9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7CC46-61F4-4FC3-A20B-35B2B809968F}"/>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9AE6E0A7-8E26-41F7-B434-98563C439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40D88-B25C-46BB-8F80-811BA61814D8}"/>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5148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917D-A0F9-4F7B-B78D-172BC4651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4FACC-B940-40BD-B028-E60EBEDE20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CE419-2962-4452-A521-4A6E3A2EA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83953B-2577-46F4-91D4-7A146FCF9895}"/>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6" name="Footer Placeholder 5">
            <a:extLst>
              <a:ext uri="{FF2B5EF4-FFF2-40B4-BE49-F238E27FC236}">
                <a16:creationId xmlns:a16="http://schemas.microsoft.com/office/drawing/2014/main" id="{40018AB5-A843-4CD2-8821-F3015BC89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78F66-FE01-4710-BA9B-EC79249DAD7F}"/>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30494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5FBB-E286-41F7-9A03-3DAD8CC06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8B6EC-624A-42AC-B4ED-01B5D621F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01EAE-BE04-47DE-9E47-D9474D252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CF894-54CA-4F12-9DF2-E4C638F4E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E52560-DE65-4CB7-A59B-0EFB762B59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C4337D-E0C8-41D2-91D1-3F058A3C9704}"/>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8" name="Footer Placeholder 7">
            <a:extLst>
              <a:ext uri="{FF2B5EF4-FFF2-40B4-BE49-F238E27FC236}">
                <a16:creationId xmlns:a16="http://schemas.microsoft.com/office/drawing/2014/main" id="{F9A750BF-4137-4FF1-A666-40A55C0EFC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EDABA-5AC2-4612-BCE0-D6B05B00AD83}"/>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16566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1A16-B47F-4BF5-9A7B-FB1884556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F74BD-C2F0-4C0C-BF42-EC810DA7C20A}"/>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4" name="Footer Placeholder 3">
            <a:extLst>
              <a:ext uri="{FF2B5EF4-FFF2-40B4-BE49-F238E27FC236}">
                <a16:creationId xmlns:a16="http://schemas.microsoft.com/office/drawing/2014/main" id="{5C0CBA72-FD38-4F8E-B18E-47494D994D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03F779-C138-4D22-A623-1FCDA7B73736}"/>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311118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B5907-7B62-4AA9-B882-2C171BE75E62}"/>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3" name="Footer Placeholder 2">
            <a:extLst>
              <a:ext uri="{FF2B5EF4-FFF2-40B4-BE49-F238E27FC236}">
                <a16:creationId xmlns:a16="http://schemas.microsoft.com/office/drawing/2014/main" id="{EB7DE9A8-57A2-45EF-8D89-1243416C0F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4EF36-76AD-4E5A-B0CF-21FE05C459F3}"/>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259754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5906-5A30-4DF6-A685-78795B599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AE8447-E920-44FB-A92E-A01495855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A689CA-1F53-4A25-A523-82C8C5A79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A9D79-C338-40FC-ADE9-0932C91A4342}"/>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6" name="Footer Placeholder 5">
            <a:extLst>
              <a:ext uri="{FF2B5EF4-FFF2-40B4-BE49-F238E27FC236}">
                <a16:creationId xmlns:a16="http://schemas.microsoft.com/office/drawing/2014/main" id="{6C453975-F0BC-4999-A877-81290DB2E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B3901-8DC5-4904-B3A2-A7247CA57872}"/>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427696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85FF-5D81-465A-B626-BD8F566D5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E42E69-B49F-4394-B480-237217B09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1C62E0-61DA-4D79-9C53-FD7650E3E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535E0-1AD2-47C5-BAB4-DA52EE27EBD5}"/>
              </a:ext>
            </a:extLst>
          </p:cNvPr>
          <p:cNvSpPr>
            <a:spLocks noGrp="1"/>
          </p:cNvSpPr>
          <p:nvPr>
            <p:ph type="dt" sz="half" idx="10"/>
          </p:nvPr>
        </p:nvSpPr>
        <p:spPr/>
        <p:txBody>
          <a:bodyPr/>
          <a:lstStyle/>
          <a:p>
            <a:fld id="{9EBFA2A4-4BD9-4502-8759-8B7D8E5A6D4E}" type="datetimeFigureOut">
              <a:rPr lang="en-US" smtClean="0"/>
              <a:t>11/4/2020</a:t>
            </a:fld>
            <a:endParaRPr lang="en-US"/>
          </a:p>
        </p:txBody>
      </p:sp>
      <p:sp>
        <p:nvSpPr>
          <p:cNvPr id="6" name="Footer Placeholder 5">
            <a:extLst>
              <a:ext uri="{FF2B5EF4-FFF2-40B4-BE49-F238E27FC236}">
                <a16:creationId xmlns:a16="http://schemas.microsoft.com/office/drawing/2014/main" id="{89807F5B-C3B8-4AED-9122-5BB842CE0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FFCC2-34C7-40C8-95A6-CF23CF816691}"/>
              </a:ext>
            </a:extLst>
          </p:cNvPr>
          <p:cNvSpPr>
            <a:spLocks noGrp="1"/>
          </p:cNvSpPr>
          <p:nvPr>
            <p:ph type="sldNum" sz="quarter" idx="12"/>
          </p:nvPr>
        </p:nvSpPr>
        <p:spPr/>
        <p:txBody>
          <a:bodyPr/>
          <a:lstStyle/>
          <a:p>
            <a:fld id="{90A9AA67-3E46-41D5-80C9-C053A2F2E922}" type="slidenum">
              <a:rPr lang="en-US" smtClean="0"/>
              <a:t>‹#›</a:t>
            </a:fld>
            <a:endParaRPr lang="en-US"/>
          </a:p>
        </p:txBody>
      </p:sp>
    </p:spTree>
    <p:extLst>
      <p:ext uri="{BB962C8B-B14F-4D97-AF65-F5344CB8AC3E}">
        <p14:creationId xmlns:p14="http://schemas.microsoft.com/office/powerpoint/2010/main" val="41466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BC6B1-41BF-4F50-9978-0B05FCC22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2A826-3223-488A-89B7-1CC947D93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B11C5-58FD-4F74-9A17-F812448C1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FA2A4-4BD9-4502-8759-8B7D8E5A6D4E}" type="datetimeFigureOut">
              <a:rPr lang="en-US" smtClean="0"/>
              <a:t>11/4/2020</a:t>
            </a:fld>
            <a:endParaRPr lang="en-US"/>
          </a:p>
        </p:txBody>
      </p:sp>
      <p:sp>
        <p:nvSpPr>
          <p:cNvPr id="5" name="Footer Placeholder 4">
            <a:extLst>
              <a:ext uri="{FF2B5EF4-FFF2-40B4-BE49-F238E27FC236}">
                <a16:creationId xmlns:a16="http://schemas.microsoft.com/office/drawing/2014/main" id="{C60A5128-4317-452D-8E87-AA86A41A9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9BF42E-D18D-4CE8-859B-2E62793B8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9AA67-3E46-41D5-80C9-C053A2F2E922}" type="slidenum">
              <a:rPr lang="en-US" smtClean="0"/>
              <a:t>‹#›</a:t>
            </a:fld>
            <a:endParaRPr lang="en-US"/>
          </a:p>
        </p:txBody>
      </p:sp>
    </p:spTree>
    <p:extLst>
      <p:ext uri="{BB962C8B-B14F-4D97-AF65-F5344CB8AC3E}">
        <p14:creationId xmlns:p14="http://schemas.microsoft.com/office/powerpoint/2010/main" val="377030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62200" y="2590800"/>
            <a:ext cx="7162800" cy="2286000"/>
          </a:xfrm>
          <a:noFill/>
        </p:spPr>
        <p:txBody>
          <a:bodyPr vert="horz" lIns="90488" tIns="44450" rIns="90488" bIns="44450" rtlCol="0" anchor="ctr">
            <a:normAutofit fontScale="90000"/>
          </a:bodyPr>
          <a:lstStyle/>
          <a:p>
            <a:pPr eaLnBrk="1" hangingPunct="1"/>
            <a:r>
              <a:rPr lang="en-US" sz="3200" b="1" dirty="0">
                <a:latin typeface="Arial" pitchFamily="34" charset="0"/>
                <a:cs typeface="Arial" pitchFamily="34" charset="0"/>
              </a:rPr>
              <a:t>Mike K. Reddy</a:t>
            </a:r>
            <a:br>
              <a:rPr lang="en-US" sz="3200" b="1" dirty="0">
                <a:latin typeface="Arial" pitchFamily="34" charset="0"/>
                <a:cs typeface="Arial" pitchFamily="34" charset="0"/>
              </a:rPr>
            </a:br>
            <a:r>
              <a:rPr lang="en-US" sz="2800" b="1" dirty="0">
                <a:latin typeface="Arial" pitchFamily="34" charset="0"/>
                <a:cs typeface="Arial" pitchFamily="34" charset="0"/>
              </a:rPr>
              <a:t>Program Director</a:t>
            </a:r>
            <a:br>
              <a:rPr lang="en-US" sz="2800" b="1" dirty="0">
                <a:latin typeface="Arial" pitchFamily="34" charset="0"/>
                <a:cs typeface="Arial" pitchFamily="34" charset="0"/>
              </a:rPr>
            </a:br>
            <a:r>
              <a:rPr lang="en-US" sz="2800" b="1" dirty="0">
                <a:latin typeface="Arial" pitchFamily="34" charset="0"/>
                <a:cs typeface="Arial" pitchFamily="34" charset="0"/>
              </a:rPr>
              <a:t>(“Health Scientist Administrator”)</a:t>
            </a:r>
            <a:br>
              <a:rPr lang="en-US" sz="2800" b="1" dirty="0">
                <a:solidFill>
                  <a:srgbClr val="FFFF00"/>
                </a:solidFill>
                <a:latin typeface="Arial" pitchFamily="34" charset="0"/>
                <a:cs typeface="Arial" pitchFamily="34" charset="0"/>
              </a:rPr>
            </a:br>
            <a:br>
              <a:rPr lang="en-US" sz="2800" b="1" dirty="0">
                <a:solidFill>
                  <a:srgbClr val="FFFF00"/>
                </a:solidFill>
                <a:latin typeface="Arial" pitchFamily="34" charset="0"/>
                <a:cs typeface="Arial" pitchFamily="34" charset="0"/>
              </a:rPr>
            </a:br>
            <a:r>
              <a:rPr lang="en-US" sz="2200" b="1" dirty="0">
                <a:solidFill>
                  <a:srgbClr val="00B050"/>
                </a:solidFill>
                <a:latin typeface="Arial" pitchFamily="34" charset="0"/>
                <a:cs typeface="Arial" pitchFamily="34" charset="0"/>
              </a:rPr>
              <a:t>National Institute of General Medical Sciences </a:t>
            </a:r>
            <a:br>
              <a:rPr lang="en-US" sz="2200" b="1" dirty="0">
                <a:solidFill>
                  <a:srgbClr val="00B050"/>
                </a:solidFill>
                <a:latin typeface="Arial" pitchFamily="34" charset="0"/>
                <a:cs typeface="Arial" pitchFamily="34" charset="0"/>
              </a:rPr>
            </a:br>
            <a:r>
              <a:rPr lang="en-US" sz="2200" b="1" dirty="0">
                <a:solidFill>
                  <a:srgbClr val="00B050"/>
                </a:solidFill>
                <a:latin typeface="Arial" pitchFamily="34" charset="0"/>
                <a:cs typeface="Arial" pitchFamily="34" charset="0"/>
              </a:rPr>
              <a:t>(NIGMS)</a:t>
            </a:r>
            <a:r>
              <a:rPr lang="en-US" sz="2800" b="1" dirty="0">
                <a:solidFill>
                  <a:schemeClr val="bg1"/>
                </a:solidFill>
                <a:latin typeface="Arial" pitchFamily="34" charset="0"/>
                <a:cs typeface="Arial" pitchFamily="34" charset="0"/>
              </a:rPr>
              <a:t>)</a:t>
            </a:r>
            <a:br>
              <a:rPr lang="en-US" sz="2800" b="1" dirty="0">
                <a:solidFill>
                  <a:srgbClr val="008000"/>
                </a:solidFill>
                <a:latin typeface="Arial" pitchFamily="34" charset="0"/>
                <a:cs typeface="Arial" pitchFamily="34" charset="0"/>
              </a:rPr>
            </a:br>
            <a:br>
              <a:rPr lang="en-US" sz="2800" b="1" dirty="0">
                <a:solidFill>
                  <a:srgbClr val="008000"/>
                </a:solidFill>
                <a:latin typeface="Arial" pitchFamily="34" charset="0"/>
                <a:cs typeface="Arial" pitchFamily="34" charset="0"/>
              </a:rPr>
            </a:br>
            <a:r>
              <a:rPr lang="en-US" sz="3100" b="1" dirty="0">
                <a:solidFill>
                  <a:srgbClr val="7030A0"/>
                </a:solidFill>
                <a:latin typeface="Arial" pitchFamily="34" charset="0"/>
                <a:cs typeface="Arial" pitchFamily="34" charset="0"/>
              </a:rPr>
              <a:t>michael.reddy@nih.gov</a:t>
            </a:r>
            <a:br>
              <a:rPr lang="en-US" sz="2800" b="1" dirty="0">
                <a:solidFill>
                  <a:srgbClr val="7030A0"/>
                </a:solidFill>
                <a:latin typeface="Arial" pitchFamily="34" charset="0"/>
                <a:cs typeface="Arial" pitchFamily="34" charset="0"/>
              </a:rPr>
            </a:br>
            <a:br>
              <a:rPr lang="en-US" sz="1000" b="1" dirty="0">
                <a:solidFill>
                  <a:srgbClr val="0070C0"/>
                </a:solidFill>
                <a:latin typeface="Arial" pitchFamily="34" charset="0"/>
                <a:cs typeface="Arial" pitchFamily="34" charset="0"/>
              </a:rPr>
            </a:br>
            <a:br>
              <a:rPr lang="en-US" sz="2400" b="1" dirty="0">
                <a:solidFill>
                  <a:srgbClr val="800000"/>
                </a:solidFill>
                <a:latin typeface="Arial" pitchFamily="34" charset="0"/>
                <a:cs typeface="Arial" pitchFamily="34" charset="0"/>
              </a:rPr>
            </a:br>
            <a:br>
              <a:rPr lang="en-US" sz="1000" b="1" dirty="0">
                <a:solidFill>
                  <a:srgbClr val="1E16EA"/>
                </a:solidFill>
                <a:latin typeface="Arial" pitchFamily="34" charset="0"/>
                <a:cs typeface="Arial" pitchFamily="34" charset="0"/>
              </a:rPr>
            </a:br>
            <a:endParaRPr lang="en-US" sz="1600" dirty="0">
              <a:solidFill>
                <a:srgbClr val="9933FF"/>
              </a:solidFill>
              <a:latin typeface="Arial" pitchFamily="34" charset="0"/>
              <a:cs typeface="Arial" pitchFamily="34" charset="0"/>
            </a:endParaRPr>
          </a:p>
        </p:txBody>
      </p:sp>
      <p:sp>
        <p:nvSpPr>
          <p:cNvPr id="3" name="Rectangle 2"/>
          <p:cNvSpPr/>
          <p:nvPr/>
        </p:nvSpPr>
        <p:spPr>
          <a:xfrm>
            <a:off x="3202639" y="209015"/>
            <a:ext cx="5607368" cy="3477875"/>
          </a:xfrm>
          <a:prstGeom prst="rect">
            <a:avLst/>
          </a:prstGeom>
        </p:spPr>
        <p:txBody>
          <a:bodyPr wrap="none">
            <a:spAutoFit/>
          </a:bodyPr>
          <a:lstStyle/>
          <a:p>
            <a:pPr algn="ctr"/>
            <a:endParaRPr lang="en-US" sz="2400" b="1" dirty="0">
              <a:solidFill>
                <a:srgbClr val="FFFF00"/>
              </a:solidFill>
              <a:latin typeface="Arial" pitchFamily="34" charset="0"/>
              <a:cs typeface="Arial" pitchFamily="34" charset="0"/>
            </a:endParaRPr>
          </a:p>
          <a:p>
            <a:pPr algn="ctr"/>
            <a:r>
              <a:rPr lang="en-US" sz="3200" b="1" dirty="0">
                <a:solidFill>
                  <a:srgbClr val="FF0000"/>
                </a:solidFill>
                <a:latin typeface="Arial" pitchFamily="34" charset="0"/>
                <a:cs typeface="Arial" pitchFamily="34" charset="0"/>
              </a:rPr>
              <a:t>“After your first NIH Award”</a:t>
            </a:r>
          </a:p>
          <a:p>
            <a:pPr algn="ctr"/>
            <a:r>
              <a:rPr lang="en-US" sz="3200" b="1" dirty="0">
                <a:solidFill>
                  <a:srgbClr val="FF0000"/>
                </a:solidFill>
                <a:latin typeface="Arial" pitchFamily="34" charset="0"/>
                <a:cs typeface="Arial" pitchFamily="34" charset="0"/>
              </a:rPr>
              <a:t>(Now What??)</a:t>
            </a:r>
          </a:p>
          <a:p>
            <a:pPr algn="ctr"/>
            <a:endParaRPr lang="en-US" sz="3600" b="1" dirty="0">
              <a:solidFill>
                <a:srgbClr val="FF0000"/>
              </a:solidFill>
              <a:latin typeface="Arial" pitchFamily="34" charset="0"/>
              <a:cs typeface="Arial" pitchFamily="34" charset="0"/>
            </a:endParaRPr>
          </a:p>
          <a:p>
            <a:pPr algn="ctr"/>
            <a:endParaRPr lang="en-US" sz="4400" b="1" dirty="0">
              <a:solidFill>
                <a:srgbClr val="FF0000"/>
              </a:solidFill>
              <a:latin typeface="Arial" pitchFamily="34" charset="0"/>
              <a:cs typeface="Arial" pitchFamily="34" charset="0"/>
            </a:endParaRPr>
          </a:p>
          <a:p>
            <a:pPr algn="ctr"/>
            <a:endParaRPr lang="en-US" sz="4400" dirty="0">
              <a:solidFill>
                <a:srgbClr val="FF0000"/>
              </a:solidFill>
            </a:endParaRPr>
          </a:p>
        </p:txBody>
      </p:sp>
      <p:sp>
        <p:nvSpPr>
          <p:cNvPr id="2" name="Rectangle 1"/>
          <p:cNvSpPr/>
          <p:nvPr/>
        </p:nvSpPr>
        <p:spPr>
          <a:xfrm>
            <a:off x="3733800" y="5156538"/>
            <a:ext cx="4572000" cy="1015663"/>
          </a:xfrm>
          <a:prstGeom prst="rect">
            <a:avLst/>
          </a:prstGeom>
        </p:spPr>
        <p:txBody>
          <a:bodyPr>
            <a:spAutoFit/>
          </a:bodyPr>
          <a:lstStyle/>
          <a:p>
            <a:pPr algn="ctr"/>
            <a:r>
              <a:rPr lang="en-US" sz="2000" b="1" dirty="0">
                <a:solidFill>
                  <a:srgbClr val="0070C0"/>
                </a:solidFill>
                <a:latin typeface="Arial" pitchFamily="34" charset="0"/>
                <a:cs typeface="Arial" pitchFamily="34" charset="0"/>
              </a:rPr>
              <a:t>NIH Regional Seminar</a:t>
            </a:r>
          </a:p>
          <a:p>
            <a:pPr algn="ctr"/>
            <a:r>
              <a:rPr lang="en-US" sz="2000" b="1" dirty="0">
                <a:solidFill>
                  <a:srgbClr val="0070C0"/>
                </a:solidFill>
                <a:latin typeface="Arial" pitchFamily="34" charset="0"/>
                <a:cs typeface="Arial" pitchFamily="34" charset="0"/>
              </a:rPr>
              <a:t>October 2020 </a:t>
            </a:r>
          </a:p>
          <a:p>
            <a:pPr algn="ctr"/>
            <a:r>
              <a:rPr lang="en-US" sz="2000" b="1" dirty="0">
                <a:solidFill>
                  <a:srgbClr val="0070C0"/>
                </a:solidFill>
                <a:latin typeface="Arial" pitchFamily="34" charset="0"/>
                <a:cs typeface="Arial" pitchFamily="34" charset="0"/>
              </a:rPr>
              <a:t>The Matrix</a:t>
            </a:r>
          </a:p>
        </p:txBody>
      </p:sp>
    </p:spTree>
    <p:extLst>
      <p:ext uri="{BB962C8B-B14F-4D97-AF65-F5344CB8AC3E}">
        <p14:creationId xmlns:p14="http://schemas.microsoft.com/office/powerpoint/2010/main" val="381216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versity Supplements">
            <a:extLst>
              <a:ext uri="{FF2B5EF4-FFF2-40B4-BE49-F238E27FC236}">
                <a16:creationId xmlns:a16="http://schemas.microsoft.com/office/drawing/2014/main" id="{1F4FEEEE-5790-46F1-B722-8CE173E4FD69}"/>
              </a:ext>
            </a:extLst>
          </p:cNvPr>
          <p:cNvPicPr>
            <a:picLocks noGrp="1" noChangeAspect="1"/>
          </p:cNvPicPr>
          <p:nvPr>
            <p:ph idx="1"/>
          </p:nvPr>
        </p:nvPicPr>
        <p:blipFill rotWithShape="1">
          <a:blip r:embed="rId3"/>
          <a:srcRect l="13865" t="14785" r="941" b="40320"/>
          <a:stretch/>
        </p:blipFill>
        <p:spPr>
          <a:xfrm>
            <a:off x="2400300" y="1676400"/>
            <a:ext cx="6934200" cy="2545140"/>
          </a:xfrm>
          <a:prstGeom prst="rect">
            <a:avLst/>
          </a:prstGeom>
        </p:spPr>
      </p:pic>
      <p:pic>
        <p:nvPicPr>
          <p:cNvPr id="6" name="Content Placeholder 3" descr="Private foundations">
            <a:extLst>
              <a:ext uri="{FF2B5EF4-FFF2-40B4-BE49-F238E27FC236}">
                <a16:creationId xmlns:a16="http://schemas.microsoft.com/office/drawing/2014/main" id="{51126FFB-576C-4195-A70A-ED95599538DC}"/>
              </a:ext>
            </a:extLst>
          </p:cNvPr>
          <p:cNvPicPr>
            <a:picLocks noChangeAspect="1"/>
          </p:cNvPicPr>
          <p:nvPr/>
        </p:nvPicPr>
        <p:blipFill rotWithShape="1">
          <a:blip r:embed="rId3"/>
          <a:srcRect l="11194" t="88442" r="1740" b="267"/>
          <a:stretch/>
        </p:blipFill>
        <p:spPr>
          <a:xfrm>
            <a:off x="2324100" y="5638800"/>
            <a:ext cx="7086600" cy="640080"/>
          </a:xfrm>
          <a:prstGeom prst="rect">
            <a:avLst/>
          </a:prstGeom>
        </p:spPr>
      </p:pic>
      <p:pic>
        <p:nvPicPr>
          <p:cNvPr id="13" name="Content Placeholder 3" descr="Administrative supplements">
            <a:extLst>
              <a:ext uri="{FF2B5EF4-FFF2-40B4-BE49-F238E27FC236}">
                <a16:creationId xmlns:a16="http://schemas.microsoft.com/office/drawing/2014/main" id="{5528DA4C-3D98-4430-90AB-C4F5518970CE}"/>
              </a:ext>
            </a:extLst>
          </p:cNvPr>
          <p:cNvPicPr>
            <a:picLocks noChangeAspect="1"/>
          </p:cNvPicPr>
          <p:nvPr/>
        </p:nvPicPr>
        <p:blipFill rotWithShape="1">
          <a:blip r:embed="rId3"/>
          <a:srcRect l="13865" t="63173" r="941" b="13977"/>
          <a:stretch/>
        </p:blipFill>
        <p:spPr>
          <a:xfrm>
            <a:off x="2400300" y="4267200"/>
            <a:ext cx="6934200" cy="1295400"/>
          </a:xfrm>
          <a:prstGeom prst="rect">
            <a:avLst/>
          </a:prstGeom>
        </p:spPr>
      </p:pic>
      <p:sp>
        <p:nvSpPr>
          <p:cNvPr id="3" name="Title 2">
            <a:extLst>
              <a:ext uri="{FF2B5EF4-FFF2-40B4-BE49-F238E27FC236}">
                <a16:creationId xmlns:a16="http://schemas.microsoft.com/office/drawing/2014/main" id="{C1159A83-EBA6-4815-A6FF-3B72C06FD727}"/>
              </a:ext>
            </a:extLst>
          </p:cNvPr>
          <p:cNvSpPr>
            <a:spLocks noGrp="1"/>
          </p:cNvSpPr>
          <p:nvPr>
            <p:ph type="title"/>
          </p:nvPr>
        </p:nvSpPr>
        <p:spPr>
          <a:xfrm>
            <a:off x="352425" y="214974"/>
            <a:ext cx="10515600" cy="2026216"/>
          </a:xfrm>
        </p:spPr>
        <p:txBody>
          <a:bodyPr>
            <a:normAutofit/>
          </a:bodyPr>
          <a:lstStyle/>
          <a:p>
            <a:pPr algn="ctr" rtl="0" eaLnBrk="1" latinLnBrk="0" hangingPunct="1"/>
            <a:r>
              <a:rPr lang="en-US" sz="3200" b="1" kern="1200" dirty="0">
                <a:solidFill>
                  <a:srgbClr val="000000"/>
                </a:solidFill>
                <a:effectLst/>
                <a:latin typeface="Calibri" panose="020F0502020204030204" pitchFamily="34" charset="0"/>
                <a:ea typeface="+mn-ea"/>
                <a:cs typeface="+mn-cs"/>
              </a:rPr>
              <a:t>Secondary Sources of Funding: </a:t>
            </a:r>
            <a:endParaRPr lang="en-US" dirty="0">
              <a:effectLst/>
            </a:endParaRPr>
          </a:p>
          <a:p>
            <a:pPr algn="ctr" rtl="0" eaLnBrk="1" latinLnBrk="0" hangingPunct="1"/>
            <a:r>
              <a:rPr lang="en-US" sz="3200" b="1" kern="1200" dirty="0">
                <a:solidFill>
                  <a:srgbClr val="000000"/>
                </a:solidFill>
                <a:effectLst/>
                <a:latin typeface="Calibri" panose="020F0502020204030204" pitchFamily="34" charset="0"/>
                <a:ea typeface="+mn-ea"/>
                <a:cs typeface="+mn-cs"/>
              </a:rPr>
              <a:t>“Spare Change” for some</a:t>
            </a:r>
            <a:endParaRPr lang="en-US" dirty="0">
              <a:effectLst/>
            </a:endParaRPr>
          </a:p>
          <a:p>
            <a:pPr algn="ctr" rtl="0" eaLnBrk="1" latinLnBrk="0" hangingPunct="1"/>
            <a:r>
              <a:rPr lang="en-US" sz="3200" b="1" kern="1200" dirty="0">
                <a:solidFill>
                  <a:srgbClr val="000000"/>
                </a:solidFill>
                <a:effectLst/>
                <a:latin typeface="Calibri" panose="020F0502020204030204" pitchFamily="34" charset="0"/>
                <a:ea typeface="+mn-ea"/>
                <a:cs typeface="+mn-cs"/>
              </a:rPr>
              <a:t>…..a lifeline for others.</a:t>
            </a:r>
            <a:endParaRPr lang="en-US" dirty="0">
              <a:effectLst/>
            </a:endParaRPr>
          </a:p>
          <a:p>
            <a:pPr algn="ctr"/>
            <a:endParaRPr lang="en-US" dirty="0"/>
          </a:p>
        </p:txBody>
      </p:sp>
    </p:spTree>
    <p:extLst>
      <p:ext uri="{BB962C8B-B14F-4D97-AF65-F5344CB8AC3E}">
        <p14:creationId xmlns:p14="http://schemas.microsoft.com/office/powerpoint/2010/main" val="84320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lstStyle/>
          <a:p>
            <a:r>
              <a:rPr lang="en-US" sz="6000" b="1" dirty="0">
                <a:solidFill>
                  <a:srgbClr val="0070C0"/>
                </a:solidFill>
              </a:rPr>
              <a:t>Mentorship</a:t>
            </a:r>
          </a:p>
        </p:txBody>
      </p:sp>
      <p:sp>
        <p:nvSpPr>
          <p:cNvPr id="3" name="Content Placeholder 2"/>
          <p:cNvSpPr>
            <a:spLocks noGrp="1"/>
          </p:cNvSpPr>
          <p:nvPr>
            <p:ph idx="1"/>
          </p:nvPr>
        </p:nvSpPr>
        <p:spPr>
          <a:xfrm>
            <a:off x="1905000" y="2743201"/>
            <a:ext cx="8229600" cy="1295400"/>
          </a:xfrm>
        </p:spPr>
        <p:txBody>
          <a:bodyPr>
            <a:normAutofit fontScale="77500" lnSpcReduction="20000"/>
          </a:bodyPr>
          <a:lstStyle/>
          <a:p>
            <a:pPr marL="0" indent="0" algn="ctr">
              <a:buNone/>
            </a:pPr>
            <a:r>
              <a:rPr lang="en-US" sz="6000" b="1" dirty="0"/>
              <a:t> One size doesn’t fit all. </a:t>
            </a:r>
          </a:p>
          <a:p>
            <a:pPr marL="0" indent="0" algn="ctr">
              <a:buNone/>
            </a:pPr>
            <a:r>
              <a:rPr lang="en-US" sz="6000" b="1" dirty="0"/>
              <a:t> </a:t>
            </a:r>
          </a:p>
        </p:txBody>
      </p:sp>
    </p:spTree>
    <p:extLst>
      <p:ext uri="{BB962C8B-B14F-4D97-AF65-F5344CB8AC3E}">
        <p14:creationId xmlns:p14="http://schemas.microsoft.com/office/powerpoint/2010/main" val="21820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F3C89-B0DB-4939-9F83-F09B48EBC40A}"/>
              </a:ext>
            </a:extLst>
          </p:cNvPr>
          <p:cNvSpPr>
            <a:spLocks noGrp="1"/>
          </p:cNvSpPr>
          <p:nvPr>
            <p:ph type="title"/>
          </p:nvPr>
        </p:nvSpPr>
        <p:spPr/>
        <p:txBody>
          <a:bodyPr/>
          <a:lstStyle/>
          <a:p>
            <a:pPr algn="ctr"/>
            <a:r>
              <a:rPr lang="en-US" dirty="0"/>
              <a:t>Mentors</a:t>
            </a:r>
          </a:p>
        </p:txBody>
      </p:sp>
      <p:pic>
        <p:nvPicPr>
          <p:cNvPr id="2" name="Picture 1" descr="Arrive magazine cover showing Misty Copeland with headline &quot;Why Mentors matt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1" y="0"/>
            <a:ext cx="5423679" cy="7223760"/>
          </a:xfrm>
          <a:prstGeom prst="rect">
            <a:avLst/>
          </a:prstGeom>
        </p:spPr>
      </p:pic>
    </p:spTree>
    <p:extLst>
      <p:ext uri="{BB962C8B-B14F-4D97-AF65-F5344CB8AC3E}">
        <p14:creationId xmlns:p14="http://schemas.microsoft.com/office/powerpoint/2010/main" val="174618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027238"/>
            <a:ext cx="8229600" cy="4525963"/>
          </a:xfrm>
        </p:spPr>
        <p:txBody>
          <a:bodyPr>
            <a:normAutofit/>
          </a:bodyPr>
          <a:lstStyle/>
          <a:p>
            <a:pPr marL="0" indent="0" algn="ctr">
              <a:buNone/>
            </a:pPr>
            <a:r>
              <a:rPr lang="en-US" sz="4800" b="1" i="1" dirty="0"/>
              <a:t>“You have to be open and receptive. There can be people in front of you who could be great mentors, but if you can’t be open to it, it’s pointless.”</a:t>
            </a:r>
          </a:p>
        </p:txBody>
      </p:sp>
      <p:sp>
        <p:nvSpPr>
          <p:cNvPr id="2" name="Title 1">
            <a:extLst>
              <a:ext uri="{FF2B5EF4-FFF2-40B4-BE49-F238E27FC236}">
                <a16:creationId xmlns:a16="http://schemas.microsoft.com/office/drawing/2014/main" id="{8D5B8B09-CFB7-43A6-86B0-7F34C81C6CA8}"/>
              </a:ext>
            </a:extLst>
          </p:cNvPr>
          <p:cNvSpPr>
            <a:spLocks noGrp="1"/>
          </p:cNvSpPr>
          <p:nvPr>
            <p:ph type="title"/>
          </p:nvPr>
        </p:nvSpPr>
        <p:spPr>
          <a:xfrm>
            <a:off x="762000" y="490536"/>
            <a:ext cx="10515600" cy="1325563"/>
          </a:xfrm>
        </p:spPr>
        <p:txBody>
          <a:bodyPr/>
          <a:lstStyle/>
          <a:p>
            <a:pPr algn="ctr" rtl="0" eaLnBrk="1" latinLnBrk="0" hangingPunct="1"/>
            <a:r>
              <a:rPr lang="en-US" sz="4000" b="1" kern="1200" dirty="0">
                <a:solidFill>
                  <a:srgbClr val="0070C0"/>
                </a:solidFill>
                <a:effectLst/>
                <a:latin typeface="Calibri" panose="020F0502020204030204" pitchFamily="34" charset="0"/>
                <a:ea typeface="+mn-ea"/>
                <a:cs typeface="+mn-cs"/>
              </a:rPr>
              <a:t>MISTY COPELAND</a:t>
            </a:r>
            <a:br>
              <a:rPr lang="en-US" sz="4000" b="1" kern="1200" dirty="0">
                <a:solidFill>
                  <a:srgbClr val="0070C0"/>
                </a:solidFill>
                <a:effectLst/>
                <a:latin typeface="Calibri" panose="020F0502020204030204" pitchFamily="34" charset="0"/>
                <a:ea typeface="+mn-ea"/>
                <a:cs typeface="+mn-cs"/>
              </a:rPr>
            </a:br>
            <a:r>
              <a:rPr lang="en-US" sz="4000" b="1" kern="1200" dirty="0">
                <a:solidFill>
                  <a:srgbClr val="0070C0"/>
                </a:solidFill>
                <a:effectLst/>
                <a:latin typeface="Calibri" panose="020F0502020204030204" pitchFamily="34" charset="0"/>
                <a:ea typeface="+mn-ea"/>
                <a:cs typeface="+mn-cs"/>
              </a:rPr>
              <a:t>(Ballerina</a:t>
            </a:r>
            <a:endParaRPr lang="en-US" dirty="0">
              <a:effectLst/>
            </a:endParaRPr>
          </a:p>
        </p:txBody>
      </p:sp>
    </p:spTree>
    <p:extLst>
      <p:ext uri="{BB962C8B-B14F-4D97-AF65-F5344CB8AC3E}">
        <p14:creationId xmlns:p14="http://schemas.microsoft.com/office/powerpoint/2010/main" val="317005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5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054" y="914400"/>
            <a:ext cx="8229600" cy="1143000"/>
          </a:xfrm>
        </p:spPr>
        <p:txBody>
          <a:bodyPr>
            <a:normAutofit fontScale="90000"/>
          </a:bodyPr>
          <a:lstStyle/>
          <a:p>
            <a:r>
              <a:rPr lang="en-US" sz="6000" b="1" dirty="0">
                <a:solidFill>
                  <a:srgbClr val="0070C0"/>
                </a:solidFill>
              </a:rPr>
              <a:t>Being a Mentor to your Mentees…..</a:t>
            </a:r>
          </a:p>
        </p:txBody>
      </p:sp>
      <p:sp>
        <p:nvSpPr>
          <p:cNvPr id="3" name="Content Placeholder 2"/>
          <p:cNvSpPr>
            <a:spLocks noGrp="1"/>
          </p:cNvSpPr>
          <p:nvPr>
            <p:ph idx="1"/>
          </p:nvPr>
        </p:nvSpPr>
        <p:spPr>
          <a:xfrm>
            <a:off x="1752600" y="3225801"/>
            <a:ext cx="8229600" cy="4525963"/>
          </a:xfrm>
        </p:spPr>
        <p:txBody>
          <a:bodyPr>
            <a:normAutofit/>
          </a:bodyPr>
          <a:lstStyle/>
          <a:p>
            <a:pPr marL="0" indent="0" algn="ctr">
              <a:buNone/>
            </a:pPr>
            <a:r>
              <a:rPr lang="en-US" sz="6000" b="1" dirty="0"/>
              <a:t>Just one Rule:</a:t>
            </a:r>
          </a:p>
          <a:p>
            <a:pPr marL="0" indent="0" algn="ctr">
              <a:buNone/>
            </a:pPr>
            <a:r>
              <a:rPr lang="en-US" sz="6000" b="1" dirty="0"/>
              <a:t>DO NO HARM.</a:t>
            </a:r>
          </a:p>
        </p:txBody>
      </p:sp>
    </p:spTree>
    <p:extLst>
      <p:ext uri="{BB962C8B-B14F-4D97-AF65-F5344CB8AC3E}">
        <p14:creationId xmlns:p14="http://schemas.microsoft.com/office/powerpoint/2010/main" val="624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orter">
            <a:extLst>
              <a:ext uri="{FF2B5EF4-FFF2-40B4-BE49-F238E27FC236}">
                <a16:creationId xmlns:a16="http://schemas.microsoft.com/office/drawing/2014/main" id="{97C54ACA-EEAA-472D-92D1-411C4738A712}"/>
              </a:ext>
            </a:extLst>
          </p:cNvPr>
          <p:cNvPicPr>
            <a:picLocks noChangeAspect="1"/>
          </p:cNvPicPr>
          <p:nvPr/>
        </p:nvPicPr>
        <p:blipFill>
          <a:blip r:embed="rId3"/>
          <a:stretch>
            <a:fillRect/>
          </a:stretch>
        </p:blipFill>
        <p:spPr>
          <a:xfrm>
            <a:off x="1524000" y="609601"/>
            <a:ext cx="9144000" cy="5923685"/>
          </a:xfrm>
          <a:prstGeom prst="rect">
            <a:avLst/>
          </a:prstGeom>
        </p:spPr>
      </p:pic>
      <p:sp>
        <p:nvSpPr>
          <p:cNvPr id="5" name="Rectangle 4">
            <a:extLst>
              <a:ext uri="{FF2B5EF4-FFF2-40B4-BE49-F238E27FC236}">
                <a16:creationId xmlns:a16="http://schemas.microsoft.com/office/drawing/2014/main" id="{B69930B2-1C38-4462-BAE8-9155D24B6422}"/>
              </a:ext>
            </a:extLst>
          </p:cNvPr>
          <p:cNvSpPr/>
          <p:nvPr/>
        </p:nvSpPr>
        <p:spPr>
          <a:xfrm>
            <a:off x="4572001" y="6488668"/>
            <a:ext cx="2861553" cy="400110"/>
          </a:xfrm>
          <a:prstGeom prst="rect">
            <a:avLst/>
          </a:prstGeom>
        </p:spPr>
        <p:txBody>
          <a:bodyPr wrap="none">
            <a:spAutoFit/>
          </a:bodyPr>
          <a:lstStyle/>
          <a:p>
            <a:r>
              <a:rPr lang="en-US" sz="2000" b="1" dirty="0">
                <a:solidFill>
                  <a:srgbClr val="00B050"/>
                </a:solidFill>
              </a:rPr>
              <a:t>https://reporter.nih.gov/</a:t>
            </a:r>
          </a:p>
        </p:txBody>
      </p:sp>
      <p:sp>
        <p:nvSpPr>
          <p:cNvPr id="2" name="Title 1">
            <a:extLst>
              <a:ext uri="{FF2B5EF4-FFF2-40B4-BE49-F238E27FC236}">
                <a16:creationId xmlns:a16="http://schemas.microsoft.com/office/drawing/2014/main" id="{290B55C1-4E59-426A-8961-FF7E0DD917AB}"/>
              </a:ext>
            </a:extLst>
          </p:cNvPr>
          <p:cNvSpPr>
            <a:spLocks noGrp="1"/>
          </p:cNvSpPr>
          <p:nvPr>
            <p:ph type="title" idx="4294967295"/>
          </p:nvPr>
        </p:nvSpPr>
        <p:spPr>
          <a:xfrm>
            <a:off x="838200" y="0"/>
            <a:ext cx="10515600" cy="706438"/>
          </a:xfrm>
        </p:spPr>
        <p:txBody>
          <a:bodyPr/>
          <a:lstStyle/>
          <a:p>
            <a:pPr algn="ctr" rtl="0" eaLnBrk="1" latinLnBrk="0" hangingPunct="1"/>
            <a:r>
              <a:rPr lang="en-US" sz="2400" b="1" kern="1200" dirty="0" err="1">
                <a:solidFill>
                  <a:srgbClr val="000000"/>
                </a:solidFill>
                <a:effectLst/>
                <a:latin typeface="Calibri" panose="020F0502020204030204" pitchFamily="34" charset="0"/>
                <a:ea typeface="+mn-ea"/>
                <a:cs typeface="+mn-cs"/>
              </a:rPr>
              <a:t>RePORTER</a:t>
            </a:r>
            <a:r>
              <a:rPr lang="en-US" sz="2400" b="1" kern="1200" dirty="0">
                <a:solidFill>
                  <a:srgbClr val="000000"/>
                </a:solidFill>
                <a:effectLst/>
                <a:latin typeface="Calibri" panose="020F0502020204030204" pitchFamily="34" charset="0"/>
                <a:ea typeface="+mn-ea"/>
                <a:cs typeface="+mn-cs"/>
              </a:rPr>
              <a:t> good way to Find Possible Mentors/Collaborators</a:t>
            </a:r>
            <a:endParaRPr lang="en-US" dirty="0">
              <a:effectLst/>
            </a:endParaRPr>
          </a:p>
        </p:txBody>
      </p:sp>
    </p:spTree>
    <p:extLst>
      <p:ext uri="{BB962C8B-B14F-4D97-AF65-F5344CB8AC3E}">
        <p14:creationId xmlns:p14="http://schemas.microsoft.com/office/powerpoint/2010/main" val="267555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3B42C-FF3E-4464-ABFD-1627D9A3847A}"/>
              </a:ext>
            </a:extLst>
          </p:cNvPr>
          <p:cNvSpPr/>
          <p:nvPr/>
        </p:nvSpPr>
        <p:spPr>
          <a:xfrm>
            <a:off x="2514600" y="1305341"/>
            <a:ext cx="6934200" cy="4801314"/>
          </a:xfrm>
          <a:prstGeom prst="rect">
            <a:avLst/>
          </a:prstGeom>
        </p:spPr>
        <p:txBody>
          <a:bodyPr wrap="square">
            <a:spAutoFit/>
          </a:bodyPr>
          <a:lstStyle/>
          <a:p>
            <a:pPr algn="ctr"/>
            <a:r>
              <a:rPr lang="en-US" sz="3600" dirty="0">
                <a:latin typeface="Calibri" panose="020F0502020204030204" pitchFamily="34" charset="0"/>
                <a:ea typeface="Calibri" panose="020F0502020204030204" pitchFamily="34" charset="0"/>
              </a:rPr>
              <a:t>At this early stage of your Career, perhaps the best strategy is to:</a:t>
            </a:r>
          </a:p>
          <a:p>
            <a:pPr algn="ctr"/>
            <a:r>
              <a:rPr lang="en-US" sz="3600" dirty="0">
                <a:latin typeface="Calibri" panose="020F0502020204030204" pitchFamily="34" charset="0"/>
                <a:ea typeface="Calibri" panose="020F0502020204030204" pitchFamily="34" charset="0"/>
              </a:rPr>
              <a:t>HOLD OUT FOR A COLLABORATOR WHO IS </a:t>
            </a:r>
            <a:r>
              <a:rPr lang="en-US" sz="3600" b="1" dirty="0">
                <a:latin typeface="Calibri" panose="020F0502020204030204" pitchFamily="34" charset="0"/>
                <a:ea typeface="Calibri" panose="020F0502020204030204" pitchFamily="34" charset="0"/>
              </a:rPr>
              <a:t>GENUINELY</a:t>
            </a:r>
            <a:r>
              <a:rPr lang="en-US" sz="3600" dirty="0">
                <a:latin typeface="Calibri" panose="020F0502020204030204" pitchFamily="34" charset="0"/>
                <a:ea typeface="Calibri" panose="020F0502020204030204" pitchFamily="34" charset="0"/>
              </a:rPr>
              <a:t> MORE INTERESTED IN ASSISTING </a:t>
            </a:r>
            <a:r>
              <a:rPr lang="en-US" sz="3600" u="sng" dirty="0">
                <a:latin typeface="Calibri" panose="020F0502020204030204" pitchFamily="34" charset="0"/>
                <a:ea typeface="Calibri" panose="020F0502020204030204" pitchFamily="34" charset="0"/>
              </a:rPr>
              <a:t>YOUR</a:t>
            </a:r>
            <a:r>
              <a:rPr lang="en-US" sz="3600" dirty="0">
                <a:latin typeface="Calibri" panose="020F0502020204030204" pitchFamily="34" charset="0"/>
                <a:ea typeface="Calibri" panose="020F0502020204030204" pitchFamily="34" charset="0"/>
              </a:rPr>
              <a:t> CAREER THAN ONE WHO IS LOOKING FOR YOU TO HELP </a:t>
            </a:r>
            <a:r>
              <a:rPr lang="en-US" sz="3600" i="1" dirty="0">
                <a:latin typeface="Calibri" panose="020F0502020204030204" pitchFamily="34" charset="0"/>
                <a:ea typeface="Calibri" panose="020F0502020204030204" pitchFamily="34" charset="0"/>
              </a:rPr>
              <a:t>THEIR</a:t>
            </a:r>
            <a:r>
              <a:rPr lang="en-US" sz="3600" dirty="0">
                <a:latin typeface="Calibri" panose="020F0502020204030204" pitchFamily="34" charset="0"/>
                <a:ea typeface="Calibri" panose="020F0502020204030204" pitchFamily="34" charset="0"/>
              </a:rPr>
              <a:t> CAREER.</a:t>
            </a:r>
          </a:p>
          <a:p>
            <a:r>
              <a:rPr lang="en-US" dirty="0">
                <a:latin typeface="Calibri" panose="020F0502020204030204" pitchFamily="34" charset="0"/>
                <a:ea typeface="Calibri" panose="020F0502020204030204" pitchFamily="34" charset="0"/>
              </a:rPr>
              <a:t> </a:t>
            </a:r>
          </a:p>
        </p:txBody>
      </p:sp>
      <p:sp>
        <p:nvSpPr>
          <p:cNvPr id="3" name="Title 2">
            <a:extLst>
              <a:ext uri="{FF2B5EF4-FFF2-40B4-BE49-F238E27FC236}">
                <a16:creationId xmlns:a16="http://schemas.microsoft.com/office/drawing/2014/main" id="{7E7CD81B-41C5-435A-9BE8-270595AD2D1E}"/>
              </a:ext>
            </a:extLst>
          </p:cNvPr>
          <p:cNvSpPr>
            <a:spLocks noGrp="1"/>
          </p:cNvSpPr>
          <p:nvPr>
            <p:ph type="title" idx="4294967295"/>
          </p:nvPr>
        </p:nvSpPr>
        <p:spPr>
          <a:xfrm>
            <a:off x="552450" y="-940216"/>
            <a:ext cx="10515600" cy="940216"/>
          </a:xfrm>
        </p:spPr>
        <p:txBody>
          <a:bodyPr/>
          <a:lstStyle/>
          <a:p>
            <a:r>
              <a:rPr lang="en-US" dirty="0"/>
              <a:t>Choosing a collaborator</a:t>
            </a:r>
          </a:p>
        </p:txBody>
      </p:sp>
    </p:spTree>
    <p:extLst>
      <p:ext uri="{BB962C8B-B14F-4D97-AF65-F5344CB8AC3E}">
        <p14:creationId xmlns:p14="http://schemas.microsoft.com/office/powerpoint/2010/main" val="348835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C07C-ED61-48B4-949A-D2680BE6E445}"/>
              </a:ext>
            </a:extLst>
          </p:cNvPr>
          <p:cNvSpPr>
            <a:spLocks noGrp="1"/>
          </p:cNvSpPr>
          <p:nvPr>
            <p:ph type="title"/>
          </p:nvPr>
        </p:nvSpPr>
        <p:spPr/>
        <p:txBody>
          <a:bodyPr>
            <a:noAutofit/>
          </a:bodyPr>
          <a:lstStyle/>
          <a:p>
            <a:r>
              <a:rPr lang="en-US" sz="2800" b="1" dirty="0">
                <a:solidFill>
                  <a:srgbClr val="0070C0"/>
                </a:solidFill>
              </a:rPr>
              <a:t>Early Stage Investigators (ESI) should think long and hard about submitting a multi-PI (MPI) application…..</a:t>
            </a:r>
          </a:p>
        </p:txBody>
      </p:sp>
      <p:pic>
        <p:nvPicPr>
          <p:cNvPr id="4" name="Content Placeholder 3">
            <a:extLst>
              <a:ext uri="{FF2B5EF4-FFF2-40B4-BE49-F238E27FC236}">
                <a16:creationId xmlns:a16="http://schemas.microsoft.com/office/drawing/2014/main" id="{E796DFD6-871F-437B-AA5C-02725EFE280C}"/>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646464" y="1447800"/>
            <a:ext cx="8945337" cy="3474720"/>
          </a:xfrm>
          <a:prstGeom prst="rect">
            <a:avLst/>
          </a:prstGeom>
        </p:spPr>
      </p:pic>
      <p:pic>
        <p:nvPicPr>
          <p:cNvPr id="5" name="Content Placeholder 3">
            <a:extLst>
              <a:ext uri="{FF2B5EF4-FFF2-40B4-BE49-F238E27FC236}">
                <a16:creationId xmlns:a16="http://schemas.microsoft.com/office/drawing/2014/main" id="{FAF6FE9D-B86D-404A-A470-D277B214F11B}"/>
              </a:ext>
              <a:ext uri="{C183D7F6-B498-43B3-948B-1728B52AA6E4}">
                <adec:decorative xmlns:adec="http://schemas.microsoft.com/office/drawing/2017/decorative" val="1"/>
              </a:ext>
            </a:extLst>
          </p:cNvPr>
          <p:cNvPicPr>
            <a:picLocks noChangeAspect="1"/>
          </p:cNvPicPr>
          <p:nvPr/>
        </p:nvPicPr>
        <p:blipFill rotWithShape="1">
          <a:blip r:embed="rId4"/>
          <a:srcRect t="74590" b="3552"/>
          <a:stretch/>
        </p:blipFill>
        <p:spPr>
          <a:xfrm>
            <a:off x="1545106" y="5029200"/>
            <a:ext cx="9101788" cy="1219200"/>
          </a:xfrm>
          <a:prstGeom prst="rect">
            <a:avLst/>
          </a:prstGeom>
        </p:spPr>
      </p:pic>
    </p:spTree>
    <p:extLst>
      <p:ext uri="{BB962C8B-B14F-4D97-AF65-F5344CB8AC3E}">
        <p14:creationId xmlns:p14="http://schemas.microsoft.com/office/powerpoint/2010/main" val="178494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7082" y="2756106"/>
            <a:ext cx="6206956" cy="1200329"/>
          </a:xfrm>
          <a:prstGeom prst="rect">
            <a:avLst/>
          </a:prstGeom>
        </p:spPr>
        <p:txBody>
          <a:bodyPr wrap="none">
            <a:spAutoFit/>
          </a:bodyPr>
          <a:lstStyle/>
          <a:p>
            <a:r>
              <a:rPr lang="en-US" sz="3600" b="1" dirty="0"/>
              <a:t>But there’s a built-in “Firewall” </a:t>
            </a:r>
          </a:p>
          <a:p>
            <a:r>
              <a:rPr lang="en-US" sz="3600" b="1" dirty="0"/>
              <a:t>between us.</a:t>
            </a:r>
          </a:p>
        </p:txBody>
      </p:sp>
      <p:sp>
        <p:nvSpPr>
          <p:cNvPr id="6" name="TextBox 5"/>
          <p:cNvSpPr txBox="1"/>
          <p:nvPr/>
        </p:nvSpPr>
        <p:spPr>
          <a:xfrm>
            <a:off x="2557356" y="1867690"/>
            <a:ext cx="6146683" cy="646331"/>
          </a:xfrm>
          <a:prstGeom prst="rect">
            <a:avLst/>
          </a:prstGeom>
          <a:noFill/>
        </p:spPr>
        <p:txBody>
          <a:bodyPr wrap="none" rtlCol="0">
            <a:spAutoFit/>
          </a:bodyPr>
          <a:lstStyle/>
          <a:p>
            <a:r>
              <a:rPr lang="en-US" sz="3600" b="1" dirty="0"/>
              <a:t>A mentor (of sorts) as well……..</a:t>
            </a:r>
          </a:p>
        </p:txBody>
      </p:sp>
      <p:sp>
        <p:nvSpPr>
          <p:cNvPr id="2" name="Rectangle 1">
            <a:extLst>
              <a:ext uri="{FF2B5EF4-FFF2-40B4-BE49-F238E27FC236}">
                <a16:creationId xmlns:a16="http://schemas.microsoft.com/office/drawing/2014/main" id="{E0CBCF09-5D3F-4081-ACDF-42B65645BE18}"/>
              </a:ext>
            </a:extLst>
          </p:cNvPr>
          <p:cNvSpPr/>
          <p:nvPr/>
        </p:nvSpPr>
        <p:spPr>
          <a:xfrm>
            <a:off x="2295906" y="3960616"/>
            <a:ext cx="6835234" cy="646331"/>
          </a:xfrm>
          <a:prstGeom prst="rect">
            <a:avLst/>
          </a:prstGeom>
        </p:spPr>
        <p:txBody>
          <a:bodyPr wrap="square">
            <a:spAutoFit/>
          </a:bodyPr>
          <a:lstStyle/>
          <a:p>
            <a:r>
              <a:rPr lang="en-US" sz="3600" b="1" dirty="0"/>
              <a:t>We can’t be your “Friend” </a:t>
            </a:r>
            <a:r>
              <a:rPr lang="en-US" sz="3600" b="1" i="1" dirty="0"/>
              <a:t>per se</a:t>
            </a:r>
            <a:r>
              <a:rPr lang="en-US" sz="3600" b="1" dirty="0"/>
              <a:t>…</a:t>
            </a:r>
          </a:p>
        </p:txBody>
      </p:sp>
      <p:sp>
        <p:nvSpPr>
          <p:cNvPr id="3" name="TextBox 2">
            <a:extLst>
              <a:ext uri="{FF2B5EF4-FFF2-40B4-BE49-F238E27FC236}">
                <a16:creationId xmlns:a16="http://schemas.microsoft.com/office/drawing/2014/main" id="{5D1CB88A-F64B-476E-9BEC-19C293BD7581}"/>
              </a:ext>
            </a:extLst>
          </p:cNvPr>
          <p:cNvSpPr txBox="1"/>
          <p:nvPr/>
        </p:nvSpPr>
        <p:spPr>
          <a:xfrm>
            <a:off x="1524000" y="4343401"/>
            <a:ext cx="9067800" cy="2031325"/>
          </a:xfrm>
          <a:prstGeom prst="rect">
            <a:avLst/>
          </a:prstGeom>
          <a:noFill/>
        </p:spPr>
        <p:txBody>
          <a:bodyPr wrap="square" rtlCol="0">
            <a:spAutoFit/>
          </a:bodyPr>
          <a:lstStyle/>
          <a:p>
            <a:endParaRPr lang="en-US" b="1" dirty="0"/>
          </a:p>
          <a:p>
            <a:pPr algn="ctr"/>
            <a:r>
              <a:rPr lang="en-US" sz="3600" b="1" dirty="0"/>
              <a:t>Nor can we can give you </a:t>
            </a:r>
            <a:r>
              <a:rPr lang="en-US" sz="3600" b="1" u="sng" dirty="0"/>
              <a:t>specific</a:t>
            </a:r>
            <a:r>
              <a:rPr lang="en-US" sz="3600" b="1" dirty="0"/>
              <a:t> input about the scientific details in your application.</a:t>
            </a:r>
          </a:p>
          <a:p>
            <a:endParaRPr lang="en-US" sz="3600" dirty="0"/>
          </a:p>
        </p:txBody>
      </p:sp>
      <p:sp>
        <p:nvSpPr>
          <p:cNvPr id="7" name="Title 6">
            <a:extLst>
              <a:ext uri="{FF2B5EF4-FFF2-40B4-BE49-F238E27FC236}">
                <a16:creationId xmlns:a16="http://schemas.microsoft.com/office/drawing/2014/main" id="{C4D48412-0170-40A3-9F5A-2223F0B51F89}"/>
              </a:ext>
            </a:extLst>
          </p:cNvPr>
          <p:cNvSpPr>
            <a:spLocks noGrp="1"/>
          </p:cNvSpPr>
          <p:nvPr>
            <p:ph type="title"/>
          </p:nvPr>
        </p:nvSpPr>
        <p:spPr>
          <a:xfrm>
            <a:off x="800100" y="350734"/>
            <a:ext cx="10515600" cy="1325563"/>
          </a:xfrm>
        </p:spPr>
        <p:txBody>
          <a:bodyPr/>
          <a:lstStyle/>
          <a:p>
            <a:pPr algn="ctr" rtl="0" eaLnBrk="1" latinLnBrk="0" hangingPunct="1"/>
            <a:r>
              <a:rPr lang="en-US" sz="4000" b="1" kern="1200" dirty="0">
                <a:solidFill>
                  <a:srgbClr val="0070C0"/>
                </a:solidFill>
                <a:effectLst/>
                <a:latin typeface="Calibri" panose="020F0502020204030204" pitchFamily="34" charset="0"/>
                <a:ea typeface="+mn-ea"/>
                <a:cs typeface="+mn-cs"/>
              </a:rPr>
              <a:t>Your Interactions with your</a:t>
            </a:r>
            <a:br>
              <a:rPr lang="en-US" sz="4000" b="1" kern="1200" dirty="0">
                <a:solidFill>
                  <a:srgbClr val="0070C0"/>
                </a:solidFill>
                <a:effectLst/>
                <a:latin typeface="Calibri" panose="020F0502020204030204" pitchFamily="34" charset="0"/>
                <a:ea typeface="+mn-ea"/>
                <a:cs typeface="+mn-cs"/>
              </a:rPr>
            </a:br>
            <a:r>
              <a:rPr lang="en-US" sz="4000" b="1" kern="1200" dirty="0">
                <a:solidFill>
                  <a:srgbClr val="0070C0"/>
                </a:solidFill>
                <a:effectLst/>
                <a:latin typeface="Calibri" panose="020F0502020204030204" pitchFamily="34" charset="0"/>
                <a:ea typeface="+mn-ea"/>
                <a:cs typeface="+mn-cs"/>
              </a:rPr>
              <a:t>Program Director</a:t>
            </a:r>
            <a:endParaRPr lang="en-US" dirty="0">
              <a:effectLst/>
            </a:endParaRPr>
          </a:p>
        </p:txBody>
      </p:sp>
    </p:spTree>
    <p:extLst>
      <p:ext uri="{BB962C8B-B14F-4D97-AF65-F5344CB8AC3E}">
        <p14:creationId xmlns:p14="http://schemas.microsoft.com/office/powerpoint/2010/main" val="2905319666"/>
      </p:ext>
    </p:extLst>
  </p:cSld>
  <p:clrMapOvr>
    <a:masterClrMapping/>
  </p:clrMapOvr>
  <mc:AlternateContent xmlns:mc="http://schemas.openxmlformats.org/markup-compatibility/2006" xmlns:p14="http://schemas.microsoft.com/office/powerpoint/2010/main">
    <mc:Choice Requires="p14">
      <p:transition p14:dur="10">
        <p14:ferris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17638"/>
            <a:ext cx="8229600" cy="4525963"/>
          </a:xfrm>
        </p:spPr>
        <p:txBody>
          <a:bodyPr>
            <a:normAutofit/>
          </a:bodyPr>
          <a:lstStyle/>
          <a:p>
            <a:pPr marL="0" indent="0">
              <a:buNone/>
            </a:pPr>
            <a:r>
              <a:rPr lang="en-US" sz="4000" b="1" dirty="0">
                <a:solidFill>
                  <a:srgbClr val="0070C0"/>
                </a:solidFill>
              </a:rPr>
              <a:t>8:00 AM</a:t>
            </a:r>
            <a:r>
              <a:rPr lang="en-US" sz="4000" b="1" dirty="0"/>
              <a:t>: Scores from your application are released.</a:t>
            </a:r>
          </a:p>
          <a:p>
            <a:pPr marL="0" indent="0">
              <a:buNone/>
            </a:pPr>
            <a:endParaRPr lang="en-US" sz="4000" b="1" dirty="0"/>
          </a:p>
          <a:p>
            <a:pPr marL="0" indent="0">
              <a:buNone/>
            </a:pPr>
            <a:r>
              <a:rPr lang="en-US" sz="4000" b="1" dirty="0">
                <a:solidFill>
                  <a:srgbClr val="0070C0"/>
                </a:solidFill>
              </a:rPr>
              <a:t>8:03 AM</a:t>
            </a:r>
            <a:r>
              <a:rPr lang="en-US" sz="4000" b="1" dirty="0"/>
              <a:t>: You call up your Program Director and ask if your 31% score will be funded.</a:t>
            </a:r>
          </a:p>
        </p:txBody>
      </p:sp>
      <p:sp>
        <p:nvSpPr>
          <p:cNvPr id="2" name="Title 1">
            <a:extLst>
              <a:ext uri="{FF2B5EF4-FFF2-40B4-BE49-F238E27FC236}">
                <a16:creationId xmlns:a16="http://schemas.microsoft.com/office/drawing/2014/main" id="{C0311D57-5C53-44A3-BFDD-01C0548C90D0}"/>
              </a:ext>
            </a:extLst>
          </p:cNvPr>
          <p:cNvSpPr>
            <a:spLocks noGrp="1"/>
          </p:cNvSpPr>
          <p:nvPr>
            <p:ph type="title"/>
          </p:nvPr>
        </p:nvSpPr>
        <p:spPr/>
        <p:txBody>
          <a:bodyPr/>
          <a:lstStyle/>
          <a:p>
            <a:pPr algn="ctr" rtl="0" eaLnBrk="1" latinLnBrk="0" hangingPunct="1"/>
            <a:r>
              <a:rPr lang="en-US" sz="4400" b="1" kern="1200" dirty="0">
                <a:solidFill>
                  <a:srgbClr val="00B050"/>
                </a:solidFill>
                <a:effectLst/>
                <a:latin typeface="Calibri" panose="020F0502020204030204" pitchFamily="34" charset="0"/>
                <a:ea typeface="+mn-ea"/>
                <a:cs typeface="+mn-cs"/>
              </a:rPr>
              <a:t>Good</a:t>
            </a:r>
            <a:r>
              <a:rPr lang="en-US" sz="4400" b="1" kern="1200" dirty="0">
                <a:solidFill>
                  <a:srgbClr val="FF0000"/>
                </a:solidFill>
                <a:effectLst/>
                <a:latin typeface="Calibri" panose="020F0502020204030204" pitchFamily="34" charset="0"/>
                <a:ea typeface="+mn-ea"/>
                <a:cs typeface="+mn-cs"/>
              </a:rPr>
              <a:t> </a:t>
            </a:r>
            <a:r>
              <a:rPr lang="en-US" sz="4400" b="1" i="1" kern="1200" dirty="0">
                <a:solidFill>
                  <a:srgbClr val="000000"/>
                </a:solidFill>
                <a:effectLst/>
                <a:latin typeface="Calibri" panose="020F0502020204030204" pitchFamily="34" charset="0"/>
                <a:ea typeface="+mn-ea"/>
                <a:cs typeface="+mn-cs"/>
              </a:rPr>
              <a:t>or</a:t>
            </a:r>
            <a:r>
              <a:rPr lang="en-US" sz="4400" b="1" kern="1200" dirty="0">
                <a:solidFill>
                  <a:srgbClr val="FF0000"/>
                </a:solidFill>
                <a:effectLst/>
                <a:latin typeface="Calibri" panose="020F0502020204030204" pitchFamily="34" charset="0"/>
                <a:ea typeface="+mn-ea"/>
                <a:cs typeface="+mn-cs"/>
              </a:rPr>
              <a:t> </a:t>
            </a:r>
            <a:r>
              <a:rPr lang="en-US" sz="4400" b="1" kern="1200" dirty="0">
                <a:solidFill>
                  <a:srgbClr val="00B0F0"/>
                </a:solidFill>
                <a:effectLst/>
                <a:latin typeface="Calibri" panose="020F0502020204030204" pitchFamily="34" charset="0"/>
                <a:ea typeface="+mn-ea"/>
                <a:cs typeface="+mn-cs"/>
              </a:rPr>
              <a:t>Bad</a:t>
            </a:r>
            <a:r>
              <a:rPr lang="en-US" sz="4400" b="1" kern="1200" dirty="0">
                <a:solidFill>
                  <a:srgbClr val="000000"/>
                </a:solidFill>
                <a:effectLst/>
                <a:latin typeface="Calibri" panose="020F0502020204030204" pitchFamily="34" charset="0"/>
                <a:ea typeface="+mn-ea"/>
                <a:cs typeface="+mn-cs"/>
              </a:rPr>
              <a:t>?</a:t>
            </a:r>
            <a:endParaRPr lang="en-US" dirty="0">
              <a:effectLst/>
            </a:endParaRPr>
          </a:p>
        </p:txBody>
      </p:sp>
    </p:spTree>
    <p:extLst>
      <p:ext uri="{BB962C8B-B14F-4D97-AF65-F5344CB8AC3E}">
        <p14:creationId xmlns:p14="http://schemas.microsoft.com/office/powerpoint/2010/main" val="35252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7D7-5499-4447-A34F-0F4805FFB6BD}"/>
              </a:ext>
            </a:extLst>
          </p:cNvPr>
          <p:cNvSpPr>
            <a:spLocks noGrp="1"/>
          </p:cNvSpPr>
          <p:nvPr>
            <p:ph type="title"/>
          </p:nvPr>
        </p:nvSpPr>
        <p:spPr>
          <a:xfrm>
            <a:off x="2152650" y="4953740"/>
            <a:ext cx="7886700" cy="1660124"/>
          </a:xfrm>
        </p:spPr>
        <p:txBody>
          <a:bodyPr vert="horz" lIns="91440" tIns="45720" rIns="91440" bIns="45720" rtlCol="0" anchor="ctr">
            <a:noAutofit/>
          </a:bodyPr>
          <a:lstStyle/>
          <a:p>
            <a:pPr>
              <a:lnSpc>
                <a:spcPct val="90000"/>
              </a:lnSpc>
            </a:pPr>
            <a:r>
              <a:rPr lang="en-US" sz="3200" dirty="0"/>
              <a:t>This is dedicated to the memory of  </a:t>
            </a:r>
            <a:br>
              <a:rPr lang="en-US" sz="3200" dirty="0"/>
            </a:br>
            <a:r>
              <a:rPr lang="en-US" sz="3200" dirty="0"/>
              <a:t>Dr. Jeff McKnight </a:t>
            </a:r>
            <a:br>
              <a:rPr lang="en-US" sz="3200" dirty="0"/>
            </a:br>
            <a:r>
              <a:rPr lang="en-US" sz="3200" dirty="0"/>
              <a:t>Assistant Professor of Biology</a:t>
            </a:r>
            <a:br>
              <a:rPr lang="en-US" sz="3200" dirty="0"/>
            </a:br>
            <a:r>
              <a:rPr lang="en-US" sz="3200" dirty="0"/>
              <a:t>University of Oregon</a:t>
            </a:r>
          </a:p>
        </p:txBody>
      </p:sp>
      <p:pic>
        <p:nvPicPr>
          <p:cNvPr id="4" name="Content Placeholder 3" descr="A screenshot of a person&#10;&#10;Description automatically generated">
            <a:extLst>
              <a:ext uri="{FF2B5EF4-FFF2-40B4-BE49-F238E27FC236}">
                <a16:creationId xmlns:a16="http://schemas.microsoft.com/office/drawing/2014/main" id="{421E707E-B71C-480A-9BA2-963E9CB0DCED}"/>
              </a:ext>
            </a:extLst>
          </p:cNvPr>
          <p:cNvPicPr>
            <a:picLocks noGrp="1" noChangeAspect="1"/>
          </p:cNvPicPr>
          <p:nvPr>
            <p:ph idx="1"/>
          </p:nvPr>
        </p:nvPicPr>
        <p:blipFill rotWithShape="1">
          <a:blip r:embed="rId3"/>
          <a:srcRect t="24312" r="1990"/>
          <a:stretch/>
        </p:blipFill>
        <p:spPr>
          <a:xfrm>
            <a:off x="1447801" y="307212"/>
            <a:ext cx="11014679" cy="4572000"/>
          </a:xfrm>
          <a:prstGeom prst="rect">
            <a:avLst/>
          </a:prstGeom>
        </p:spPr>
      </p:pic>
    </p:spTree>
    <p:extLst>
      <p:ext uri="{BB962C8B-B14F-4D97-AF65-F5344CB8AC3E}">
        <p14:creationId xmlns:p14="http://schemas.microsoft.com/office/powerpoint/2010/main" val="327388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90601"/>
            <a:ext cx="8686800" cy="5262979"/>
          </a:xfrm>
          <a:prstGeom prst="rect">
            <a:avLst/>
          </a:prstGeom>
        </p:spPr>
        <p:txBody>
          <a:bodyPr wrap="square">
            <a:spAutoFit/>
          </a:bodyPr>
          <a:lstStyle/>
          <a:p>
            <a:r>
              <a:rPr lang="en-US" sz="2400" b="1" dirty="0"/>
              <a:t>It’s 3 hours before the Deadline of receipt-of-your-application. So you pick up the phone, dial-up your Program Director and ask them penetrating questions such as:</a:t>
            </a:r>
          </a:p>
          <a:p>
            <a:endParaRPr lang="en-US" sz="2400" dirty="0"/>
          </a:p>
          <a:p>
            <a:pPr marL="342900" indent="-342900">
              <a:buFont typeface="Wingdings" panose="05000000000000000000" pitchFamily="2" charset="2"/>
              <a:buChar char="Ø"/>
            </a:pPr>
            <a:r>
              <a:rPr lang="en-US" sz="2400" b="1" dirty="0"/>
              <a:t>Is </a:t>
            </a:r>
            <a:r>
              <a:rPr lang="en-US" sz="1000" b="1" dirty="0"/>
              <a:t>10 </a:t>
            </a:r>
            <a:r>
              <a:rPr lang="en-US" sz="1000" b="1" dirty="0" err="1"/>
              <a:t>pt</a:t>
            </a:r>
            <a:r>
              <a:rPr lang="en-US" sz="1000" b="1" dirty="0"/>
              <a:t> </a:t>
            </a:r>
            <a:r>
              <a:rPr lang="en-US" sz="2400" b="1" dirty="0"/>
              <a:t>font allowed if I use “</a:t>
            </a:r>
            <a:r>
              <a:rPr lang="en-US" sz="2400" b="1" dirty="0">
                <a:solidFill>
                  <a:srgbClr val="00B050"/>
                </a:solidFill>
                <a:latin typeface="Baskerville Old Face" panose="02020602080505020303" pitchFamily="18" charset="0"/>
              </a:rPr>
              <a:t>Baskerville Old Face</a:t>
            </a:r>
            <a:r>
              <a:rPr lang="en-US" sz="2400" b="1" dirty="0"/>
              <a:t>” as my font?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a:t>I grew up in Europe so I am only familiar with the metric system: Is the current margin limit equal to </a:t>
            </a:r>
            <a:r>
              <a:rPr lang="en-US" sz="2400" b="1" i="1" dirty="0"/>
              <a:t>exactly</a:t>
            </a:r>
            <a:r>
              <a:rPr lang="en-US" sz="2400" b="1" dirty="0"/>
              <a:t> 25.4 mm or can I get away with using 24.0 mm?</a:t>
            </a:r>
          </a:p>
          <a:p>
            <a:endParaRPr lang="en-US" sz="2400" dirty="0"/>
          </a:p>
          <a:p>
            <a:pPr marL="342900" indent="-342900">
              <a:buFont typeface="Wingdings" panose="05000000000000000000" pitchFamily="2" charset="2"/>
              <a:buChar char="Ø"/>
            </a:pPr>
            <a:r>
              <a:rPr lang="en-US" sz="2400" b="1" dirty="0"/>
              <a:t>The instructions indicate that I can send in a one-page update to the Study Section after I submit my application. However, I’m a New Investigator - who works in an </a:t>
            </a:r>
            <a:r>
              <a:rPr lang="en-US" sz="2400" b="1" dirty="0" err="1"/>
              <a:t>IDeA</a:t>
            </a:r>
            <a:r>
              <a:rPr lang="en-US" sz="2400" b="1" dirty="0"/>
              <a:t> State - and I was wondering if I could get permission to send in 1.5 pages instead?</a:t>
            </a:r>
          </a:p>
        </p:txBody>
      </p:sp>
      <p:sp>
        <p:nvSpPr>
          <p:cNvPr id="4" name="Title 3">
            <a:extLst>
              <a:ext uri="{FF2B5EF4-FFF2-40B4-BE49-F238E27FC236}">
                <a16:creationId xmlns:a16="http://schemas.microsoft.com/office/drawing/2014/main" id="{CE04DC43-E1ED-4027-A724-049A27F6CBD3}"/>
              </a:ext>
            </a:extLst>
          </p:cNvPr>
          <p:cNvSpPr>
            <a:spLocks noGrp="1"/>
          </p:cNvSpPr>
          <p:nvPr>
            <p:ph type="title" idx="4294967295"/>
          </p:nvPr>
        </p:nvSpPr>
        <p:spPr>
          <a:xfrm>
            <a:off x="762000" y="0"/>
            <a:ext cx="10515600" cy="1325563"/>
          </a:xfrm>
        </p:spPr>
        <p:txBody>
          <a:bodyPr/>
          <a:lstStyle/>
          <a:p>
            <a:pPr algn="ctr" rtl="0" eaLnBrk="1" latinLnBrk="0" hangingPunct="1"/>
            <a:r>
              <a:rPr lang="en-US" sz="4400" b="1" kern="1200" dirty="0">
                <a:solidFill>
                  <a:srgbClr val="00B050"/>
                </a:solidFill>
                <a:effectLst/>
                <a:latin typeface="Calibri" panose="020F0502020204030204" pitchFamily="34" charset="0"/>
                <a:ea typeface="+mn-ea"/>
                <a:cs typeface="+mn-cs"/>
              </a:rPr>
              <a:t>Good</a:t>
            </a:r>
            <a:r>
              <a:rPr lang="en-US" sz="4400" b="1" kern="1200" dirty="0">
                <a:solidFill>
                  <a:srgbClr val="FF0000"/>
                </a:solidFill>
                <a:effectLst/>
                <a:latin typeface="Calibri" panose="020F0502020204030204" pitchFamily="34" charset="0"/>
                <a:ea typeface="+mn-ea"/>
                <a:cs typeface="+mn-cs"/>
              </a:rPr>
              <a:t> </a:t>
            </a:r>
            <a:r>
              <a:rPr lang="en-US" sz="4400" b="1" i="1" kern="1200" dirty="0">
                <a:solidFill>
                  <a:srgbClr val="000000"/>
                </a:solidFill>
                <a:effectLst/>
                <a:latin typeface="Calibri" panose="020F0502020204030204" pitchFamily="34" charset="0"/>
                <a:ea typeface="+mn-ea"/>
                <a:cs typeface="+mn-cs"/>
              </a:rPr>
              <a:t>or</a:t>
            </a:r>
            <a:r>
              <a:rPr lang="en-US" sz="4400" b="1" kern="1200" dirty="0">
                <a:solidFill>
                  <a:srgbClr val="FF0000"/>
                </a:solidFill>
                <a:effectLst/>
                <a:latin typeface="Calibri" panose="020F0502020204030204" pitchFamily="34" charset="0"/>
                <a:ea typeface="+mn-ea"/>
                <a:cs typeface="+mn-cs"/>
              </a:rPr>
              <a:t> </a:t>
            </a:r>
            <a:r>
              <a:rPr lang="en-US" sz="4400" b="1" kern="1200" dirty="0">
                <a:solidFill>
                  <a:srgbClr val="00B0F0"/>
                </a:solidFill>
                <a:effectLst/>
                <a:latin typeface="Calibri" panose="020F0502020204030204" pitchFamily="34" charset="0"/>
                <a:ea typeface="+mn-ea"/>
                <a:cs typeface="+mn-cs"/>
              </a:rPr>
              <a:t>Bad</a:t>
            </a:r>
            <a:r>
              <a:rPr lang="en-US" sz="4400" b="1" kern="1200" dirty="0">
                <a:solidFill>
                  <a:srgbClr val="000000"/>
                </a:solidFill>
                <a:effectLst/>
                <a:latin typeface="Calibri" panose="020F0502020204030204" pitchFamily="34" charset="0"/>
                <a:ea typeface="+mn-ea"/>
                <a:cs typeface="+mn-cs"/>
              </a:rPr>
              <a:t>?</a:t>
            </a:r>
            <a:endParaRPr lang="en-US" dirty="0">
              <a:effectLst/>
            </a:endParaRPr>
          </a:p>
        </p:txBody>
      </p:sp>
    </p:spTree>
    <p:extLst>
      <p:ext uri="{BB962C8B-B14F-4D97-AF65-F5344CB8AC3E}">
        <p14:creationId xmlns:p14="http://schemas.microsoft.com/office/powerpoint/2010/main" val="31654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1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1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1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1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1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1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1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E5FAE-32C1-4B03-B67C-4CC56D524204}"/>
              </a:ext>
            </a:extLst>
          </p:cNvPr>
          <p:cNvSpPr txBox="1"/>
          <p:nvPr/>
        </p:nvSpPr>
        <p:spPr>
          <a:xfrm>
            <a:off x="2819400" y="5410200"/>
            <a:ext cx="6158032" cy="738664"/>
          </a:xfrm>
          <a:prstGeom prst="rect">
            <a:avLst/>
          </a:prstGeom>
          <a:noFill/>
        </p:spPr>
        <p:txBody>
          <a:bodyPr wrap="none" rtlCol="0">
            <a:spAutoFit/>
          </a:bodyPr>
          <a:lstStyle/>
          <a:p>
            <a:pPr algn="ctr"/>
            <a:r>
              <a:rPr lang="en-US" sz="2400" b="1" dirty="0"/>
              <a:t>Believe it or not………..we really DO read them!</a:t>
            </a:r>
          </a:p>
          <a:p>
            <a:pPr algn="ctr"/>
            <a:r>
              <a:rPr lang="en-US" b="1" dirty="0">
                <a:solidFill>
                  <a:srgbClr val="0070C0"/>
                </a:solidFill>
              </a:rPr>
              <a:t>https://grants.nih.gov/grants/rppr/index.htm</a:t>
            </a:r>
          </a:p>
        </p:txBody>
      </p:sp>
      <p:pic>
        <p:nvPicPr>
          <p:cNvPr id="7" name="Content Placeholder 6" descr="types of RPPRS">
            <a:extLst>
              <a:ext uri="{FF2B5EF4-FFF2-40B4-BE49-F238E27FC236}">
                <a16:creationId xmlns:a16="http://schemas.microsoft.com/office/drawing/2014/main" id="{34961993-3541-4125-BC67-F48E0FC2D7E1}"/>
              </a:ext>
            </a:extLst>
          </p:cNvPr>
          <p:cNvPicPr>
            <a:picLocks noGrp="1" noChangeAspect="1"/>
          </p:cNvPicPr>
          <p:nvPr>
            <p:ph idx="1"/>
          </p:nvPr>
        </p:nvPicPr>
        <p:blipFill>
          <a:blip r:embed="rId3"/>
          <a:stretch>
            <a:fillRect/>
          </a:stretch>
        </p:blipFill>
        <p:spPr>
          <a:xfrm>
            <a:off x="1889760" y="1359348"/>
            <a:ext cx="8321040" cy="3974653"/>
          </a:xfrm>
          <a:prstGeom prst="rect">
            <a:avLst/>
          </a:prstGeom>
        </p:spPr>
      </p:pic>
      <p:sp>
        <p:nvSpPr>
          <p:cNvPr id="4" name="Title 3">
            <a:extLst>
              <a:ext uri="{FF2B5EF4-FFF2-40B4-BE49-F238E27FC236}">
                <a16:creationId xmlns:a16="http://schemas.microsoft.com/office/drawing/2014/main" id="{63E1B36F-7428-42D4-A2BD-ED5CA23B0AE0}"/>
              </a:ext>
            </a:extLst>
          </p:cNvPr>
          <p:cNvSpPr>
            <a:spLocks noGrp="1"/>
          </p:cNvSpPr>
          <p:nvPr>
            <p:ph type="title"/>
          </p:nvPr>
        </p:nvSpPr>
        <p:spPr/>
        <p:txBody>
          <a:bodyPr/>
          <a:lstStyle/>
          <a:p>
            <a:pPr algn="ctr" rtl="0" eaLnBrk="1" latinLnBrk="0" hangingPunct="1"/>
            <a:r>
              <a:rPr lang="en-US" sz="2400" b="1" kern="1200" dirty="0">
                <a:solidFill>
                  <a:srgbClr val="000000"/>
                </a:solidFill>
                <a:effectLst/>
                <a:latin typeface="Calibri" panose="020F0502020204030204" pitchFamily="34" charset="0"/>
                <a:ea typeface="+mn-ea"/>
                <a:cs typeface="+mn-cs"/>
              </a:rPr>
              <a:t>Research Performance Progress Report</a:t>
            </a:r>
            <a:endParaRPr lang="en-US" dirty="0">
              <a:effectLst/>
            </a:endParaRPr>
          </a:p>
          <a:p>
            <a:pPr algn="ctr" rtl="0" eaLnBrk="1" latinLnBrk="0" hangingPunct="1"/>
            <a:r>
              <a:rPr lang="en-US" sz="2400" b="1" kern="1200" dirty="0">
                <a:solidFill>
                  <a:srgbClr val="00B050"/>
                </a:solidFill>
                <a:effectLst/>
                <a:latin typeface="Calibri" panose="020F0502020204030204" pitchFamily="34" charset="0"/>
                <a:ea typeface="+mn-ea"/>
                <a:cs typeface="+mn-cs"/>
              </a:rPr>
              <a:t>(RPPR)</a:t>
            </a:r>
            <a:r>
              <a:rPr lang="en-US" sz="2400" b="1" kern="1200" dirty="0">
                <a:solidFill>
                  <a:srgbClr val="000000"/>
                </a:solidFill>
                <a:effectLst/>
                <a:latin typeface="Calibri" panose="020F0502020204030204" pitchFamily="34" charset="0"/>
                <a:ea typeface="+mn-ea"/>
                <a:cs typeface="+mn-cs"/>
              </a:rPr>
              <a:t> </a:t>
            </a:r>
            <a:endParaRPr lang="en-US" dirty="0">
              <a:effectLst/>
            </a:endParaRPr>
          </a:p>
          <a:p>
            <a:pPr algn="ctr"/>
            <a:r>
              <a:rPr lang="en-US" sz="2400" b="1" kern="1200" dirty="0">
                <a:solidFill>
                  <a:srgbClr val="000000"/>
                </a:solidFill>
                <a:effectLst/>
                <a:latin typeface="Calibri" panose="020F0502020204030204" pitchFamily="34" charset="0"/>
                <a:ea typeface="+mn-ea"/>
                <a:cs typeface="+mn-cs"/>
              </a:rPr>
              <a:t>“Annual Reports”</a:t>
            </a:r>
            <a:endParaRPr lang="en-US" dirty="0"/>
          </a:p>
        </p:txBody>
      </p:sp>
    </p:spTree>
    <p:extLst>
      <p:ext uri="{BB962C8B-B14F-4D97-AF65-F5344CB8AC3E}">
        <p14:creationId xmlns:p14="http://schemas.microsoft.com/office/powerpoint/2010/main" val="8804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304800"/>
            <a:ext cx="8229600" cy="2862322"/>
          </a:xfrm>
          <a:prstGeom prst="rect">
            <a:avLst/>
          </a:prstGeom>
        </p:spPr>
        <p:txBody>
          <a:bodyPr wrap="square">
            <a:spAutoFit/>
          </a:bodyPr>
          <a:lstStyle/>
          <a:p>
            <a:pPr algn="ctr"/>
            <a:r>
              <a:rPr lang="en-US" sz="3600" b="1" dirty="0"/>
              <a:t>You should establish and maintain a vibrant relationship with your Institute’s A</a:t>
            </a:r>
            <a:r>
              <a:rPr lang="en-US" sz="3600" dirty="0"/>
              <a:t>uthorized </a:t>
            </a:r>
            <a:r>
              <a:rPr lang="en-US" sz="3600" b="1" dirty="0"/>
              <a:t>O</a:t>
            </a:r>
            <a:r>
              <a:rPr lang="en-US" sz="3600" dirty="0"/>
              <a:t>rganizational </a:t>
            </a:r>
            <a:r>
              <a:rPr lang="en-US" sz="3600" b="1" dirty="0"/>
              <a:t>R</a:t>
            </a:r>
            <a:r>
              <a:rPr lang="en-US" sz="3600" dirty="0"/>
              <a:t>epresentative</a:t>
            </a:r>
          </a:p>
          <a:p>
            <a:pPr algn="ctr"/>
            <a:r>
              <a:rPr lang="en-US" sz="3600" dirty="0"/>
              <a:t>AKA</a:t>
            </a:r>
          </a:p>
          <a:p>
            <a:pPr algn="ctr"/>
            <a:r>
              <a:rPr lang="en-US" sz="3600" dirty="0"/>
              <a:t>“</a:t>
            </a:r>
            <a:r>
              <a:rPr lang="en-US" sz="3600" i="1" dirty="0"/>
              <a:t>Business/Funding Official</a:t>
            </a:r>
            <a:r>
              <a:rPr lang="en-US" sz="3600" dirty="0"/>
              <a:t>”</a:t>
            </a:r>
            <a:endParaRPr lang="en-US" sz="3600" b="1" dirty="0"/>
          </a:p>
        </p:txBody>
      </p:sp>
      <p:sp>
        <p:nvSpPr>
          <p:cNvPr id="2" name="Rectangle 1">
            <a:extLst>
              <a:ext uri="{FF2B5EF4-FFF2-40B4-BE49-F238E27FC236}">
                <a16:creationId xmlns:a16="http://schemas.microsoft.com/office/drawing/2014/main" id="{BF461ED3-9CE5-498A-818D-5F903A545189}"/>
              </a:ext>
            </a:extLst>
          </p:cNvPr>
          <p:cNvSpPr/>
          <p:nvPr/>
        </p:nvSpPr>
        <p:spPr>
          <a:xfrm>
            <a:off x="2438400" y="3383102"/>
            <a:ext cx="7010400" cy="3170099"/>
          </a:xfrm>
          <a:prstGeom prst="rect">
            <a:avLst/>
          </a:prstGeom>
        </p:spPr>
        <p:txBody>
          <a:bodyPr wrap="square">
            <a:spAutoFit/>
          </a:bodyPr>
          <a:lstStyle/>
          <a:p>
            <a:pPr algn="ctr"/>
            <a:r>
              <a:rPr lang="en-US" sz="4000" b="1" dirty="0"/>
              <a:t>I </a:t>
            </a:r>
            <a:r>
              <a:rPr lang="en-US" sz="4000" b="1" u="sng" dirty="0"/>
              <a:t>assure</a:t>
            </a:r>
            <a:r>
              <a:rPr lang="en-US" sz="4000" b="1" dirty="0"/>
              <a:t> you that a time will come when you are crawling to your AOR hours before the submission deadline.</a:t>
            </a:r>
          </a:p>
          <a:p>
            <a:pPr algn="ctr"/>
            <a:r>
              <a:rPr lang="en-US" sz="4000" b="1" dirty="0">
                <a:solidFill>
                  <a:srgbClr val="FF0000"/>
                </a:solidFill>
                <a:sym typeface="Wingdings" panose="05000000000000000000" pitchFamily="2" charset="2"/>
              </a:rPr>
              <a:t></a:t>
            </a:r>
            <a:endParaRPr lang="en-US" sz="4000" dirty="0"/>
          </a:p>
        </p:txBody>
      </p:sp>
      <p:sp>
        <p:nvSpPr>
          <p:cNvPr id="4" name="Title 3">
            <a:extLst>
              <a:ext uri="{FF2B5EF4-FFF2-40B4-BE49-F238E27FC236}">
                <a16:creationId xmlns:a16="http://schemas.microsoft.com/office/drawing/2014/main" id="{322648C0-335F-41CB-A9DC-24E3CF7A23F7}"/>
              </a:ext>
            </a:extLst>
          </p:cNvPr>
          <p:cNvSpPr>
            <a:spLocks noGrp="1"/>
          </p:cNvSpPr>
          <p:nvPr>
            <p:ph type="title" idx="4294967295"/>
          </p:nvPr>
        </p:nvSpPr>
        <p:spPr>
          <a:xfrm>
            <a:off x="952500" y="-757238"/>
            <a:ext cx="10515600" cy="757238"/>
          </a:xfrm>
        </p:spPr>
        <p:txBody>
          <a:bodyPr/>
          <a:lstStyle/>
          <a:p>
            <a:r>
              <a:rPr lang="en-US" dirty="0"/>
              <a:t>Partner with your AOR</a:t>
            </a:r>
          </a:p>
        </p:txBody>
      </p:sp>
    </p:spTree>
    <p:extLst>
      <p:ext uri="{BB962C8B-B14F-4D97-AF65-F5344CB8AC3E}">
        <p14:creationId xmlns:p14="http://schemas.microsoft.com/office/powerpoint/2010/main" val="3469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48348"/>
            <a:ext cx="7391400" cy="4339650"/>
          </a:xfrm>
          <a:prstGeom prst="rect">
            <a:avLst/>
          </a:prstGeom>
        </p:spPr>
        <p:txBody>
          <a:bodyPr wrap="square">
            <a:spAutoFit/>
          </a:bodyPr>
          <a:lstStyle/>
          <a:p>
            <a:pPr algn="ctr"/>
            <a:r>
              <a:rPr lang="en-US" sz="3600" b="1" dirty="0"/>
              <a:t>A vital component of the AOR’s job is to keep current with the latest </a:t>
            </a:r>
            <a:r>
              <a:rPr lang="en-US" sz="3600" b="1" dirty="0">
                <a:solidFill>
                  <a:srgbClr val="00B0F0"/>
                </a:solidFill>
              </a:rPr>
              <a:t>requirements</a:t>
            </a:r>
            <a:r>
              <a:rPr lang="en-US" sz="3600" b="1" dirty="0"/>
              <a:t>, </a:t>
            </a:r>
            <a:r>
              <a:rPr lang="en-US" sz="3600" b="1" dirty="0">
                <a:solidFill>
                  <a:srgbClr val="00B0F0"/>
                </a:solidFill>
              </a:rPr>
              <a:t>FOAs</a:t>
            </a:r>
            <a:r>
              <a:rPr lang="en-US" sz="3600" b="1" dirty="0"/>
              <a:t> (Funding Opportunity Announcement), </a:t>
            </a:r>
            <a:r>
              <a:rPr lang="en-US" sz="3600" b="1" dirty="0">
                <a:solidFill>
                  <a:srgbClr val="00B0F0"/>
                </a:solidFill>
              </a:rPr>
              <a:t>RFAs </a:t>
            </a:r>
            <a:r>
              <a:rPr lang="en-US" sz="3600" b="1" dirty="0"/>
              <a:t>(Requests for Applications) and </a:t>
            </a:r>
            <a:r>
              <a:rPr lang="en-US" sz="3600" b="1" dirty="0">
                <a:solidFill>
                  <a:srgbClr val="00B0F0"/>
                </a:solidFill>
              </a:rPr>
              <a:t>NOSIs</a:t>
            </a:r>
            <a:r>
              <a:rPr lang="en-US" sz="3600" b="1" dirty="0"/>
              <a:t> (Notice of Special Interest) available from the NIH. </a:t>
            </a:r>
          </a:p>
          <a:p>
            <a:endParaRPr lang="en-US" sz="2400" dirty="0"/>
          </a:p>
        </p:txBody>
      </p:sp>
      <p:sp>
        <p:nvSpPr>
          <p:cNvPr id="3" name="Title 2">
            <a:extLst>
              <a:ext uri="{FF2B5EF4-FFF2-40B4-BE49-F238E27FC236}">
                <a16:creationId xmlns:a16="http://schemas.microsoft.com/office/drawing/2014/main" id="{EE96ACC1-357B-4147-968D-784F2019DA25}"/>
              </a:ext>
            </a:extLst>
          </p:cNvPr>
          <p:cNvSpPr>
            <a:spLocks noGrp="1"/>
          </p:cNvSpPr>
          <p:nvPr>
            <p:ph type="title" idx="4294967295"/>
          </p:nvPr>
        </p:nvSpPr>
        <p:spPr>
          <a:xfrm>
            <a:off x="695325" y="-892174"/>
            <a:ext cx="10515600" cy="892174"/>
          </a:xfrm>
        </p:spPr>
        <p:txBody>
          <a:bodyPr/>
          <a:lstStyle/>
          <a:p>
            <a:r>
              <a:rPr lang="en-US" dirty="0"/>
              <a:t>AORs Keep Current with NIH</a:t>
            </a:r>
            <a:r>
              <a:rPr lang="en-US" baseline="0" dirty="0"/>
              <a:t> Policy</a:t>
            </a:r>
            <a:endParaRPr lang="en-US" dirty="0"/>
          </a:p>
        </p:txBody>
      </p:sp>
    </p:spTree>
    <p:extLst>
      <p:ext uri="{BB962C8B-B14F-4D97-AF65-F5344CB8AC3E}">
        <p14:creationId xmlns:p14="http://schemas.microsoft.com/office/powerpoint/2010/main" val="1308639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566202"/>
            <a:ext cx="8305800" cy="6063198"/>
          </a:xfrm>
          <a:prstGeom prst="rect">
            <a:avLst/>
          </a:prstGeom>
        </p:spPr>
        <p:txBody>
          <a:bodyPr wrap="square">
            <a:spAutoFit/>
          </a:bodyPr>
          <a:lstStyle/>
          <a:p>
            <a:pPr algn="ctr"/>
            <a:r>
              <a:rPr lang="en-US" sz="4000" b="1" dirty="0"/>
              <a:t>May I suggest that you be </a:t>
            </a:r>
            <a:r>
              <a:rPr lang="en-US" sz="4000" b="1" dirty="0">
                <a:solidFill>
                  <a:srgbClr val="00B050"/>
                </a:solidFill>
              </a:rPr>
              <a:t>proactive</a:t>
            </a:r>
            <a:r>
              <a:rPr lang="en-US" sz="4000" b="1" dirty="0"/>
              <a:t> and schedule an Annual Presentation at Faculty Meetings where your AOR can efficiently cover issues such as: </a:t>
            </a:r>
          </a:p>
          <a:p>
            <a:pPr marL="457200" indent="-457200">
              <a:buFont typeface="Wingdings" panose="05000000000000000000" pitchFamily="2" charset="2"/>
              <a:buChar char="Ø"/>
            </a:pPr>
            <a:r>
              <a:rPr lang="en-US" sz="4000" b="1" dirty="0"/>
              <a:t>new compliance directives</a:t>
            </a:r>
          </a:p>
          <a:p>
            <a:pPr marL="457200" indent="-457200">
              <a:buFont typeface="Wingdings" panose="05000000000000000000" pitchFamily="2" charset="2"/>
              <a:buChar char="Ø"/>
            </a:pPr>
            <a:r>
              <a:rPr lang="en-US" sz="4000" b="1" dirty="0"/>
              <a:t>changes in deadlines</a:t>
            </a:r>
          </a:p>
          <a:p>
            <a:pPr marL="457200" indent="-457200">
              <a:buFont typeface="Wingdings" panose="05000000000000000000" pitchFamily="2" charset="2"/>
              <a:buChar char="Ø"/>
            </a:pPr>
            <a:r>
              <a:rPr lang="en-US" sz="4000" b="1" dirty="0"/>
              <a:t>new requirements or other significant changes. </a:t>
            </a:r>
          </a:p>
          <a:p>
            <a:pPr marL="457200" indent="-457200">
              <a:buFont typeface="Wingdings" panose="05000000000000000000" pitchFamily="2" charset="2"/>
              <a:buChar char="Ø"/>
            </a:pPr>
            <a:r>
              <a:rPr lang="en-US" sz="4000" b="1" i="1" dirty="0"/>
              <a:t>Etc.</a:t>
            </a:r>
          </a:p>
          <a:p>
            <a:pPr algn="ctr"/>
            <a:endParaRPr lang="en-US" sz="2800" dirty="0"/>
          </a:p>
        </p:txBody>
      </p:sp>
      <p:sp>
        <p:nvSpPr>
          <p:cNvPr id="3" name="Title 2">
            <a:extLst>
              <a:ext uri="{FF2B5EF4-FFF2-40B4-BE49-F238E27FC236}">
                <a16:creationId xmlns:a16="http://schemas.microsoft.com/office/drawing/2014/main" id="{99FA255C-D0E3-464D-A9B3-84A07D348357}"/>
              </a:ext>
            </a:extLst>
          </p:cNvPr>
          <p:cNvSpPr>
            <a:spLocks noGrp="1"/>
          </p:cNvSpPr>
          <p:nvPr>
            <p:ph type="title" idx="4294967295"/>
          </p:nvPr>
        </p:nvSpPr>
        <p:spPr>
          <a:xfrm>
            <a:off x="738187" y="-920750"/>
            <a:ext cx="10515600" cy="920750"/>
          </a:xfrm>
        </p:spPr>
        <p:txBody>
          <a:bodyPr/>
          <a:lstStyle/>
          <a:p>
            <a:r>
              <a:rPr lang="en-US" dirty="0"/>
              <a:t>Be Proactive</a:t>
            </a:r>
          </a:p>
        </p:txBody>
      </p:sp>
    </p:spTree>
    <p:extLst>
      <p:ext uri="{BB962C8B-B14F-4D97-AF65-F5344CB8AC3E}">
        <p14:creationId xmlns:p14="http://schemas.microsoft.com/office/powerpoint/2010/main" val="26058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1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1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1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1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0" y="4280118"/>
            <a:ext cx="6705600" cy="1815882"/>
          </a:xfrm>
          <a:prstGeom prst="rect">
            <a:avLst/>
          </a:prstGeom>
        </p:spPr>
        <p:txBody>
          <a:bodyPr wrap="square">
            <a:spAutoFit/>
          </a:bodyPr>
          <a:lstStyle/>
          <a:p>
            <a:pPr marL="457200" indent="-457200">
              <a:buFont typeface="Wingdings" charset="2"/>
              <a:buChar char="u"/>
            </a:pPr>
            <a:r>
              <a:rPr lang="en-US" sz="2800" b="1" dirty="0"/>
              <a:t>But guess who DOES know this situation and can begin to make things right and is Authorized to contact the NIH Office of Laboratory Animal Welfare (OLAW)??</a:t>
            </a:r>
          </a:p>
        </p:txBody>
      </p:sp>
      <p:sp>
        <p:nvSpPr>
          <p:cNvPr id="5" name="Rectangle 4"/>
          <p:cNvSpPr/>
          <p:nvPr/>
        </p:nvSpPr>
        <p:spPr>
          <a:xfrm>
            <a:off x="2836892" y="3429000"/>
            <a:ext cx="5545108" cy="523220"/>
          </a:xfrm>
          <a:prstGeom prst="rect">
            <a:avLst/>
          </a:prstGeom>
        </p:spPr>
        <p:txBody>
          <a:bodyPr wrap="none">
            <a:spAutoFit/>
          </a:bodyPr>
          <a:lstStyle/>
          <a:p>
            <a:pPr marL="457200" indent="-457200">
              <a:buFont typeface="Wingdings" charset="2"/>
              <a:buChar char="u"/>
            </a:pPr>
            <a:r>
              <a:rPr lang="en-US" sz="2800" b="1" dirty="0"/>
              <a:t>You had no idea at all about this!</a:t>
            </a:r>
          </a:p>
        </p:txBody>
      </p:sp>
      <p:sp>
        <p:nvSpPr>
          <p:cNvPr id="2" name="Rectangle 1"/>
          <p:cNvSpPr/>
          <p:nvPr/>
        </p:nvSpPr>
        <p:spPr>
          <a:xfrm>
            <a:off x="2057400" y="228600"/>
            <a:ext cx="8382000" cy="3108544"/>
          </a:xfrm>
          <a:prstGeom prst="rect">
            <a:avLst/>
          </a:prstGeom>
        </p:spPr>
        <p:txBody>
          <a:bodyPr wrap="square">
            <a:spAutoFit/>
          </a:bodyPr>
          <a:lstStyle/>
          <a:p>
            <a:r>
              <a:rPr lang="en-US" sz="2800" b="1" dirty="0"/>
              <a:t>Some of you use animals in your Research (or use animals to make antibodies). There are a lot of “hoops” to jump through in NIH Grant Applications to legally use animals. One of the most important is that your Institute must have a current </a:t>
            </a:r>
            <a:r>
              <a:rPr lang="en-US" sz="2800" b="1" dirty="0">
                <a:solidFill>
                  <a:srgbClr val="FF0000"/>
                </a:solidFill>
              </a:rPr>
              <a:t>IACUC</a:t>
            </a:r>
            <a:r>
              <a:rPr lang="en-US" sz="2800" b="1" dirty="0"/>
              <a:t> Animal Authorization license. It turns out that yours has expired 6 months ago. </a:t>
            </a:r>
          </a:p>
        </p:txBody>
      </p:sp>
      <p:sp>
        <p:nvSpPr>
          <p:cNvPr id="3" name="Title 2">
            <a:extLst>
              <a:ext uri="{FF2B5EF4-FFF2-40B4-BE49-F238E27FC236}">
                <a16:creationId xmlns:a16="http://schemas.microsoft.com/office/drawing/2014/main" id="{73F64AF6-9A82-417A-A690-BA180EE6F79F}"/>
              </a:ext>
            </a:extLst>
          </p:cNvPr>
          <p:cNvSpPr>
            <a:spLocks noGrp="1"/>
          </p:cNvSpPr>
          <p:nvPr>
            <p:ph type="title" idx="4294967295"/>
          </p:nvPr>
        </p:nvSpPr>
        <p:spPr>
          <a:xfrm>
            <a:off x="914400" y="-862886"/>
            <a:ext cx="10515600" cy="763588"/>
          </a:xfrm>
        </p:spPr>
        <p:txBody>
          <a:bodyPr/>
          <a:lstStyle/>
          <a:p>
            <a:r>
              <a:rPr lang="en-US" dirty="0"/>
              <a:t>Ability to make things right</a:t>
            </a:r>
          </a:p>
        </p:txBody>
      </p:sp>
    </p:spTree>
    <p:extLst>
      <p:ext uri="{BB962C8B-B14F-4D97-AF65-F5344CB8AC3E}">
        <p14:creationId xmlns:p14="http://schemas.microsoft.com/office/powerpoint/2010/main" val="778392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667001"/>
            <a:ext cx="7467600" cy="1384995"/>
          </a:xfrm>
          <a:prstGeom prst="rect">
            <a:avLst/>
          </a:prstGeom>
        </p:spPr>
        <p:txBody>
          <a:bodyPr wrap="square">
            <a:spAutoFit/>
          </a:bodyPr>
          <a:lstStyle/>
          <a:p>
            <a:pPr algn="ctr"/>
            <a:r>
              <a:rPr lang="en-US" sz="2800" b="1" dirty="0"/>
              <a:t>So when a PI is unaware of this fact and sends a vital document </a:t>
            </a:r>
            <a:r>
              <a:rPr lang="en-US" sz="2800" b="1" u="sng" dirty="0"/>
              <a:t>directly</a:t>
            </a:r>
            <a:r>
              <a:rPr lang="en-US" sz="2800" b="1" dirty="0"/>
              <a:t> to the </a:t>
            </a:r>
          </a:p>
          <a:p>
            <a:pPr algn="ctr"/>
            <a:r>
              <a:rPr lang="en-US" sz="2800" b="1" dirty="0"/>
              <a:t>NIH Grants Administrator </a:t>
            </a:r>
          </a:p>
        </p:txBody>
      </p:sp>
      <p:sp>
        <p:nvSpPr>
          <p:cNvPr id="3" name="Rectangle 2"/>
          <p:cNvSpPr/>
          <p:nvPr/>
        </p:nvSpPr>
        <p:spPr>
          <a:xfrm>
            <a:off x="4276016" y="1905000"/>
            <a:ext cx="2810585" cy="707886"/>
          </a:xfrm>
          <a:prstGeom prst="rect">
            <a:avLst/>
          </a:prstGeom>
        </p:spPr>
        <p:txBody>
          <a:bodyPr wrap="none">
            <a:spAutoFit/>
          </a:bodyPr>
          <a:lstStyle/>
          <a:p>
            <a:pPr algn="ctr"/>
            <a:r>
              <a:rPr lang="en-US" sz="4000" b="1" dirty="0">
                <a:solidFill>
                  <a:srgbClr val="00B0F0"/>
                </a:solidFill>
              </a:rPr>
              <a:t>NOT the PI!!</a:t>
            </a:r>
          </a:p>
        </p:txBody>
      </p:sp>
      <p:sp>
        <p:nvSpPr>
          <p:cNvPr id="4" name="Rectangle 3"/>
          <p:cNvSpPr/>
          <p:nvPr/>
        </p:nvSpPr>
        <p:spPr>
          <a:xfrm>
            <a:off x="2362200" y="381001"/>
            <a:ext cx="6934200" cy="1384995"/>
          </a:xfrm>
          <a:prstGeom prst="rect">
            <a:avLst/>
          </a:prstGeom>
        </p:spPr>
        <p:txBody>
          <a:bodyPr wrap="square">
            <a:spAutoFit/>
          </a:bodyPr>
          <a:lstStyle/>
          <a:p>
            <a:pPr algn="ctr"/>
            <a:r>
              <a:rPr lang="en-US" sz="2800" b="1" dirty="0"/>
              <a:t>Of final overriding importance: </a:t>
            </a:r>
          </a:p>
          <a:p>
            <a:pPr algn="ctr"/>
            <a:r>
              <a:rPr lang="en-US" sz="2800" b="1" dirty="0"/>
              <a:t>NIH </a:t>
            </a:r>
            <a:r>
              <a:rPr lang="en-US" sz="2800" b="1" u="sng" dirty="0"/>
              <a:t>requires</a:t>
            </a:r>
            <a:r>
              <a:rPr lang="en-US" sz="2800" b="1" dirty="0"/>
              <a:t> ALL official correspondence from your Institute to come through the AOR. </a:t>
            </a:r>
          </a:p>
        </p:txBody>
      </p:sp>
      <p:sp>
        <p:nvSpPr>
          <p:cNvPr id="5" name="Rectangle 4"/>
          <p:cNvSpPr/>
          <p:nvPr/>
        </p:nvSpPr>
        <p:spPr>
          <a:xfrm>
            <a:off x="2743200" y="4038601"/>
            <a:ext cx="6324600" cy="1384995"/>
          </a:xfrm>
          <a:prstGeom prst="rect">
            <a:avLst/>
          </a:prstGeom>
        </p:spPr>
        <p:txBody>
          <a:bodyPr wrap="square">
            <a:spAutoFit/>
          </a:bodyPr>
          <a:lstStyle/>
          <a:p>
            <a:pPr lvl="0" algn="ctr"/>
            <a:r>
              <a:rPr lang="en-US" sz="2800" b="1" dirty="0">
                <a:solidFill>
                  <a:prstClr val="black"/>
                </a:solidFill>
              </a:rPr>
              <a:t>- on the same day the sole AOR handling your submission has left for their 2-week vacation - </a:t>
            </a:r>
          </a:p>
        </p:txBody>
      </p:sp>
      <p:sp>
        <p:nvSpPr>
          <p:cNvPr id="6" name="Rectangle 5"/>
          <p:cNvSpPr/>
          <p:nvPr/>
        </p:nvSpPr>
        <p:spPr>
          <a:xfrm>
            <a:off x="3657600" y="5410201"/>
            <a:ext cx="4572000" cy="954107"/>
          </a:xfrm>
          <a:prstGeom prst="rect">
            <a:avLst/>
          </a:prstGeom>
        </p:spPr>
        <p:txBody>
          <a:bodyPr>
            <a:spAutoFit/>
          </a:bodyPr>
          <a:lstStyle/>
          <a:p>
            <a:pPr lvl="0" algn="ctr"/>
            <a:r>
              <a:rPr lang="en-US" sz="2800" b="1" dirty="0">
                <a:solidFill>
                  <a:prstClr val="black"/>
                </a:solidFill>
              </a:rPr>
              <a:t>well that’s just too bad. </a:t>
            </a:r>
          </a:p>
          <a:p>
            <a:pPr lvl="0" algn="ctr"/>
            <a:r>
              <a:rPr lang="en-US" sz="2800" b="1" dirty="0" err="1">
                <a:solidFill>
                  <a:prstClr val="black"/>
                </a:solidFill>
              </a:rPr>
              <a:t>Ain’t</a:t>
            </a:r>
            <a:r>
              <a:rPr lang="en-US" sz="2800" b="1" dirty="0">
                <a:solidFill>
                  <a:prstClr val="black"/>
                </a:solidFill>
              </a:rPr>
              <a:t> it?</a:t>
            </a:r>
            <a:endParaRPr lang="en-US" sz="2800" dirty="0">
              <a:solidFill>
                <a:prstClr val="black"/>
              </a:solidFill>
            </a:endParaRPr>
          </a:p>
        </p:txBody>
      </p:sp>
      <p:sp>
        <p:nvSpPr>
          <p:cNvPr id="7" name="Title 6">
            <a:extLst>
              <a:ext uri="{FF2B5EF4-FFF2-40B4-BE49-F238E27FC236}">
                <a16:creationId xmlns:a16="http://schemas.microsoft.com/office/drawing/2014/main" id="{1B2ABEEF-E5F8-4D17-AF42-0253B8571D82}"/>
              </a:ext>
            </a:extLst>
          </p:cNvPr>
          <p:cNvSpPr>
            <a:spLocks noGrp="1"/>
          </p:cNvSpPr>
          <p:nvPr>
            <p:ph type="title" idx="4294967295"/>
          </p:nvPr>
        </p:nvSpPr>
        <p:spPr>
          <a:xfrm>
            <a:off x="838200" y="-1395065"/>
            <a:ext cx="10515600" cy="1325563"/>
          </a:xfrm>
        </p:spPr>
        <p:txBody>
          <a:bodyPr/>
          <a:lstStyle/>
          <a:p>
            <a:r>
              <a:rPr lang="en-US" dirty="0"/>
              <a:t>Official correspondence come from AOR</a:t>
            </a:r>
          </a:p>
        </p:txBody>
      </p:sp>
    </p:spTree>
    <p:extLst>
      <p:ext uri="{BB962C8B-B14F-4D97-AF65-F5344CB8AC3E}">
        <p14:creationId xmlns:p14="http://schemas.microsoft.com/office/powerpoint/2010/main" val="34455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FD1C-D8BE-4AD2-9284-A45BE19A3F00}"/>
              </a:ext>
            </a:extLst>
          </p:cNvPr>
          <p:cNvSpPr>
            <a:spLocks noGrp="1"/>
          </p:cNvSpPr>
          <p:nvPr>
            <p:ph type="title"/>
          </p:nvPr>
        </p:nvSpPr>
        <p:spPr>
          <a:xfrm>
            <a:off x="2242880" y="800392"/>
            <a:ext cx="7698523" cy="1212102"/>
          </a:xfrm>
        </p:spPr>
        <p:txBody>
          <a:bodyPr>
            <a:normAutofit/>
          </a:bodyPr>
          <a:lstStyle/>
          <a:p>
            <a:pPr algn="ctr"/>
            <a:r>
              <a:rPr lang="en-US" sz="3200" b="1" dirty="0">
                <a:solidFill>
                  <a:srgbClr val="0070C0"/>
                </a:solidFill>
              </a:rPr>
              <a:t>IF/WHEN you are ever given the opportunity to Review for the NIH……SEIZE IT.</a:t>
            </a:r>
          </a:p>
        </p:txBody>
      </p:sp>
      <p:sp>
        <p:nvSpPr>
          <p:cNvPr id="3" name="Content Placeholder 2">
            <a:extLst>
              <a:ext uri="{FF2B5EF4-FFF2-40B4-BE49-F238E27FC236}">
                <a16:creationId xmlns:a16="http://schemas.microsoft.com/office/drawing/2014/main" id="{E4D9FB65-899A-4D9B-8271-F0ACFB199CFC}"/>
              </a:ext>
            </a:extLst>
          </p:cNvPr>
          <p:cNvSpPr>
            <a:spLocks noGrp="1"/>
          </p:cNvSpPr>
          <p:nvPr>
            <p:ph idx="1"/>
          </p:nvPr>
        </p:nvSpPr>
        <p:spPr>
          <a:xfrm>
            <a:off x="2549718" y="2490437"/>
            <a:ext cx="7281746" cy="3567173"/>
          </a:xfrm>
        </p:spPr>
        <p:txBody>
          <a:bodyPr anchor="ctr">
            <a:normAutofit/>
          </a:bodyPr>
          <a:lstStyle/>
          <a:p>
            <a:pPr marL="0" indent="0" algn="ctr">
              <a:buNone/>
            </a:pPr>
            <a:r>
              <a:rPr lang="en-US" sz="2400" b="1" dirty="0"/>
              <a:t>YOU MAY - OR MAY NOT - BE ASKED BY THE CENTER for SCIENTIFIC REVIEW (CSR) AFTER YOUR FIRST INDEPENDENT NIH AWARD.</a:t>
            </a:r>
          </a:p>
          <a:p>
            <a:pPr marL="0" indent="0" algn="ctr">
              <a:buNone/>
            </a:pPr>
            <a:endParaRPr lang="en-US" sz="2400" b="1" dirty="0"/>
          </a:p>
          <a:p>
            <a:pPr marL="0" indent="0" algn="ctr">
              <a:buNone/>
            </a:pPr>
            <a:r>
              <a:rPr lang="en-US" sz="2400" b="1" dirty="0"/>
              <a:t>IF YOU HAVE APPLIED FOR NIH AWARDS - BUT NOT YET BEEN SUCCESSFUL - YOU MIGHT WANT TO CONSIDER LOOKING INTO THIS:</a:t>
            </a:r>
          </a:p>
        </p:txBody>
      </p:sp>
    </p:spTree>
    <p:extLst>
      <p:ext uri="{BB962C8B-B14F-4D97-AF65-F5344CB8AC3E}">
        <p14:creationId xmlns:p14="http://schemas.microsoft.com/office/powerpoint/2010/main" val="325218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FD1C-D8BE-4AD2-9284-A45BE19A3F00}"/>
              </a:ext>
            </a:extLst>
          </p:cNvPr>
          <p:cNvSpPr>
            <a:spLocks noGrp="1"/>
          </p:cNvSpPr>
          <p:nvPr>
            <p:ph type="title"/>
          </p:nvPr>
        </p:nvSpPr>
        <p:spPr>
          <a:xfrm>
            <a:off x="1905000" y="5867400"/>
            <a:ext cx="8458200" cy="1143000"/>
          </a:xfrm>
        </p:spPr>
        <p:txBody>
          <a:bodyPr>
            <a:normAutofit/>
          </a:bodyPr>
          <a:lstStyle/>
          <a:p>
            <a:r>
              <a:rPr lang="en-US" sz="2000" b="1" dirty="0">
                <a:solidFill>
                  <a:srgbClr val="00B050"/>
                </a:solidFill>
              </a:rPr>
              <a:t>https://public.csr.nih.gov/ForReviewers/BecomeAReviewer/ECR</a:t>
            </a:r>
          </a:p>
        </p:txBody>
      </p:sp>
      <p:pic>
        <p:nvPicPr>
          <p:cNvPr id="6" name="Content Placeholder 5" descr="Early Career Reviewer (ECR) Program">
            <a:extLst>
              <a:ext uri="{FF2B5EF4-FFF2-40B4-BE49-F238E27FC236}">
                <a16:creationId xmlns:a16="http://schemas.microsoft.com/office/drawing/2014/main" id="{10A16101-C9A7-43E3-A6F0-05A8B1F54100}"/>
              </a:ext>
            </a:extLst>
          </p:cNvPr>
          <p:cNvPicPr>
            <a:picLocks noGrp="1" noChangeAspect="1"/>
          </p:cNvPicPr>
          <p:nvPr>
            <p:ph idx="1"/>
          </p:nvPr>
        </p:nvPicPr>
        <p:blipFill>
          <a:blip r:embed="rId2"/>
          <a:stretch>
            <a:fillRect/>
          </a:stretch>
        </p:blipFill>
        <p:spPr>
          <a:xfrm>
            <a:off x="2372513" y="350838"/>
            <a:ext cx="7446974" cy="4525963"/>
          </a:xfrm>
          <a:prstGeom prst="rect">
            <a:avLst/>
          </a:prstGeom>
        </p:spPr>
      </p:pic>
      <p:sp>
        <p:nvSpPr>
          <p:cNvPr id="8" name="TextBox 7">
            <a:extLst>
              <a:ext uri="{FF2B5EF4-FFF2-40B4-BE49-F238E27FC236}">
                <a16:creationId xmlns:a16="http://schemas.microsoft.com/office/drawing/2014/main" id="{F62A2D01-1EEC-4870-9662-53B4A41B3DD9}"/>
              </a:ext>
            </a:extLst>
          </p:cNvPr>
          <p:cNvSpPr txBox="1"/>
          <p:nvPr/>
        </p:nvSpPr>
        <p:spPr>
          <a:xfrm>
            <a:off x="3034196" y="4971872"/>
            <a:ext cx="6842322" cy="1200329"/>
          </a:xfrm>
          <a:prstGeom prst="rect">
            <a:avLst/>
          </a:prstGeom>
          <a:noFill/>
        </p:spPr>
        <p:txBody>
          <a:bodyPr wrap="none" rtlCol="0">
            <a:spAutoFit/>
          </a:bodyPr>
          <a:lstStyle/>
          <a:p>
            <a:r>
              <a:rPr lang="en-US" b="1" dirty="0">
                <a:solidFill>
                  <a:srgbClr val="FF0000"/>
                </a:solidFill>
              </a:rPr>
              <a:t>Nota Bene</a:t>
            </a:r>
            <a:r>
              <a:rPr lang="en-US" dirty="0"/>
              <a:t>:</a:t>
            </a:r>
          </a:p>
          <a:p>
            <a:r>
              <a:rPr lang="en-US" b="1" dirty="0"/>
              <a:t>-this Program NOT for post-docs nor tenured (Associate) professors</a:t>
            </a:r>
          </a:p>
          <a:p>
            <a:r>
              <a:rPr lang="en-US" b="1" dirty="0"/>
              <a:t>-geared towards applicants who have received a Summary Statement </a:t>
            </a:r>
          </a:p>
          <a:p>
            <a:r>
              <a:rPr lang="en-US" b="1" dirty="0"/>
              <a:t>already but not yet secured an Award</a:t>
            </a:r>
          </a:p>
        </p:txBody>
      </p:sp>
    </p:spTree>
    <p:extLst>
      <p:ext uri="{BB962C8B-B14F-4D97-AF65-F5344CB8AC3E}">
        <p14:creationId xmlns:p14="http://schemas.microsoft.com/office/powerpoint/2010/main" val="306146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1D83-368A-4898-B99D-33136B8D59E5}"/>
              </a:ext>
            </a:extLst>
          </p:cNvPr>
          <p:cNvSpPr>
            <a:spLocks noGrp="1"/>
          </p:cNvSpPr>
          <p:nvPr>
            <p:ph type="title"/>
          </p:nvPr>
        </p:nvSpPr>
        <p:spPr>
          <a:xfrm>
            <a:off x="1981200" y="76200"/>
            <a:ext cx="8229600" cy="1143000"/>
          </a:xfrm>
        </p:spPr>
        <p:txBody>
          <a:bodyPr>
            <a:noAutofit/>
          </a:bodyPr>
          <a:lstStyle/>
          <a:p>
            <a:r>
              <a:rPr lang="en-US" sz="2400" b="1" dirty="0">
                <a:solidFill>
                  <a:srgbClr val="0070C0"/>
                </a:solidFill>
              </a:rPr>
              <a:t>High-Risk, High-Reward Research Program</a:t>
            </a:r>
            <a:br>
              <a:rPr lang="en-US" sz="2400" b="1" dirty="0">
                <a:solidFill>
                  <a:srgbClr val="0070C0"/>
                </a:solidFill>
              </a:rPr>
            </a:br>
            <a:r>
              <a:rPr lang="en-US" sz="2400" b="1" dirty="0">
                <a:solidFill>
                  <a:srgbClr val="0070C0"/>
                </a:solidFill>
              </a:rPr>
              <a:t>for outstanding scientists at all career stages</a:t>
            </a:r>
          </a:p>
        </p:txBody>
      </p:sp>
      <p:pic>
        <p:nvPicPr>
          <p:cNvPr id="4" name="Content Placeholder 3" descr="High-risk, high-reward programs - Pioneer Awards, New Innovator, Transformative Research Award, Early Independence Award">
            <a:extLst>
              <a:ext uri="{FF2B5EF4-FFF2-40B4-BE49-F238E27FC236}">
                <a16:creationId xmlns:a16="http://schemas.microsoft.com/office/drawing/2014/main" id="{3F77CC0E-AE00-47C8-B283-0993A5EDA9A7}"/>
              </a:ext>
            </a:extLst>
          </p:cNvPr>
          <p:cNvPicPr>
            <a:picLocks noGrp="1" noChangeAspect="1"/>
          </p:cNvPicPr>
          <p:nvPr>
            <p:ph idx="1"/>
          </p:nvPr>
        </p:nvPicPr>
        <p:blipFill>
          <a:blip r:embed="rId2"/>
          <a:stretch>
            <a:fillRect/>
          </a:stretch>
        </p:blipFill>
        <p:spPr>
          <a:xfrm>
            <a:off x="1905000" y="1143000"/>
            <a:ext cx="8196348" cy="5303520"/>
          </a:xfrm>
          <a:prstGeom prst="rect">
            <a:avLst/>
          </a:prstGeom>
        </p:spPr>
      </p:pic>
    </p:spTree>
    <p:extLst>
      <p:ext uri="{BB962C8B-B14F-4D97-AF65-F5344CB8AC3E}">
        <p14:creationId xmlns:p14="http://schemas.microsoft.com/office/powerpoint/2010/main" val="225480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C07C-ED61-48B4-949A-D2680BE6E445}"/>
              </a:ext>
            </a:extLst>
          </p:cNvPr>
          <p:cNvSpPr>
            <a:spLocks noGrp="1"/>
          </p:cNvSpPr>
          <p:nvPr>
            <p:ph type="title"/>
          </p:nvPr>
        </p:nvSpPr>
        <p:spPr>
          <a:xfrm>
            <a:off x="1981200" y="457200"/>
            <a:ext cx="8229600" cy="1143000"/>
          </a:xfrm>
        </p:spPr>
        <p:txBody>
          <a:bodyPr>
            <a:normAutofit/>
          </a:bodyPr>
          <a:lstStyle/>
          <a:p>
            <a:r>
              <a:rPr lang="en-US" sz="3200" b="1" dirty="0"/>
              <a:t>Division of Genetics and Molecular, Cellular, and Developmental Biology (GMCDB)</a:t>
            </a:r>
          </a:p>
        </p:txBody>
      </p:sp>
      <p:pic>
        <p:nvPicPr>
          <p:cNvPr id="5" name="Content Placeholder 4" descr="Genetic Mechanisms Branch">
            <a:extLst>
              <a:ext uri="{FF2B5EF4-FFF2-40B4-BE49-F238E27FC236}">
                <a16:creationId xmlns:a16="http://schemas.microsoft.com/office/drawing/2014/main" id="{CF0C8E64-415E-4632-AEEB-8F64F7D239BE}"/>
              </a:ext>
            </a:extLst>
          </p:cNvPr>
          <p:cNvPicPr>
            <a:picLocks noGrp="1" noChangeAspect="1"/>
          </p:cNvPicPr>
          <p:nvPr>
            <p:ph idx="1"/>
          </p:nvPr>
        </p:nvPicPr>
        <p:blipFill>
          <a:blip r:embed="rId3"/>
          <a:stretch>
            <a:fillRect/>
          </a:stretch>
        </p:blipFill>
        <p:spPr>
          <a:xfrm>
            <a:off x="1524000" y="1981200"/>
            <a:ext cx="9144000" cy="3153494"/>
          </a:xfrm>
          <a:prstGeom prst="rect">
            <a:avLst/>
          </a:prstGeom>
        </p:spPr>
      </p:pic>
      <p:sp>
        <p:nvSpPr>
          <p:cNvPr id="4" name="Rectangle 3">
            <a:extLst>
              <a:ext uri="{FF2B5EF4-FFF2-40B4-BE49-F238E27FC236}">
                <a16:creationId xmlns:a16="http://schemas.microsoft.com/office/drawing/2014/main" id="{F7FA23C2-382A-4907-BE42-D0FD72ED8D5E}"/>
              </a:ext>
            </a:extLst>
          </p:cNvPr>
          <p:cNvSpPr/>
          <p:nvPr/>
        </p:nvSpPr>
        <p:spPr>
          <a:xfrm>
            <a:off x="4013200" y="5707298"/>
            <a:ext cx="4572000" cy="400110"/>
          </a:xfrm>
          <a:prstGeom prst="rect">
            <a:avLst/>
          </a:prstGeom>
        </p:spPr>
        <p:txBody>
          <a:bodyPr>
            <a:spAutoFit/>
          </a:bodyPr>
          <a:lstStyle/>
          <a:p>
            <a:r>
              <a:rPr lang="en-US" sz="2000" b="1" dirty="0">
                <a:solidFill>
                  <a:srgbClr val="00B050"/>
                </a:solidFill>
              </a:rPr>
              <a:t>https://www.nigms.nih.gov/</a:t>
            </a:r>
          </a:p>
        </p:txBody>
      </p:sp>
    </p:spTree>
    <p:extLst>
      <p:ext uri="{BB962C8B-B14F-4D97-AF65-F5344CB8AC3E}">
        <p14:creationId xmlns:p14="http://schemas.microsoft.com/office/powerpoint/2010/main" val="302803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cess flow - idea to submission to IC and SRG assignment to peer review to score and summary statement to council concurrence to prepare funding recommendations to funds allocated and notice of award to progress report">
            <a:extLst>
              <a:ext uri="{FF2B5EF4-FFF2-40B4-BE49-F238E27FC236}">
                <a16:creationId xmlns:a16="http://schemas.microsoft.com/office/drawing/2014/main" id="{9D1334CF-D5BF-45AE-9905-C7319E18B1AA}"/>
              </a:ext>
            </a:extLst>
          </p:cNvPr>
          <p:cNvPicPr>
            <a:picLocks noChangeAspect="1"/>
          </p:cNvPicPr>
          <p:nvPr/>
        </p:nvPicPr>
        <p:blipFill rotWithShape="1">
          <a:blip r:embed="rId3"/>
          <a:srcRect t="11836" r="-5699"/>
          <a:stretch/>
        </p:blipFill>
        <p:spPr>
          <a:xfrm>
            <a:off x="1524000" y="990600"/>
            <a:ext cx="9038965" cy="5562600"/>
          </a:xfrm>
          <a:prstGeom prst="rect">
            <a:avLst/>
          </a:prstGeom>
        </p:spPr>
      </p:pic>
      <p:pic>
        <p:nvPicPr>
          <p:cNvPr id="5" name="Picture 4">
            <a:extLst>
              <a:ext uri="{FF2B5EF4-FFF2-40B4-BE49-F238E27FC236}">
                <a16:creationId xmlns:a16="http://schemas.microsoft.com/office/drawing/2014/main" id="{2154DBB4-CD1C-45B9-85A4-10CE458163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9863745">
            <a:off x="1823980" y="3049310"/>
            <a:ext cx="1129632" cy="1097280"/>
          </a:xfrm>
          <a:prstGeom prst="rect">
            <a:avLst/>
          </a:prstGeom>
        </p:spPr>
      </p:pic>
      <p:pic>
        <p:nvPicPr>
          <p:cNvPr id="3" name="Picture 2">
            <a:extLst>
              <a:ext uri="{FF2B5EF4-FFF2-40B4-BE49-F238E27FC236}">
                <a16:creationId xmlns:a16="http://schemas.microsoft.com/office/drawing/2014/main" id="{9F0A6C23-C7FE-44A9-8F6F-529AF40C2A0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274032" flipH="1">
            <a:off x="9345178" y="1729259"/>
            <a:ext cx="1390583" cy="1371600"/>
          </a:xfrm>
          <a:prstGeom prst="rect">
            <a:avLst/>
          </a:prstGeom>
        </p:spPr>
      </p:pic>
      <p:sp>
        <p:nvSpPr>
          <p:cNvPr id="2" name="Title 1">
            <a:extLst>
              <a:ext uri="{FF2B5EF4-FFF2-40B4-BE49-F238E27FC236}">
                <a16:creationId xmlns:a16="http://schemas.microsoft.com/office/drawing/2014/main" id="{01E32A26-975C-4AA7-A2D2-05EF178BF67F}"/>
              </a:ext>
            </a:extLst>
          </p:cNvPr>
          <p:cNvSpPr>
            <a:spLocks noGrp="1"/>
          </p:cNvSpPr>
          <p:nvPr>
            <p:ph type="title"/>
          </p:nvPr>
        </p:nvSpPr>
        <p:spPr>
          <a:xfrm>
            <a:off x="838200" y="160893"/>
            <a:ext cx="10515600" cy="963613"/>
          </a:xfrm>
        </p:spPr>
        <p:txBody>
          <a:bodyPr/>
          <a:lstStyle/>
          <a:p>
            <a:pPr algn="ctr" rtl="0" eaLnBrk="1" latinLnBrk="0" hangingPunct="1"/>
            <a:r>
              <a:rPr lang="en-US" sz="2800" b="1" kern="1200" dirty="0">
                <a:solidFill>
                  <a:srgbClr val="00B050"/>
                </a:solidFill>
                <a:effectLst/>
                <a:latin typeface="Calibri" panose="020F0502020204030204" pitchFamily="34" charset="0"/>
                <a:ea typeface="+mn-ea"/>
                <a:cs typeface="+mn-cs"/>
              </a:rPr>
              <a:t>The Whole Nine Yards……..</a:t>
            </a:r>
            <a:endParaRPr lang="en-US" dirty="0">
              <a:effectLst/>
            </a:endParaRPr>
          </a:p>
        </p:txBody>
      </p:sp>
    </p:spTree>
    <p:extLst>
      <p:ext uri="{BB962C8B-B14F-4D97-AF65-F5344CB8AC3E}">
        <p14:creationId xmlns:p14="http://schemas.microsoft.com/office/powerpoint/2010/main" val="92337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DBA4FA-A25B-42CA-BD28-6D557F24F089}"/>
              </a:ext>
            </a:extLst>
          </p:cNvPr>
          <p:cNvSpPr txBox="1"/>
          <p:nvPr/>
        </p:nvSpPr>
        <p:spPr>
          <a:xfrm>
            <a:off x="2041230" y="4267201"/>
            <a:ext cx="7898037" cy="769441"/>
          </a:xfrm>
          <a:prstGeom prst="rect">
            <a:avLst/>
          </a:prstGeom>
          <a:noFill/>
        </p:spPr>
        <p:txBody>
          <a:bodyPr wrap="square" rtlCol="0">
            <a:spAutoFit/>
          </a:bodyPr>
          <a:lstStyle/>
          <a:p>
            <a:pPr marL="571500" indent="-571500">
              <a:buFont typeface="Wingdings" panose="05000000000000000000" pitchFamily="2" charset="2"/>
              <a:buChar char="Ø"/>
            </a:pPr>
            <a:r>
              <a:rPr lang="en-US" sz="4400" b="1" dirty="0"/>
              <a:t>OK….</a:t>
            </a:r>
            <a:r>
              <a:rPr lang="en-US" sz="4400" b="1" i="1" dirty="0"/>
              <a:t>especially</a:t>
            </a:r>
            <a:r>
              <a:rPr lang="en-US" sz="4400" b="1" dirty="0"/>
              <a:t> weekends.</a:t>
            </a:r>
          </a:p>
        </p:txBody>
      </p:sp>
      <p:sp>
        <p:nvSpPr>
          <p:cNvPr id="6" name="Rectangle 5"/>
          <p:cNvSpPr/>
          <p:nvPr/>
        </p:nvSpPr>
        <p:spPr>
          <a:xfrm>
            <a:off x="1977521" y="2613343"/>
            <a:ext cx="8080879" cy="1581972"/>
          </a:xfrm>
          <a:prstGeom prst="rect">
            <a:avLst/>
          </a:prstGeom>
        </p:spPr>
        <p:txBody>
          <a:bodyPr wrap="square">
            <a:spAutoFit/>
          </a:bodyPr>
          <a:lstStyle/>
          <a:p>
            <a:pPr marL="571500" indent="-571500">
              <a:spcBef>
                <a:spcPct val="20000"/>
              </a:spcBef>
              <a:buFont typeface="Wingdings" panose="05000000000000000000" pitchFamily="2" charset="2"/>
              <a:buChar char="Ø"/>
            </a:pPr>
            <a:r>
              <a:rPr lang="en-US" sz="4400" b="1" dirty="0">
                <a:solidFill>
                  <a:prstClr val="black"/>
                </a:solidFill>
              </a:rPr>
              <a:t>Wake up earlier.</a:t>
            </a:r>
          </a:p>
          <a:p>
            <a:pPr lvl="0">
              <a:spcBef>
                <a:spcPct val="20000"/>
              </a:spcBef>
            </a:pPr>
            <a:endParaRPr lang="en-US" sz="4400" b="1" dirty="0">
              <a:solidFill>
                <a:prstClr val="black"/>
              </a:solidFill>
            </a:endParaRPr>
          </a:p>
        </p:txBody>
      </p:sp>
      <p:sp>
        <p:nvSpPr>
          <p:cNvPr id="5" name="Rectangle 4"/>
          <p:cNvSpPr/>
          <p:nvPr/>
        </p:nvSpPr>
        <p:spPr>
          <a:xfrm>
            <a:off x="1977521" y="1600201"/>
            <a:ext cx="8602226" cy="769441"/>
          </a:xfrm>
          <a:prstGeom prst="rect">
            <a:avLst/>
          </a:prstGeom>
        </p:spPr>
        <p:txBody>
          <a:bodyPr wrap="square">
            <a:spAutoFit/>
          </a:bodyPr>
          <a:lstStyle/>
          <a:p>
            <a:pPr marL="571500" indent="-571500">
              <a:spcBef>
                <a:spcPct val="20000"/>
              </a:spcBef>
              <a:buFont typeface="Wingdings" panose="05000000000000000000" pitchFamily="2" charset="2"/>
              <a:buChar char="Ø"/>
            </a:pPr>
            <a:r>
              <a:rPr lang="en-US" sz="4400" b="1" dirty="0">
                <a:solidFill>
                  <a:prstClr val="black"/>
                </a:solidFill>
              </a:rPr>
              <a:t>Learn to say NO!</a:t>
            </a:r>
          </a:p>
        </p:txBody>
      </p:sp>
      <p:sp>
        <p:nvSpPr>
          <p:cNvPr id="2" name="Title 1"/>
          <p:cNvSpPr>
            <a:spLocks noGrp="1"/>
          </p:cNvSpPr>
          <p:nvPr>
            <p:ph type="title"/>
          </p:nvPr>
        </p:nvSpPr>
        <p:spPr>
          <a:xfrm>
            <a:off x="2057400" y="380375"/>
            <a:ext cx="8229600" cy="1143000"/>
          </a:xfrm>
        </p:spPr>
        <p:txBody>
          <a:bodyPr>
            <a:normAutofit/>
          </a:bodyPr>
          <a:lstStyle/>
          <a:p>
            <a:r>
              <a:rPr lang="en-US" b="1" dirty="0">
                <a:solidFill>
                  <a:srgbClr val="0070C0"/>
                </a:solidFill>
              </a:rPr>
              <a:t>Balancing</a:t>
            </a:r>
            <a:r>
              <a:rPr lang="en-US" dirty="0">
                <a:solidFill>
                  <a:srgbClr val="0070C0"/>
                </a:solidFill>
              </a:rPr>
              <a:t> </a:t>
            </a:r>
            <a:r>
              <a:rPr lang="en-US" b="1" dirty="0">
                <a:solidFill>
                  <a:srgbClr val="0070C0"/>
                </a:solidFill>
              </a:rPr>
              <a:t>your Life and your Career</a:t>
            </a:r>
          </a:p>
        </p:txBody>
      </p:sp>
      <p:sp>
        <p:nvSpPr>
          <p:cNvPr id="10" name="TextBox 9">
            <a:extLst>
              <a:ext uri="{FF2B5EF4-FFF2-40B4-BE49-F238E27FC236}">
                <a16:creationId xmlns:a16="http://schemas.microsoft.com/office/drawing/2014/main" id="{AF8058BD-10BE-44FA-9ED1-6D3ED9EE4F16}"/>
              </a:ext>
            </a:extLst>
          </p:cNvPr>
          <p:cNvSpPr txBox="1"/>
          <p:nvPr/>
        </p:nvSpPr>
        <p:spPr>
          <a:xfrm>
            <a:off x="1905000" y="5334001"/>
            <a:ext cx="9663360" cy="769441"/>
          </a:xfrm>
          <a:prstGeom prst="rect">
            <a:avLst/>
          </a:prstGeom>
          <a:noFill/>
        </p:spPr>
        <p:txBody>
          <a:bodyPr wrap="square" rtlCol="0">
            <a:spAutoFit/>
          </a:bodyPr>
          <a:lstStyle/>
          <a:p>
            <a:pPr marL="742950" indent="-742950">
              <a:buFont typeface="Wingdings" panose="05000000000000000000" pitchFamily="2" charset="2"/>
              <a:buChar char="Ø"/>
            </a:pPr>
            <a:r>
              <a:rPr lang="en-US" sz="4400" b="1" dirty="0"/>
              <a:t>Watch Sesame Street. Regularly.</a:t>
            </a:r>
          </a:p>
        </p:txBody>
      </p:sp>
      <p:sp>
        <p:nvSpPr>
          <p:cNvPr id="12" name="TextBox 11">
            <a:extLst>
              <a:ext uri="{FF2B5EF4-FFF2-40B4-BE49-F238E27FC236}">
                <a16:creationId xmlns:a16="http://schemas.microsoft.com/office/drawing/2014/main" id="{8BDDC3DC-894A-42BF-8305-F55097433628}"/>
              </a:ext>
            </a:extLst>
          </p:cNvPr>
          <p:cNvSpPr txBox="1"/>
          <p:nvPr/>
        </p:nvSpPr>
        <p:spPr>
          <a:xfrm>
            <a:off x="3657600" y="3349080"/>
            <a:ext cx="5975354" cy="769441"/>
          </a:xfrm>
          <a:prstGeom prst="rect">
            <a:avLst/>
          </a:prstGeom>
          <a:noFill/>
        </p:spPr>
        <p:txBody>
          <a:bodyPr wrap="none" rtlCol="0">
            <a:spAutoFit/>
          </a:bodyPr>
          <a:lstStyle/>
          <a:p>
            <a:r>
              <a:rPr lang="en-US" sz="4400" b="1" dirty="0">
                <a:solidFill>
                  <a:srgbClr val="00B050"/>
                </a:solidFill>
              </a:rPr>
              <a:t>Yes, including weekends.</a:t>
            </a:r>
          </a:p>
        </p:txBody>
      </p:sp>
    </p:spTree>
    <p:extLst>
      <p:ext uri="{BB962C8B-B14F-4D97-AF65-F5344CB8AC3E}">
        <p14:creationId xmlns:p14="http://schemas.microsoft.com/office/powerpoint/2010/main" val="1875683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5" grpId="0"/>
      <p:bldP spid="2"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92F9A0-1765-4044-A8F9-ED6B47AC874E}"/>
              </a:ext>
            </a:extLst>
          </p:cNvPr>
          <p:cNvSpPr>
            <a:spLocks noGrp="1"/>
          </p:cNvSpPr>
          <p:nvPr>
            <p:ph type="title" idx="4294967295"/>
          </p:nvPr>
        </p:nvSpPr>
        <p:spPr/>
        <p:txBody>
          <a:bodyPr/>
          <a:lstStyle/>
          <a:p>
            <a:pPr algn="ctr"/>
            <a:r>
              <a:rPr lang="en-US" dirty="0"/>
              <a:t>Questions</a:t>
            </a:r>
          </a:p>
        </p:txBody>
      </p:sp>
      <p:pic>
        <p:nvPicPr>
          <p:cNvPr id="3" name="Picture 2" descr="Count Dracula"/>
          <p:cNvPicPr>
            <a:picLocks noChangeAspect="1"/>
          </p:cNvPicPr>
          <p:nvPr/>
        </p:nvPicPr>
        <p:blipFill>
          <a:blip r:embed="rId3"/>
          <a:stretch>
            <a:fillRect/>
          </a:stretch>
        </p:blipFill>
        <p:spPr>
          <a:xfrm>
            <a:off x="1524000" y="0"/>
            <a:ext cx="9144000" cy="5143500"/>
          </a:xfrm>
          <a:prstGeom prst="rect">
            <a:avLst/>
          </a:prstGeom>
        </p:spPr>
      </p:pic>
      <p:sp>
        <p:nvSpPr>
          <p:cNvPr id="2" name="TextBox 1"/>
          <p:cNvSpPr txBox="1"/>
          <p:nvPr/>
        </p:nvSpPr>
        <p:spPr>
          <a:xfrm>
            <a:off x="2362200" y="5410201"/>
            <a:ext cx="7138750" cy="1200329"/>
          </a:xfrm>
          <a:prstGeom prst="rect">
            <a:avLst/>
          </a:prstGeom>
          <a:noFill/>
        </p:spPr>
        <p:txBody>
          <a:bodyPr wrap="none" rtlCol="0">
            <a:spAutoFit/>
          </a:bodyPr>
          <a:lstStyle/>
          <a:p>
            <a:pPr algn="ctr"/>
            <a:r>
              <a:rPr lang="en-US" sz="3600" b="1" dirty="0"/>
              <a:t>How Many Questions Do you Have? </a:t>
            </a:r>
          </a:p>
          <a:p>
            <a:pPr algn="ctr"/>
            <a:r>
              <a:rPr lang="en-US" sz="3600" b="1" dirty="0"/>
              <a:t>1, 2, 3 or 4???</a:t>
            </a:r>
          </a:p>
        </p:txBody>
      </p:sp>
    </p:spTree>
    <p:extLst>
      <p:ext uri="{BB962C8B-B14F-4D97-AF65-F5344CB8AC3E}">
        <p14:creationId xmlns:p14="http://schemas.microsoft.com/office/powerpoint/2010/main" val="337174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t Simpson on city street">
            <a:extLst>
              <a:ext uri="{FF2B5EF4-FFF2-40B4-BE49-F238E27FC236}">
                <a16:creationId xmlns:a16="http://schemas.microsoft.com/office/drawing/2014/main" id="{C3280410-9A5F-48D6-8A75-C2B72D84E845}"/>
              </a:ext>
            </a:extLst>
          </p:cNvPr>
          <p:cNvPicPr>
            <a:picLocks noChangeAspect="1"/>
          </p:cNvPicPr>
          <p:nvPr/>
        </p:nvPicPr>
        <p:blipFill>
          <a:blip r:embed="rId3"/>
          <a:stretch>
            <a:fillRect/>
          </a:stretch>
        </p:blipFill>
        <p:spPr>
          <a:xfrm>
            <a:off x="2524572" y="1553076"/>
            <a:ext cx="7142857" cy="4009524"/>
          </a:xfrm>
          <a:prstGeom prst="rect">
            <a:avLst/>
          </a:prstGeom>
        </p:spPr>
      </p:pic>
      <p:sp>
        <p:nvSpPr>
          <p:cNvPr id="4" name="Title 3">
            <a:extLst>
              <a:ext uri="{FF2B5EF4-FFF2-40B4-BE49-F238E27FC236}">
                <a16:creationId xmlns:a16="http://schemas.microsoft.com/office/drawing/2014/main" id="{DD51BF03-CE1C-43C3-B893-A6BC3C81EA61}"/>
              </a:ext>
            </a:extLst>
          </p:cNvPr>
          <p:cNvSpPr>
            <a:spLocks noGrp="1"/>
          </p:cNvSpPr>
          <p:nvPr>
            <p:ph type="title" idx="4294967295"/>
          </p:nvPr>
        </p:nvSpPr>
        <p:spPr>
          <a:xfrm>
            <a:off x="838199" y="365125"/>
            <a:ext cx="10515600" cy="1325563"/>
          </a:xfrm>
        </p:spPr>
        <p:txBody>
          <a:bodyPr/>
          <a:lstStyle/>
          <a:p>
            <a:pPr algn="ctr" rtl="0" eaLnBrk="1" latinLnBrk="0" hangingPunct="1"/>
            <a:r>
              <a:rPr lang="en-US" sz="5400" b="1" kern="1200" dirty="0">
                <a:solidFill>
                  <a:srgbClr val="000000"/>
                </a:solidFill>
                <a:effectLst/>
                <a:latin typeface="Calibri" panose="020F0502020204030204" pitchFamily="34" charset="0"/>
                <a:ea typeface="+mn-ea"/>
                <a:cs typeface="+mn-cs"/>
              </a:rPr>
              <a:t>Mike in 3D</a:t>
            </a:r>
            <a:endParaRPr lang="en-US" dirty="0">
              <a:effectLst/>
            </a:endParaRPr>
          </a:p>
        </p:txBody>
      </p:sp>
    </p:spTree>
    <p:extLst>
      <p:ext uri="{BB962C8B-B14F-4D97-AF65-F5344CB8AC3E}">
        <p14:creationId xmlns:p14="http://schemas.microsoft.com/office/powerpoint/2010/main" val="378047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124200"/>
            <a:ext cx="8229600" cy="1143000"/>
          </a:xfrm>
        </p:spPr>
        <p:txBody>
          <a:bodyPr>
            <a:noAutofit/>
          </a:bodyPr>
          <a:lstStyle/>
          <a:p>
            <a:r>
              <a:rPr lang="en-US" sz="6000" b="1" dirty="0"/>
              <a:t>Imagine it is New Year’s Eve in the year 2049….……</a:t>
            </a:r>
            <a:br>
              <a:rPr lang="en-US" sz="6000" b="1" dirty="0"/>
            </a:br>
            <a:r>
              <a:rPr lang="en-US" sz="6000" b="1" dirty="0"/>
              <a:t>what do you think your career will have looked like going into 2050?</a:t>
            </a:r>
            <a:br>
              <a:rPr lang="en-US" sz="6000" b="1" dirty="0"/>
            </a:br>
            <a:endParaRPr lang="en-US" sz="6000" b="1" dirty="0"/>
          </a:p>
        </p:txBody>
      </p:sp>
    </p:spTree>
    <p:extLst>
      <p:ext uri="{BB962C8B-B14F-4D97-AF65-F5344CB8AC3E}">
        <p14:creationId xmlns:p14="http://schemas.microsoft.com/office/powerpoint/2010/main" val="419293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mpty graph - Career on x axis and Significance on Y axis">
            <a:extLst>
              <a:ext uri="{FF2B5EF4-FFF2-40B4-BE49-F238E27FC236}">
                <a16:creationId xmlns:a16="http://schemas.microsoft.com/office/drawing/2014/main" id="{85ACF48F-56B1-444C-8244-F7E90CDEF1ED}"/>
              </a:ext>
            </a:extLst>
          </p:cNvPr>
          <p:cNvPicPr>
            <a:picLocks noGrp="1" noChangeAspect="1"/>
          </p:cNvPicPr>
          <p:nvPr>
            <p:ph idx="1"/>
          </p:nvPr>
        </p:nvPicPr>
        <p:blipFill rotWithShape="1">
          <a:blip r:embed="rId3"/>
          <a:srcRect t="12121" r="9950" b="37880"/>
          <a:stretch/>
        </p:blipFill>
        <p:spPr>
          <a:xfrm>
            <a:off x="1524000" y="253562"/>
            <a:ext cx="8382000" cy="6589971"/>
          </a:xfrm>
          <a:prstGeom prst="rect">
            <a:avLst/>
          </a:prstGeom>
          <a:effectLst>
            <a:softEdge rad="0"/>
          </a:effectLst>
        </p:spPr>
      </p:pic>
      <p:sp>
        <p:nvSpPr>
          <p:cNvPr id="6" name="Rectangle 5" descr="Moving sidewalk - smallest bar">
            <a:extLst>
              <a:ext uri="{FF2B5EF4-FFF2-40B4-BE49-F238E27FC236}">
                <a16:creationId xmlns:a16="http://schemas.microsoft.com/office/drawing/2014/main" id="{D118D022-0460-477A-851B-5996A636C1CE}"/>
              </a:ext>
              <a:ext uri="{C183D7F6-B498-43B3-948B-1728B52AA6E4}">
                <adec:decorative xmlns:adec="http://schemas.microsoft.com/office/drawing/2017/decorative" val="0"/>
              </a:ext>
            </a:extLst>
          </p:cNvPr>
          <p:cNvSpPr/>
          <p:nvPr/>
        </p:nvSpPr>
        <p:spPr>
          <a:xfrm>
            <a:off x="2819400" y="1447800"/>
            <a:ext cx="21336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descr="Rollercoaster - medium bar">
            <a:extLst>
              <a:ext uri="{FF2B5EF4-FFF2-40B4-BE49-F238E27FC236}">
                <a16:creationId xmlns:a16="http://schemas.microsoft.com/office/drawing/2014/main" id="{C424EA77-6F76-45E0-991E-58207999F7D7}"/>
              </a:ext>
            </a:extLst>
          </p:cNvPr>
          <p:cNvSpPr/>
          <p:nvPr/>
        </p:nvSpPr>
        <p:spPr>
          <a:xfrm>
            <a:off x="4953000" y="1295400"/>
            <a:ext cx="21336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Roll</a:t>
            </a:r>
          </a:p>
        </p:txBody>
      </p:sp>
      <p:sp>
        <p:nvSpPr>
          <p:cNvPr id="8" name="Rectangle 7" descr="Rube Goldberg - largest bar">
            <a:extLst>
              <a:ext uri="{FF2B5EF4-FFF2-40B4-BE49-F238E27FC236}">
                <a16:creationId xmlns:a16="http://schemas.microsoft.com/office/drawing/2014/main" id="{CB20CA4B-30F3-4EA6-A8A1-C3CC01AAB1B1}"/>
              </a:ext>
            </a:extLst>
          </p:cNvPr>
          <p:cNvSpPr/>
          <p:nvPr/>
        </p:nvSpPr>
        <p:spPr>
          <a:xfrm>
            <a:off x="7086600" y="253562"/>
            <a:ext cx="2286000" cy="584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72761C7-E4F9-4518-BE8F-3EA3E96CDBD1}"/>
              </a:ext>
            </a:extLst>
          </p:cNvPr>
          <p:cNvSpPr>
            <a:spLocks noGrp="1"/>
          </p:cNvSpPr>
          <p:nvPr>
            <p:ph type="title"/>
          </p:nvPr>
        </p:nvSpPr>
        <p:spPr>
          <a:xfrm>
            <a:off x="838200" y="-894240"/>
            <a:ext cx="10515600" cy="800538"/>
          </a:xfrm>
        </p:spPr>
        <p:txBody>
          <a:bodyPr/>
          <a:lstStyle/>
          <a:p>
            <a:r>
              <a:rPr lang="en-US" dirty="0"/>
              <a:t>Career Significance</a:t>
            </a:r>
          </a:p>
        </p:txBody>
      </p:sp>
    </p:spTree>
    <p:extLst>
      <p:ext uri="{BB962C8B-B14F-4D97-AF65-F5344CB8AC3E}">
        <p14:creationId xmlns:p14="http://schemas.microsoft.com/office/powerpoint/2010/main" val="273180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0"/>
            <a:ext cx="8229600" cy="1143000"/>
          </a:xfrm>
        </p:spPr>
        <p:txBody>
          <a:bodyPr>
            <a:normAutofit fontScale="90000"/>
          </a:bodyPr>
          <a:lstStyle/>
          <a:p>
            <a:r>
              <a:rPr lang="en-US" b="1" dirty="0">
                <a:solidFill>
                  <a:srgbClr val="0070C0"/>
                </a:solidFill>
              </a:rPr>
              <a:t>What should be your </a:t>
            </a:r>
            <a:br>
              <a:rPr lang="en-US" b="1" dirty="0">
                <a:solidFill>
                  <a:srgbClr val="0070C0"/>
                </a:solidFill>
              </a:rPr>
            </a:br>
            <a:r>
              <a:rPr lang="en-US" b="1" dirty="0">
                <a:solidFill>
                  <a:srgbClr val="0070C0"/>
                </a:solidFill>
              </a:rPr>
              <a:t>overarching mindset </a:t>
            </a:r>
            <a:br>
              <a:rPr lang="en-US" b="1" dirty="0">
                <a:solidFill>
                  <a:srgbClr val="0070C0"/>
                </a:solidFill>
              </a:rPr>
            </a:br>
            <a:r>
              <a:rPr lang="en-US" b="1" dirty="0">
                <a:solidFill>
                  <a:srgbClr val="0070C0"/>
                </a:solidFill>
              </a:rPr>
              <a:t>as you begin to </a:t>
            </a:r>
            <a:br>
              <a:rPr lang="en-US" b="1" dirty="0">
                <a:solidFill>
                  <a:srgbClr val="0070C0"/>
                </a:solidFill>
              </a:rPr>
            </a:br>
            <a:r>
              <a:rPr lang="en-US" b="1" dirty="0">
                <a:solidFill>
                  <a:srgbClr val="0070C0"/>
                </a:solidFill>
              </a:rPr>
              <a:t>develop your own </a:t>
            </a:r>
            <a:br>
              <a:rPr lang="en-US" b="1" dirty="0">
                <a:solidFill>
                  <a:srgbClr val="0070C0"/>
                </a:solidFill>
              </a:rPr>
            </a:br>
            <a:r>
              <a:rPr lang="en-US" b="1" dirty="0">
                <a:solidFill>
                  <a:srgbClr val="0070C0"/>
                </a:solidFill>
              </a:rPr>
              <a:t>Research Program?</a:t>
            </a:r>
            <a:br>
              <a:rPr lang="en-US" dirty="0"/>
            </a:br>
            <a:br>
              <a:rPr lang="en-US" dirty="0"/>
            </a:br>
            <a:endParaRPr lang="en-US" dirty="0"/>
          </a:p>
        </p:txBody>
      </p:sp>
    </p:spTree>
    <p:extLst>
      <p:ext uri="{BB962C8B-B14F-4D97-AF65-F5344CB8AC3E}">
        <p14:creationId xmlns:p14="http://schemas.microsoft.com/office/powerpoint/2010/main" val="188341825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67000"/>
            <a:ext cx="8229600" cy="1143000"/>
          </a:xfrm>
        </p:spPr>
        <p:txBody>
          <a:bodyPr/>
          <a:lstStyle/>
          <a:p>
            <a:r>
              <a:rPr lang="en-US" b="1" dirty="0"/>
              <a:t>Think like a Farmer.</a:t>
            </a:r>
          </a:p>
        </p:txBody>
      </p:sp>
    </p:spTree>
    <p:extLst>
      <p:ext uri="{BB962C8B-B14F-4D97-AF65-F5344CB8AC3E}">
        <p14:creationId xmlns:p14="http://schemas.microsoft.com/office/powerpoint/2010/main" val="329809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57600" y="5486400"/>
            <a:ext cx="4539824" cy="707886"/>
          </a:xfrm>
          <a:prstGeom prst="rect">
            <a:avLst/>
          </a:prstGeom>
        </p:spPr>
        <p:txBody>
          <a:bodyPr wrap="none">
            <a:spAutoFit/>
          </a:bodyPr>
          <a:lstStyle/>
          <a:p>
            <a:r>
              <a:rPr lang="en-US" sz="4000" b="1" dirty="0">
                <a:solidFill>
                  <a:prstClr val="black"/>
                </a:solidFill>
              </a:rPr>
              <a:t>Plan for a drought!!!</a:t>
            </a:r>
            <a:endParaRPr lang="en-US" sz="4000" b="1" dirty="0"/>
          </a:p>
        </p:txBody>
      </p:sp>
      <p:sp>
        <p:nvSpPr>
          <p:cNvPr id="10" name="Rectangle 9"/>
          <p:cNvSpPr/>
          <p:nvPr/>
        </p:nvSpPr>
        <p:spPr>
          <a:xfrm>
            <a:off x="1371600" y="3811250"/>
            <a:ext cx="9677400" cy="1446550"/>
          </a:xfrm>
          <a:prstGeom prst="rect">
            <a:avLst/>
          </a:prstGeom>
        </p:spPr>
        <p:txBody>
          <a:bodyPr wrap="square">
            <a:spAutoFit/>
          </a:bodyPr>
          <a:lstStyle/>
          <a:p>
            <a:pPr marL="342900" indent="-342900" algn="ctr">
              <a:spcBef>
                <a:spcPct val="20000"/>
              </a:spcBef>
              <a:buFont typeface="Arial" panose="020B0604020202020204" pitchFamily="34" charset="0"/>
              <a:buChar char="•"/>
            </a:pPr>
            <a:r>
              <a:rPr lang="en-US" sz="4000" b="1" dirty="0">
                <a:solidFill>
                  <a:prstClr val="black"/>
                </a:solidFill>
              </a:rPr>
              <a:t>What’s selling for the highest price </a:t>
            </a:r>
          </a:p>
          <a:p>
            <a:pPr lvl="0" algn="ctr">
              <a:spcBef>
                <a:spcPct val="20000"/>
              </a:spcBef>
            </a:pPr>
            <a:r>
              <a:rPr lang="en-US" sz="4000" b="1" dirty="0">
                <a:solidFill>
                  <a:prstClr val="black"/>
                </a:solidFill>
              </a:rPr>
              <a:t>at the Market?</a:t>
            </a:r>
          </a:p>
        </p:txBody>
      </p:sp>
      <p:sp>
        <p:nvSpPr>
          <p:cNvPr id="4" name="Rectangle 3"/>
          <p:cNvSpPr/>
          <p:nvPr/>
        </p:nvSpPr>
        <p:spPr>
          <a:xfrm>
            <a:off x="5715001" y="2971800"/>
            <a:ext cx="4031873" cy="707886"/>
          </a:xfrm>
          <a:prstGeom prst="rect">
            <a:avLst/>
          </a:prstGeom>
        </p:spPr>
        <p:txBody>
          <a:bodyPr wrap="none">
            <a:spAutoFit/>
          </a:bodyPr>
          <a:lstStyle/>
          <a:p>
            <a:pPr marL="342900" indent="-342900">
              <a:spcBef>
                <a:spcPct val="20000"/>
              </a:spcBef>
              <a:buFont typeface="Arial" panose="020B0604020202020204" pitchFamily="34" charset="0"/>
              <a:buChar char="•"/>
            </a:pPr>
            <a:r>
              <a:rPr lang="en-US" sz="4000" b="1" dirty="0">
                <a:solidFill>
                  <a:prstClr val="black"/>
                </a:solidFill>
              </a:rPr>
              <a:t>Don’t overwater</a:t>
            </a:r>
          </a:p>
        </p:txBody>
      </p:sp>
      <p:sp>
        <p:nvSpPr>
          <p:cNvPr id="9" name="Rectangle 8"/>
          <p:cNvSpPr/>
          <p:nvPr/>
        </p:nvSpPr>
        <p:spPr>
          <a:xfrm>
            <a:off x="3810001" y="2133600"/>
            <a:ext cx="3211135" cy="707886"/>
          </a:xfrm>
          <a:prstGeom prst="rect">
            <a:avLst/>
          </a:prstGeom>
        </p:spPr>
        <p:txBody>
          <a:bodyPr wrap="none">
            <a:spAutoFit/>
          </a:bodyPr>
          <a:lstStyle/>
          <a:p>
            <a:pPr marL="342900" indent="-342900">
              <a:spcBef>
                <a:spcPct val="20000"/>
              </a:spcBef>
              <a:buFont typeface="Arial" panose="020B0604020202020204" pitchFamily="34" charset="0"/>
              <a:buChar char="•"/>
            </a:pPr>
            <a:r>
              <a:rPr lang="en-US" sz="4000" b="1" dirty="0">
                <a:solidFill>
                  <a:prstClr val="black"/>
                </a:solidFill>
              </a:rPr>
              <a:t>Rotate crops</a:t>
            </a:r>
          </a:p>
        </p:txBody>
      </p:sp>
      <p:sp>
        <p:nvSpPr>
          <p:cNvPr id="7" name="Rectangle 6"/>
          <p:cNvSpPr/>
          <p:nvPr/>
        </p:nvSpPr>
        <p:spPr>
          <a:xfrm>
            <a:off x="2057400" y="1295400"/>
            <a:ext cx="3659976" cy="707886"/>
          </a:xfrm>
          <a:prstGeom prst="rect">
            <a:avLst/>
          </a:prstGeom>
        </p:spPr>
        <p:txBody>
          <a:bodyPr wrap="none">
            <a:spAutoFit/>
          </a:bodyPr>
          <a:lstStyle/>
          <a:p>
            <a:pPr marL="342900" indent="-342900">
              <a:spcBef>
                <a:spcPct val="20000"/>
              </a:spcBef>
              <a:buFont typeface="Arial" panose="020B0604020202020204" pitchFamily="34" charset="0"/>
              <a:buChar char="•"/>
            </a:pPr>
            <a:r>
              <a:rPr lang="en-US" sz="4000" b="1" dirty="0">
                <a:solidFill>
                  <a:prstClr val="black"/>
                </a:solidFill>
              </a:rPr>
              <a:t>Apply fertilizer</a:t>
            </a:r>
          </a:p>
        </p:txBody>
      </p:sp>
      <p:sp>
        <p:nvSpPr>
          <p:cNvPr id="2" name="Title 1"/>
          <p:cNvSpPr>
            <a:spLocks noGrp="1"/>
          </p:cNvSpPr>
          <p:nvPr>
            <p:ph type="title"/>
          </p:nvPr>
        </p:nvSpPr>
        <p:spPr/>
        <p:txBody>
          <a:bodyPr>
            <a:normAutofit/>
          </a:bodyPr>
          <a:lstStyle/>
          <a:p>
            <a:r>
              <a:rPr lang="en-US" sz="4000" b="1" dirty="0">
                <a:solidFill>
                  <a:srgbClr val="00B050"/>
                </a:solidFill>
              </a:rPr>
              <a:t>How to Cultivate a Research Program</a:t>
            </a:r>
          </a:p>
        </p:txBody>
      </p:sp>
    </p:spTree>
    <p:extLst>
      <p:ext uri="{BB962C8B-B14F-4D97-AF65-F5344CB8AC3E}">
        <p14:creationId xmlns:p14="http://schemas.microsoft.com/office/powerpoint/2010/main" val="961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4" grpId="0"/>
      <p:bldP spid="9" grpId="0"/>
      <p:bldP spid="7"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9" ma:contentTypeDescription="Create a new document." ma:contentTypeScope="" ma:versionID="2b631f27f6f3d38f8d3e47c02eea9453">
  <xsd:schema xmlns:xsd="http://www.w3.org/2001/XMLSchema" xmlns:xs="http://www.w3.org/2001/XMLSchema" xmlns:p="http://schemas.microsoft.com/office/2006/metadata/properties" xmlns:ns1="http://schemas.microsoft.com/sharepoint/v3" xmlns:ns3="0b516ab0-04e4-4c88-99cd-523706b96b1a" targetNamespace="http://schemas.microsoft.com/office/2006/metadata/properties" ma:root="true" ma:fieldsID="2f64d59b07afc0f35b9410625a489400" ns1:_="" ns3:_="">
    <xsd:import namespace="http://schemas.microsoft.com/sharepoint/v3"/>
    <xsd:import namespace="0b516ab0-04e4-4c88-99cd-523706b96b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C2D325-DFE9-4766-837C-267C1BAA9C23}">
  <ds:schemaRefs>
    <ds:schemaRef ds:uri="http://schemas.microsoft.com/sharepoint/v3/contenttype/forms"/>
  </ds:schemaRefs>
</ds:datastoreItem>
</file>

<file path=customXml/itemProps2.xml><?xml version="1.0" encoding="utf-8"?>
<ds:datastoreItem xmlns:ds="http://schemas.openxmlformats.org/officeDocument/2006/customXml" ds:itemID="{6FFDB1BA-7E40-4202-BC55-699B1E922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16ab0-04e4-4c88-99cd-523706b96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F3C9BB-2295-43B8-9CE9-58F1A5CD2E8D}">
  <ds:schemaRefs>
    <ds:schemaRef ds:uri="http://purl.org/dc/elements/1.1/"/>
    <ds:schemaRef ds:uri="http://schemas.microsoft.com/office/2006/documentManagement/types"/>
    <ds:schemaRef ds:uri="http://schemas.microsoft.com/sharepoint/v3"/>
    <ds:schemaRef ds:uri="0b516ab0-04e4-4c88-99cd-523706b96b1a"/>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TotalTime>
  <Words>1191</Words>
  <Application>Microsoft Office PowerPoint</Application>
  <PresentationFormat>Widescreen</PresentationFormat>
  <Paragraphs>149</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Baskerville Old Face</vt:lpstr>
      <vt:lpstr>Calibri</vt:lpstr>
      <vt:lpstr>Calibri Light</vt:lpstr>
      <vt:lpstr>Wingdings</vt:lpstr>
      <vt:lpstr>Office Theme</vt:lpstr>
      <vt:lpstr>Mike K. Reddy Program Director (“Health Scientist Administrator”)  National Institute of General Medical Sciences  (NIGMS))  michael.reddy@nih.gov    </vt:lpstr>
      <vt:lpstr>This is dedicated to the memory of   Dr. Jeff McKnight  Assistant Professor of Biology University of Oregon</vt:lpstr>
      <vt:lpstr>Division of Genetics and Molecular, Cellular, and Developmental Biology (GMCDB)</vt:lpstr>
      <vt:lpstr>Mike in 3D</vt:lpstr>
      <vt:lpstr>Imagine it is New Year’s Eve in the year 2049….…… what do you think your career will have looked like going into 2050? </vt:lpstr>
      <vt:lpstr>Career Significance</vt:lpstr>
      <vt:lpstr>What should be your  overarching mindset  as you begin to  develop your own  Research Program?  </vt:lpstr>
      <vt:lpstr>Think like a Farmer.</vt:lpstr>
      <vt:lpstr>How to Cultivate a Research Program</vt:lpstr>
      <vt:lpstr>Secondary Sources of Funding:  “Spare Change” for some …..a lifeline for others. </vt:lpstr>
      <vt:lpstr>Mentorship</vt:lpstr>
      <vt:lpstr>Mentors</vt:lpstr>
      <vt:lpstr>MISTY COPELAND (Ballerina</vt:lpstr>
      <vt:lpstr>Being a Mentor to your Mentees…..</vt:lpstr>
      <vt:lpstr>RePORTER good way to Find Possible Mentors/Collaborators</vt:lpstr>
      <vt:lpstr>Choosing a collaborator</vt:lpstr>
      <vt:lpstr>Early Stage Investigators (ESI) should think long and hard about submitting a multi-PI (MPI) application…..</vt:lpstr>
      <vt:lpstr>Your Interactions with your Program Director</vt:lpstr>
      <vt:lpstr>Good or Bad?</vt:lpstr>
      <vt:lpstr>Good or Bad?</vt:lpstr>
      <vt:lpstr>Research Performance Progress Report (RPPR)  “Annual Reports”</vt:lpstr>
      <vt:lpstr>Partner with your AOR</vt:lpstr>
      <vt:lpstr>AORs Keep Current with NIH Policy</vt:lpstr>
      <vt:lpstr>Be Proactive</vt:lpstr>
      <vt:lpstr>Ability to make things right</vt:lpstr>
      <vt:lpstr>Official correspondence come from AOR</vt:lpstr>
      <vt:lpstr>IF/WHEN you are ever given the opportunity to Review for the NIH……SEIZE IT.</vt:lpstr>
      <vt:lpstr>https://public.csr.nih.gov/ForReviewers/BecomeAReviewer/ECR</vt:lpstr>
      <vt:lpstr>High-Risk, High-Reward Research Program for outstanding scientists at all career stages</vt:lpstr>
      <vt:lpstr>The Whole Nine Yards……..</vt:lpstr>
      <vt:lpstr>Balancing your Life and your Career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Your First Award: Next Steps in Your Journey with NIH</dc:title>
  <dc:creator>Reddy, Michael (NIH/NIGMS) [E]</dc:creator>
  <cp:lastModifiedBy>Cummins, Sheri (NIH/OD) [E]</cp:lastModifiedBy>
  <cp:revision>4</cp:revision>
  <dcterms:created xsi:type="dcterms:W3CDTF">2020-10-28T20:03:43Z</dcterms:created>
  <dcterms:modified xsi:type="dcterms:W3CDTF">2020-11-04T14:12:23Z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ies>
</file>