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66"/>
  </p:notesMasterIdLst>
  <p:handoutMasterIdLst>
    <p:handoutMasterId r:id="rId67"/>
  </p:handoutMasterIdLst>
  <p:sldIdLst>
    <p:sldId id="265" r:id="rId5"/>
    <p:sldId id="792" r:id="rId6"/>
    <p:sldId id="654" r:id="rId7"/>
    <p:sldId id="815" r:id="rId8"/>
    <p:sldId id="808" r:id="rId9"/>
    <p:sldId id="809" r:id="rId10"/>
    <p:sldId id="810" r:id="rId11"/>
    <p:sldId id="811" r:id="rId12"/>
    <p:sldId id="812" r:id="rId13"/>
    <p:sldId id="642" r:id="rId14"/>
    <p:sldId id="807" r:id="rId15"/>
    <p:sldId id="557" r:id="rId16"/>
    <p:sldId id="746" r:id="rId17"/>
    <p:sldId id="655" r:id="rId18"/>
    <p:sldId id="561" r:id="rId19"/>
    <p:sldId id="813" r:id="rId20"/>
    <p:sldId id="795" r:id="rId21"/>
    <p:sldId id="820" r:id="rId22"/>
    <p:sldId id="572" r:id="rId23"/>
    <p:sldId id="575" r:id="rId24"/>
    <p:sldId id="576" r:id="rId25"/>
    <p:sldId id="814" r:id="rId26"/>
    <p:sldId id="579" r:id="rId27"/>
    <p:sldId id="585" r:id="rId28"/>
    <p:sldId id="586" r:id="rId29"/>
    <p:sldId id="615" r:id="rId30"/>
    <p:sldId id="761" r:id="rId31"/>
    <p:sldId id="762" r:id="rId32"/>
    <p:sldId id="816" r:id="rId33"/>
    <p:sldId id="768" r:id="rId34"/>
    <p:sldId id="769" r:id="rId35"/>
    <p:sldId id="817" r:id="rId36"/>
    <p:sldId id="771" r:id="rId37"/>
    <p:sldId id="772" r:id="rId38"/>
    <p:sldId id="799" r:id="rId39"/>
    <p:sldId id="818" r:id="rId40"/>
    <p:sldId id="580" r:id="rId41"/>
    <p:sldId id="617" r:id="rId42"/>
    <p:sldId id="618" r:id="rId43"/>
    <p:sldId id="619" r:id="rId44"/>
    <p:sldId id="620" r:id="rId45"/>
    <p:sldId id="621" r:id="rId46"/>
    <p:sldId id="802" r:id="rId47"/>
    <p:sldId id="803" r:id="rId48"/>
    <p:sldId id="796" r:id="rId49"/>
    <p:sldId id="804" r:id="rId50"/>
    <p:sldId id="623" r:id="rId51"/>
    <p:sldId id="624" r:id="rId52"/>
    <p:sldId id="625" r:id="rId53"/>
    <p:sldId id="626" r:id="rId54"/>
    <p:sldId id="627" r:id="rId55"/>
    <p:sldId id="628" r:id="rId56"/>
    <p:sldId id="629" r:id="rId57"/>
    <p:sldId id="631" r:id="rId58"/>
    <p:sldId id="632" r:id="rId59"/>
    <p:sldId id="630" r:id="rId60"/>
    <p:sldId id="788" r:id="rId61"/>
    <p:sldId id="789" r:id="rId62"/>
    <p:sldId id="616" r:id="rId63"/>
    <p:sldId id="790" r:id="rId64"/>
    <p:sldId id="819" r:id="rId65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FFFF99"/>
    <a:srgbClr val="FFFF66"/>
    <a:srgbClr val="FF6600"/>
    <a:srgbClr val="336699"/>
    <a:srgbClr val="990000"/>
    <a:srgbClr val="993300"/>
    <a:srgbClr val="CC3300"/>
    <a:srgbClr val="0099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5" autoAdjust="0"/>
    <p:restoredTop sz="99814" autoAdjust="0"/>
  </p:normalViewPr>
  <p:slideViewPr>
    <p:cSldViewPr>
      <p:cViewPr>
        <p:scale>
          <a:sx n="80" d="100"/>
          <a:sy n="80" d="100"/>
        </p:scale>
        <p:origin x="-816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1584"/>
    </p:cViewPr>
  </p:sorterViewPr>
  <p:notesViewPr>
    <p:cSldViewPr>
      <p:cViewPr varScale="1">
        <p:scale>
          <a:sx n="65" d="100"/>
          <a:sy n="65" d="100"/>
        </p:scale>
        <p:origin x="-1602" y="-108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5076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3090ED-F84E-4702-8628-4EFC554E2090}" type="datetimeFigureOut">
              <a:rPr lang="en-US"/>
              <a:pPr>
                <a:defRPr/>
              </a:pPr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58444"/>
            <a:ext cx="4028440" cy="35076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F3931D-20C8-4A83-A683-04A5575D7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5076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ECC29C-75CC-46FE-8B5A-86290649DD64}" type="datetimeFigureOut">
              <a:rPr lang="en-US"/>
              <a:pPr>
                <a:defRPr/>
              </a:pPr>
              <a:t>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30422"/>
            <a:ext cx="7437120" cy="315444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58444"/>
            <a:ext cx="4028440" cy="35076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AD43B8-FF20-4D5F-A0AE-68337BAD2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1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D015D4-4796-4D21-BAD0-1641EFC35A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D43B8-FF20-4D5F-A0AE-68337BAD22D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2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64008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5575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1E5E2-8DB1-43E7-9F30-43DCA2DED281}" type="datetime1">
              <a:rPr lang="en-US" smtClean="0"/>
              <a:pPr>
                <a:defRPr/>
              </a:pPr>
              <a:t>1/9/2015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BECE6F-C8B3-4AFE-ABE6-796915081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75D32-94B1-43D8-A037-FE67FB015E27}" type="datetime1">
              <a:rPr lang="en-US" smtClean="0"/>
              <a:pPr>
                <a:defRPr/>
              </a:pPr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3DC8-D049-4606-B080-DDC65A2B6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2B73-6AA9-43D6-828E-9D5759009A62}" type="datetime1">
              <a:rPr lang="en-US" smtClean="0"/>
              <a:pPr>
                <a:defRPr/>
              </a:pPr>
              <a:t>1/9/2015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780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A70DE3-2F75-431A-9D09-64CA1AB22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72000" y="1549400"/>
            <a:ext cx="0" cy="48450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1752" y="1371600"/>
            <a:ext cx="4038600" cy="4681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800600" y="1371600"/>
            <a:ext cx="4038600" cy="4681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C86F5-7B55-4F9B-9C6C-C8D64859BA57}" type="datetime1">
              <a:rPr lang="en-US" smtClean="0"/>
              <a:pPr>
                <a:defRPr/>
              </a:pPr>
              <a:t>1/9/2015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609F-50E7-4B9A-B62F-6598EDD47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04925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4025" y="915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83338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20788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59275" y="1009650"/>
            <a:ext cx="420688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447800"/>
            <a:ext cx="4040188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1329" y="1447800"/>
            <a:ext cx="4041775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352" cy="7589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301752" y="2286000"/>
            <a:ext cx="4041648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4800600" y="2286000"/>
            <a:ext cx="4038600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D102-3436-4C70-948A-2E06042B4189}" type="datetime1">
              <a:rPr lang="en-US" smtClean="0"/>
              <a:pPr>
                <a:defRPr/>
              </a:pPr>
              <a:t>1/9/2015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4340225" y="1000125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4FF90E-4C55-4D59-BE6A-CE57DBB6E3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7B7B-168F-4CA2-B7C0-9C0234D0AAA4}" type="datetime1">
              <a:rPr lang="en-US" smtClean="0"/>
              <a:pPr>
                <a:defRPr/>
              </a:pPr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206B-4A4A-47B0-BA21-D142872E96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CA61-1D6E-4EF8-96C1-58BE1EB49553}" type="datetime1">
              <a:rPr lang="en-US" smtClean="0"/>
              <a:pPr>
                <a:defRPr/>
              </a:pPr>
              <a:t>1/9/2015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5F9C02-60A3-4AB1-8821-EDEFB4936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6430963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5575" y="119063"/>
            <a:ext cx="8832850" cy="66294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295400"/>
          </a:xfrm>
        </p:spPr>
        <p:txBody>
          <a:bodyPr>
            <a:noAutofit/>
          </a:bodyPr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2362200" cy="38401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C166-2605-4167-A7CB-707BA64C0BF4}" type="datetime1">
              <a:rPr lang="en-US" smtClean="0"/>
              <a:pPr>
                <a:defRPr/>
              </a:pPr>
              <a:t>1/9/2015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81000" y="64103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371600" y="30480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57A446-9BC9-43AE-8342-D14CD2C56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2400"/>
            <a:ext cx="8832850" cy="381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61925" y="5270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774A6-CAF0-4AEC-8C1D-35A027BB91C9}" type="datetime1">
              <a:rPr lang="en-US" smtClean="0"/>
              <a:pPr>
                <a:defRPr/>
              </a:pPr>
              <a:t>1/9/2015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0956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9ED5-8942-4B81-BD67-FB5B28D59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CB83A63-723B-4EF9-AF25-40ABF8B3FA4E}" type="datetime1">
              <a:rPr lang="en-US" smtClean="0"/>
              <a:pPr>
                <a:defRPr/>
              </a:pPr>
              <a:t>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5571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271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F9F7B-CFD3-427C-AA27-636EAEBF9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ir.gov/registration" TargetMode="External"/><Relationship Id="rId2" Type="http://schemas.openxmlformats.org/officeDocument/2006/relationships/hyperlink" Target="http://www.sbir.gov/faq/genera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rants.gov/help/download_software.js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bir.nih.gov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grants.nih.gov/grants/guide/notice-files/NOT-OD-15-038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hyperlink" Target="http://grants.nih.gov/grants/funding/424/index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funding/424/index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grants.nih.gov/grants/funding/424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rants.nih.gov/grants/ElectronicReceipt/communication.htm" TargetMode="Externa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grants.nih.gov/grants/ElectronicReceipt/pdf_guidelines.ht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ts.nih.gov/grants/forms_page_limits.htm#other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funding/sbir/reauthorization.htm" TargetMode="External"/><Relationship Id="rId2" Type="http://schemas.openxmlformats.org/officeDocument/2006/relationships/hyperlink" Target="http://grants.nih.gov/grants/forms.htm#sbir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grants.nih.gov/grants/ElectronicReceipt/files/registration_handout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grants.nih.gov/grants/ElectronicReceipt/support.htm" TargetMode="Externa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era.nih.gov/commons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fedgov.dnb.com/webfor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grants.gov" TargetMode="External"/><Relationship Id="rId2" Type="http://schemas.openxmlformats.org/officeDocument/2006/relationships/hyperlink" Target="http://grants.nih.gov/support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grants.gov/help/help.jsp" TargetMode="Externa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hyperlink" Target="http://grants.nih.gov/grants/ElectronicReceipt/communication.htm" TargetMode="External"/><Relationship Id="rId7" Type="http://schemas.openxmlformats.org/officeDocument/2006/relationships/image" Target="../media/image82.png"/><Relationship Id="rId2" Type="http://schemas.openxmlformats.org/officeDocument/2006/relationships/hyperlink" Target="http://grants.nih.gov/grants/funding/424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hyperlink" Target="http://grants.nih.gov/grants/ElectronicReceipt/pdf_guidelines.htm" TargetMode="External"/><Relationship Id="rId4" Type="http://schemas.openxmlformats.org/officeDocument/2006/relationships/hyperlink" Target="http://grants.nih.gov/grants/ElectronicReceipt/avoiding_errors.htm" TargetMode="External"/><Relationship Id="rId9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sam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era.nih.gov/" TargetMode="External"/><Relationship Id="rId7" Type="http://schemas.openxmlformats.org/officeDocument/2006/relationships/image" Target="../media/image85.png"/><Relationship Id="rId2" Type="http://schemas.openxmlformats.org/officeDocument/2006/relationships/hyperlink" Target="https://commons.era.nih.gov/commo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bir.nih.gov/" TargetMode="External"/><Relationship Id="rId5" Type="http://schemas.openxmlformats.org/officeDocument/2006/relationships/hyperlink" Target="http://grants.nih.gov/grants/oer.htm" TargetMode="External"/><Relationship Id="rId4" Type="http://schemas.openxmlformats.org/officeDocument/2006/relationships/hyperlink" Target="http://grants.nih.gov/grants/ElectronicReceipt/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sd.gov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grants.nih.gov/support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485828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1F497D"/>
                </a:solidFill>
              </a:rPr>
              <a:t>Successfully Submitting a Small Business Grant Application to NIH</a:t>
            </a:r>
            <a:r>
              <a:rPr lang="en-US" sz="3000" dirty="0" smtClean="0">
                <a:solidFill>
                  <a:srgbClr val="1F497D"/>
                </a:solidFill>
              </a:rPr>
              <a:t/>
            </a:r>
            <a:br>
              <a:rPr lang="en-US" sz="3000" dirty="0" smtClean="0">
                <a:solidFill>
                  <a:srgbClr val="1F497D"/>
                </a:solidFill>
              </a:rPr>
            </a:b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124200"/>
            <a:ext cx="6629400" cy="2362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" b="0" cap="none" spc="0" dirty="0" smtClean="0"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0" cap="none" spc="0" dirty="0" smtClean="0">
                <a:ea typeface="+mj-ea"/>
                <a:cs typeface="+mj-cs"/>
              </a:rPr>
              <a:t>January</a:t>
            </a:r>
            <a:r>
              <a:rPr lang="en-US" b="0" cap="none" spc="0" dirty="0" smtClean="0">
                <a:ea typeface="+mj-ea"/>
                <a:cs typeface="+mj-cs"/>
              </a:rPr>
              <a:t> 2015</a:t>
            </a:r>
            <a:endParaRPr lang="en-US" b="0" cap="none" spc="0" dirty="0" smtClean="0"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" cap="none" spc="0" dirty="0" smtClean="0"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0" cap="none" spc="0" dirty="0" smtClean="0">
                <a:ea typeface="+mj-ea"/>
                <a:cs typeface="+mj-cs"/>
              </a:rPr>
              <a:t>Office of Extramural Research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0" cap="none" spc="0" dirty="0" smtClean="0">
                <a:ea typeface="+mj-ea"/>
                <a:cs typeface="+mj-cs"/>
              </a:rPr>
              <a:t>OD, National Institutes of Health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cap="none" spc="0" dirty="0" smtClean="0">
              <a:ea typeface="+mj-ea"/>
              <a:cs typeface="+mj-cs"/>
            </a:endParaRPr>
          </a:p>
        </p:txBody>
      </p:sp>
      <p:pic>
        <p:nvPicPr>
          <p:cNvPr id="4" name="Picture 3" descr="A logo of the Office of Extramural Research at NI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76" y="5486400"/>
            <a:ext cx="3923753" cy="727884"/>
          </a:xfrm>
          <a:prstGeom prst="rect">
            <a:avLst/>
          </a:prstGeom>
        </p:spPr>
      </p:pic>
      <p:pic>
        <p:nvPicPr>
          <p:cNvPr id="3" name="Picture 2" title="&quot;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2841913"/>
            <a:ext cx="5112327" cy="4473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Commons Registration -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If a PD/PI already has an eRA Commons account, affiliate that account to your organization rather than creating a new account</a:t>
            </a:r>
          </a:p>
          <a:p>
            <a:r>
              <a:rPr lang="en-US" sz="2400" dirty="0" smtClean="0"/>
              <a:t>Don’t </a:t>
            </a:r>
            <a:r>
              <a:rPr lang="en-US" sz="2400" dirty="0"/>
              <a:t>combine </a:t>
            </a:r>
            <a:r>
              <a:rPr lang="en-US" sz="2400" dirty="0" smtClean="0"/>
              <a:t>Principal Investigator (PI) and Signing Official (SO) roles </a:t>
            </a:r>
            <a:r>
              <a:rPr lang="en-US" sz="2400" dirty="0"/>
              <a:t>on the same account</a:t>
            </a:r>
          </a:p>
          <a:p>
            <a:pPr lvl="1"/>
            <a:r>
              <a:rPr lang="en-US" sz="2000" dirty="0"/>
              <a:t>Other combinations </a:t>
            </a:r>
            <a:r>
              <a:rPr lang="en-US" sz="2000" dirty="0" smtClean="0"/>
              <a:t>are fine</a:t>
            </a:r>
          </a:p>
          <a:p>
            <a:pPr lvl="2"/>
            <a:r>
              <a:rPr lang="en-US" sz="1800" dirty="0" smtClean="0"/>
              <a:t>E.g., PI </a:t>
            </a:r>
            <a:r>
              <a:rPr lang="en-US" sz="1800" dirty="0"/>
              <a:t>and </a:t>
            </a:r>
            <a:r>
              <a:rPr lang="en-US" sz="1800" dirty="0" smtClean="0"/>
              <a:t>Internet Assisted Review (IAR) roles are OK together</a:t>
            </a:r>
          </a:p>
          <a:p>
            <a:pPr lvl="1"/>
            <a:r>
              <a:rPr lang="en-US" sz="2000" dirty="0"/>
              <a:t>A person needing </a:t>
            </a:r>
            <a:r>
              <a:rPr lang="en-US" sz="2000" dirty="0" smtClean="0"/>
              <a:t>both the PI and SO roles </a:t>
            </a:r>
            <a:r>
              <a:rPr lang="en-US" sz="2000" dirty="0"/>
              <a:t>should have two separate accounts </a:t>
            </a:r>
            <a:r>
              <a:rPr lang="en-US" sz="2000" dirty="0" smtClean="0"/>
              <a:t>- one </a:t>
            </a:r>
            <a:r>
              <a:rPr lang="en-US" sz="2000" dirty="0"/>
              <a:t>for </a:t>
            </a:r>
            <a:r>
              <a:rPr lang="en-US" sz="2000" dirty="0" smtClean="0"/>
              <a:t>scientific roles (e.g., PI and IAR) and another for administrative roles (e.g., SO)</a:t>
            </a:r>
          </a:p>
          <a:p>
            <a:r>
              <a:rPr lang="en-US" sz="2400" dirty="0" smtClean="0"/>
              <a:t>Make sure the contact PD/PI listed on the application </a:t>
            </a:r>
            <a:br>
              <a:rPr lang="en-US" sz="2400" dirty="0" smtClean="0"/>
            </a:br>
            <a:r>
              <a:rPr lang="en-US" sz="2400" dirty="0" smtClean="0"/>
              <a:t>is affiliated with the applicant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482353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05200" y="5715000"/>
            <a:ext cx="4419600" cy="838200"/>
          </a:xfrm>
          <a:prstGeom prst="round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002060"/>
                </a:solidFill>
                <a:latin typeface="Arial"/>
                <a:cs typeface="Arial"/>
              </a:rPr>
              <a:t>FAQs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http://</a:t>
            </a:r>
            <a:r>
              <a:rPr lang="en-US" sz="2000" kern="0" dirty="0" smtClean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www.sbir.gov/faq/general</a:t>
            </a:r>
            <a:r>
              <a:rPr lang="en-US" sz="2000" kern="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SBA Company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All SBIR and STTR applicants are required to register with the Company Registry Database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www.sbir.gov/registration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Applies to all HHS SBIR/STTR programs, including NIH, CDC, FDA, and </a:t>
            </a:r>
            <a:r>
              <a:rPr lang="en-US" dirty="0" smtClean="0"/>
              <a:t>ACF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Attach proof of registration in the Other Project Information, Other Attachments section of the application </a:t>
            </a:r>
          </a:p>
          <a:p>
            <a:pPr lvl="1"/>
            <a:r>
              <a:rPr lang="en-US" dirty="0"/>
              <a:t>See section IV.2 of your FOA instructions for details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6" title="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0"/>
            <a:ext cx="2362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51" y="0"/>
            <a:ext cx="2194849" cy="19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Adobe Reader required to prepare/submit Grants.gov application forms</a:t>
            </a:r>
            <a:endParaRPr lang="en-US" sz="1200" dirty="0" smtClean="0"/>
          </a:p>
          <a:p>
            <a:pPr eaLnBrk="1" hangingPunct="1"/>
            <a:r>
              <a:rPr lang="en-US" dirty="0" smtClean="0"/>
              <a:t>PDF conversion program</a:t>
            </a:r>
          </a:p>
          <a:p>
            <a:pPr lvl="1" eaLnBrk="1" hangingPunct="1"/>
            <a:r>
              <a:rPr lang="en-US" dirty="0" smtClean="0"/>
              <a:t>All application attachments must be converted to PDF format</a:t>
            </a:r>
            <a:endParaRPr lang="en-US" sz="1200" dirty="0" smtClean="0"/>
          </a:p>
          <a:p>
            <a:pPr eaLnBrk="1" hangingPunct="1"/>
            <a:r>
              <a:rPr lang="en-US" dirty="0" smtClean="0"/>
              <a:t>Grants.gov download software page</a:t>
            </a:r>
          </a:p>
          <a:p>
            <a:pPr lvl="1" eaLnBrk="1" hangingPunct="1"/>
            <a:r>
              <a:rPr lang="en-US" dirty="0" smtClean="0">
                <a:hlinkClick r:id="rId2"/>
              </a:rPr>
              <a:t>http://www.grants.gov/help/download_software.jsp</a:t>
            </a:r>
            <a:r>
              <a:rPr lang="en-US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03" y="4628870"/>
            <a:ext cx="3862697" cy="2533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Submission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Application preparation responsibilities</a:t>
            </a:r>
          </a:p>
          <a:p>
            <a:r>
              <a:rPr lang="en-US" dirty="0"/>
              <a:t>Sharing applications in progress </a:t>
            </a:r>
          </a:p>
          <a:p>
            <a:r>
              <a:rPr lang="en-US" dirty="0"/>
              <a:t>Internal review &amp; approval process</a:t>
            </a:r>
          </a:p>
          <a:p>
            <a:r>
              <a:rPr lang="en-US" dirty="0"/>
              <a:t>Internal deadlines</a:t>
            </a:r>
          </a:p>
          <a:p>
            <a:r>
              <a:rPr lang="en-US" dirty="0"/>
              <a:t>Post-submission </a:t>
            </a:r>
            <a:r>
              <a:rPr lang="en-US" dirty="0" smtClean="0"/>
              <a:t>responsibilities</a:t>
            </a:r>
          </a:p>
          <a:p>
            <a:pPr lvl="1"/>
            <a:r>
              <a:rPr lang="en-US" dirty="0" smtClean="0"/>
              <a:t>How to deal with errors/warnings</a:t>
            </a:r>
          </a:p>
          <a:p>
            <a:pPr lvl="1"/>
            <a:r>
              <a:rPr lang="en-US" dirty="0" smtClean="0"/>
              <a:t>Who will verify application in Commons?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90800" y="5652963"/>
            <a:ext cx="6172200" cy="523214"/>
          </a:xfrm>
          <a:prstGeom prst="rect">
            <a:avLst/>
          </a:prstGeom>
          <a:solidFill>
            <a:srgbClr val="FFFF66"/>
          </a:solidFill>
          <a:ln w="25400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/>
                </a:solidFill>
                <a:cs typeface="Arial" charset="0"/>
              </a:rPr>
              <a:t>Make a plan before you need one!</a:t>
            </a:r>
            <a:endParaRPr lang="en-US" sz="2800" b="1" dirty="0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230" y="3318677"/>
            <a:ext cx="27146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</a:t>
            </a:r>
            <a:r>
              <a:rPr lang="en-US" dirty="0"/>
              <a:t>&amp; </a:t>
            </a:r>
            <a:r>
              <a:rPr lang="en-US" dirty="0" smtClean="0"/>
              <a:t>Initiate </a:t>
            </a:r>
            <a:r>
              <a:rPr lang="en-US" dirty="0"/>
              <a:t>an A</a:t>
            </a:r>
            <a:r>
              <a:rPr lang="en-US" dirty="0" smtClean="0"/>
              <a:t>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Finding opportunities</a:t>
            </a:r>
          </a:p>
          <a:p>
            <a:r>
              <a:rPr lang="en-US" dirty="0" smtClean="0"/>
              <a:t>Downloading application package</a:t>
            </a:r>
          </a:p>
          <a:p>
            <a:r>
              <a:rPr lang="en-US" dirty="0" smtClean="0"/>
              <a:t>Application instructions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4419600"/>
            <a:ext cx="6324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  <a:t>Success is where preparation and opportunity meet.</a:t>
            </a:r>
            <a:r>
              <a:rPr lang="en-US" sz="2400" dirty="0">
                <a:solidFill>
                  <a:srgbClr val="669900"/>
                </a:solidFill>
              </a:rPr>
              <a:t/>
            </a:r>
            <a:br>
              <a:rPr lang="en-US" sz="2400" dirty="0">
                <a:solidFill>
                  <a:srgbClr val="669900"/>
                </a:solidFill>
              </a:rPr>
            </a:br>
            <a:endParaRPr lang="en-US" i="1" dirty="0" smtClean="0">
              <a:solidFill>
                <a:srgbClr val="669900"/>
              </a:solidFill>
              <a:latin typeface="Lucida Sans" panose="020B0602030504020204" pitchFamily="34" charset="0"/>
              <a:ea typeface="Batang" panose="02030600000101010101" pitchFamily="18" charset="-127"/>
            </a:endParaRPr>
          </a:p>
          <a:p>
            <a:pPr algn="ctr"/>
            <a:r>
              <a:rPr lang="en-US" sz="2000" i="1" dirty="0" smtClean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  <a:t>-Bobby Unser</a:t>
            </a:r>
            <a:endParaRPr lang="en-US" sz="2000" i="1" dirty="0">
              <a:solidFill>
                <a:srgbClr val="669900"/>
              </a:solidFill>
              <a:latin typeface="Lucida Sans" panose="020B0602030504020204" pitchFamily="34" charset="0"/>
              <a:ea typeface="Batang" panose="02030600000101010101" pitchFamily="18" charset="-127"/>
            </a:endParaRPr>
          </a:p>
        </p:txBody>
      </p:sp>
      <p:pic>
        <p:nvPicPr>
          <p:cNvPr id="10" name="Picture 9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9" y="4355399"/>
            <a:ext cx="1689501" cy="204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an Opportunity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4" name="Group 3" title="NIH Guide for Grants and Contracts"/>
          <p:cNvGrpSpPr/>
          <p:nvPr/>
        </p:nvGrpSpPr>
        <p:grpSpPr>
          <a:xfrm>
            <a:off x="609600" y="1812434"/>
            <a:ext cx="4038600" cy="4132182"/>
            <a:chOff x="990600" y="2269634"/>
            <a:chExt cx="4038600" cy="4132182"/>
          </a:xfrm>
        </p:grpSpPr>
        <p:grpSp>
          <p:nvGrpSpPr>
            <p:cNvPr id="5" name="Group 16"/>
            <p:cNvGrpSpPr/>
            <p:nvPr/>
          </p:nvGrpSpPr>
          <p:grpSpPr>
            <a:xfrm>
              <a:off x="990600" y="2269634"/>
              <a:ext cx="4038600" cy="4132182"/>
              <a:chOff x="990600" y="2269634"/>
              <a:chExt cx="4038600" cy="4132182"/>
            </a:xfrm>
          </p:grpSpPr>
          <p:sp>
            <p:nvSpPr>
              <p:cNvPr id="7" name="Rectangle 6"/>
              <p:cNvSpPr/>
              <p:nvPr/>
            </p:nvSpPr>
            <p:spPr>
              <a:xfrm rot="259087">
                <a:off x="990600" y="2623100"/>
                <a:ext cx="4038600" cy="3778716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outerShdw blurRad="889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tIns="0" bIns="91440" rtlCol="0" anchor="b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radley Hand ITC" pitchFamily="66" charset="0"/>
                    <a:ea typeface="+mn-ea"/>
                    <a:cs typeface="+mn-cs"/>
                  </a:rPr>
                  <a:t>NIH Guide</a:t>
                </a:r>
                <a:r>
                  <a:rPr kumimoji="0" lang="en-US" sz="20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radley Hand ITC" pitchFamily="66" charset="0"/>
                    <a:ea typeface="+mn-ea"/>
                    <a:cs typeface="+mn-cs"/>
                  </a:rPr>
                  <a:t> for Grants &amp; Contracts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radley Hand ITC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8" name="Rectangle 7" title="&quot;&quot;"/>
              <p:cNvSpPr/>
              <p:nvPr/>
            </p:nvSpPr>
            <p:spPr>
              <a:xfrm rot="259087">
                <a:off x="1310101" y="2855797"/>
                <a:ext cx="3522280" cy="3047209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9" name="Picture 8" title="&quot;&quot;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900" y="2269634"/>
                <a:ext cx="514350" cy="685800"/>
              </a:xfrm>
              <a:prstGeom prst="rect">
                <a:avLst/>
              </a:prstGeom>
            </p:spPr>
          </p:pic>
        </p:grpSp>
        <p:sp>
          <p:nvSpPr>
            <p:cNvPr id="6" name="Oval 2"/>
            <p:cNvSpPr/>
            <p:nvPr/>
          </p:nvSpPr>
          <p:spPr>
            <a:xfrm rot="300000">
              <a:off x="2084284" y="5022743"/>
              <a:ext cx="2702599" cy="999318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 title="Grants.gov Search screen shot"/>
          <p:cNvGrpSpPr/>
          <p:nvPr/>
        </p:nvGrpSpPr>
        <p:grpSpPr>
          <a:xfrm>
            <a:off x="4503223" y="1759687"/>
            <a:ext cx="4037158" cy="4130346"/>
            <a:chOff x="4503223" y="1759687"/>
            <a:chExt cx="4037158" cy="4130346"/>
          </a:xfrm>
        </p:grpSpPr>
        <p:grpSp>
          <p:nvGrpSpPr>
            <p:cNvPr id="18" name="Group 17"/>
            <p:cNvGrpSpPr/>
            <p:nvPr/>
          </p:nvGrpSpPr>
          <p:grpSpPr>
            <a:xfrm>
              <a:off x="4503223" y="1759687"/>
              <a:ext cx="4037158" cy="4130346"/>
              <a:chOff x="6052691" y="2425634"/>
              <a:chExt cx="3856912" cy="4004462"/>
            </a:xfrm>
          </p:grpSpPr>
          <p:sp>
            <p:nvSpPr>
              <p:cNvPr id="21" name="Rectangle 20"/>
              <p:cNvSpPr/>
              <p:nvPr/>
            </p:nvSpPr>
            <p:spPr>
              <a:xfrm rot="20876570">
                <a:off x="6052691" y="2734644"/>
                <a:ext cx="3856912" cy="369545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outerShdw blurRad="889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tIns="0" bIns="91440" rtlCol="0" anchor="b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Bradley Hand ITC" pitchFamily="66" charset="0"/>
                  </a:rPr>
                  <a:t>Grants.gov Search Opportunity</a:t>
                </a:r>
                <a:endParaRPr lang="en-US" sz="2000" b="1" dirty="0">
                  <a:solidFill>
                    <a:srgbClr val="FF0000"/>
                  </a:solidFill>
                  <a:latin typeface="Bradley Hand ITC" pitchFamily="66" charset="0"/>
                </a:endParaRPr>
              </a:p>
            </p:txBody>
          </p:sp>
          <p:pic>
            <p:nvPicPr>
              <p:cNvPr id="22" name="Picture 21" title="&quot;&quot;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20000">
                <a:off x="7234137" y="2425634"/>
                <a:ext cx="514350" cy="685800"/>
              </a:xfrm>
              <a:prstGeom prst="rect">
                <a:avLst/>
              </a:prstGeom>
            </p:spPr>
          </p:pic>
        </p:grpSp>
        <p:pic>
          <p:nvPicPr>
            <p:cNvPr id="19" name="Picture 2" title="&quot;&quot;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80000">
              <a:off x="4749532" y="2351420"/>
              <a:ext cx="3586774" cy="3122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Oval 19"/>
            <p:cNvSpPr/>
            <p:nvPr/>
          </p:nvSpPr>
          <p:spPr>
            <a:xfrm rot="300000">
              <a:off x="4917079" y="3986758"/>
              <a:ext cx="1022747" cy="968934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SBIR/STTR Parent Announcements</a:t>
            </a:r>
            <a:endParaRPr lang="en-US" dirty="0"/>
          </a:p>
        </p:txBody>
      </p:sp>
      <p:sp>
        <p:nvSpPr>
          <p:cNvPr id="4" name="Rectangle 3" title="&quot;&quot;"/>
          <p:cNvSpPr/>
          <p:nvPr/>
        </p:nvSpPr>
        <p:spPr>
          <a:xfrm>
            <a:off x="5189088" y="228600"/>
            <a:ext cx="3776353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7" name="Picture 3" descr="highligting Funding in navigation" title="SBIR/STTR web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524500" cy="445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title="Omnibus announcements for SBIR and ST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42" y="4152900"/>
            <a:ext cx="75438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 title="&quot;&quot;"/>
          <p:cNvSpPr>
            <a:spLocks noChangeArrowheads="1"/>
          </p:cNvSpPr>
          <p:nvPr/>
        </p:nvSpPr>
        <p:spPr bwMode="auto">
          <a:xfrm>
            <a:off x="4876800" y="4343400"/>
            <a:ext cx="914400" cy="4191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8" name="Oval 6" title="&quot;&quot;"/>
          <p:cNvSpPr>
            <a:spLocks noChangeArrowheads="1"/>
          </p:cNvSpPr>
          <p:nvPr/>
        </p:nvSpPr>
        <p:spPr bwMode="auto">
          <a:xfrm>
            <a:off x="4848367" y="4857750"/>
            <a:ext cx="828533" cy="32385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6172200" y="4324350"/>
            <a:ext cx="2567436" cy="457200"/>
          </a:xfrm>
          <a:prstGeom prst="wedgeRectCallout">
            <a:avLst>
              <a:gd name="adj1" fmla="val -62393"/>
              <a:gd name="adj2" fmla="val -13458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cs typeface="Times New Roman" pitchFamily="18" charset="0"/>
              </a:rPr>
              <a:t>SBIR: PA-14-071</a:t>
            </a:r>
            <a:endParaRPr lang="en-US" sz="24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6096000" y="4953000"/>
            <a:ext cx="2643636" cy="457200"/>
          </a:xfrm>
          <a:prstGeom prst="wedgeRectCallout">
            <a:avLst>
              <a:gd name="adj1" fmla="val -62620"/>
              <a:gd name="adj2" fmla="val -18653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cs typeface="Times New Roman" pitchFamily="18" charset="0"/>
              </a:rPr>
              <a:t>STTR: PA-14-072</a:t>
            </a:r>
            <a:endParaRPr lang="en-US" sz="24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200" y="6320141"/>
            <a:ext cx="8153400" cy="4616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cs typeface="Arial" charset="0"/>
                <a:hlinkClick r:id="rId4"/>
              </a:rPr>
              <a:t>http://sbir.nih.gov</a:t>
            </a:r>
            <a:r>
              <a:rPr lang="en-US" sz="2400" b="1" dirty="0" smtClean="0">
                <a:cs typeface="Arial" charset="0"/>
                <a:hlinkClick r:id="rId4"/>
              </a:rPr>
              <a:t>/</a:t>
            </a:r>
            <a:r>
              <a:rPr lang="en-US" sz="2400" b="1" dirty="0" smtClean="0">
                <a:cs typeface="Arial" charset="0"/>
              </a:rPr>
              <a:t> </a:t>
            </a:r>
            <a:endParaRPr lang="en-US" sz="2000" dirty="0">
              <a:cs typeface="Arial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5791200" y="228600"/>
            <a:ext cx="3136142" cy="3840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SBIR/STTR website provides direct links to omnibus and other funding opportunity announcements.</a:t>
            </a:r>
            <a:endParaRPr lang="en-US" dirty="0"/>
          </a:p>
        </p:txBody>
      </p:sp>
      <p:sp>
        <p:nvSpPr>
          <p:cNvPr id="13" name="AutoShape 6" title="&quot;&quot;"/>
          <p:cNvSpPr>
            <a:spLocks noChangeArrowheads="1"/>
          </p:cNvSpPr>
          <p:nvPr/>
        </p:nvSpPr>
        <p:spPr bwMode="auto">
          <a:xfrm rot="5400000">
            <a:off x="3019425" y="3152775"/>
            <a:ext cx="1676400" cy="40005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r"/>
            <a:endParaRPr lang="en-US" sz="1800"/>
          </a:p>
        </p:txBody>
      </p:sp>
      <p:sp>
        <p:nvSpPr>
          <p:cNvPr id="14" name="Oval 13" title="&quot;&quot;"/>
          <p:cNvSpPr>
            <a:spLocks noChangeArrowheads="1"/>
          </p:cNvSpPr>
          <p:nvPr/>
        </p:nvSpPr>
        <p:spPr bwMode="auto">
          <a:xfrm>
            <a:off x="1828800" y="2148680"/>
            <a:ext cx="3048000" cy="365919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9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title="screen shot of SBIR announcement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20" y="1828800"/>
            <a:ext cx="8034430" cy="45034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Opportunity Announcement (FOA)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868150" y="4343399"/>
            <a:ext cx="3581400" cy="810905"/>
          </a:xfrm>
          <a:prstGeom prst="wedgeRectCallout">
            <a:avLst>
              <a:gd name="adj1" fmla="val -89425"/>
              <a:gd name="adj2" fmla="val 44799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Standard SBIR/STTR Due </a:t>
            </a:r>
            <a:r>
              <a:rPr lang="en-US" sz="2400" b="1" dirty="0" smtClean="0">
                <a:solidFill>
                  <a:schemeClr val="accent2"/>
                </a:solidFill>
              </a:rPr>
              <a:t>Dates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4487150" y="5562600"/>
            <a:ext cx="3962400" cy="560211"/>
          </a:xfrm>
          <a:prstGeom prst="wedgeRectCallout">
            <a:avLst>
              <a:gd name="adj1" fmla="val -72775"/>
              <a:gd name="adj2" fmla="val -58184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Standard AIDS Due </a:t>
            </a:r>
            <a:r>
              <a:rPr lang="en-US" sz="2400" b="1" dirty="0" smtClean="0">
                <a:solidFill>
                  <a:schemeClr val="accent2"/>
                </a:solidFill>
              </a:rPr>
              <a:t>Dates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81001" y="1371600"/>
            <a:ext cx="4800600" cy="457200"/>
          </a:xfrm>
          <a:prstGeom prst="wedgeRectCallout">
            <a:avLst>
              <a:gd name="adj1" fmla="val -11215"/>
              <a:gd name="adj2" fmla="val -4679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cs typeface="Times New Roman" pitchFamily="18" charset="0"/>
              </a:rPr>
              <a:t>Carefully read full announcement.</a:t>
            </a:r>
            <a:endParaRPr lang="en-US" sz="24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215720" y="2133600"/>
            <a:ext cx="3581400" cy="990423"/>
          </a:xfrm>
          <a:prstGeom prst="wedgeRectCallout">
            <a:avLst>
              <a:gd name="adj1" fmla="val -73420"/>
              <a:gd name="adj2" fmla="val 18617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Related Notices: Check for updates to FOA.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6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SBIR/STTR Due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3733800"/>
            <a:ext cx="8763000" cy="1219200"/>
          </a:xfrm>
        </p:spPr>
        <p:txBody>
          <a:bodyPr/>
          <a:lstStyle/>
          <a:p>
            <a:r>
              <a:rPr lang="en-US" dirty="0" smtClean="0"/>
              <a:t>Change effective Sept. 5, 2015</a:t>
            </a:r>
          </a:p>
          <a:p>
            <a:pPr lvl="1"/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grants.nih.gov/grants/guide/notice-files/NOT-OD-15-038.html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1524000"/>
            <a:ext cx="850392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Current</a:t>
            </a:r>
            <a:endParaRPr lang="en-US" dirty="0"/>
          </a:p>
        </p:txBody>
      </p:sp>
      <p:graphicFrame>
        <p:nvGraphicFramePr>
          <p:cNvPr id="9" name="Table 8" descr="SBIR/STTR dates: April 5, August 5, December 5&#10;AIDS dates: May 7, September 7, January 7" title="due dates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158523"/>
              </p:ext>
            </p:extLst>
          </p:nvPr>
        </p:nvGraphicFramePr>
        <p:xfrm>
          <a:off x="1143000" y="2133600"/>
          <a:ext cx="619506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765"/>
                <a:gridCol w="1548765"/>
                <a:gridCol w="1548765"/>
                <a:gridCol w="1548765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Cycle</a:t>
                      </a:r>
                      <a:r>
                        <a:rPr lang="en-US" baseline="0" dirty="0" smtClean="0"/>
                        <a:t>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Cycle</a:t>
                      </a:r>
                      <a:r>
                        <a:rPr lang="en-US" baseline="0" dirty="0" smtClean="0"/>
                        <a:t>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Cycle III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SBIR/STTR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</a:t>
                      </a:r>
                      <a:r>
                        <a:rPr lang="en-US" baseline="0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</a:t>
                      </a:r>
                      <a:r>
                        <a:rPr lang="en-US" baseline="0" dirty="0" smtClean="0"/>
                        <a:t> 5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Sept.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Jan. 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 descr="SBIR/STTR dates: Sept. 5, Jan. 5, April 5.&#10;AIDS dates no longer apply" title="due dates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819496"/>
              </p:ext>
            </p:extLst>
          </p:nvPr>
        </p:nvGraphicFramePr>
        <p:xfrm>
          <a:off x="1196340" y="4724400"/>
          <a:ext cx="619506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765"/>
                <a:gridCol w="1548765"/>
                <a:gridCol w="1548765"/>
                <a:gridCol w="1548765"/>
              </a:tblGrid>
              <a:tr h="50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Cycle</a:t>
                      </a:r>
                      <a:r>
                        <a:rPr lang="en-US" baseline="0" dirty="0" smtClean="0"/>
                        <a:t>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Cycle</a:t>
                      </a:r>
                      <a:r>
                        <a:rPr lang="en-US" baseline="0" dirty="0" smtClean="0"/>
                        <a:t>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Cycle III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SBIR/STTR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Sept.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Jan.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April 5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AIDS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Separate AIDS dates no longer apply.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361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FOA-Specific Application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5489448" cy="4572000"/>
          </a:xfrm>
        </p:spPr>
        <p:txBody>
          <a:bodyPr/>
          <a:lstStyle/>
          <a:p>
            <a:r>
              <a:rPr lang="en-US" dirty="0" smtClean="0"/>
              <a:t>Read and follow all announcement instructions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Pay special attention to Section IV. Application and Submission Information</a:t>
            </a:r>
          </a:p>
          <a:p>
            <a:pPr lvl="1"/>
            <a:r>
              <a:rPr lang="en-US" dirty="0" smtClean="0"/>
              <a:t>Includes any FOA-specific submission instructions</a:t>
            </a:r>
          </a:p>
          <a:p>
            <a:pPr lvl="1"/>
            <a:r>
              <a:rPr lang="en-US" dirty="0" smtClean="0"/>
              <a:t>Instructions in FOA supersede instructions in the application guide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8" name="Picture 4" title="table of contents from funding opportunity announc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8593" y="1447800"/>
            <a:ext cx="2674407" cy="472686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Rectangle 5" title="&quot;&quot;"/>
          <p:cNvSpPr>
            <a:spLocks noChangeArrowheads="1"/>
          </p:cNvSpPr>
          <p:nvPr/>
        </p:nvSpPr>
        <p:spPr bwMode="auto">
          <a:xfrm>
            <a:off x="6019800" y="4572000"/>
            <a:ext cx="2819400" cy="175260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  <p:sp>
        <p:nvSpPr>
          <p:cNvPr id="10" name="AutoShape 6" title="&quot;&quot;"/>
          <p:cNvSpPr>
            <a:spLocks noChangeArrowheads="1"/>
          </p:cNvSpPr>
          <p:nvPr/>
        </p:nvSpPr>
        <p:spPr bwMode="auto">
          <a:xfrm>
            <a:off x="5257800" y="48006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r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Process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34" name="Picture 7" descr="MCBL00580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6963" y="3219450"/>
            <a:ext cx="129063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3979863" y="4143375"/>
            <a:ext cx="8763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sz="1400">
                <a:cs typeface="Arial" charset="0"/>
              </a:rPr>
              <a:t>AOR/SO</a:t>
            </a:r>
          </a:p>
        </p:txBody>
      </p:sp>
      <p:sp>
        <p:nvSpPr>
          <p:cNvPr id="37" name="Line 11" title="&quot;&quot;"/>
          <p:cNvSpPr>
            <a:spLocks noChangeShapeType="1"/>
          </p:cNvSpPr>
          <p:nvPr/>
        </p:nvSpPr>
        <p:spPr bwMode="auto">
          <a:xfrm flipH="1">
            <a:off x="1581150" y="2293937"/>
            <a:ext cx="1063625" cy="111601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 lIns="91433" tIns="45717" rIns="91433" bIns="45717"/>
          <a:lstStyle/>
          <a:p>
            <a:endParaRPr lang="en-US"/>
          </a:p>
        </p:txBody>
      </p:sp>
      <p:grpSp>
        <p:nvGrpSpPr>
          <p:cNvPr id="38" name="Group 12" title="&quot;&quot;"/>
          <p:cNvGrpSpPr>
            <a:grpSpLocks/>
          </p:cNvGrpSpPr>
          <p:nvPr/>
        </p:nvGrpSpPr>
        <p:grpSpPr bwMode="auto">
          <a:xfrm>
            <a:off x="1751013" y="2271712"/>
            <a:ext cx="595312" cy="1214438"/>
            <a:chOff x="96" y="336"/>
            <a:chExt cx="1238" cy="1488"/>
          </a:xfrm>
        </p:grpSpPr>
        <p:pic>
          <p:nvPicPr>
            <p:cNvPr id="39" name="Picture 13" descr="RRSF424_P1"/>
            <p:cNvPicPr>
              <a:picLocks noChangeAspect="1" noChangeArrowheads="1"/>
            </p:cNvPicPr>
            <p:nvPr/>
          </p:nvPicPr>
          <p:blipFill>
            <a:blip r:embed="rId3" cstate="print"/>
            <a:srcRect b="171"/>
            <a:stretch>
              <a:fillRect/>
            </a:stretch>
          </p:blipFill>
          <p:spPr bwMode="auto">
            <a:xfrm>
              <a:off x="288" y="336"/>
              <a:ext cx="104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4" descr="RRSF424_P1"/>
            <p:cNvPicPr>
              <a:picLocks noChangeAspect="1" noChangeArrowheads="1"/>
            </p:cNvPicPr>
            <p:nvPr/>
          </p:nvPicPr>
          <p:blipFill>
            <a:blip r:embed="rId3" cstate="print"/>
            <a:srcRect b="171"/>
            <a:stretch>
              <a:fillRect/>
            </a:stretch>
          </p:blipFill>
          <p:spPr bwMode="auto">
            <a:xfrm>
              <a:off x="192" y="432"/>
              <a:ext cx="104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5" descr="RRSF424_P1"/>
            <p:cNvPicPr>
              <a:picLocks noChangeAspect="1" noChangeArrowheads="1"/>
            </p:cNvPicPr>
            <p:nvPr/>
          </p:nvPicPr>
          <p:blipFill>
            <a:blip r:embed="rId3" cstate="print"/>
            <a:srcRect b="171"/>
            <a:stretch>
              <a:fillRect/>
            </a:stretch>
          </p:blipFill>
          <p:spPr bwMode="auto">
            <a:xfrm>
              <a:off x="96" y="528"/>
              <a:ext cx="104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0" y="4598987"/>
            <a:ext cx="1793875" cy="1920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/>
            <a:r>
              <a:rPr lang="en-US" sz="2000" b="1" dirty="0">
                <a:solidFill>
                  <a:srgbClr val="333399"/>
                </a:solidFill>
                <a:latin typeface="Arial Narrow" pitchFamily="34" charset="0"/>
                <a:cs typeface="Arial" charset="0"/>
              </a:rPr>
              <a:t>Find and download announcement, instructions and form package.</a:t>
            </a:r>
            <a:endParaRPr lang="en-US" dirty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43" name="Line 17" title="&quot;&quot;"/>
          <p:cNvSpPr>
            <a:spLocks noChangeShapeType="1"/>
          </p:cNvSpPr>
          <p:nvPr/>
        </p:nvSpPr>
        <p:spPr bwMode="auto">
          <a:xfrm>
            <a:off x="1851025" y="3867150"/>
            <a:ext cx="1635125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lIns="91433" tIns="45717" rIns="91433" bIns="45717"/>
          <a:lstStyle/>
          <a:p>
            <a:endParaRPr lang="en-US"/>
          </a:p>
        </p:txBody>
      </p:sp>
      <p:grpSp>
        <p:nvGrpSpPr>
          <p:cNvPr id="44" name="Group 18" title="&quot;&quot;"/>
          <p:cNvGrpSpPr>
            <a:grpSpLocks/>
          </p:cNvGrpSpPr>
          <p:nvPr/>
        </p:nvGrpSpPr>
        <p:grpSpPr bwMode="auto">
          <a:xfrm>
            <a:off x="2586038" y="3136900"/>
            <a:ext cx="595312" cy="1216025"/>
            <a:chOff x="96" y="336"/>
            <a:chExt cx="1238" cy="1488"/>
          </a:xfrm>
        </p:grpSpPr>
        <p:pic>
          <p:nvPicPr>
            <p:cNvPr id="45" name="Picture 19" descr="RRSF424_P1"/>
            <p:cNvPicPr>
              <a:picLocks noChangeAspect="1" noChangeArrowheads="1"/>
            </p:cNvPicPr>
            <p:nvPr/>
          </p:nvPicPr>
          <p:blipFill>
            <a:blip r:embed="rId3" cstate="print"/>
            <a:srcRect b="171"/>
            <a:stretch>
              <a:fillRect/>
            </a:stretch>
          </p:blipFill>
          <p:spPr bwMode="auto">
            <a:xfrm>
              <a:off x="288" y="336"/>
              <a:ext cx="104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0" descr="RRSF424_P1"/>
            <p:cNvPicPr>
              <a:picLocks noChangeAspect="1" noChangeArrowheads="1"/>
            </p:cNvPicPr>
            <p:nvPr/>
          </p:nvPicPr>
          <p:blipFill>
            <a:blip r:embed="rId3" cstate="print"/>
            <a:srcRect b="171"/>
            <a:stretch>
              <a:fillRect/>
            </a:stretch>
          </p:blipFill>
          <p:spPr bwMode="auto">
            <a:xfrm>
              <a:off x="192" y="432"/>
              <a:ext cx="104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1" descr="RRSF424_P1"/>
            <p:cNvPicPr>
              <a:picLocks noChangeAspect="1" noChangeArrowheads="1"/>
            </p:cNvPicPr>
            <p:nvPr/>
          </p:nvPicPr>
          <p:blipFill>
            <a:blip r:embed="rId3" cstate="print"/>
            <a:srcRect b="171"/>
            <a:stretch>
              <a:fillRect/>
            </a:stretch>
          </p:blipFill>
          <p:spPr bwMode="auto">
            <a:xfrm>
              <a:off x="96" y="528"/>
              <a:ext cx="104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1905000" y="4598987"/>
            <a:ext cx="1489075" cy="1920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/>
            <a:r>
              <a:rPr lang="en-US" sz="2000" b="1" dirty="0">
                <a:solidFill>
                  <a:srgbClr val="333399"/>
                </a:solidFill>
                <a:latin typeface="Arial Narrow" pitchFamily="34" charset="0"/>
                <a:cs typeface="Arial" charset="0"/>
              </a:rPr>
              <a:t>Prepare application per institution &amp; agency guidelines.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3505200" y="4598987"/>
            <a:ext cx="1601788" cy="1920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/>
            <a:r>
              <a:rPr lang="en-US" sz="2000" b="1" dirty="0">
                <a:solidFill>
                  <a:srgbClr val="333399"/>
                </a:solidFill>
                <a:latin typeface="Arial Narrow" pitchFamily="34" charset="0"/>
                <a:cs typeface="Arial" charset="0"/>
              </a:rPr>
              <a:t>Authorized Organization Rep. (AOR) submits application to Grants.gov.</a:t>
            </a:r>
            <a:endParaRPr lang="en-US" sz="2000" dirty="0">
              <a:solidFill>
                <a:srgbClr val="333399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0" name="Line 24" title="&quot;&quot;"/>
          <p:cNvSpPr>
            <a:spLocks noChangeShapeType="1"/>
          </p:cNvSpPr>
          <p:nvPr/>
        </p:nvSpPr>
        <p:spPr bwMode="auto">
          <a:xfrm flipH="1" flipV="1">
            <a:off x="3562350" y="2266950"/>
            <a:ext cx="457200" cy="10668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51" name="Line 25" title="&quot;&quot;"/>
          <p:cNvSpPr>
            <a:spLocks noChangeShapeType="1"/>
          </p:cNvSpPr>
          <p:nvPr/>
        </p:nvSpPr>
        <p:spPr bwMode="auto">
          <a:xfrm>
            <a:off x="4486275" y="2114550"/>
            <a:ext cx="6096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5257800" y="4614862"/>
            <a:ext cx="1763713" cy="1920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/>
            <a:r>
              <a:rPr lang="en-US" sz="2000" b="1" dirty="0">
                <a:solidFill>
                  <a:srgbClr val="333399"/>
                </a:solidFill>
                <a:latin typeface="Arial Narrow" pitchFamily="34" charset="0"/>
                <a:cs typeface="Arial" charset="0"/>
              </a:rPr>
              <a:t>eRA downloads application and verifies compliance with application instructions.</a:t>
            </a:r>
          </a:p>
        </p:txBody>
      </p:sp>
      <p:sp>
        <p:nvSpPr>
          <p:cNvPr id="53" name="Line 27" title="&quot;&quot;"/>
          <p:cNvSpPr>
            <a:spLocks noChangeShapeType="1"/>
          </p:cNvSpPr>
          <p:nvPr/>
        </p:nvSpPr>
        <p:spPr bwMode="auto">
          <a:xfrm flipV="1">
            <a:off x="5026025" y="2419350"/>
            <a:ext cx="1050925" cy="121126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54" name="Line 28" title="&quot;&quot;"/>
          <p:cNvSpPr>
            <a:spLocks noChangeShapeType="1"/>
          </p:cNvSpPr>
          <p:nvPr/>
        </p:nvSpPr>
        <p:spPr bwMode="auto">
          <a:xfrm flipH="1" flipV="1">
            <a:off x="6762750" y="2419350"/>
            <a:ext cx="390525" cy="8382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 type="triangle" w="med" len="med"/>
            <a:tailEnd type="triangle" w="med" len="med"/>
          </a:ln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7162800" y="4614862"/>
            <a:ext cx="1981200" cy="19383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/>
            <a:r>
              <a:rPr lang="en-US" sz="2000" b="1" dirty="0">
                <a:solidFill>
                  <a:srgbClr val="333399"/>
                </a:solidFill>
                <a:latin typeface="Arial Narrow" pitchFamily="34" charset="0"/>
                <a:cs typeface="Arial" charset="0"/>
              </a:rPr>
              <a:t>PI/SO check submission status and view assembled application in eRA Commons.</a:t>
            </a:r>
            <a:r>
              <a:rPr lang="en-US" sz="2000" dirty="0">
                <a:solidFill>
                  <a:srgbClr val="333399"/>
                </a:solidFill>
                <a:latin typeface="Arial Narrow" pitchFamily="34" charset="0"/>
                <a:cs typeface="Arial" charset="0"/>
              </a:rPr>
              <a:t> </a:t>
            </a:r>
          </a:p>
        </p:txBody>
      </p:sp>
      <p:pic>
        <p:nvPicPr>
          <p:cNvPr id="56" name="Picture 30" descr="Illustration of the eSubmission Process:&#10;- Find and download announcement, instructions and form package&#10;- PI prepares application per institution guidelines and sends it to AOR for submission&#10;- AOR submits application to Grants.gov&#10;- eRA retrieves application from Grants.gov and checks if for compliance with application instructions&#10;- PI and AOR/SO check submission status and view assembled application in eRA Common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0275" y="1643062"/>
            <a:ext cx="2286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1" y="2957282"/>
            <a:ext cx="1893664" cy="1420248"/>
          </a:xfrm>
          <a:prstGeom prst="rect">
            <a:avLst/>
          </a:prstGeom>
        </p:spPr>
      </p:pic>
      <p:pic>
        <p:nvPicPr>
          <p:cNvPr id="58" name="Picture 57" title="&quot;&quo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80" y="3048000"/>
            <a:ext cx="1893664" cy="1420248"/>
          </a:xfrm>
          <a:prstGeom prst="rect">
            <a:avLst/>
          </a:prstGeom>
        </p:spPr>
      </p:pic>
      <p:pic>
        <p:nvPicPr>
          <p:cNvPr id="8194" name="Picture 2" descr="Logo of and Link to Electronic Research Administration eRA Comm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746940"/>
            <a:ext cx="3438525" cy="56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title="portion of Grants.gov download package page showing download option for an F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70" y="4585649"/>
            <a:ext cx="874871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 title="announcement text highlighting Apply Electronically but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70" y="1876425"/>
            <a:ext cx="7800975" cy="200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Application Package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Line 11" title="&quot;&quot;"/>
          <p:cNvSpPr>
            <a:spLocks noChangeShapeType="1"/>
          </p:cNvSpPr>
          <p:nvPr/>
        </p:nvSpPr>
        <p:spPr bwMode="auto">
          <a:xfrm>
            <a:off x="1519238" y="3616882"/>
            <a:ext cx="4762" cy="4635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9603" y="4229051"/>
            <a:ext cx="64554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Links to Grants.gov Download </a:t>
            </a:r>
            <a:r>
              <a:rPr lang="en-US" sz="1600" dirty="0" smtClean="0"/>
              <a:t>Application Package </a:t>
            </a:r>
            <a:r>
              <a:rPr lang="en-US" sz="1600" dirty="0"/>
              <a:t>page for the FOA</a:t>
            </a:r>
          </a:p>
        </p:txBody>
      </p:sp>
      <p:sp>
        <p:nvSpPr>
          <p:cNvPr id="17" name="Oval 6" title="&quot;&quot;"/>
          <p:cNvSpPr>
            <a:spLocks noChangeArrowheads="1"/>
          </p:cNvSpPr>
          <p:nvPr/>
        </p:nvSpPr>
        <p:spPr bwMode="auto">
          <a:xfrm>
            <a:off x="200024" y="3159682"/>
            <a:ext cx="2695575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16" name="Oval 6" title="&quot;&quot;"/>
          <p:cNvSpPr>
            <a:spLocks noChangeArrowheads="1"/>
          </p:cNvSpPr>
          <p:nvPr/>
        </p:nvSpPr>
        <p:spPr bwMode="auto">
          <a:xfrm>
            <a:off x="7467599" y="4433249"/>
            <a:ext cx="1503883" cy="762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61833" y="5500049"/>
            <a:ext cx="8077200" cy="748351"/>
          </a:xfrm>
          <a:prstGeom prst="wedgeRectCallout">
            <a:avLst>
              <a:gd name="adj1" fmla="val -11215"/>
              <a:gd name="adj2" fmla="val -46798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dirty="0" smtClean="0">
                <a:solidFill>
                  <a:schemeClr val="accent2"/>
                </a:solidFill>
                <a:cs typeface="Times New Roman" pitchFamily="18" charset="0"/>
              </a:rPr>
              <a:t>Download link brings you to Grants.gov page to download application instructions and application forms package.</a:t>
            </a:r>
            <a:endParaRPr lang="en-US" sz="24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1524000"/>
            <a:ext cx="31534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Excerpt from announcement text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Guide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642872"/>
            <a:ext cx="4038600" cy="4681728"/>
          </a:xfrm>
        </p:spPr>
        <p:txBody>
          <a:bodyPr/>
          <a:lstStyle/>
          <a:p>
            <a:r>
              <a:rPr lang="en-US" dirty="0" smtClean="0"/>
              <a:t>Read and follow application guide instructions</a:t>
            </a:r>
          </a:p>
          <a:p>
            <a:pPr lvl="1"/>
            <a:r>
              <a:rPr lang="en-US" dirty="0" smtClean="0"/>
              <a:t>Part I: Instructions for Preparing and Submitting an Application</a:t>
            </a:r>
          </a:p>
          <a:p>
            <a:r>
              <a:rPr lang="en-US" dirty="0" smtClean="0"/>
              <a:t>Agency-specific instructions are marked with the </a:t>
            </a:r>
            <a:br>
              <a:rPr lang="en-US" dirty="0" smtClean="0"/>
            </a:br>
            <a:r>
              <a:rPr lang="en-US" dirty="0" smtClean="0"/>
              <a:t>HHS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6A5609F-50E7-4B9A-B62F-6598EDD47D6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 descr="dhhs_logo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419600"/>
            <a:ext cx="10318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62000" y="6167741"/>
            <a:ext cx="7391400" cy="461659"/>
          </a:xfrm>
          <a:prstGeom prst="rect">
            <a:avLst/>
          </a:prstGeom>
          <a:solidFill>
            <a:srgbClr val="FFFF66"/>
          </a:solidFill>
          <a:ln w="25400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lvl="1"/>
            <a:r>
              <a:rPr lang="en-US" sz="2400" dirty="0">
                <a:hlinkClick r:id="rId4"/>
              </a:rPr>
              <a:t>http://grants.nih.gov/grants/funding/424/index.htm</a:t>
            </a:r>
            <a:r>
              <a:rPr lang="en-US" sz="2400" dirty="0"/>
              <a:t> </a:t>
            </a:r>
          </a:p>
        </p:txBody>
      </p:sp>
      <p:pic>
        <p:nvPicPr>
          <p:cNvPr id="1026" name="Picture 2" title="SBIR/STTR application gu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447800"/>
            <a:ext cx="37719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Instructions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642872"/>
            <a:ext cx="4038600" cy="46817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Refer to Supplemental Instructions as needed</a:t>
            </a:r>
          </a:p>
          <a:p>
            <a:pPr lvl="1"/>
            <a:r>
              <a:rPr lang="en-US" dirty="0" smtClean="0"/>
              <a:t>Part II: Supplemental Instructions for Preparing the Protection of Human Subjects Section of Research Plan</a:t>
            </a:r>
          </a:p>
          <a:p>
            <a:pPr lvl="1"/>
            <a:r>
              <a:rPr lang="en-US" dirty="0" smtClean="0"/>
              <a:t>Part III: Policies, Assurances, Definitions and Other Information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6A5609F-50E7-4B9A-B62F-6598EDD47D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62000" y="6167741"/>
            <a:ext cx="7391400" cy="461659"/>
          </a:xfrm>
          <a:prstGeom prst="rect">
            <a:avLst/>
          </a:prstGeom>
          <a:solidFill>
            <a:srgbClr val="FFFF66"/>
          </a:solidFill>
          <a:ln w="25400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lvl="1"/>
            <a:r>
              <a:rPr lang="en-US" sz="2400" dirty="0">
                <a:hlinkClick r:id="rId3"/>
              </a:rPr>
              <a:t>http://grants.nih.gov/grants/funding/424/index.htm</a:t>
            </a:r>
            <a:r>
              <a:rPr lang="en-US" sz="2400" dirty="0"/>
              <a:t> </a:t>
            </a:r>
          </a:p>
        </p:txBody>
      </p:sp>
      <p:pic>
        <p:nvPicPr>
          <p:cNvPr id="8" name="Picture 3" title="supplemental instructions title 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717716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Your Application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743200"/>
            <a:ext cx="8382000" cy="1673225"/>
          </a:xfrm>
        </p:spPr>
        <p:txBody>
          <a:bodyPr/>
          <a:lstStyle/>
          <a:p>
            <a:r>
              <a:rPr lang="en-US" dirty="0" smtClean="0"/>
              <a:t>Working with </a:t>
            </a:r>
            <a:r>
              <a:rPr lang="en-US" dirty="0" err="1" smtClean="0"/>
              <a:t>Grants.gov’s</a:t>
            </a:r>
            <a:r>
              <a:rPr lang="en-US" dirty="0" smtClean="0"/>
              <a:t> downloadable forms</a:t>
            </a:r>
          </a:p>
          <a:p>
            <a:r>
              <a:rPr lang="en-US" dirty="0" smtClean="0"/>
              <a:t>Avoiding common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91677"/>
            <a:ext cx="769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  <a:t>A smart man makes a mistake, learns from it, and never makes that mistake again. </a:t>
            </a:r>
            <a:r>
              <a:rPr lang="en-US" sz="2400" i="1" dirty="0" smtClean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  <a:t/>
            </a:r>
            <a:br>
              <a:rPr lang="en-US" sz="2400" i="1" dirty="0" smtClean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</a:br>
            <a:r>
              <a:rPr lang="en-US" sz="2400" i="1" dirty="0" smtClean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  <a:t>But </a:t>
            </a:r>
            <a:r>
              <a:rPr lang="en-US" sz="2400" i="1" dirty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  <a:t>a wise man finds a smart man </a:t>
            </a:r>
            <a:r>
              <a:rPr lang="en-US" sz="2400" i="1" dirty="0" smtClean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  <a:t/>
            </a:r>
            <a:br>
              <a:rPr lang="en-US" sz="2400" i="1" dirty="0" smtClean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</a:br>
            <a:r>
              <a:rPr lang="en-US" sz="2400" i="1" dirty="0" smtClean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  <a:t>and learns </a:t>
            </a:r>
            <a:r>
              <a:rPr lang="en-US" sz="2400" i="1" dirty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  <a:t>from him how to avoid </a:t>
            </a:r>
            <a:r>
              <a:rPr lang="en-US" sz="2400" i="1" dirty="0" smtClean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  <a:t/>
            </a:r>
            <a:br>
              <a:rPr lang="en-US" sz="2400" i="1" dirty="0" smtClean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</a:br>
            <a:r>
              <a:rPr lang="en-US" sz="2400" i="1" dirty="0" smtClean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  <a:t>the mistake </a:t>
            </a:r>
            <a:r>
              <a:rPr lang="en-US" sz="2400" i="1" dirty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  <a:t>altogether.</a:t>
            </a:r>
          </a:p>
          <a:p>
            <a:pPr algn="ctr"/>
            <a:endParaRPr lang="en-US" i="1" dirty="0" smtClean="0">
              <a:solidFill>
                <a:srgbClr val="669900"/>
              </a:solidFill>
              <a:latin typeface="Lucida Sans" panose="020B0602030504020204" pitchFamily="34" charset="0"/>
              <a:ea typeface="Batang" panose="02030600000101010101" pitchFamily="18" charset="-127"/>
            </a:endParaRPr>
          </a:p>
          <a:p>
            <a:pPr algn="ctr"/>
            <a:r>
              <a:rPr lang="en-US" sz="2000" i="1" dirty="0" smtClean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  <a:t>-Roy H. Williams, Businessman</a:t>
            </a:r>
            <a:endParaRPr lang="en-US" sz="2000" i="1" dirty="0">
              <a:solidFill>
                <a:srgbClr val="669900"/>
              </a:solidFill>
              <a:latin typeface="Lucida Sans" panose="020B0602030504020204" pitchFamily="34" charset="0"/>
              <a:ea typeface="Batang" panose="02030600000101010101" pitchFamily="18" charset="-127"/>
            </a:endParaRPr>
          </a:p>
        </p:txBody>
      </p:sp>
      <p:pic>
        <p:nvPicPr>
          <p:cNvPr id="9" name="Picture 8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224158"/>
            <a:ext cx="2590800" cy="2710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title="Top of Application Form 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6" y="1752600"/>
            <a:ext cx="8238666" cy="4429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with </a:t>
            </a:r>
            <a:r>
              <a:rPr lang="en-US" dirty="0" err="1" smtClean="0"/>
              <a:t>Grants.gov’s</a:t>
            </a:r>
            <a:r>
              <a:rPr lang="en-US" dirty="0" smtClean="0"/>
              <a:t> Downloadable Forms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21229" y="2136844"/>
            <a:ext cx="2970371" cy="2816156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Make sure you have the correct application package. </a:t>
            </a:r>
          </a:p>
          <a:p>
            <a:endParaRPr lang="en-US" sz="900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FOA information is automatically populated and not editable.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6" name="AutoShape 7" title="&quot;&quot;"/>
          <p:cNvSpPr>
            <a:spLocks/>
          </p:cNvSpPr>
          <p:nvPr/>
        </p:nvSpPr>
        <p:spPr bwMode="auto">
          <a:xfrm>
            <a:off x="5334000" y="2362200"/>
            <a:ext cx="609600" cy="2590800"/>
          </a:xfrm>
          <a:prstGeom prst="rightBrace">
            <a:avLst>
              <a:gd name="adj1" fmla="val 3541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  <p:sp>
        <p:nvSpPr>
          <p:cNvPr id="7" name="Line 10" title="&quot;&quot;"/>
          <p:cNvSpPr>
            <a:spLocks noChangeShapeType="1"/>
          </p:cNvSpPr>
          <p:nvPr/>
        </p:nvSpPr>
        <p:spPr bwMode="auto">
          <a:xfrm flipV="1">
            <a:off x="4495800" y="5513096"/>
            <a:ext cx="3175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38200" y="5810604"/>
            <a:ext cx="7543800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Mandatory Grants.gov fields highlighted </a:t>
            </a:r>
            <a:r>
              <a:rPr lang="en-US" sz="2400" dirty="0" smtClean="0">
                <a:solidFill>
                  <a:schemeClr val="accent2"/>
                </a:solidFill>
              </a:rPr>
              <a:t>with </a:t>
            </a:r>
            <a:r>
              <a:rPr lang="en-US" sz="2400" dirty="0">
                <a:solidFill>
                  <a:schemeClr val="accent2"/>
                </a:solidFill>
              </a:rPr>
              <a:t>red box</a:t>
            </a:r>
            <a:r>
              <a:rPr lang="en-US" sz="2400" dirty="0" smtClean="0">
                <a:solidFill>
                  <a:schemeClr val="accent2"/>
                </a:solidFill>
              </a:rPr>
              <a:t>.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Not all fields required by NIH will be highlighted.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029200" y="1219200"/>
            <a:ext cx="3824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*Application Form Screen - Top*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title="Bottom of Top of Application Form 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981200"/>
            <a:ext cx="8086725" cy="413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Working with </a:t>
            </a:r>
            <a:r>
              <a:rPr lang="en-US" dirty="0" err="1"/>
              <a:t>Grants.gov’s</a:t>
            </a:r>
            <a:r>
              <a:rPr lang="en-US" dirty="0"/>
              <a:t> Downloadable Forms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8255" y="1311028"/>
            <a:ext cx="418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dirty="0"/>
              <a:t>*Application Form Screen - Bottom*</a:t>
            </a:r>
          </a:p>
        </p:txBody>
      </p:sp>
      <p:sp>
        <p:nvSpPr>
          <p:cNvPr id="6" name="Oval 8" title="&quot;&quot;"/>
          <p:cNvSpPr>
            <a:spLocks noChangeArrowheads="1"/>
          </p:cNvSpPr>
          <p:nvPr/>
        </p:nvSpPr>
        <p:spPr bwMode="auto">
          <a:xfrm>
            <a:off x="848040" y="2362200"/>
            <a:ext cx="12954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  <p:sp>
        <p:nvSpPr>
          <p:cNvPr id="7" name="Line 9" title="&quot;&quot;"/>
          <p:cNvSpPr>
            <a:spLocks noChangeShapeType="1"/>
          </p:cNvSpPr>
          <p:nvPr/>
        </p:nvSpPr>
        <p:spPr bwMode="auto">
          <a:xfrm flipH="1" flipV="1">
            <a:off x="2256501" y="2590800"/>
            <a:ext cx="2277397" cy="37854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491602" y="2816937"/>
            <a:ext cx="4181168" cy="156966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Complete the </a:t>
            </a:r>
            <a:r>
              <a:rPr lang="en-US" sz="2400" b="1" dirty="0">
                <a:solidFill>
                  <a:schemeClr val="accent2"/>
                </a:solidFill>
              </a:rPr>
              <a:t>SF 424 (R&amp;R)</a:t>
            </a:r>
            <a:r>
              <a:rPr lang="en-US" sz="2400" dirty="0">
                <a:solidFill>
                  <a:schemeClr val="accent2"/>
                </a:solidFill>
              </a:rPr>
              <a:t> form first—info from this form pre-populates fields in other forms in the package.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734240" y="4724400"/>
            <a:ext cx="3282948" cy="156966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See application guide to determine which </a:t>
            </a:r>
            <a:r>
              <a:rPr lang="en-US" sz="2400" b="1" dirty="0">
                <a:solidFill>
                  <a:schemeClr val="accent2"/>
                </a:solidFill>
              </a:rPr>
              <a:t>Optional </a:t>
            </a:r>
            <a:r>
              <a:rPr lang="en-US" sz="2400" dirty="0" smtClean="0">
                <a:solidFill>
                  <a:schemeClr val="accent2"/>
                </a:solidFill>
              </a:rPr>
              <a:t>forms you </a:t>
            </a:r>
            <a:r>
              <a:rPr lang="en-US" sz="2400" dirty="0">
                <a:solidFill>
                  <a:schemeClr val="accent2"/>
                </a:solidFill>
              </a:rPr>
              <a:t>need to complete.</a:t>
            </a:r>
          </a:p>
        </p:txBody>
      </p:sp>
      <p:sp>
        <p:nvSpPr>
          <p:cNvPr id="10" name="Line 5" title="&quot;&quot;"/>
          <p:cNvSpPr>
            <a:spLocks noChangeShapeType="1"/>
          </p:cNvSpPr>
          <p:nvPr/>
        </p:nvSpPr>
        <p:spPr bwMode="auto">
          <a:xfrm flipH="1">
            <a:off x="4962840" y="1604960"/>
            <a:ext cx="387202" cy="33949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50042" y="1371600"/>
            <a:ext cx="3717758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Save</a:t>
            </a:r>
            <a:r>
              <a:rPr lang="en-US" sz="2400" dirty="0">
                <a:solidFill>
                  <a:schemeClr val="accent2"/>
                </a:solidFill>
              </a:rPr>
              <a:t> the package locally.</a:t>
            </a:r>
          </a:p>
        </p:txBody>
      </p:sp>
      <p:sp>
        <p:nvSpPr>
          <p:cNvPr id="12" name="Oval 13" title="&quot;&quot;"/>
          <p:cNvSpPr>
            <a:spLocks noChangeArrowheads="1"/>
          </p:cNvSpPr>
          <p:nvPr/>
        </p:nvSpPr>
        <p:spPr bwMode="auto">
          <a:xfrm>
            <a:off x="4191000" y="1944456"/>
            <a:ext cx="838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447800"/>
            <a:ext cx="8503920" cy="4572000"/>
          </a:xfrm>
        </p:spPr>
        <p:txBody>
          <a:bodyPr/>
          <a:lstStyle/>
          <a:p>
            <a:r>
              <a:rPr lang="en-US" dirty="0"/>
              <a:t>Follow FOA-specific </a:t>
            </a:r>
            <a:r>
              <a:rPr lang="en-US" dirty="0" smtClean="0"/>
              <a:t>(</a:t>
            </a:r>
            <a:r>
              <a:rPr lang="en-US" dirty="0"/>
              <a:t>e.g., special attachments, specific section </a:t>
            </a:r>
            <a:r>
              <a:rPr lang="en-US" dirty="0" smtClean="0"/>
              <a:t>headings) and </a:t>
            </a:r>
            <a:r>
              <a:rPr lang="en-US" dirty="0"/>
              <a:t>application guide </a:t>
            </a:r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eRA systems will catch many, but not all errors – some items are checked by staff post-submission</a:t>
            </a:r>
            <a:endParaRPr lang="en-US" dirty="0"/>
          </a:p>
          <a:p>
            <a:r>
              <a:rPr lang="en-US" dirty="0" smtClean="0"/>
              <a:t>Take advantage of posted ‘Additional Format Pages’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grants.nih.gov/grants/funding/424/index.htm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482353"/>
            <a:ext cx="2362200" cy="2362200"/>
          </a:xfrm>
          <a:prstGeom prst="rect">
            <a:avLst/>
          </a:prstGeom>
        </p:spPr>
      </p:pic>
      <p:pic>
        <p:nvPicPr>
          <p:cNvPr id="6146" name="Picture 2" title="Additional Format Pages sc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419286"/>
            <a:ext cx="5257799" cy="228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13" title="&quot;&quot;"/>
          <p:cNvSpPr>
            <a:spLocks noChangeArrowheads="1"/>
          </p:cNvSpPr>
          <p:nvPr/>
        </p:nvSpPr>
        <p:spPr bwMode="auto">
          <a:xfrm>
            <a:off x="1219200" y="6105036"/>
            <a:ext cx="3886200" cy="600564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2971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title="SF424 R&amp;R form highlighting DUNS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24325"/>
            <a:ext cx="8029575" cy="204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1527048"/>
            <a:ext cx="7510272" cy="4572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Make sure the </a:t>
            </a:r>
            <a:r>
              <a:rPr lang="en-US" dirty="0">
                <a:solidFill>
                  <a:srgbClr val="C00000"/>
                </a:solidFill>
              </a:rPr>
              <a:t>DUNS number on the SF424 (R&amp;R) cover form </a:t>
            </a:r>
            <a:r>
              <a:rPr lang="en-US" dirty="0" smtClean="0">
                <a:solidFill>
                  <a:srgbClr val="C00000"/>
                </a:solidFill>
              </a:rPr>
              <a:t>matches </a:t>
            </a:r>
            <a:r>
              <a:rPr lang="en-US" dirty="0">
                <a:solidFill>
                  <a:srgbClr val="C00000"/>
                </a:solidFill>
              </a:rPr>
              <a:t>the DUNS number used for </a:t>
            </a:r>
            <a:r>
              <a:rPr lang="en-US" dirty="0" smtClean="0">
                <a:solidFill>
                  <a:srgbClr val="C00000"/>
                </a:solidFill>
              </a:rPr>
              <a:t>all registrations.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Submitter must be authorized to submit applications for organization DUNS.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Oval 13" title="&quot;&quot;"/>
          <p:cNvSpPr>
            <a:spLocks noChangeArrowheads="1"/>
          </p:cNvSpPr>
          <p:nvPr/>
        </p:nvSpPr>
        <p:spPr bwMode="auto">
          <a:xfrm>
            <a:off x="4615656" y="5572125"/>
            <a:ext cx="4147344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  <p:sp>
        <p:nvSpPr>
          <p:cNvPr id="10" name="Oval 13" title="&quot;&quot;"/>
          <p:cNvSpPr>
            <a:spLocks noChangeArrowheads="1"/>
          </p:cNvSpPr>
          <p:nvPr/>
        </p:nvSpPr>
        <p:spPr bwMode="auto">
          <a:xfrm>
            <a:off x="228600" y="4124325"/>
            <a:ext cx="33528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1" y="21336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752600"/>
            <a:ext cx="7815072" cy="43464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Watch out for fields required by NIH that are not marked required on forms used federal-wide.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Picture 4" title="Project Performance Sites form highlighting DUNS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7375"/>
            <a:ext cx="8305800" cy="3044825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13" title="&quot;&quot;"/>
          <p:cNvSpPr>
            <a:spLocks noChangeArrowheads="1"/>
          </p:cNvSpPr>
          <p:nvPr/>
        </p:nvSpPr>
        <p:spPr bwMode="auto">
          <a:xfrm>
            <a:off x="1676400" y="4041775"/>
            <a:ext cx="14478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4267200" y="3917386"/>
            <a:ext cx="3124200" cy="961030"/>
          </a:xfrm>
          <a:prstGeom prst="wedgeRectCallout">
            <a:avLst>
              <a:gd name="adj1" fmla="val -81041"/>
              <a:gd name="adj2" fmla="val -16768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Primary site DUNS is required by </a:t>
            </a:r>
            <a:r>
              <a:rPr lang="en-US" sz="2400" dirty="0" smtClean="0">
                <a:solidFill>
                  <a:schemeClr val="accent2"/>
                </a:solidFill>
              </a:rPr>
              <a:t>NIH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9" name="Oval 13" title="&quot;&quot;"/>
          <p:cNvSpPr>
            <a:spLocks noChangeArrowheads="1"/>
          </p:cNvSpPr>
          <p:nvPr/>
        </p:nvSpPr>
        <p:spPr bwMode="auto">
          <a:xfrm>
            <a:off x="2854657" y="3203575"/>
            <a:ext cx="33528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609600"/>
            <a:ext cx="186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625" y="228600"/>
            <a:ext cx="4575175" cy="1066800"/>
          </a:xfrm>
        </p:spPr>
        <p:txBody>
          <a:bodyPr/>
          <a:lstStyle/>
          <a:p>
            <a:r>
              <a:rPr lang="en-US" dirty="0" smtClean="0"/>
              <a:t>Avoid Common Errors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1625" y="533400"/>
            <a:ext cx="5718175" cy="1828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88A44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9pPr>
          </a:lstStyle>
          <a:p>
            <a:r>
              <a:rPr lang="en-US" dirty="0" smtClean="0"/>
              <a:t>Avoid Common Errors</a:t>
            </a:r>
            <a:endParaRPr lang="en-US" dirty="0"/>
          </a:p>
        </p:txBody>
      </p:sp>
      <p:pic>
        <p:nvPicPr>
          <p:cNvPr id="5" name="Picture 6" title="R&amp;R Senior key Person 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6019800" cy="5576887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0" title="&quot;&quot;"/>
          <p:cNvSpPr>
            <a:spLocks noChangeShapeType="1"/>
          </p:cNvSpPr>
          <p:nvPr/>
        </p:nvSpPr>
        <p:spPr bwMode="auto">
          <a:xfrm flipH="1">
            <a:off x="4191000" y="2667000"/>
            <a:ext cx="15240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828800" y="2590800"/>
            <a:ext cx="2324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b="1">
                <a:solidFill>
                  <a:srgbClr val="FF3300"/>
                </a:solidFill>
                <a:cs typeface="Arial" charset="0"/>
              </a:rPr>
              <a:t>Enter PI Commons Username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715000" y="1790700"/>
            <a:ext cx="2819400" cy="15779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accent2"/>
                </a:solidFill>
                <a:cs typeface="Arial" charset="0"/>
              </a:rPr>
              <a:t>eRA </a:t>
            </a:r>
            <a:r>
              <a:rPr lang="en-US" sz="2400" dirty="0">
                <a:solidFill>
                  <a:schemeClr val="accent2"/>
                </a:solidFill>
                <a:cs typeface="Arial" charset="0"/>
              </a:rPr>
              <a:t>Commons  </a:t>
            </a:r>
            <a:br>
              <a:rPr lang="en-US" sz="2400" dirty="0">
                <a:solidFill>
                  <a:schemeClr val="accent2"/>
                </a:solidFill>
                <a:cs typeface="Arial" charset="0"/>
              </a:rPr>
            </a:br>
            <a:r>
              <a:rPr lang="en-US" sz="2400" dirty="0">
                <a:solidFill>
                  <a:schemeClr val="accent2"/>
                </a:solidFill>
                <a:cs typeface="Arial" charset="0"/>
              </a:rPr>
              <a:t>username must be supplied in the </a:t>
            </a:r>
            <a:r>
              <a:rPr lang="en-US" sz="2400" i="1" dirty="0">
                <a:solidFill>
                  <a:schemeClr val="accent2"/>
                </a:solidFill>
                <a:cs typeface="Arial" charset="0"/>
              </a:rPr>
              <a:t>Credential</a:t>
            </a:r>
            <a:r>
              <a:rPr lang="en-US" sz="2400" dirty="0">
                <a:solidFill>
                  <a:schemeClr val="accent2"/>
                </a:solidFill>
                <a:cs typeface="Arial" charset="0"/>
              </a:rPr>
              <a:t> field</a:t>
            </a:r>
            <a:endParaRPr lang="en-US" sz="1200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105400" y="3581400"/>
            <a:ext cx="3429000" cy="2308225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accent2"/>
                </a:solidFill>
                <a:cs typeface="Arial" charset="0"/>
              </a:rPr>
              <a:t>For </a:t>
            </a:r>
            <a:r>
              <a:rPr lang="en-US" sz="2400" dirty="0">
                <a:solidFill>
                  <a:schemeClr val="accent2"/>
                </a:solidFill>
                <a:cs typeface="Arial" charset="0"/>
              </a:rPr>
              <a:t>multiple PD/PI applications, select the PD/PI role for each PI and provide their eRA Commons username in the </a:t>
            </a:r>
            <a:r>
              <a:rPr lang="en-US" sz="2400" i="1" dirty="0">
                <a:solidFill>
                  <a:schemeClr val="accent2"/>
                </a:solidFill>
                <a:cs typeface="Arial" charset="0"/>
              </a:rPr>
              <a:t>Credential</a:t>
            </a:r>
            <a:r>
              <a:rPr lang="en-US" sz="2400" dirty="0">
                <a:solidFill>
                  <a:schemeClr val="accent2"/>
                </a:solidFill>
                <a:cs typeface="Arial" charset="0"/>
              </a:rPr>
              <a:t> field </a:t>
            </a:r>
            <a:endParaRPr lang="en-US" sz="1200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10" name="Line 10" title="&quot;&quot;"/>
          <p:cNvSpPr>
            <a:spLocks noChangeShapeType="1"/>
          </p:cNvSpPr>
          <p:nvPr/>
        </p:nvSpPr>
        <p:spPr bwMode="auto">
          <a:xfrm flipH="1" flipV="1">
            <a:off x="4114800" y="5181600"/>
            <a:ext cx="990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11" name="Line 10" title="&quot;&quot;"/>
          <p:cNvSpPr>
            <a:spLocks noChangeShapeType="1"/>
          </p:cNvSpPr>
          <p:nvPr/>
        </p:nvSpPr>
        <p:spPr bwMode="auto">
          <a:xfrm flipH="1">
            <a:off x="3962400" y="5181600"/>
            <a:ext cx="11430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828800" y="4983162"/>
            <a:ext cx="232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b="1">
                <a:solidFill>
                  <a:srgbClr val="FF3300"/>
                </a:solidFill>
                <a:cs typeface="Arial" charset="0"/>
              </a:rPr>
              <a:t>Enter PI Commons Username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43000" y="5181600"/>
            <a:ext cx="1955971" cy="27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FF3300"/>
                </a:solidFill>
                <a:cs typeface="Arial" charset="0"/>
              </a:rPr>
              <a:t>Select PD/PI </a:t>
            </a:r>
            <a:r>
              <a:rPr lang="en-US" sz="1200" b="1" dirty="0" smtClean="0">
                <a:solidFill>
                  <a:srgbClr val="FF3300"/>
                </a:solidFill>
                <a:cs typeface="Arial" charset="0"/>
              </a:rPr>
              <a:t>for </a:t>
            </a:r>
            <a:r>
              <a:rPr lang="en-US" sz="1200" b="1" dirty="0">
                <a:solidFill>
                  <a:srgbClr val="FF3300"/>
                </a:solidFill>
                <a:cs typeface="Arial" charset="0"/>
              </a:rPr>
              <a:t>each PI</a:t>
            </a:r>
          </a:p>
        </p:txBody>
      </p:sp>
      <p:sp>
        <p:nvSpPr>
          <p:cNvPr id="14" name="Oval 13" title="&quot;&quot;"/>
          <p:cNvSpPr>
            <a:spLocks noChangeArrowheads="1"/>
          </p:cNvSpPr>
          <p:nvPr/>
        </p:nvSpPr>
        <p:spPr bwMode="auto">
          <a:xfrm>
            <a:off x="990600" y="762000"/>
            <a:ext cx="45720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241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</a:t>
            </a:r>
            <a:r>
              <a:rPr lang="en-US" dirty="0"/>
              <a:t>to Apply &amp; Register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Registrations</a:t>
            </a:r>
          </a:p>
          <a:p>
            <a:r>
              <a:rPr lang="en-US" dirty="0" smtClean="0"/>
              <a:t>Software needed</a:t>
            </a:r>
          </a:p>
          <a:p>
            <a:r>
              <a:rPr lang="en-US" dirty="0" smtClean="0"/>
              <a:t>Submission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4419600"/>
            <a:ext cx="6400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  <a:t>Success depends upon previous preparation, and without such preparation there is sure to be failure.</a:t>
            </a:r>
            <a:br>
              <a:rPr lang="en-US" sz="2400" i="1" dirty="0" smtClean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</a:br>
            <a:endParaRPr lang="en-US" i="1" dirty="0" smtClean="0">
              <a:solidFill>
                <a:srgbClr val="669900"/>
              </a:solidFill>
              <a:latin typeface="Lucida Sans" panose="020B0602030504020204" pitchFamily="34" charset="0"/>
              <a:ea typeface="Batang" panose="02030600000101010101" pitchFamily="18" charset="-127"/>
            </a:endParaRPr>
          </a:p>
          <a:p>
            <a:pPr algn="ctr"/>
            <a:r>
              <a:rPr lang="en-US" sz="2400" i="1" dirty="0" smtClean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  <a:t>-Confucius</a:t>
            </a:r>
            <a:endParaRPr lang="en-US" sz="2400" i="1" dirty="0">
              <a:solidFill>
                <a:srgbClr val="669900"/>
              </a:solidFill>
              <a:latin typeface="Lucida Sans" panose="020B0602030504020204" pitchFamily="34" charset="0"/>
              <a:ea typeface="Batang" panose="02030600000101010101" pitchFamily="18" charset="-127"/>
            </a:endParaRPr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425042"/>
            <a:ext cx="3810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Common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" name="Picture 6" title="R&amp;R Senior Key Person 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6019800" cy="557688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0" title="&quot;&quot;"/>
          <p:cNvSpPr>
            <a:spLocks noChangeShapeType="1"/>
          </p:cNvSpPr>
          <p:nvPr/>
        </p:nvSpPr>
        <p:spPr bwMode="auto">
          <a:xfrm flipH="1" flipV="1">
            <a:off x="3886200" y="3176587"/>
            <a:ext cx="12192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905000" y="3048000"/>
            <a:ext cx="1573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FF3300"/>
                </a:solidFill>
                <a:cs typeface="Arial" charset="0"/>
              </a:rPr>
              <a:t>Organization Name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257800" y="3185319"/>
            <a:ext cx="3429000" cy="1200323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accent2"/>
                </a:solidFill>
                <a:cs typeface="Arial" charset="0"/>
              </a:rPr>
              <a:t>NIH </a:t>
            </a:r>
            <a:r>
              <a:rPr lang="en-US" sz="2400" dirty="0">
                <a:solidFill>
                  <a:schemeClr val="accent2"/>
                </a:solidFill>
                <a:cs typeface="Arial" charset="0"/>
              </a:rPr>
              <a:t>requires the Organization name  for all </a:t>
            </a:r>
            <a:r>
              <a:rPr lang="en-US" sz="2400" dirty="0" err="1">
                <a:solidFill>
                  <a:schemeClr val="accent2"/>
                </a:solidFill>
                <a:cs typeface="Arial" charset="0"/>
              </a:rPr>
              <a:t>Sr</a:t>
            </a:r>
            <a:r>
              <a:rPr lang="en-US" sz="2400" dirty="0">
                <a:solidFill>
                  <a:schemeClr val="accent2"/>
                </a:solidFill>
                <a:cs typeface="Arial" charset="0"/>
              </a:rPr>
              <a:t>/Key listed.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828800" y="5440363"/>
            <a:ext cx="2005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FF3300"/>
                </a:solidFill>
                <a:cs typeface="Arial" charset="0"/>
              </a:rPr>
              <a:t>Enter Organization Name</a:t>
            </a:r>
          </a:p>
        </p:txBody>
      </p:sp>
      <p:sp>
        <p:nvSpPr>
          <p:cNvPr id="11" name="Line 10" title="&quot;&quot;"/>
          <p:cNvSpPr>
            <a:spLocks noChangeShapeType="1"/>
          </p:cNvSpPr>
          <p:nvPr/>
        </p:nvSpPr>
        <p:spPr bwMode="auto">
          <a:xfrm flipH="1">
            <a:off x="3733800" y="3557587"/>
            <a:ext cx="1371600" cy="1905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12" name="Oval 13" title="&quot;&quot;"/>
          <p:cNvSpPr>
            <a:spLocks noChangeArrowheads="1"/>
          </p:cNvSpPr>
          <p:nvPr/>
        </p:nvSpPr>
        <p:spPr bwMode="auto">
          <a:xfrm>
            <a:off x="1600200" y="2113720"/>
            <a:ext cx="4419600" cy="47708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  <p:pic>
        <p:nvPicPr>
          <p:cNvPr id="3" name="Picture 2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395243"/>
            <a:ext cx="1774135" cy="29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95528" y="1527048"/>
            <a:ext cx="8119872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Include all required attachments</a:t>
            </a:r>
          </a:p>
          <a:p>
            <a:pPr lvl="1"/>
            <a:r>
              <a:rPr lang="en-US" dirty="0" smtClean="0"/>
              <a:t>Whether an attachment is required or not is often based on how you answer specific questions throughout the application </a:t>
            </a:r>
          </a:p>
          <a:p>
            <a:pPr lvl="2"/>
            <a:r>
              <a:rPr lang="en-US" dirty="0" smtClean="0"/>
              <a:t>Examples: </a:t>
            </a:r>
          </a:p>
          <a:p>
            <a:pPr lvl="3"/>
            <a:r>
              <a:rPr lang="en-US" dirty="0" smtClean="0"/>
              <a:t>Human Subjects = Yes, then Human Subjects section of the PHS 398 Research Plan is required</a:t>
            </a:r>
          </a:p>
          <a:p>
            <a:pPr lvl="3"/>
            <a:r>
              <a:rPr lang="en-US" dirty="0" smtClean="0"/>
              <a:t>Vertebrate Animals = Yes, then Vertebrate Animals attachment is required</a:t>
            </a:r>
          </a:p>
          <a:p>
            <a:pPr lvl="3"/>
            <a:r>
              <a:rPr lang="en-US" dirty="0" smtClean="0"/>
              <a:t>More than one entry on the R&amp;R </a:t>
            </a:r>
            <a:r>
              <a:rPr lang="en-US" dirty="0" err="1" smtClean="0"/>
              <a:t>Sr</a:t>
            </a:r>
            <a:r>
              <a:rPr lang="en-US" dirty="0" smtClean="0"/>
              <a:t>/Key Person Profile form with the role of “PD/PI,” then the Multiple PD/PI Leadership Plan attachment on the PHS 398 Research Plan</a:t>
            </a:r>
            <a:br>
              <a:rPr lang="en-US" dirty="0" smtClean="0"/>
            </a:br>
            <a:r>
              <a:rPr lang="en-US" dirty="0" smtClean="0"/>
              <a:t>           form is required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" y="4648200"/>
            <a:ext cx="234467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5678" y="303542"/>
            <a:ext cx="4422775" cy="1371600"/>
          </a:xfrm>
        </p:spPr>
        <p:txBody>
          <a:bodyPr/>
          <a:lstStyle/>
          <a:p>
            <a:r>
              <a:rPr lang="en-US" dirty="0" smtClean="0"/>
              <a:t>Avoiding Common Errors</a:t>
            </a:r>
            <a:endParaRPr lang="en-US" dirty="0"/>
          </a:p>
        </p:txBody>
      </p:sp>
      <p:pic>
        <p:nvPicPr>
          <p:cNvPr id="4" name="Picture 2" title="OHS 398 Research Plan 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85750"/>
            <a:ext cx="6800850" cy="6111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808453" y="2667000"/>
            <a:ext cx="3276600" cy="1938986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Annotated form sets </a:t>
            </a:r>
            <a:r>
              <a:rPr lang="en-US" sz="2400" b="1" dirty="0" smtClean="0">
                <a:solidFill>
                  <a:schemeClr val="accent2"/>
                </a:solidFill>
                <a:cs typeface="Arial" charset="0"/>
              </a:rPr>
              <a:t>are </a:t>
            </a:r>
            <a:r>
              <a:rPr lang="en-US" sz="2400" b="1" dirty="0">
                <a:solidFill>
                  <a:schemeClr val="accent2"/>
                </a:solidFill>
                <a:cs typeface="Arial" charset="0"/>
              </a:rPr>
              <a:t>a great resource for helping identify many conditional requirements.</a:t>
            </a:r>
          </a:p>
        </p:txBody>
      </p:sp>
      <p:sp>
        <p:nvSpPr>
          <p:cNvPr id="7" name="Oval 13" title="&quot;&quot;"/>
          <p:cNvSpPr>
            <a:spLocks noChangeArrowheads="1"/>
          </p:cNvSpPr>
          <p:nvPr/>
        </p:nvSpPr>
        <p:spPr bwMode="auto">
          <a:xfrm>
            <a:off x="1257547" y="270411"/>
            <a:ext cx="2514601" cy="4191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  <p:pic>
        <p:nvPicPr>
          <p:cNvPr id="10" name="Picture 9" title="&quot;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6493"/>
            <a:ext cx="1992702" cy="1992702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5562600"/>
            <a:ext cx="8305800" cy="7874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800000"/>
                </a:solidFill>
                <a:cs typeface="Arial" charset="0"/>
              </a:rPr>
              <a:t>Annotated form sets:</a:t>
            </a:r>
          </a:p>
          <a:p>
            <a:pPr algn="ctr" eaLnBrk="1" hangingPunct="1"/>
            <a:r>
              <a:rPr lang="en-US" sz="2000" b="1" dirty="0">
                <a:cs typeface="Arial" charset="0"/>
                <a:hlinkClick r:id="rId5"/>
              </a:rPr>
              <a:t>http://grants.nih.gov/grants/ElectronicReceipt/communication.htm</a:t>
            </a:r>
            <a:r>
              <a:rPr lang="en-US" sz="2000" b="1" dirty="0">
                <a:cs typeface="Arial" charset="0"/>
              </a:rPr>
              <a:t> </a:t>
            </a:r>
            <a:r>
              <a:rPr lang="en-US" b="1" dirty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95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All application attachments must be in </a:t>
            </a:r>
            <a:r>
              <a:rPr lang="en-US" dirty="0">
                <a:solidFill>
                  <a:srgbClr val="C00000"/>
                </a:solidFill>
              </a:rPr>
              <a:t>PDF </a:t>
            </a:r>
            <a:r>
              <a:rPr lang="en-US" dirty="0" smtClean="0">
                <a:solidFill>
                  <a:srgbClr val="C00000"/>
                </a:solidFill>
              </a:rPr>
              <a:t>format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Use simple PDF-formatted files </a:t>
            </a:r>
          </a:p>
          <a:p>
            <a:pPr lvl="2"/>
            <a:r>
              <a:rPr lang="en-US" dirty="0"/>
              <a:t>Do not use Portfolio or similar feature to bundle multiple files into a single PDF</a:t>
            </a:r>
          </a:p>
          <a:p>
            <a:pPr lvl="2"/>
            <a:r>
              <a:rPr lang="en-US" dirty="0"/>
              <a:t>Disable security features such as password protection  </a:t>
            </a:r>
          </a:p>
          <a:p>
            <a:pPr lvl="1"/>
            <a:r>
              <a:rPr lang="en-US" dirty="0"/>
              <a:t>Keep file names to 50 characters or </a:t>
            </a:r>
            <a:r>
              <a:rPr lang="en-US" dirty="0" smtClean="0"/>
              <a:t>less</a:t>
            </a:r>
            <a:endParaRPr lang="en-US" dirty="0"/>
          </a:p>
          <a:p>
            <a:pPr lvl="1"/>
            <a:r>
              <a:rPr lang="en-US" dirty="0" smtClean="0"/>
              <a:t>Use meaningful filenames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not include headers or footers</a:t>
            </a:r>
          </a:p>
          <a:p>
            <a:pPr lvl="2"/>
            <a:r>
              <a:rPr lang="en-US" dirty="0"/>
              <a:t>Section headings as part of the text (e.g., </a:t>
            </a:r>
            <a:r>
              <a:rPr lang="en-US" dirty="0" smtClean="0"/>
              <a:t>Significance, </a:t>
            </a:r>
            <a:br>
              <a:rPr lang="en-US" dirty="0" smtClean="0"/>
            </a:br>
            <a:r>
              <a:rPr lang="en-US" dirty="0" smtClean="0"/>
              <a:t>Innovation, Approach) </a:t>
            </a:r>
            <a:r>
              <a:rPr lang="en-US" dirty="0"/>
              <a:t>are encouraged</a:t>
            </a:r>
          </a:p>
          <a:p>
            <a:pPr lvl="1"/>
            <a:r>
              <a:rPr lang="en-US" dirty="0"/>
              <a:t>Follow guidelines for fonts and margins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6096000"/>
            <a:ext cx="8153400" cy="677102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66"/>
            </a:solidFill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993366"/>
                </a:solidFill>
                <a:cs typeface="Arial" charset="0"/>
              </a:rPr>
              <a:t>PDF Guidelines: </a:t>
            </a:r>
            <a:r>
              <a:rPr lang="en-US" b="1" dirty="0">
                <a:solidFill>
                  <a:srgbClr val="800000"/>
                </a:solidFill>
                <a:cs typeface="Arial" charset="0"/>
                <a:hlinkClick r:id="rId2"/>
              </a:rPr>
              <a:t>http://grants.nih.gov/grants/ElectronicReceipt/pdf_guidelines.htm</a:t>
            </a:r>
            <a:endParaRPr lang="en-US" b="1" dirty="0">
              <a:solidFill>
                <a:srgbClr val="800000"/>
              </a:solidFill>
              <a:cs typeface="Arial" charset="0"/>
            </a:endParaRPr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48000"/>
            <a:ext cx="21431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1752600"/>
            <a:ext cx="2819400" cy="2057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F</a:t>
            </a:r>
            <a:r>
              <a:rPr lang="en-US" dirty="0" smtClean="0">
                <a:solidFill>
                  <a:srgbClr val="C00000"/>
                </a:solidFill>
              </a:rPr>
              <a:t>ollow specified page limits for attachments.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" name="Picture 2" title="page limit web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98111"/>
            <a:ext cx="5867400" cy="480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" y="6028498"/>
            <a:ext cx="8153400" cy="677102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66"/>
            </a:solidFill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993366"/>
                </a:solidFill>
                <a:cs typeface="Arial" charset="0"/>
              </a:rPr>
              <a:t>Page Limits: </a:t>
            </a:r>
            <a:r>
              <a:rPr lang="en-US" b="1" dirty="0">
                <a:solidFill>
                  <a:srgbClr val="800000"/>
                </a:solidFill>
                <a:cs typeface="Arial" charset="0"/>
                <a:hlinkClick r:id="rId3"/>
              </a:rPr>
              <a:t>http://</a:t>
            </a:r>
            <a:r>
              <a:rPr lang="en-US" b="1" dirty="0" smtClean="0">
                <a:solidFill>
                  <a:srgbClr val="800000"/>
                </a:solidFill>
                <a:cs typeface="Arial" charset="0"/>
                <a:hlinkClick r:id="rId3"/>
              </a:rPr>
              <a:t>www.grants.nih.gov/grants/forms_page_limits.htm#other</a:t>
            </a:r>
            <a:r>
              <a:rPr lang="en-US" b="1" dirty="0" smtClean="0">
                <a:solidFill>
                  <a:srgbClr val="800000"/>
                </a:solidFill>
                <a:cs typeface="Arial" charset="0"/>
              </a:rPr>
              <a:t> </a:t>
            </a:r>
            <a:endParaRPr lang="en-US" b="1" dirty="0">
              <a:solidFill>
                <a:srgbClr val="800000"/>
              </a:solidFill>
              <a:cs typeface="Arial" charset="0"/>
            </a:endParaRPr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276600"/>
            <a:ext cx="3810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from NIH SBIR/STTR Reauthorization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the Other Attachments section of the R&amp;R Other Project Information form, include:</a:t>
            </a:r>
          </a:p>
          <a:p>
            <a:r>
              <a:rPr lang="en-US" dirty="0" smtClean="0"/>
              <a:t>Attach proof of your SBA registration</a:t>
            </a:r>
          </a:p>
          <a:p>
            <a:r>
              <a:rPr lang="en-US" dirty="0" smtClean="0"/>
              <a:t>If your organization is venture capital backed, attach the “SBIR Application VCOC Certification.pdf” found on the NIH SBIR forms page (</a:t>
            </a:r>
            <a:r>
              <a:rPr lang="en-US" dirty="0" smtClean="0">
                <a:hlinkClick r:id="rId2"/>
              </a:rPr>
              <a:t>http://grants.nih.gov/grants/forms.htm#sbir</a:t>
            </a:r>
            <a:r>
              <a:rPr lang="en-US" dirty="0" smtClean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400" y="5367522"/>
            <a:ext cx="8153400" cy="1261878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66"/>
            </a:solidFill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993366"/>
                </a:solidFill>
                <a:cs typeface="Arial" charset="0"/>
              </a:rPr>
              <a:t>SBIR/STTR Reauthorization Act Of 2011: NIH Implementation Of Key </a:t>
            </a:r>
            <a:r>
              <a:rPr lang="en-US" sz="2000" b="1" dirty="0" smtClean="0">
                <a:solidFill>
                  <a:srgbClr val="993366"/>
                </a:solidFill>
                <a:cs typeface="Arial" charset="0"/>
              </a:rPr>
              <a:t>Changes (What to Expect and When)</a:t>
            </a:r>
            <a:endParaRPr lang="en-US" sz="2000" b="1" dirty="0">
              <a:solidFill>
                <a:srgbClr val="993366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grants.nih.gov/grants/funding/sbir/reauthorization.htm</a:t>
            </a:r>
            <a:r>
              <a:rPr lang="en-US" sz="2400" b="1" dirty="0">
                <a:solidFill>
                  <a:srgbClr val="800000"/>
                </a:solidFill>
                <a:cs typeface="Arial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Common Errors</a:t>
            </a:r>
            <a:endParaRPr lang="en-US" dirty="0"/>
          </a:p>
        </p:txBody>
      </p:sp>
      <p:pic>
        <p:nvPicPr>
          <p:cNvPr id="4" name="Picture 2" title="R&amp;R Other Project Information form highlighting Other Attachments 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799"/>
            <a:ext cx="6477000" cy="601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8" title="&quot;&quot;"/>
          <p:cNvSpPr>
            <a:spLocks noChangeArrowheads="1"/>
          </p:cNvSpPr>
          <p:nvPr/>
        </p:nvSpPr>
        <p:spPr bwMode="auto">
          <a:xfrm>
            <a:off x="2057399" y="286314"/>
            <a:ext cx="3568353" cy="475685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29200" y="1066800"/>
            <a:ext cx="2971800" cy="762000"/>
          </a:xfrm>
          <a:prstGeom prst="wedgeRectCallout">
            <a:avLst>
              <a:gd name="adj1" fmla="val -43572"/>
              <a:gd name="adj2" fmla="val -92441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R&amp;R Other Project Information form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Oval 8" title="&quot;&quot;"/>
          <p:cNvSpPr>
            <a:spLocks noChangeArrowheads="1"/>
          </p:cNvSpPr>
          <p:nvPr/>
        </p:nvSpPr>
        <p:spPr bwMode="auto">
          <a:xfrm>
            <a:off x="457200" y="5839389"/>
            <a:ext cx="4572000" cy="475685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5625752" y="5696231"/>
            <a:ext cx="2971800" cy="762000"/>
          </a:xfrm>
          <a:prstGeom prst="wedgeRectCallout">
            <a:avLst>
              <a:gd name="adj1" fmla="val -68830"/>
              <a:gd name="adj2" fmla="val 2484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Other Attachments section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4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057400"/>
          </a:xfrm>
        </p:spPr>
        <p:txBody>
          <a:bodyPr/>
          <a:lstStyle/>
          <a:p>
            <a:r>
              <a:rPr lang="en-US" dirty="0" smtClean="0"/>
              <a:t>Submitting an application</a:t>
            </a:r>
          </a:p>
          <a:p>
            <a:r>
              <a:rPr lang="en-US" dirty="0" smtClean="0"/>
              <a:t>On-time submission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4419600"/>
            <a:ext cx="6248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  <a:t>I love deadlines. I like the whooshing sound they make as they fly by.</a:t>
            </a:r>
            <a:r>
              <a:rPr lang="en-US" sz="2400" dirty="0">
                <a:solidFill>
                  <a:srgbClr val="669900"/>
                </a:solidFill>
              </a:rPr>
              <a:t/>
            </a:r>
            <a:br>
              <a:rPr lang="en-US" sz="2400" dirty="0">
                <a:solidFill>
                  <a:srgbClr val="669900"/>
                </a:solidFill>
              </a:rPr>
            </a:br>
            <a:endParaRPr lang="en-US" i="1" dirty="0" smtClean="0">
              <a:solidFill>
                <a:srgbClr val="669900"/>
              </a:solidFill>
              <a:latin typeface="Lucida Sans" panose="020B0602030504020204" pitchFamily="34" charset="0"/>
              <a:ea typeface="Batang" panose="02030600000101010101" pitchFamily="18" charset="-127"/>
            </a:endParaRPr>
          </a:p>
          <a:p>
            <a:pPr algn="ctr"/>
            <a:r>
              <a:rPr lang="en-US" sz="2000" i="1" dirty="0" smtClean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  <a:t>-Douglas Adams</a:t>
            </a:r>
            <a:endParaRPr lang="en-US" sz="2000" i="1" dirty="0">
              <a:solidFill>
                <a:srgbClr val="669900"/>
              </a:solidFill>
              <a:latin typeface="Lucida Sans" panose="020B0602030504020204" pitchFamily="34" charset="0"/>
              <a:ea typeface="Batang" panose="02030600000101010101" pitchFamily="18" charset="-127"/>
            </a:endParaRPr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839653"/>
            <a:ext cx="2819400" cy="2114550"/>
          </a:xfrm>
          <a:prstGeom prst="rect">
            <a:avLst/>
          </a:prstGeom>
        </p:spPr>
      </p:pic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52800"/>
            <a:ext cx="166687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title="Application Form screen highlighting Save and Submit and Check Package for Errors butt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038350"/>
            <a:ext cx="8086725" cy="413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Application (AOR only)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Oval 8" title="&quot;&quot;"/>
          <p:cNvSpPr>
            <a:spLocks noChangeArrowheads="1"/>
          </p:cNvSpPr>
          <p:nvPr/>
        </p:nvSpPr>
        <p:spPr bwMode="auto">
          <a:xfrm>
            <a:off x="5029200" y="2047159"/>
            <a:ext cx="12192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  <p:sp>
        <p:nvSpPr>
          <p:cNvPr id="6" name="Oval 9" title="&quot;&quot;"/>
          <p:cNvSpPr>
            <a:spLocks noChangeArrowheads="1"/>
          </p:cNvSpPr>
          <p:nvPr/>
        </p:nvSpPr>
        <p:spPr bwMode="auto">
          <a:xfrm>
            <a:off x="6415200" y="1990580"/>
            <a:ext cx="1972295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5791200" y="2887770"/>
            <a:ext cx="3190568" cy="3139818"/>
          </a:xfrm>
          <a:prstGeom prst="wedgeRectCallout">
            <a:avLst>
              <a:gd name="adj1" fmla="val -21665"/>
              <a:gd name="adj2" fmla="val -67491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Check Package for Errors</a:t>
            </a:r>
            <a:r>
              <a:rPr lang="en-US" sz="2400" dirty="0">
                <a:solidFill>
                  <a:schemeClr val="accent2"/>
                </a:solidFill>
              </a:rPr>
              <a:t> button only checks to make sure the application meets Grants.gov requirements. </a:t>
            </a:r>
            <a:r>
              <a:rPr lang="en-US" sz="2400" dirty="0" smtClean="0">
                <a:solidFill>
                  <a:schemeClr val="accent2"/>
                </a:solidFill>
              </a:rPr>
              <a:t>Agency requirements checked upon submission. </a:t>
            </a:r>
            <a:endParaRPr lang="en-US" sz="2400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2514600" y="2887770"/>
            <a:ext cx="3111153" cy="2827230"/>
          </a:xfrm>
          <a:prstGeom prst="wedgeRectCallout">
            <a:avLst>
              <a:gd name="adj1" fmla="val 32367"/>
              <a:gd name="adj2" fmla="val -69018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Save &amp; Submit</a:t>
            </a:r>
            <a:r>
              <a:rPr lang="en-US" sz="2400" dirty="0">
                <a:solidFill>
                  <a:schemeClr val="accent2"/>
                </a:solidFill>
              </a:rPr>
              <a:t> button will not become active until application is saved and mandatory information is completed.</a:t>
            </a:r>
          </a:p>
        </p:txBody>
      </p:sp>
      <p:pic>
        <p:nvPicPr>
          <p:cNvPr id="10" name="Picture 2" title="caution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410200"/>
            <a:ext cx="957913" cy="95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9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Application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3400" y="1066800"/>
            <a:ext cx="4572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4" name="Picture 2" title="Grants.gov sign and submit sc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301" y="1600199"/>
            <a:ext cx="4605735" cy="459910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5562600" y="2209800"/>
            <a:ext cx="3124200" cy="3733800"/>
          </a:xfrm>
          <a:prstGeom prst="wedgeRectCallout">
            <a:avLst>
              <a:gd name="adj1" fmla="val -71431"/>
              <a:gd name="adj2" fmla="val 27411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AORs: Enter your Grants.gov username and password—you must be fully registered to successfully submit an application.  </a:t>
            </a:r>
          </a:p>
          <a:p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Only AORs can submit!</a:t>
            </a:r>
          </a:p>
        </p:txBody>
      </p:sp>
      <p:sp>
        <p:nvSpPr>
          <p:cNvPr id="6" name="AutoShape 8" title="&quot;&quot;"/>
          <p:cNvSpPr>
            <a:spLocks/>
          </p:cNvSpPr>
          <p:nvPr/>
        </p:nvSpPr>
        <p:spPr bwMode="auto">
          <a:xfrm>
            <a:off x="4495800" y="4724400"/>
            <a:ext cx="304800" cy="762000"/>
          </a:xfrm>
          <a:prstGeom prst="rightBrace">
            <a:avLst>
              <a:gd name="adj1" fmla="val 3166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487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Organization Registrations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676400"/>
            <a:ext cx="8537448" cy="442264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Allow a minimum of </a:t>
            </a:r>
            <a:r>
              <a:rPr lang="en-US" sz="3600" b="1" dirty="0">
                <a:solidFill>
                  <a:srgbClr val="C00000"/>
                </a:solidFill>
              </a:rPr>
              <a:t>6 weeks </a:t>
            </a: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to complete </a:t>
            </a:r>
            <a:r>
              <a:rPr lang="en-US" sz="3600" dirty="0">
                <a:solidFill>
                  <a:srgbClr val="C00000"/>
                </a:solidFill>
              </a:rPr>
              <a:t>all registrations</a:t>
            </a:r>
            <a:r>
              <a:rPr lang="en-US" sz="3600" dirty="0" smtClean="0">
                <a:solidFill>
                  <a:srgbClr val="C00000"/>
                </a:solidFill>
              </a:rPr>
              <a:t>!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6248400"/>
            <a:ext cx="8458200" cy="369326"/>
          </a:xfrm>
          <a:prstGeom prst="rect">
            <a:avLst/>
          </a:prstGeom>
          <a:solidFill>
            <a:srgbClr val="FFFF66"/>
          </a:solidFill>
          <a:ln w="25400">
            <a:noFill/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  <a:cs typeface="Arial" charset="0"/>
                <a:hlinkClick r:id="rId2"/>
              </a:rPr>
              <a:t>http</a:t>
            </a:r>
            <a:r>
              <a:rPr lang="en-US" b="1" dirty="0">
                <a:solidFill>
                  <a:schemeClr val="accent2"/>
                </a:solidFill>
                <a:cs typeface="Arial" charset="0"/>
                <a:hlinkClick r:id="rId2"/>
              </a:rPr>
              <a:t>://</a:t>
            </a:r>
            <a:r>
              <a:rPr lang="en-US" b="1" dirty="0" smtClean="0">
                <a:solidFill>
                  <a:schemeClr val="accent2"/>
                </a:solidFill>
                <a:cs typeface="Arial" charset="0"/>
                <a:hlinkClick r:id="rId2"/>
              </a:rPr>
              <a:t>grants.nih.gov/grants/ElectronicReceipt/files/registration_handout.pdf</a:t>
            </a:r>
            <a:r>
              <a:rPr lang="en-US" b="1" dirty="0" smtClean="0">
                <a:solidFill>
                  <a:schemeClr val="accent2"/>
                </a:solidFill>
                <a:cs typeface="Arial" charset="0"/>
              </a:rPr>
              <a:t> </a:t>
            </a:r>
            <a:endParaRPr lang="en-US" b="1" dirty="0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5" name="Picture 4" descr="Registration in DUNS, SAM, Grants.gov, eRA Commons and SBA are required." title="Registati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988850"/>
            <a:ext cx="4800600" cy="34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title="Grants.gov application verification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0676"/>
            <a:ext cx="5100879" cy="4886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Oval 6" title="&quot;&quot;"/>
          <p:cNvSpPr>
            <a:spLocks noChangeArrowheads="1"/>
          </p:cNvSpPr>
          <p:nvPr/>
        </p:nvSpPr>
        <p:spPr bwMode="auto">
          <a:xfrm>
            <a:off x="3878819" y="6096000"/>
            <a:ext cx="1455181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949387" y="3200400"/>
            <a:ext cx="2871024" cy="3086100"/>
          </a:xfrm>
          <a:prstGeom prst="wedgeRectCallout">
            <a:avLst>
              <a:gd name="adj1" fmla="val -89919"/>
              <a:gd name="adj2" fmla="val 44383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dirty="0">
                <a:solidFill>
                  <a:schemeClr val="accent2"/>
                </a:solidFill>
              </a:rPr>
              <a:t>Click </a:t>
            </a:r>
            <a:r>
              <a:rPr lang="en-US" sz="2400" b="1" dirty="0">
                <a:solidFill>
                  <a:schemeClr val="accent2"/>
                </a:solidFill>
              </a:rPr>
              <a:t>Sign and Submit Application</a:t>
            </a:r>
            <a:r>
              <a:rPr lang="en-US" sz="2400" dirty="0">
                <a:solidFill>
                  <a:schemeClr val="accent2"/>
                </a:solidFill>
              </a:rPr>
              <a:t> button to record electronic signature and initiate submission process to Grants.gov.</a:t>
            </a:r>
          </a:p>
        </p:txBody>
      </p:sp>
    </p:spTree>
    <p:extLst>
      <p:ext uri="{BB962C8B-B14F-4D97-AF65-F5344CB8AC3E}">
        <p14:creationId xmlns:p14="http://schemas.microsoft.com/office/powerpoint/2010/main" val="4185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title="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57184"/>
            <a:ext cx="4557698" cy="4386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8" name="Picture 2" title="Grants.gov application submission confirmation 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95512"/>
            <a:ext cx="5247242" cy="460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Rectangle 7" title="&quot;&quot;"/>
          <p:cNvSpPr>
            <a:spLocks noChangeArrowheads="1"/>
          </p:cNvSpPr>
          <p:nvPr/>
        </p:nvSpPr>
        <p:spPr bwMode="auto">
          <a:xfrm>
            <a:off x="2889888" y="2590800"/>
            <a:ext cx="1105333" cy="3170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r"/>
            <a:endParaRPr lang="en-US" sz="1800"/>
          </a:p>
        </p:txBody>
      </p:sp>
      <p:sp>
        <p:nvSpPr>
          <p:cNvPr id="8" name="Rectangle 8" title="&quot;&quot;"/>
          <p:cNvSpPr>
            <a:spLocks noChangeArrowheads="1"/>
          </p:cNvSpPr>
          <p:nvPr/>
        </p:nvSpPr>
        <p:spPr bwMode="auto">
          <a:xfrm>
            <a:off x="2895600" y="5475027"/>
            <a:ext cx="1500636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r"/>
            <a:endParaRPr lang="en-US" sz="180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481584" y="2620592"/>
            <a:ext cx="3177036" cy="533400"/>
          </a:xfrm>
          <a:prstGeom prst="wedgeRectCallout">
            <a:avLst>
              <a:gd name="adj1" fmla="val -70256"/>
              <a:gd name="adj2" fmla="val -13458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Grants.gov Tracking #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5243065" y="4495800"/>
            <a:ext cx="3443735" cy="1600199"/>
          </a:xfrm>
          <a:prstGeom prst="wedgeRectCallout">
            <a:avLst>
              <a:gd name="adj1" fmla="val -76873"/>
              <a:gd name="adj2" fmla="val 15230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Clr>
                <a:schemeClr val="bg2"/>
              </a:buClr>
              <a:buSzPct val="130000"/>
            </a:pP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Date/Time Stamp - due 5 p.m. local time of the applicant organization on deadline date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914900" y="1428963"/>
            <a:ext cx="3771900" cy="762000"/>
          </a:xfrm>
          <a:prstGeom prst="wedgeRectCallout">
            <a:avLst>
              <a:gd name="adj1" fmla="val -69135"/>
              <a:gd name="adj2" fmla="val 24592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Print/save your confirmation screen info.</a:t>
            </a:r>
          </a:p>
        </p:txBody>
      </p:sp>
    </p:spTree>
    <p:extLst>
      <p:ext uri="{BB962C8B-B14F-4D97-AF65-F5344CB8AC3E}">
        <p14:creationId xmlns:p14="http://schemas.microsoft.com/office/powerpoint/2010/main" val="136797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On-time Submission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Error-free</a:t>
            </a:r>
            <a:r>
              <a:rPr lang="en-US" dirty="0"/>
              <a:t> applications must be </a:t>
            </a:r>
            <a:r>
              <a:rPr lang="en-US" dirty="0" smtClean="0"/>
              <a:t>accepted </a:t>
            </a:r>
            <a:r>
              <a:rPr lang="en-US" dirty="0"/>
              <a:t>by Grants.gov with a time </a:t>
            </a:r>
            <a:r>
              <a:rPr lang="en-US" dirty="0" smtClean="0"/>
              <a:t>stamp </a:t>
            </a:r>
            <a:r>
              <a:rPr lang="en-US" b="1" dirty="0">
                <a:solidFill>
                  <a:srgbClr val="FFFF00"/>
                </a:solidFill>
              </a:rPr>
              <a:t>on or before 5:00 p.m. </a:t>
            </a:r>
            <a:r>
              <a:rPr lang="en-US" dirty="0"/>
              <a:t>local time of the submitting organization </a:t>
            </a:r>
            <a:r>
              <a:rPr lang="en-US" b="1" dirty="0">
                <a:solidFill>
                  <a:srgbClr val="FFFF00"/>
                </a:solidFill>
              </a:rPr>
              <a:t>on the due date</a:t>
            </a:r>
            <a:r>
              <a:rPr lang="en-US" b="1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mportant </a:t>
            </a:r>
            <a:r>
              <a:rPr lang="en-US" dirty="0"/>
              <a:t>reminders: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NIH recommends submitting early (days, not minutes!) </a:t>
            </a:r>
            <a:r>
              <a:rPr lang="en-US" dirty="0"/>
              <a:t>to allow time for correcting any errors found during the application viewing window prior to the due date</a:t>
            </a:r>
          </a:p>
          <a:p>
            <a:pPr lvl="1"/>
            <a:r>
              <a:rPr lang="en-US" dirty="0"/>
              <a:t>NIH’s late policy does not allow corrections after the due date</a:t>
            </a:r>
          </a:p>
          <a:p>
            <a:pPr lvl="1"/>
            <a:r>
              <a:rPr lang="en-US" dirty="0"/>
              <a:t>All registrations must be completed before the due date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76" y="4554794"/>
            <a:ext cx="1913824" cy="20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System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479429"/>
            <a:ext cx="8458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You </a:t>
            </a:r>
            <a:r>
              <a:rPr lang="en-US" sz="2800" dirty="0" smtClean="0">
                <a:solidFill>
                  <a:srgbClr val="C00000"/>
                </a:solidFill>
              </a:rPr>
              <a:t>must</a:t>
            </a:r>
            <a:r>
              <a:rPr lang="en-US" sz="2800" dirty="0" smtClean="0">
                <a:solidFill>
                  <a:srgbClr val="002060"/>
                </a:solidFill>
              </a:rPr>
              <a:t> follow NIH’s standard ‘system issue’ procedure if you run </a:t>
            </a:r>
            <a:r>
              <a:rPr lang="en-US" sz="2800" dirty="0">
                <a:solidFill>
                  <a:srgbClr val="002060"/>
                </a:solidFill>
              </a:rPr>
              <a:t>into </a:t>
            </a:r>
            <a:r>
              <a:rPr lang="en-US" sz="2800" dirty="0" smtClean="0">
                <a:solidFill>
                  <a:srgbClr val="002060"/>
                </a:solidFill>
              </a:rPr>
              <a:t>problems beyond your control that </a:t>
            </a:r>
            <a:r>
              <a:rPr lang="en-US" sz="2800" dirty="0">
                <a:solidFill>
                  <a:srgbClr val="002060"/>
                </a:solidFill>
              </a:rPr>
              <a:t>threaten </a:t>
            </a:r>
            <a:r>
              <a:rPr lang="en-US" sz="2800" dirty="0" smtClean="0">
                <a:solidFill>
                  <a:srgbClr val="002060"/>
                </a:solidFill>
              </a:rPr>
              <a:t>your on-time submission: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grants.nih.gov/grants/ElectronicReceipt/support.htm#guidelines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38742"/>
            <a:ext cx="38100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Not Finished Yet…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11266" name="Picture 2" title="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8362"/>
            <a:ext cx="5867399" cy="40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266700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Application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5908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Successfully</a:t>
            </a:r>
            <a:b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submitted</a:t>
            </a:r>
            <a:b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to NIH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3340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Submitting to Grants.gov is NOT the last step in the process!</a:t>
            </a:r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&amp; View Application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743200"/>
            <a:ext cx="7467600" cy="2057400"/>
          </a:xfrm>
        </p:spPr>
        <p:txBody>
          <a:bodyPr/>
          <a:lstStyle/>
          <a:p>
            <a:r>
              <a:rPr lang="en-US" dirty="0" smtClean="0"/>
              <a:t>Tracking Your application in eRA commons</a:t>
            </a:r>
          </a:p>
          <a:p>
            <a:r>
              <a:rPr lang="en-US" dirty="0" smtClean="0"/>
              <a:t>Viewing your application in commons</a:t>
            </a:r>
          </a:p>
          <a:p>
            <a:r>
              <a:rPr lang="en-US" dirty="0" smtClean="0"/>
              <a:t>Rejecting an application</a:t>
            </a:r>
          </a:p>
          <a:p>
            <a:r>
              <a:rPr lang="en-US" dirty="0" smtClean="0"/>
              <a:t>Submission complete – happy dance!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9730" y="4683204"/>
            <a:ext cx="806960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  <a:t>Trust, but verify.</a:t>
            </a:r>
            <a:endParaRPr lang="en-US" sz="2400" i="1" dirty="0">
              <a:solidFill>
                <a:srgbClr val="669900"/>
              </a:solidFill>
              <a:latin typeface="Lucida Sans" panose="020B0602030504020204" pitchFamily="34" charset="0"/>
              <a:ea typeface="Batang" panose="02030600000101010101" pitchFamily="18" charset="-127"/>
            </a:endParaRPr>
          </a:p>
          <a:p>
            <a:pPr algn="ctr"/>
            <a:endParaRPr lang="en-US" i="1" dirty="0" smtClean="0">
              <a:solidFill>
                <a:srgbClr val="669900"/>
              </a:solidFill>
              <a:latin typeface="Lucida Sans" panose="020B0602030504020204" pitchFamily="34" charset="0"/>
              <a:ea typeface="Batang" panose="02030600000101010101" pitchFamily="18" charset="-127"/>
            </a:endParaRPr>
          </a:p>
          <a:p>
            <a:pPr algn="ctr"/>
            <a:r>
              <a:rPr lang="en-US" sz="2000" i="1" dirty="0" smtClean="0">
                <a:solidFill>
                  <a:srgbClr val="669900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  <a:t>-Ronald Reagan</a:t>
            </a:r>
            <a:endParaRPr lang="en-US" sz="2000" i="1" dirty="0">
              <a:solidFill>
                <a:srgbClr val="669900"/>
              </a:solidFill>
              <a:latin typeface="Lucida Sans" panose="020B0602030504020204" pitchFamily="34" charset="0"/>
              <a:ea typeface="Batang" panose="02030600000101010101" pitchFamily="18" charset="-127"/>
            </a:endParaRPr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" y="3886200"/>
            <a:ext cx="233629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Go to eRA Commons…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12290" name="Picture 2" title="eRA Commons login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811665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772325" y="1600200"/>
            <a:ext cx="5638800" cy="830997"/>
          </a:xfrm>
          <a:prstGeom prst="rect">
            <a:avLst/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eRA Commons: </a:t>
            </a:r>
            <a:r>
              <a:rPr lang="en-US" sz="2400" dirty="0" smtClean="0">
                <a:solidFill>
                  <a:schemeClr val="accent2"/>
                </a:solidFill>
                <a:hlinkClick r:id="rId3"/>
              </a:rPr>
              <a:t>https://public.era.nih.gov/commons</a:t>
            </a:r>
            <a:r>
              <a:rPr lang="en-US" sz="2400" dirty="0" smtClean="0">
                <a:solidFill>
                  <a:schemeClr val="accent2"/>
                </a:solidFill>
              </a:rPr>
              <a:t>  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title="eRA Commons Status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3768"/>
            <a:ext cx="7856070" cy="4734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Application - Commons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6" name="Line 6" title="&quot;&quot;"/>
          <p:cNvSpPr>
            <a:spLocks noChangeShapeType="1"/>
          </p:cNvSpPr>
          <p:nvPr/>
        </p:nvSpPr>
        <p:spPr bwMode="auto">
          <a:xfrm flipH="1">
            <a:off x="2895600" y="2678668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7" title="&quot;&quot;"/>
          <p:cNvSpPr>
            <a:spLocks noChangeShapeType="1"/>
          </p:cNvSpPr>
          <p:nvPr/>
        </p:nvSpPr>
        <p:spPr bwMode="auto">
          <a:xfrm flipH="1">
            <a:off x="3048000" y="5657671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276600" y="2445603"/>
            <a:ext cx="5638800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Select </a:t>
            </a:r>
            <a:r>
              <a:rPr lang="en-US" sz="2400" b="1" dirty="0">
                <a:solidFill>
                  <a:schemeClr val="accent2"/>
                </a:solidFill>
              </a:rPr>
              <a:t>Recent/Pending </a:t>
            </a:r>
            <a:r>
              <a:rPr lang="en-US" sz="2400" b="1" dirty="0" err="1">
                <a:solidFill>
                  <a:schemeClr val="accent2"/>
                </a:solidFill>
              </a:rPr>
              <a:t>eSubmissions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657600" y="5352871"/>
            <a:ext cx="4572000" cy="1200329"/>
          </a:xfrm>
          <a:prstGeom prst="rect">
            <a:avLst/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Or provide Grants.gov tracking number from </a:t>
            </a:r>
            <a:r>
              <a:rPr lang="en-US" sz="2400" dirty="0" smtClean="0">
                <a:solidFill>
                  <a:schemeClr val="accent2"/>
                </a:solidFill>
              </a:rPr>
              <a:t>confirmation screen or email </a:t>
            </a:r>
            <a:r>
              <a:rPr lang="en-US" sz="2400" dirty="0">
                <a:solidFill>
                  <a:schemeClr val="accent2"/>
                </a:solidFill>
              </a:rPr>
              <a:t>notification</a:t>
            </a:r>
          </a:p>
        </p:txBody>
      </p:sp>
      <p:sp>
        <p:nvSpPr>
          <p:cNvPr id="12" name="Oval 13" title="&quot;&quot;"/>
          <p:cNvSpPr>
            <a:spLocks noChangeArrowheads="1"/>
          </p:cNvSpPr>
          <p:nvPr/>
        </p:nvSpPr>
        <p:spPr bwMode="auto">
          <a:xfrm>
            <a:off x="3962400" y="1573768"/>
            <a:ext cx="1143000" cy="407432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225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title="Sample errors and warn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93" y="4119349"/>
            <a:ext cx="7531894" cy="2689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 title="eRA Commons Status hit list showing Grants.gov tracking number and Show Prior Errors and Warnings 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33525"/>
            <a:ext cx="8682480" cy="227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Application - Commons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" name="Line 9" title="&quot;&quot;"/>
          <p:cNvSpPr>
            <a:spLocks noChangeShapeType="1"/>
          </p:cNvSpPr>
          <p:nvPr/>
        </p:nvSpPr>
        <p:spPr bwMode="auto">
          <a:xfrm flipH="1">
            <a:off x="6324600" y="3556000"/>
            <a:ext cx="936176" cy="86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Oval 13" title="&quot;&quot;"/>
          <p:cNvSpPr>
            <a:spLocks noChangeArrowheads="1"/>
          </p:cNvSpPr>
          <p:nvPr/>
        </p:nvSpPr>
        <p:spPr bwMode="auto">
          <a:xfrm>
            <a:off x="7184576" y="3276600"/>
            <a:ext cx="1802704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  <p:sp>
        <p:nvSpPr>
          <p:cNvPr id="9" name="Line 8" title="&quot;&quot;"/>
          <p:cNvSpPr>
            <a:spLocks noChangeShapeType="1"/>
          </p:cNvSpPr>
          <p:nvPr/>
        </p:nvSpPr>
        <p:spPr bwMode="auto">
          <a:xfrm flipH="1">
            <a:off x="3022745" y="2800350"/>
            <a:ext cx="2286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43200" y="2338685"/>
            <a:ext cx="4419600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Indicates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eSubmission</a:t>
            </a:r>
            <a:r>
              <a:rPr lang="en-US" sz="2400" b="1" dirty="0">
                <a:solidFill>
                  <a:schemeClr val="accent2"/>
                </a:solidFill>
              </a:rPr>
              <a:t> Error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1" name="Line 12" title="&quot;&quot;"/>
          <p:cNvSpPr>
            <a:spLocks noChangeShapeType="1"/>
          </p:cNvSpPr>
          <p:nvPr/>
        </p:nvSpPr>
        <p:spPr bwMode="auto">
          <a:xfrm flipH="1" flipV="1">
            <a:off x="1371600" y="3429000"/>
            <a:ext cx="2286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600200" y="3581400"/>
            <a:ext cx="3429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Grants.gov tracking #</a:t>
            </a:r>
            <a:r>
              <a:rPr lang="en-US" sz="2400" dirty="0">
                <a:solidFill>
                  <a:srgbClr val="A5002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0318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2959903" cy="489108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orrective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submissions </a:t>
            </a:r>
            <a:r>
              <a:rPr lang="en-US" dirty="0">
                <a:latin typeface="Arial" panose="020B0604020202020204" pitchFamily="34" charset="0"/>
              </a:rPr>
              <a:t>must be made 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</a:rPr>
              <a:t>BEFORE</a:t>
            </a:r>
            <a:r>
              <a:rPr lang="en-US" sz="3200" dirty="0" smtClean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the submission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deadline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and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overwrite previous submissions.</a:t>
            </a:r>
            <a:r>
              <a:rPr lang="en-US" sz="3200" dirty="0">
                <a:latin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343400" y="838199"/>
            <a:ext cx="4419600" cy="5305189"/>
          </a:xfrm>
        </p:spPr>
        <p:txBody>
          <a:bodyPr/>
          <a:lstStyle/>
          <a:p>
            <a:r>
              <a:rPr lang="en-US" dirty="0"/>
              <a:t>Errors stop application processing and must be </a:t>
            </a:r>
            <a:r>
              <a:rPr lang="en-US" dirty="0" smtClean="0"/>
              <a:t>corrected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Warnings do not stop application processing and are corrected at the discretion of the applicant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057A446-9BC9-43AE-8342-D14CD2C5672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6" name="Picture 2" title="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8503" y="3038711"/>
            <a:ext cx="953379" cy="923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stop 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8503" y="995520"/>
            <a:ext cx="921026" cy="895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title="&quot;&quo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829175"/>
            <a:ext cx="31242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Dun &amp; Bradstreet (D&amp;B) provides a </a:t>
            </a:r>
            <a:r>
              <a:rPr lang="en-US" b="1" dirty="0" smtClean="0">
                <a:solidFill>
                  <a:srgbClr val="C00000"/>
                </a:solidFill>
              </a:rPr>
              <a:t>free</a:t>
            </a:r>
            <a:r>
              <a:rPr lang="en-US" dirty="0" smtClean="0"/>
              <a:t>, unique nine-digit </a:t>
            </a:r>
            <a:r>
              <a:rPr lang="en-US" dirty="0"/>
              <a:t>identification </a:t>
            </a:r>
            <a:r>
              <a:rPr lang="en-US" dirty="0" smtClean="0"/>
              <a:t>number for your business/institution</a:t>
            </a:r>
          </a:p>
          <a:p>
            <a:pPr lvl="1"/>
            <a:r>
              <a:rPr lang="en-US" dirty="0" smtClean="0"/>
              <a:t>Dun and Bradstreet Universal Numbering System (DUNS)</a:t>
            </a:r>
            <a:endParaRPr lang="en-US" dirty="0"/>
          </a:p>
          <a:p>
            <a:pPr lvl="1"/>
            <a:r>
              <a:rPr lang="en-US" dirty="0"/>
              <a:t>Begin the process at:</a:t>
            </a:r>
          </a:p>
          <a:p>
            <a:pPr lvl="2"/>
            <a:r>
              <a:rPr lang="en-US" dirty="0">
                <a:hlinkClick r:id="rId2"/>
              </a:rPr>
              <a:t>http://fedgov.dnb.com/webform</a:t>
            </a:r>
            <a:r>
              <a:rPr lang="en-US" dirty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After obtaining your DUNS, you can begin SAM, SBA Company and eRA Commons registrations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506790" y="5562600"/>
            <a:ext cx="4419600" cy="1141413"/>
          </a:xfrm>
          <a:prstGeom prst="round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Telephone Number: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866-705-5711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title="&quot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447505"/>
            <a:ext cx="1371600" cy="1371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194849" cy="19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Application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an error-free application is received by NIH, the eRA system will:</a:t>
            </a:r>
          </a:p>
          <a:p>
            <a:pPr lvl="1"/>
            <a:r>
              <a:rPr lang="en-US" dirty="0"/>
              <a:t>Assemble the grant application image</a:t>
            </a:r>
          </a:p>
          <a:p>
            <a:pPr lvl="1"/>
            <a:r>
              <a:rPr lang="en-US" dirty="0"/>
              <a:t>Insert headers (PI name) and footers (page numbers) on all pages</a:t>
            </a:r>
          </a:p>
          <a:p>
            <a:pPr lvl="1"/>
            <a:r>
              <a:rPr lang="en-US" dirty="0"/>
              <a:t>Generate Table of Contents and bookmark important sections</a:t>
            </a:r>
          </a:p>
          <a:p>
            <a:pPr lvl="1"/>
            <a:r>
              <a:rPr lang="en-US" dirty="0"/>
              <a:t>Post the assembled application image in the PD/PI’s eRA Commons </a:t>
            </a:r>
            <a:r>
              <a:rPr lang="en-US" dirty="0" smtClean="0"/>
              <a:t>account</a:t>
            </a:r>
          </a:p>
          <a:p>
            <a:pPr lvl="1"/>
            <a:r>
              <a:rPr lang="en-US" dirty="0" smtClean="0"/>
              <a:t>Send notification</a:t>
            </a:r>
          </a:p>
          <a:p>
            <a:pPr lvl="2"/>
            <a:r>
              <a:rPr lang="en-US" dirty="0" smtClean="0"/>
              <a:t>Email can be unreliable – proactively </a:t>
            </a:r>
            <a:br>
              <a:rPr lang="en-US" dirty="0" smtClean="0"/>
            </a:br>
            <a:r>
              <a:rPr lang="en-US" dirty="0" smtClean="0"/>
              <a:t>check eRA Commons for status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5" name="Picture 8" title="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465" y="4648200"/>
            <a:ext cx="2758576" cy="167163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69619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Viewing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Applicants have </a:t>
            </a:r>
            <a:r>
              <a:rPr lang="en-US" dirty="0">
                <a:solidFill>
                  <a:srgbClr val="A50021"/>
                </a:solidFill>
              </a:rPr>
              <a:t>two (2) business days</a:t>
            </a:r>
            <a:r>
              <a:rPr lang="en-US" dirty="0"/>
              <a:t> to view the assembled application image before the application automatically moves forward for further processing</a:t>
            </a:r>
          </a:p>
          <a:p>
            <a:pPr>
              <a:spcBef>
                <a:spcPct val="40000"/>
              </a:spcBef>
            </a:pPr>
            <a:r>
              <a:rPr lang="en-US" dirty="0"/>
              <a:t>SO can Reject application within viewing window and </a:t>
            </a:r>
            <a:r>
              <a:rPr lang="en-US" dirty="0">
                <a:solidFill>
                  <a:srgbClr val="C00000"/>
                </a:solidFill>
              </a:rPr>
              <a:t>submit a Changed/Corrected </a:t>
            </a:r>
            <a:r>
              <a:rPr lang="en-US" dirty="0" smtClean="0">
                <a:solidFill>
                  <a:srgbClr val="C00000"/>
                </a:solidFill>
              </a:rPr>
              <a:t>application before the submission deadline </a:t>
            </a:r>
            <a:endParaRPr lang="en-US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4416" y="4852376"/>
            <a:ext cx="7543800" cy="579438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A50021"/>
                </a:solidFill>
              </a:rPr>
              <a:t>If you can’t </a:t>
            </a:r>
            <a:r>
              <a:rPr lang="en-US" sz="3200" b="1" dirty="0">
                <a:solidFill>
                  <a:srgbClr val="A50021"/>
                </a:solidFill>
              </a:rPr>
              <a:t>VIEW</a:t>
            </a:r>
            <a:r>
              <a:rPr lang="en-US" sz="3200" dirty="0">
                <a:solidFill>
                  <a:srgbClr val="A50021"/>
                </a:solidFill>
              </a:rPr>
              <a:t> it, we can’t </a:t>
            </a:r>
            <a:r>
              <a:rPr lang="en-US" sz="3200" b="1" dirty="0">
                <a:solidFill>
                  <a:srgbClr val="A50021"/>
                </a:solidFill>
              </a:rPr>
              <a:t>REVIEW</a:t>
            </a:r>
            <a:r>
              <a:rPr lang="en-US" sz="3200" dirty="0">
                <a:solidFill>
                  <a:srgbClr val="A50021"/>
                </a:solidFill>
              </a:rPr>
              <a:t> it</a:t>
            </a:r>
            <a:r>
              <a:rPr lang="en-US" sz="3200" dirty="0" smtClean="0">
                <a:solidFill>
                  <a:srgbClr val="A50021"/>
                </a:solidFill>
              </a:rPr>
              <a:t>! </a:t>
            </a:r>
            <a:endParaRPr lang="en-US" sz="1800" dirty="0">
              <a:solidFill>
                <a:srgbClr val="A50021"/>
              </a:solidFill>
            </a:endParaRPr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810000"/>
            <a:ext cx="1666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title="eRA Commons Status hitlist showing Application ID 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7994303" cy="17497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 title="Detailed Status screen showing links to application image and other docu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72520"/>
            <a:ext cx="7849002" cy="28347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Application Image in Commons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6" name="Line 5" title="&quot;&quot;"/>
          <p:cNvSpPr>
            <a:spLocks noChangeShapeType="1"/>
          </p:cNvSpPr>
          <p:nvPr/>
        </p:nvSpPr>
        <p:spPr bwMode="auto">
          <a:xfrm>
            <a:off x="2009576" y="3429000"/>
            <a:ext cx="200224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6" title="&quot;&quot;"/>
          <p:cNvSpPr>
            <a:spLocks noChangeShapeType="1"/>
          </p:cNvSpPr>
          <p:nvPr/>
        </p:nvSpPr>
        <p:spPr bwMode="auto">
          <a:xfrm flipV="1">
            <a:off x="4858050" y="4648201"/>
            <a:ext cx="552149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7" title="&quot;&quot;"/>
          <p:cNvSpPr>
            <a:spLocks noChangeShapeType="1"/>
          </p:cNvSpPr>
          <p:nvPr/>
        </p:nvSpPr>
        <p:spPr bwMode="auto">
          <a:xfrm flipH="1">
            <a:off x="2895600" y="2290464"/>
            <a:ext cx="0" cy="52893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9" title="&quot;&quot;"/>
          <p:cNvSpPr>
            <a:spLocks noChangeShapeType="1"/>
          </p:cNvSpPr>
          <p:nvPr/>
        </p:nvSpPr>
        <p:spPr bwMode="auto">
          <a:xfrm flipH="1" flipV="1">
            <a:off x="6591298" y="4724400"/>
            <a:ext cx="876301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Oval 10" title="&quot;&quot;"/>
          <p:cNvSpPr>
            <a:spLocks noChangeArrowheads="1"/>
          </p:cNvSpPr>
          <p:nvPr/>
        </p:nvSpPr>
        <p:spPr bwMode="auto">
          <a:xfrm>
            <a:off x="1371600" y="2819400"/>
            <a:ext cx="838200" cy="65395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n-US" sz="1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14600" y="1828800"/>
            <a:ext cx="4404411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Status is </a:t>
            </a:r>
            <a:r>
              <a:rPr lang="en-US" sz="2400" b="1" dirty="0">
                <a:solidFill>
                  <a:schemeClr val="accent2"/>
                </a:solidFill>
              </a:rPr>
              <a:t>Pending Verification</a:t>
            </a:r>
          </a:p>
        </p:txBody>
      </p:sp>
      <p:sp>
        <p:nvSpPr>
          <p:cNvPr id="13" name="Line 12" title="&quot;&quot;"/>
          <p:cNvSpPr>
            <a:spLocks noChangeShapeType="1"/>
          </p:cNvSpPr>
          <p:nvPr/>
        </p:nvSpPr>
        <p:spPr bwMode="auto">
          <a:xfrm flipH="1" flipV="1">
            <a:off x="2209799" y="3344841"/>
            <a:ext cx="449826" cy="296844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762284" y="4499401"/>
            <a:ext cx="3095767" cy="156966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Follow </a:t>
            </a:r>
            <a:r>
              <a:rPr lang="en-US" sz="2400" b="1" dirty="0">
                <a:solidFill>
                  <a:schemeClr val="accent2"/>
                </a:solidFill>
              </a:rPr>
              <a:t>e-Application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link </a:t>
            </a:r>
            <a:r>
              <a:rPr lang="en-US" sz="2400" dirty="0">
                <a:solidFill>
                  <a:schemeClr val="accent2"/>
                </a:solidFill>
              </a:rPr>
              <a:t>to view </a:t>
            </a:r>
            <a:r>
              <a:rPr lang="en-US" sz="2400" dirty="0" smtClean="0">
                <a:solidFill>
                  <a:schemeClr val="accent2"/>
                </a:solidFill>
              </a:rPr>
              <a:t>assembled application </a:t>
            </a:r>
            <a:r>
              <a:rPr lang="en-US" sz="2400" dirty="0">
                <a:solidFill>
                  <a:schemeClr val="accent2"/>
                </a:solidFill>
              </a:rPr>
              <a:t>image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59626" y="3410855"/>
            <a:ext cx="5882148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Application ID links </a:t>
            </a:r>
            <a:r>
              <a:rPr lang="en-US" sz="2400" dirty="0">
                <a:solidFill>
                  <a:schemeClr val="accent2"/>
                </a:solidFill>
              </a:rPr>
              <a:t>to detailed status info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600700" y="5105400"/>
            <a:ext cx="2681748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View </a:t>
            </a:r>
            <a:r>
              <a:rPr lang="en-US" sz="2400" b="1" dirty="0">
                <a:solidFill>
                  <a:schemeClr val="accent2"/>
                </a:solidFill>
              </a:rPr>
              <a:t>Appendices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and </a:t>
            </a:r>
            <a:r>
              <a:rPr lang="en-US" sz="2400" b="1" dirty="0">
                <a:solidFill>
                  <a:schemeClr val="accent2"/>
                </a:solidFill>
              </a:rPr>
              <a:t>Cover </a:t>
            </a:r>
            <a:r>
              <a:rPr lang="en-US" sz="2400" b="1" dirty="0" smtClean="0">
                <a:solidFill>
                  <a:schemeClr val="accent2"/>
                </a:solidFill>
              </a:rPr>
              <a:t>Letter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title="sample assembled application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86019"/>
            <a:ext cx="8155724" cy="4858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Application Image in Commons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6020" y="5307013"/>
            <a:ext cx="8411497" cy="1398587"/>
          </a:xfrm>
          <a:prstGeom prst="rect">
            <a:avLst/>
          </a:prstGeom>
          <a:solidFill>
            <a:srgbClr val="FFFF99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A50021"/>
                </a:solidFill>
              </a:rPr>
              <a:t>TIP: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Carefully review the entire application.</a:t>
            </a:r>
          </a:p>
          <a:p>
            <a:pPr algn="ctr"/>
            <a:r>
              <a:rPr lang="en-US" sz="2800" dirty="0">
                <a:solidFill>
                  <a:schemeClr val="accent2"/>
                </a:solidFill>
              </a:rPr>
              <a:t>This is your chance to view/print the same application image that will be used by Reviewers!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6" name="Picture 5" descr="MCj042483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3329"/>
            <a:ext cx="13716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12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 </a:t>
            </a:r>
            <a:r>
              <a:rPr lang="en-US" dirty="0" err="1" smtClean="0"/>
              <a:t>eApplication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4" name="Picture 18" title="eRA Commons Search screen for S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52688"/>
            <a:ext cx="8229600" cy="3644900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5" name="Oval 4" title="&quot;&quot;"/>
          <p:cNvSpPr>
            <a:spLocks noChangeArrowheads="1"/>
          </p:cNvSpPr>
          <p:nvPr/>
        </p:nvSpPr>
        <p:spPr bwMode="auto">
          <a:xfrm>
            <a:off x="7162800" y="2744788"/>
            <a:ext cx="381000" cy="304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pPr algn="r"/>
            <a:endParaRPr lang="en-US">
              <a:cs typeface="Arial" charset="0"/>
            </a:endParaRPr>
          </a:p>
        </p:txBody>
      </p:sp>
      <p:sp>
        <p:nvSpPr>
          <p:cNvPr id="6" name="Line 5" title="&quot;&quot;"/>
          <p:cNvSpPr>
            <a:spLocks noChangeShapeType="1"/>
          </p:cNvSpPr>
          <p:nvPr/>
        </p:nvSpPr>
        <p:spPr bwMode="auto">
          <a:xfrm flipH="1">
            <a:off x="7315200" y="2211388"/>
            <a:ext cx="0" cy="355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3600" y="1748141"/>
            <a:ext cx="2895600" cy="461659"/>
          </a:xfrm>
          <a:prstGeom prst="rect">
            <a:avLst/>
          </a:prstGeom>
          <a:solidFill>
            <a:srgbClr val="FFFF99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  <a:cs typeface="Arial" charset="0"/>
              </a:rPr>
              <a:t>Must have </a:t>
            </a:r>
            <a:r>
              <a:rPr lang="en-US" sz="2400" b="1" i="1" dirty="0">
                <a:solidFill>
                  <a:srgbClr val="A50021"/>
                </a:solidFill>
                <a:cs typeface="Arial" charset="0"/>
              </a:rPr>
              <a:t>SO</a:t>
            </a:r>
            <a:r>
              <a:rPr lang="en-US" sz="2400" dirty="0">
                <a:solidFill>
                  <a:srgbClr val="A50021"/>
                </a:solidFill>
                <a:cs typeface="Arial" charset="0"/>
              </a:rPr>
              <a:t> role</a:t>
            </a:r>
          </a:p>
        </p:txBody>
      </p:sp>
      <p:sp>
        <p:nvSpPr>
          <p:cNvPr id="8" name="Oval 7" title="&quot;&quot;"/>
          <p:cNvSpPr>
            <a:spLocks noChangeArrowheads="1"/>
          </p:cNvSpPr>
          <p:nvPr/>
        </p:nvSpPr>
        <p:spPr bwMode="auto">
          <a:xfrm>
            <a:off x="381000" y="4268788"/>
            <a:ext cx="1981200" cy="4572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pPr algn="r"/>
            <a:endParaRPr lang="en-US">
              <a:cs typeface="Arial" charset="0"/>
            </a:endParaRPr>
          </a:p>
        </p:txBody>
      </p:sp>
      <p:sp>
        <p:nvSpPr>
          <p:cNvPr id="9" name="Line 8" title="&quot;&quot;"/>
          <p:cNvSpPr>
            <a:spLocks noChangeShapeType="1"/>
          </p:cNvSpPr>
          <p:nvPr/>
        </p:nvSpPr>
        <p:spPr bwMode="auto">
          <a:xfrm flipV="1">
            <a:off x="1066800" y="4878388"/>
            <a:ext cx="0" cy="1219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5800" y="6097588"/>
            <a:ext cx="5791200" cy="461659"/>
          </a:xfrm>
          <a:prstGeom prst="rect">
            <a:avLst/>
          </a:prstGeom>
          <a:solidFill>
            <a:srgbClr val="FFFF99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  <a:cs typeface="Arial" charset="0"/>
              </a:rPr>
              <a:t>Select </a:t>
            </a:r>
            <a:r>
              <a:rPr lang="en-US" sz="2400" b="1" i="1" dirty="0">
                <a:solidFill>
                  <a:srgbClr val="A50021"/>
                </a:solidFill>
                <a:cs typeface="Arial" charset="0"/>
              </a:rPr>
              <a:t>Recent/ Pending </a:t>
            </a:r>
            <a:r>
              <a:rPr lang="en-US" sz="2400" b="1" i="1" dirty="0" err="1">
                <a:solidFill>
                  <a:srgbClr val="A50021"/>
                </a:solidFill>
                <a:cs typeface="Arial" charset="0"/>
              </a:rPr>
              <a:t>eSubmissions</a:t>
            </a:r>
            <a:endParaRPr lang="en-US" sz="2400" b="1" i="1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11" name="Oval 10" title="&quot;&quot;"/>
          <p:cNvSpPr>
            <a:spLocks noChangeArrowheads="1"/>
          </p:cNvSpPr>
          <p:nvPr/>
        </p:nvSpPr>
        <p:spPr bwMode="auto">
          <a:xfrm>
            <a:off x="4876800" y="5411788"/>
            <a:ext cx="838200" cy="304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pPr algn="r"/>
            <a:endParaRPr lang="en-US">
              <a:cs typeface="Arial" charset="0"/>
            </a:endParaRPr>
          </a:p>
        </p:txBody>
      </p:sp>
      <p:sp>
        <p:nvSpPr>
          <p:cNvPr id="12" name="Line 11" title="&quot;&quot;"/>
          <p:cNvSpPr>
            <a:spLocks noChangeShapeType="1"/>
          </p:cNvSpPr>
          <p:nvPr/>
        </p:nvSpPr>
        <p:spPr bwMode="auto">
          <a:xfrm flipH="1" flipV="1">
            <a:off x="5791200" y="5487988"/>
            <a:ext cx="685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77000" y="5183188"/>
            <a:ext cx="2019300" cy="461659"/>
          </a:xfrm>
          <a:prstGeom prst="rect">
            <a:avLst/>
          </a:prstGeom>
          <a:solidFill>
            <a:srgbClr val="FFFF99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  <a:cs typeface="Arial" charset="0"/>
              </a:rPr>
              <a:t>Click </a:t>
            </a:r>
            <a:r>
              <a:rPr lang="en-US" sz="2400" b="1" i="1" dirty="0">
                <a:solidFill>
                  <a:srgbClr val="A50021"/>
                </a:solidFill>
                <a:cs typeface="Arial" charset="0"/>
              </a:rPr>
              <a:t>Search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295900" y="4264329"/>
            <a:ext cx="3200400" cy="461659"/>
          </a:xfrm>
          <a:prstGeom prst="rect">
            <a:avLst/>
          </a:prstGeom>
          <a:solidFill>
            <a:srgbClr val="FFFF99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square" lIns="91433" tIns="45717" rIns="91433" bIns="45717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  <a:cs typeface="Arial" charset="0"/>
              </a:rPr>
              <a:t>Enter Search Criteria </a:t>
            </a:r>
            <a:endParaRPr lang="en-US" sz="2400" b="1" i="1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57200" y="1536700"/>
            <a:ext cx="5105400" cy="749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lg" len="lg"/>
            <a:tailEnd/>
          </a:ln>
        </p:spPr>
        <p:txBody>
          <a:bodyPr lIns="91433" tIns="45717" rIns="91433" bIns="45717">
            <a:spAutoFit/>
          </a:bodyPr>
          <a:lstStyle/>
          <a:p>
            <a:r>
              <a:rPr lang="en-US" sz="1400" i="1">
                <a:cs typeface="Arial" charset="0"/>
              </a:rPr>
              <a:t>       </a:t>
            </a:r>
            <a:r>
              <a:rPr lang="en-US" sz="1400" b="1" i="1">
                <a:cs typeface="Arial" charset="0"/>
              </a:rPr>
              <a:t>PIs: If the application image in the eRA Commons   </a:t>
            </a:r>
          </a:p>
          <a:p>
            <a:r>
              <a:rPr lang="en-US" sz="1400" b="1" i="1">
                <a:cs typeface="Arial" charset="0"/>
              </a:rPr>
              <a:t>       does not properly reflect the submitted material, work </a:t>
            </a:r>
          </a:p>
          <a:p>
            <a:r>
              <a:rPr lang="en-US" sz="1400" b="1" i="1">
                <a:cs typeface="Arial" charset="0"/>
              </a:rPr>
              <a:t>       with your SO to reject the application!</a:t>
            </a:r>
          </a:p>
        </p:txBody>
      </p:sp>
      <p:sp>
        <p:nvSpPr>
          <p:cNvPr id="16" name="AutoShape 16" title="&quot;&quot;"/>
          <p:cNvSpPr>
            <a:spLocks noChangeArrowheads="1"/>
          </p:cNvSpPr>
          <p:nvPr/>
        </p:nvSpPr>
        <p:spPr bwMode="auto">
          <a:xfrm>
            <a:off x="533400" y="1752600"/>
            <a:ext cx="304800" cy="304800"/>
          </a:xfrm>
          <a:prstGeom prst="star5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 type="none" w="lg" len="lg"/>
            <a:tailEnd/>
          </a:ln>
          <a:effectLst/>
        </p:spPr>
        <p:txBody>
          <a:bodyPr wrap="none" lIns="91433" tIns="45717" rIns="91433" bIns="45717" anchor="ctr"/>
          <a:lstStyle/>
          <a:p>
            <a:pPr algn="r"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0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title="Sample Reject eApplication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49114"/>
            <a:ext cx="8077200" cy="2659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 title="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564510"/>
            <a:ext cx="8003275" cy="20168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 </a:t>
            </a:r>
            <a:r>
              <a:rPr lang="en-US" dirty="0" err="1" smtClean="0"/>
              <a:t>eApplication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686800" y="6858000"/>
            <a:ext cx="457200" cy="304800"/>
          </a:xfrm>
          <a:prstGeom prst="rect">
            <a:avLst/>
          </a:prstGeom>
          <a:noFill/>
        </p:spPr>
        <p:txBody>
          <a:bodyPr vert="horz" lIns="45720" rIns="45720" anchor="ctr">
            <a:normAutofit fontScale="92500" lnSpcReduction="10000"/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67AB8972-CC55-445B-BD0C-C5FB1BFAB319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9" name="Oval 7" title="&quot;&quot;"/>
          <p:cNvSpPr>
            <a:spLocks noChangeArrowheads="1"/>
          </p:cNvSpPr>
          <p:nvPr/>
        </p:nvSpPr>
        <p:spPr bwMode="auto">
          <a:xfrm>
            <a:off x="7162800" y="3124200"/>
            <a:ext cx="1447800" cy="609599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pPr algn="r"/>
            <a:endParaRPr lang="en-US">
              <a:cs typeface="Arial" charset="0"/>
            </a:endParaRPr>
          </a:p>
        </p:txBody>
      </p:sp>
      <p:sp>
        <p:nvSpPr>
          <p:cNvPr id="10" name="Line 8" title="&quot;&quot;"/>
          <p:cNvSpPr>
            <a:spLocks noChangeShapeType="1"/>
          </p:cNvSpPr>
          <p:nvPr/>
        </p:nvSpPr>
        <p:spPr bwMode="auto">
          <a:xfrm flipH="1">
            <a:off x="6324600" y="3581400"/>
            <a:ext cx="990600" cy="53816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11" name="Line 9" title="&quot;&quot;"/>
          <p:cNvSpPr>
            <a:spLocks noChangeShapeType="1"/>
          </p:cNvSpPr>
          <p:nvPr/>
        </p:nvSpPr>
        <p:spPr bwMode="auto">
          <a:xfrm flipH="1">
            <a:off x="5410200" y="5414963"/>
            <a:ext cx="914400" cy="457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324600" y="4819477"/>
            <a:ext cx="2743200" cy="1200323"/>
          </a:xfrm>
          <a:prstGeom prst="rect">
            <a:avLst/>
          </a:prstGeom>
          <a:solidFill>
            <a:srgbClr val="FFFF99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  <a:cs typeface="Arial" charset="0"/>
              </a:rPr>
              <a:t>Enter comment to be sent with e-mail notification</a:t>
            </a:r>
            <a:endParaRPr lang="en-US" sz="2400" b="1" i="1" dirty="0">
              <a:solidFill>
                <a:srgbClr val="A50021"/>
              </a:solidFill>
              <a:cs typeface="Arial" charset="0"/>
            </a:endParaRPr>
          </a:p>
        </p:txBody>
      </p:sp>
      <p:sp>
        <p:nvSpPr>
          <p:cNvPr id="13" name="Oval 11" title="&quot;&quot;"/>
          <p:cNvSpPr>
            <a:spLocks noChangeArrowheads="1"/>
          </p:cNvSpPr>
          <p:nvPr/>
        </p:nvSpPr>
        <p:spPr bwMode="auto">
          <a:xfrm>
            <a:off x="1066800" y="5472878"/>
            <a:ext cx="4953000" cy="604837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pPr algn="r"/>
            <a:endParaRPr lang="en-US">
              <a:cs typeface="Arial" charset="0"/>
            </a:endParaRPr>
          </a:p>
        </p:txBody>
      </p:sp>
      <p:sp>
        <p:nvSpPr>
          <p:cNvPr id="14" name="Oval 12" title="&quot;&quot;"/>
          <p:cNvSpPr>
            <a:spLocks noChangeArrowheads="1"/>
          </p:cNvSpPr>
          <p:nvPr/>
        </p:nvSpPr>
        <p:spPr bwMode="auto">
          <a:xfrm>
            <a:off x="3701387" y="6172200"/>
            <a:ext cx="609600" cy="2286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pPr algn="r"/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3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Complete!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If no action is taken during the two business day viewing window, the application automatically moves forward for further processing at </a:t>
            </a:r>
            <a:r>
              <a:rPr lang="en-US" dirty="0" smtClean="0"/>
              <a:t>NIH</a:t>
            </a:r>
            <a:endParaRPr lang="en-US" dirty="0"/>
          </a:p>
          <a:p>
            <a:r>
              <a:rPr lang="en-US" dirty="0"/>
              <a:t>Any subsequent application changes are subject to the NIH </a:t>
            </a:r>
            <a:r>
              <a:rPr lang="en-US" dirty="0" smtClean="0"/>
              <a:t>policy on </a:t>
            </a:r>
            <a:r>
              <a:rPr lang="en-US" dirty="0"/>
              <a:t>late submission </a:t>
            </a:r>
            <a:r>
              <a:rPr lang="en-US" dirty="0" smtClean="0"/>
              <a:t>of grant applications </a:t>
            </a:r>
            <a:r>
              <a:rPr lang="en-US" dirty="0"/>
              <a:t>and </a:t>
            </a:r>
            <a:r>
              <a:rPr lang="en-US" dirty="0" smtClean="0"/>
              <a:t>the </a:t>
            </a:r>
            <a:r>
              <a:rPr lang="en-US" dirty="0"/>
              <a:t>NIH policy on </a:t>
            </a:r>
            <a:r>
              <a:rPr lang="en-US" dirty="0" smtClean="0"/>
              <a:t>post-submission application </a:t>
            </a:r>
            <a:r>
              <a:rPr lang="en-US" dirty="0"/>
              <a:t>materials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238374"/>
            <a:ext cx="38100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2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Help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 Desks</a:t>
            </a:r>
          </a:p>
          <a:p>
            <a:r>
              <a:rPr lang="en-US" dirty="0" smtClean="0"/>
              <a:t>On-line resources &amp;Web 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7660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eRA</a:t>
            </a:r>
            <a:r>
              <a:rPr lang="en-US" dirty="0" smtClean="0"/>
              <a:t> Commons Help Desk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Grants.gov Contact Center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Desks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500" dirty="0"/>
              <a:t>Web: </a:t>
            </a:r>
            <a:r>
              <a:rPr lang="en-US" sz="2500" dirty="0">
                <a:hlinkClick r:id="rId2"/>
              </a:rPr>
              <a:t>http://</a:t>
            </a:r>
            <a:r>
              <a:rPr lang="en-US" sz="2500" dirty="0" smtClean="0">
                <a:hlinkClick r:id="rId2"/>
              </a:rPr>
              <a:t>grants.nih.gov/support/</a:t>
            </a:r>
            <a:r>
              <a:rPr lang="en-US" sz="2500" dirty="0" smtClean="0"/>
              <a:t> </a:t>
            </a:r>
            <a:endParaRPr lang="en-US" sz="2500" dirty="0"/>
          </a:p>
          <a:p>
            <a:r>
              <a:rPr lang="en-US" sz="2500" dirty="0"/>
              <a:t>Phone: 1-866-504-9552</a:t>
            </a:r>
          </a:p>
          <a:p>
            <a:r>
              <a:rPr lang="en-US" sz="2500" dirty="0"/>
              <a:t>TTY: 301-451-5939</a:t>
            </a:r>
          </a:p>
          <a:p>
            <a:r>
              <a:rPr lang="en-US" sz="2500" dirty="0"/>
              <a:t>Hours : Mon-Fri, 7a.m. to 8 p.m. </a:t>
            </a:r>
            <a:r>
              <a:rPr lang="en-US" sz="2500" dirty="0" smtClean="0"/>
              <a:t>ET</a:t>
            </a:r>
            <a:endParaRPr lang="en-US" sz="25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500" dirty="0"/>
              <a:t>Toll-free: 1-800-518-4726</a:t>
            </a:r>
          </a:p>
          <a:p>
            <a:r>
              <a:rPr lang="en-US" sz="2500" dirty="0"/>
              <a:t>Hours : 24x7  (Except Federal Holidays)</a:t>
            </a:r>
          </a:p>
          <a:p>
            <a:r>
              <a:rPr lang="en-US" sz="2500" dirty="0"/>
              <a:t>Email : </a:t>
            </a:r>
            <a:r>
              <a:rPr lang="en-US" sz="2500" dirty="0">
                <a:hlinkClick r:id="rId3"/>
              </a:rPr>
              <a:t>support@grants.gov</a:t>
            </a:r>
            <a:endParaRPr lang="en-US" sz="2500" dirty="0"/>
          </a:p>
          <a:p>
            <a:r>
              <a:rPr lang="en-US" sz="2500" dirty="0"/>
              <a:t>Resources: </a:t>
            </a:r>
            <a:r>
              <a:rPr lang="en-US" sz="2500" dirty="0">
                <a:hlinkClick r:id="rId4"/>
              </a:rPr>
              <a:t>http://www.grants.gov/help/help.jsp</a:t>
            </a:r>
            <a:r>
              <a:rPr lang="en-US" sz="2500" dirty="0"/>
              <a:t> 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52401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Take </a:t>
            </a:r>
            <a:r>
              <a:rPr lang="en-US" dirty="0" smtClean="0"/>
              <a:t>Advantage </a:t>
            </a:r>
            <a:r>
              <a:rPr lang="en-US" dirty="0"/>
              <a:t>of </a:t>
            </a:r>
            <a:r>
              <a:rPr lang="en-US" dirty="0" smtClean="0"/>
              <a:t>Available Resources to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Avoid Common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689848" cy="4797552"/>
          </a:xfrm>
        </p:spPr>
        <p:txBody>
          <a:bodyPr/>
          <a:lstStyle/>
          <a:p>
            <a:r>
              <a:rPr lang="en-US" sz="2400" dirty="0" smtClean="0"/>
              <a:t>Application guide, </a:t>
            </a:r>
            <a:r>
              <a:rPr lang="en-US" sz="2400" dirty="0"/>
              <a:t>s</a:t>
            </a:r>
            <a:r>
              <a:rPr lang="en-US" sz="2400" dirty="0" smtClean="0"/>
              <a:t>upplemental instructions, format pages:</a:t>
            </a:r>
          </a:p>
          <a:p>
            <a:pPr lvl="1"/>
            <a:r>
              <a:rPr lang="en-US" sz="2000" dirty="0">
                <a:hlinkClick r:id="rId2"/>
              </a:rPr>
              <a:t>http://grants.nih.gov/grants/funding/424/index.htm</a:t>
            </a:r>
            <a:r>
              <a:rPr lang="en-US" sz="2000" dirty="0"/>
              <a:t> </a:t>
            </a:r>
          </a:p>
          <a:p>
            <a:r>
              <a:rPr lang="en-US" sz="2400" dirty="0" smtClean="0"/>
              <a:t>Annotated </a:t>
            </a:r>
            <a:r>
              <a:rPr lang="en-US" sz="2400" dirty="0"/>
              <a:t>Form </a:t>
            </a:r>
            <a:r>
              <a:rPr lang="en-US" sz="2400" dirty="0" smtClean="0"/>
              <a:t>Set: </a:t>
            </a:r>
          </a:p>
          <a:p>
            <a:pPr lvl="1"/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grants.nih.gov/grants/ElectronicReceipt/communication.htm#forms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Avoiding Common Errors </a:t>
            </a:r>
            <a:r>
              <a:rPr lang="en-US" sz="2400" dirty="0"/>
              <a:t>Web </a:t>
            </a:r>
            <a:r>
              <a:rPr lang="en-US" sz="2400" dirty="0" smtClean="0"/>
              <a:t>page: </a:t>
            </a:r>
          </a:p>
          <a:p>
            <a:pPr lvl="1"/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grants.nih.gov/grants/ElectronicReceipt/avoiding_errors.htm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PDF Guidelines:</a:t>
            </a:r>
          </a:p>
          <a:p>
            <a:pPr lvl="1"/>
            <a:r>
              <a:rPr lang="en-US" sz="2000" dirty="0" smtClean="0">
                <a:hlinkClick r:id="rId5"/>
              </a:rPr>
              <a:t>http://grants.nih.gov/grants/ElectronicReceipt/pdf_guidelines.htm</a:t>
            </a:r>
            <a:r>
              <a:rPr lang="en-US" sz="2000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51" y="5132861"/>
            <a:ext cx="2197629" cy="1725139"/>
          </a:xfrm>
          <a:prstGeom prst="rect">
            <a:avLst/>
          </a:prstGeom>
        </p:spPr>
      </p:pic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132861"/>
            <a:ext cx="2197628" cy="1725139"/>
          </a:xfrm>
          <a:prstGeom prst="rect">
            <a:avLst/>
          </a:prstGeom>
        </p:spPr>
      </p:pic>
      <p:pic>
        <p:nvPicPr>
          <p:cNvPr id="9" name="Picture 8" title="&quot;&quo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132861"/>
            <a:ext cx="2190349" cy="17194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2417" y="56388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Guides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8311" y="5486400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Resources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2289" y="5634335"/>
            <a:ext cx="1445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Websites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1" y="5132861"/>
            <a:ext cx="219621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733800" y="5334000"/>
            <a:ext cx="4419600" cy="1447800"/>
          </a:xfrm>
          <a:prstGeom prst="round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Telephone Numbers: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Calls: 866-606-8220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International Calls: 334-206-7828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DSN: 866-606-8220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System for Award Management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System for Award Management (SAM) combines federal procurement systems and replaced Central Contractor Registry (CCR) in July 2012</a:t>
            </a:r>
          </a:p>
          <a:p>
            <a:r>
              <a:rPr lang="en-US" dirty="0" smtClean="0"/>
              <a:t>As part of SAM registration process, you will designate an E-Business Point-of-Contact (E-Biz POC)</a:t>
            </a:r>
          </a:p>
          <a:p>
            <a:pPr lvl="1"/>
            <a:r>
              <a:rPr lang="en-US" dirty="0" smtClean="0"/>
              <a:t>SAM registration and E-Biz POC needed for Grants.gov registration</a:t>
            </a:r>
          </a:p>
          <a:p>
            <a:pPr lvl="1"/>
            <a:r>
              <a:rPr lang="en-US" dirty="0" smtClean="0"/>
              <a:t>Annual renewal in SAM is needed to keep Grants.gov credentials active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7" descr="SAM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729287"/>
            <a:ext cx="1752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51" y="0"/>
            <a:ext cx="2194849" cy="19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eRA Commons: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://commons.era.nih.gov/commons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  </a:t>
            </a:r>
          </a:p>
          <a:p>
            <a:endParaRPr lang="en-US" sz="900" dirty="0"/>
          </a:p>
          <a:p>
            <a:r>
              <a:rPr lang="en-US" sz="2400" dirty="0"/>
              <a:t>Electronic Research Administration: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://era.nih.gov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900" dirty="0"/>
          </a:p>
          <a:p>
            <a:r>
              <a:rPr lang="en-US" sz="2400" dirty="0" smtClean="0"/>
              <a:t>Applying </a:t>
            </a:r>
            <a:r>
              <a:rPr lang="en-US" sz="2400" dirty="0"/>
              <a:t>Electronically: </a:t>
            </a:r>
            <a:r>
              <a:rPr lang="en-US" sz="2400" dirty="0">
                <a:hlinkClick r:id="rId4"/>
              </a:rPr>
              <a:t>http://grants.nih.gov/grants/ElectronicReceipt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900" dirty="0" smtClean="0"/>
              <a:t>  </a:t>
            </a:r>
            <a:endParaRPr lang="en-US" sz="900" dirty="0"/>
          </a:p>
          <a:p>
            <a:r>
              <a:rPr lang="en-US" sz="2400" dirty="0"/>
              <a:t>NIH About Grants: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</a:t>
            </a:r>
            <a:r>
              <a:rPr lang="en-US" sz="2400" dirty="0" smtClean="0">
                <a:hlinkClick r:id="rId5"/>
              </a:rPr>
              <a:t>grants.nih.gov/grants/oer.htm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900" dirty="0"/>
          </a:p>
          <a:p>
            <a:r>
              <a:rPr lang="en-US" sz="2400" dirty="0" smtClean="0"/>
              <a:t>NIH SBIR/STTR site </a:t>
            </a:r>
          </a:p>
          <a:p>
            <a:pPr marL="274638" lvl="1" indent="0">
              <a:buNone/>
            </a:pPr>
            <a:r>
              <a:rPr lang="en-US" sz="2400" dirty="0">
                <a:hlinkClick r:id="rId6"/>
              </a:rPr>
              <a:t>http://sbir.nih.gov</a:t>
            </a:r>
            <a:r>
              <a:rPr lang="en-US" sz="2400" dirty="0" smtClean="0">
                <a:hlinkClick r:id="rId6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57200"/>
            <a:ext cx="22383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524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  <p:pic>
        <p:nvPicPr>
          <p:cNvPr id="4" name="Picture 3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14600"/>
            <a:ext cx="35718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SAM.gov is supported by the Federal Service Desk</a:t>
            </a:r>
          </a:p>
          <a:p>
            <a:pPr lvl="1"/>
            <a:r>
              <a:rPr lang="en-US" dirty="0" smtClean="0">
                <a:hlinkClick r:id="rId2"/>
              </a:rPr>
              <a:t>https://www.fsd.gov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2" title="support screen for S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79857"/>
            <a:ext cx="8067391" cy="422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3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747977" y="5486400"/>
            <a:ext cx="4419600" cy="1219200"/>
          </a:xfrm>
          <a:prstGeom prst="round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Telephone Numbers: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Calls: </a:t>
            </a:r>
            <a:r>
              <a:rPr lang="en-US" sz="2000" kern="0" dirty="0" smtClean="0">
                <a:solidFill>
                  <a:srgbClr val="002060"/>
                </a:solidFill>
                <a:latin typeface="Arial"/>
                <a:cs typeface="Arial"/>
              </a:rPr>
              <a:t>1-800-518-4726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International Calls: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606-545-5035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Grants.gov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492752"/>
          </a:xfrm>
        </p:spPr>
        <p:txBody>
          <a:bodyPr/>
          <a:lstStyle/>
          <a:p>
            <a:r>
              <a:rPr lang="en-US" dirty="0"/>
              <a:t>Federal-wide portal to find and apply for Federal grant funding </a:t>
            </a:r>
          </a:p>
          <a:p>
            <a:r>
              <a:rPr lang="en-US" dirty="0"/>
              <a:t>Used by all 26 Federal grant-making </a:t>
            </a:r>
            <a:r>
              <a:rPr lang="en-US" dirty="0" smtClean="0"/>
              <a:t>agencies</a:t>
            </a:r>
          </a:p>
          <a:p>
            <a:r>
              <a:rPr lang="en-US" dirty="0" smtClean="0"/>
              <a:t>Prior to registering in Grants.gov you must obtain a DUNS number and register in SAM</a:t>
            </a:r>
          </a:p>
          <a:p>
            <a:r>
              <a:rPr lang="en-US" dirty="0" smtClean="0"/>
              <a:t>E-Biz POC approves </a:t>
            </a:r>
            <a:r>
              <a:rPr lang="en-US" dirty="0"/>
              <a:t>Authorized Organization Representatives (AORs) to submit applications</a:t>
            </a:r>
          </a:p>
          <a:p>
            <a:r>
              <a:rPr lang="en-US" dirty="0"/>
              <a:t>No registration needed to find opportunities or download forms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638800"/>
            <a:ext cx="2133600" cy="716890"/>
          </a:xfrm>
          <a:prstGeom prst="rect">
            <a:avLst/>
          </a:prstGeom>
        </p:spPr>
      </p:pic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51" y="-17688"/>
            <a:ext cx="2194849" cy="19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0" y="5943600"/>
            <a:ext cx="4862624" cy="838200"/>
          </a:xfrm>
          <a:prstGeom prst="round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http://</a:t>
            </a:r>
            <a:r>
              <a:rPr lang="en-US" sz="2000" kern="0" dirty="0" smtClean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grants.nih.gov/support/index.html</a:t>
            </a:r>
            <a:r>
              <a:rPr lang="en-US" sz="2000" kern="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Agency system that allows applicants, grantees and Federal staff to share application/grant information</a:t>
            </a:r>
          </a:p>
          <a:p>
            <a:r>
              <a:rPr lang="en-US" dirty="0"/>
              <a:t>Used by NIH and a few other HHS </a:t>
            </a:r>
            <a:r>
              <a:rPr lang="en-US" dirty="0" smtClean="0"/>
              <a:t>divisions</a:t>
            </a:r>
          </a:p>
          <a:p>
            <a:pPr lvl="1"/>
            <a:r>
              <a:rPr lang="en-US" dirty="0" smtClean="0"/>
              <a:t>AHRQ, CDC, FDA</a:t>
            </a:r>
          </a:p>
          <a:p>
            <a:r>
              <a:rPr lang="en-US" dirty="0"/>
              <a:t>As part of </a:t>
            </a:r>
            <a:r>
              <a:rPr lang="en-US" dirty="0" smtClean="0"/>
              <a:t>registration </a:t>
            </a:r>
            <a:r>
              <a:rPr lang="en-US" dirty="0"/>
              <a:t>process, you will </a:t>
            </a:r>
            <a:r>
              <a:rPr lang="en-US" dirty="0" smtClean="0"/>
              <a:t>designate a Signing Official (SO)</a:t>
            </a:r>
          </a:p>
          <a:p>
            <a:pPr lvl="1"/>
            <a:r>
              <a:rPr lang="en-US" dirty="0" smtClean="0"/>
              <a:t>Registers </a:t>
            </a:r>
            <a:r>
              <a:rPr lang="en-US" dirty="0"/>
              <a:t>or affiliates Project </a:t>
            </a:r>
            <a:r>
              <a:rPr lang="en-US" dirty="0" smtClean="0"/>
              <a:t>Directors/Principal Investigators </a:t>
            </a:r>
            <a:r>
              <a:rPr lang="en-US" dirty="0"/>
              <a:t>(</a:t>
            </a:r>
            <a:r>
              <a:rPr lang="en-US" dirty="0" smtClean="0"/>
              <a:t>PD/PIs)</a:t>
            </a:r>
          </a:p>
          <a:p>
            <a:r>
              <a:rPr lang="en-US" dirty="0"/>
              <a:t>NIH 2-week “good faith effort” for Commons </a:t>
            </a:r>
            <a:r>
              <a:rPr lang="en-US" dirty="0" smtClean="0"/>
              <a:t>registration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2" descr="Logo of and Link to Electronic Research Administration eR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865628"/>
            <a:ext cx="3438525" cy="56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51" y="0"/>
            <a:ext cx="2194849" cy="19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cessDiagr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698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00000"/>
              </a:schemeClr>
            </a:gs>
            <a:gs pos="45000">
              <a:schemeClr val="phClr">
                <a:tint val="93000"/>
                <a:satMod val="20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58359243886D498107C50F288A0FDE" ma:contentTypeVersion="0" ma:contentTypeDescription="Create a new document." ma:contentTypeScope="" ma:versionID="e4199b960f696e1abfdff999ce227b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D3669A-886F-4989-AB3B-67DA970F5A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2F279A0-1B72-4A0F-A7CA-0934D0E5A7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7DAA70-C3F4-4123-B315-B54B2E6FBDE6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ProcessDiagram</Template>
  <TotalTime>0</TotalTime>
  <Words>2253</Words>
  <Application>Microsoft Office PowerPoint</Application>
  <PresentationFormat>On-screen Show (4:3)</PresentationFormat>
  <Paragraphs>411</Paragraphs>
  <Slides>61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ProcessDiagram</vt:lpstr>
      <vt:lpstr>Successfully Submitting a Small Business Grant Application to NIH </vt:lpstr>
      <vt:lpstr>High Level Process Overview</vt:lpstr>
      <vt:lpstr>Prepare to Apply &amp; Register</vt:lpstr>
      <vt:lpstr>Multiple Organization Registrations Required</vt:lpstr>
      <vt:lpstr>DUNS</vt:lpstr>
      <vt:lpstr>        System for Award Management    </vt:lpstr>
      <vt:lpstr>SAM Support</vt:lpstr>
      <vt:lpstr>Grants.gov</vt:lpstr>
      <vt:lpstr>eRA Commons</vt:lpstr>
      <vt:lpstr>eRA Commons Registration - Tips</vt:lpstr>
      <vt:lpstr>SBA Company Registry</vt:lpstr>
      <vt:lpstr>Obtain Software</vt:lpstr>
      <vt:lpstr>Make a Submission Plan</vt:lpstr>
      <vt:lpstr>Find &amp; Initiate an Application</vt:lpstr>
      <vt:lpstr>Find an Opportunity</vt:lpstr>
      <vt:lpstr>SBIR/STTR Parent Announcements</vt:lpstr>
      <vt:lpstr>Funding Opportunity Announcement (FOA)</vt:lpstr>
      <vt:lpstr>Standard SBIR/STTR Due Dates</vt:lpstr>
      <vt:lpstr>FOA-Specific Application Information</vt:lpstr>
      <vt:lpstr>Download Application Package</vt:lpstr>
      <vt:lpstr>Application Guide</vt:lpstr>
      <vt:lpstr>Supplemental Instructions</vt:lpstr>
      <vt:lpstr>Preparing Your Application</vt:lpstr>
      <vt:lpstr>Working with Grants.gov’s Downloadable Forms</vt:lpstr>
      <vt:lpstr>Working with Grants.gov’s Downloadable Forms</vt:lpstr>
      <vt:lpstr>Tips</vt:lpstr>
      <vt:lpstr>Avoid Common Errors</vt:lpstr>
      <vt:lpstr>Avoid Common Errors</vt:lpstr>
      <vt:lpstr>Avoid Common Errors</vt:lpstr>
      <vt:lpstr>Avoid Common Errors</vt:lpstr>
      <vt:lpstr>Avoid Common Errors</vt:lpstr>
      <vt:lpstr>Avoiding Common Errors</vt:lpstr>
      <vt:lpstr>Avoid Common Errors</vt:lpstr>
      <vt:lpstr>Avoid Common Errors</vt:lpstr>
      <vt:lpstr>Changes from NIH SBIR/STTR Reauthorization</vt:lpstr>
      <vt:lpstr>Avoiding Common Errors</vt:lpstr>
      <vt:lpstr>Submit</vt:lpstr>
      <vt:lpstr>Submit Application (AOR only)</vt:lpstr>
      <vt:lpstr>Submit Application </vt:lpstr>
      <vt:lpstr>Submit Application</vt:lpstr>
      <vt:lpstr>Submit Application</vt:lpstr>
      <vt:lpstr>On-time Submission</vt:lpstr>
      <vt:lpstr>Dealing with System Issues</vt:lpstr>
      <vt:lpstr>You’re Not Finished Yet…</vt:lpstr>
      <vt:lpstr>Track &amp; View Application</vt:lpstr>
      <vt:lpstr>Time to Go to eRA Commons…</vt:lpstr>
      <vt:lpstr>Track Application - Commons</vt:lpstr>
      <vt:lpstr>Track Application - Commons</vt:lpstr>
      <vt:lpstr>Corrective submissions must be made BEFORE the submission deadline and overwrite previous submissions. </vt:lpstr>
      <vt:lpstr>View Application Image</vt:lpstr>
      <vt:lpstr>Application Viewing Window</vt:lpstr>
      <vt:lpstr>View Application Image in Commons</vt:lpstr>
      <vt:lpstr>View Application Image in Commons</vt:lpstr>
      <vt:lpstr>Reject eApplication</vt:lpstr>
      <vt:lpstr>Reject eApplication</vt:lpstr>
      <vt:lpstr>Submission Complete!</vt:lpstr>
      <vt:lpstr>Finding Help</vt:lpstr>
      <vt:lpstr>Help Desks</vt:lpstr>
      <vt:lpstr>Take Advantage of Available Resources to Avoid Common Errors</vt:lpstr>
      <vt:lpstr>Web Sites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Successfully Submitting a Small Business Grant Application to NIH</dc:title>
  <dc:subject>Grant application submission</dc:subject>
  <dc:creator/>
  <cp:keywords>Application Submission NIH</cp:keywords>
  <cp:lastModifiedBy/>
  <cp:revision>1</cp:revision>
  <dcterms:created xsi:type="dcterms:W3CDTF">2011-05-13T19:52:12Z</dcterms:created>
  <dcterms:modified xsi:type="dcterms:W3CDTF">2015-01-09T13:17:28Z</dcterms:modified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0x0101005B58359243886D498107C50F288A0FDE</vt:lpwstr>
  </property>
</Properties>
</file>