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2373"/>
    <a:srgbClr val="006600"/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2040" y="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300AB2-FBC9-4DAD-B6B4-5544851ABBF1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8F3BD-A79C-45ED-A008-610B9E37336C}">
      <dgm:prSet phldrT="[Text]" custT="1"/>
      <dgm:spPr/>
      <dgm:t>
        <a:bodyPr/>
        <a:lstStyle/>
        <a:p>
          <a:r>
            <a:rPr lang="en-US" sz="1100" b="1" dirty="0" smtClean="0">
              <a:latin typeface="+mn-lt"/>
            </a:rPr>
            <a:t>Exemption 1  </a:t>
          </a:r>
        </a:p>
        <a:p>
          <a:r>
            <a:rPr lang="en-US" sz="1000" dirty="0" smtClean="0">
              <a:latin typeface="+mn-lt"/>
            </a:rPr>
            <a:t>Conducted in an educational setting involving normal education practices</a:t>
          </a:r>
          <a:endParaRPr lang="en-US" sz="1000" dirty="0">
            <a:latin typeface="+mn-lt"/>
          </a:endParaRPr>
        </a:p>
      </dgm:t>
    </dgm:pt>
    <dgm:pt modelId="{6CD1C35C-ED0E-4E78-8613-D56D9765542F}" type="parTrans" cxnId="{EC70CA02-2171-450A-A8F1-404CA0C6DEE9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0CFD5388-C86A-4B68-9920-84760C0C406B}" type="sibTrans" cxnId="{EC70CA02-2171-450A-A8F1-404CA0C6DEE9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45885D86-E291-4AE1-B49E-6C6CBABE3B5E}">
      <dgm:prSet phldrT="[Text]" custT="1"/>
      <dgm:spPr/>
      <dgm:t>
        <a:bodyPr/>
        <a:lstStyle/>
        <a:p>
          <a:r>
            <a:rPr lang="en-US" sz="1100" b="1" dirty="0" smtClean="0">
              <a:latin typeface="+mn-lt"/>
            </a:rPr>
            <a:t>Exemption 2  </a:t>
          </a:r>
        </a:p>
        <a:p>
          <a:r>
            <a:rPr lang="en-US" sz="1000" dirty="0" smtClean="0">
              <a:latin typeface="+mn-lt"/>
            </a:rPr>
            <a:t>Use of educational tests, surveys, interviews, or observations of public behavior unless identifiable and poses risks</a:t>
          </a:r>
          <a:endParaRPr lang="en-US" sz="1000" dirty="0">
            <a:latin typeface="+mn-lt"/>
          </a:endParaRPr>
        </a:p>
      </dgm:t>
    </dgm:pt>
    <dgm:pt modelId="{9CD2FB34-0D8A-462D-921E-D4DF563F41FD}" type="parTrans" cxnId="{864D86B5-5738-4440-8E4F-D004A89957BC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C7A1B222-148D-4A00-8A24-FB22AA63EF87}" type="sibTrans" cxnId="{864D86B5-5738-4440-8E4F-D004A89957BC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C8F1C4CA-89A7-476C-83D0-2165261AAB12}">
      <dgm:prSet phldrT="[Text]" custT="1"/>
      <dgm:spPr/>
      <dgm:t>
        <a:bodyPr/>
        <a:lstStyle/>
        <a:p>
          <a:r>
            <a:rPr lang="en-US" sz="1100" b="1" dirty="0" smtClean="0">
              <a:latin typeface="+mn-lt"/>
            </a:rPr>
            <a:t>Exemption 3</a:t>
          </a:r>
        </a:p>
        <a:p>
          <a:r>
            <a:rPr lang="en-US" sz="1000" dirty="0" smtClean="0">
              <a:latin typeface="+mn-lt"/>
            </a:rPr>
            <a:t>Use of benign behavioral interventions</a:t>
          </a:r>
          <a:endParaRPr lang="en-US" sz="1000" dirty="0">
            <a:latin typeface="+mn-lt"/>
          </a:endParaRPr>
        </a:p>
      </dgm:t>
    </dgm:pt>
    <dgm:pt modelId="{6CA174B9-C63D-480A-B70A-B7DB53DF6598}" type="parTrans" cxnId="{CD9DF1A8-CC4B-49C2-A253-48D98225B262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CAC8345D-C324-4C09-B351-B107DDEE1612}" type="sibTrans" cxnId="{CD9DF1A8-CC4B-49C2-A253-48D98225B262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E5BF2B12-E8F5-465E-8D9E-FC38231793D8}">
      <dgm:prSet custT="1"/>
      <dgm:spPr/>
      <dgm:t>
        <a:bodyPr/>
        <a:lstStyle/>
        <a:p>
          <a:r>
            <a:rPr lang="en-US" sz="1100" b="1" dirty="0" smtClean="0">
              <a:latin typeface="+mn-lt"/>
            </a:rPr>
            <a:t>Exemption 4</a:t>
          </a:r>
        </a:p>
        <a:p>
          <a:r>
            <a:rPr lang="en-US" sz="1000" dirty="0" smtClean="0">
              <a:latin typeface="+mn-lt"/>
            </a:rPr>
            <a:t>Collection or study of existing data or specimens if publicly available or de-identified</a:t>
          </a:r>
          <a:endParaRPr lang="en-US" sz="1000" dirty="0">
            <a:latin typeface="+mn-lt"/>
          </a:endParaRPr>
        </a:p>
      </dgm:t>
    </dgm:pt>
    <dgm:pt modelId="{96EB7173-7182-4BEE-A633-DDF436795080}" type="parTrans" cxnId="{168CBBE6-E2C7-47B4-B355-F9203319893F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40AA9682-BC8E-40AE-9090-C64640BD27D2}" type="sibTrans" cxnId="{168CBBE6-E2C7-47B4-B355-F9203319893F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D6034204-A353-4D7C-AFAE-11CD5F14BFE0}">
      <dgm:prSet custT="1"/>
      <dgm:spPr/>
      <dgm:t>
        <a:bodyPr/>
        <a:lstStyle/>
        <a:p>
          <a:r>
            <a:rPr lang="en-US" sz="1100" b="1" dirty="0" smtClean="0">
              <a:latin typeface="+mn-lt"/>
            </a:rPr>
            <a:t>Exemption 5</a:t>
          </a:r>
        </a:p>
        <a:p>
          <a:r>
            <a:rPr lang="en-US" sz="1000" dirty="0" smtClean="0">
              <a:latin typeface="+mn-lt"/>
            </a:rPr>
            <a:t>Public service program or demonstration project</a:t>
          </a:r>
          <a:endParaRPr lang="en-US" sz="1000" dirty="0">
            <a:latin typeface="+mn-lt"/>
          </a:endParaRPr>
        </a:p>
      </dgm:t>
    </dgm:pt>
    <dgm:pt modelId="{BCFC87B6-63B2-4619-98AF-F20CEDBA6B93}" type="parTrans" cxnId="{12486947-B873-4C30-B53A-56C376D8F941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B53FF01-4C32-4702-921D-802F2371FE5C}" type="sibTrans" cxnId="{12486947-B873-4C30-B53A-56C376D8F941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54DD3E2C-433E-4027-A4DB-16BA7B77BFC2}">
      <dgm:prSet custT="1"/>
      <dgm:spPr/>
      <dgm:t>
        <a:bodyPr/>
        <a:lstStyle/>
        <a:p>
          <a:r>
            <a:rPr lang="en-US" sz="1100" b="1" dirty="0" smtClean="0">
              <a:latin typeface="+mn-lt"/>
            </a:rPr>
            <a:t>Exemption 6</a:t>
          </a:r>
        </a:p>
        <a:p>
          <a:r>
            <a:rPr lang="en-US" sz="1000" dirty="0" smtClean="0">
              <a:latin typeface="+mn-lt"/>
            </a:rPr>
            <a:t>Taste and food quality</a:t>
          </a:r>
          <a:endParaRPr lang="en-US" sz="1000" dirty="0">
            <a:latin typeface="+mn-lt"/>
          </a:endParaRPr>
        </a:p>
      </dgm:t>
    </dgm:pt>
    <dgm:pt modelId="{EA1C2EA7-A2F7-4A3A-8000-2B94227A7EC2}" type="parTrans" cxnId="{8DD3FD32-7685-48EA-9D41-157B09D4A884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7C717EC4-51DE-4EE7-9D9D-5217BDB632D0}" type="sibTrans" cxnId="{8DD3FD32-7685-48EA-9D41-157B09D4A884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D5775CEB-1CBA-426E-A114-FF73077BF1C8}">
      <dgm:prSet custT="1"/>
      <dgm:spPr/>
      <dgm:t>
        <a:bodyPr/>
        <a:lstStyle/>
        <a:p>
          <a:r>
            <a:rPr lang="en-US" sz="1100" b="1" dirty="0" smtClean="0">
              <a:latin typeface="+mn-lt"/>
            </a:rPr>
            <a:t>Exemption 7</a:t>
          </a:r>
        </a:p>
        <a:p>
          <a:r>
            <a:rPr lang="en-US" sz="1000" dirty="0" smtClean="0">
              <a:latin typeface="+mn-lt"/>
            </a:rPr>
            <a:t>Storage of identifiable information or </a:t>
          </a:r>
          <a:r>
            <a:rPr lang="en-US" sz="1000" dirty="0" err="1" smtClean="0">
              <a:latin typeface="+mn-lt"/>
            </a:rPr>
            <a:t>biospecimens</a:t>
          </a:r>
          <a:r>
            <a:rPr lang="en-US" sz="1000" dirty="0" smtClean="0">
              <a:latin typeface="+mn-lt"/>
            </a:rPr>
            <a:t> for secondary research use. Broad consent and limited IRB review is required.</a:t>
          </a:r>
          <a:endParaRPr lang="en-US" sz="1000" dirty="0">
            <a:latin typeface="+mn-lt"/>
          </a:endParaRPr>
        </a:p>
      </dgm:t>
    </dgm:pt>
    <dgm:pt modelId="{0745816B-810B-4922-BB67-46DDE2434028}" type="parTrans" cxnId="{75A0DC9F-2B44-4BFB-B672-E251169ED06B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DF8641E7-BE47-4B70-911F-8DF3A8945732}" type="sibTrans" cxnId="{75A0DC9F-2B44-4BFB-B672-E251169ED06B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66605902-99A8-4CFB-9D6E-9FC2595CD4E9}">
      <dgm:prSet custT="1"/>
      <dgm:spPr/>
      <dgm:t>
        <a:bodyPr/>
        <a:lstStyle/>
        <a:p>
          <a:r>
            <a:rPr lang="en-US" sz="1100" b="1" dirty="0" smtClean="0">
              <a:latin typeface="+mn-lt"/>
            </a:rPr>
            <a:t>Exemption 8</a:t>
          </a:r>
        </a:p>
        <a:p>
          <a:r>
            <a:rPr lang="en-US" sz="1000" dirty="0" smtClean="0">
              <a:latin typeface="+mn-lt"/>
            </a:rPr>
            <a:t>Secondary research use of identifiable information or </a:t>
          </a:r>
          <a:r>
            <a:rPr lang="en-US" sz="1000" dirty="0" err="1" smtClean="0">
              <a:latin typeface="+mn-lt"/>
            </a:rPr>
            <a:t>biospecimens</a:t>
          </a:r>
          <a:r>
            <a:rPr lang="en-US" sz="1000" dirty="0" smtClean="0">
              <a:latin typeface="+mn-lt"/>
            </a:rPr>
            <a:t>. Broad consent and limited IRB review is required.</a:t>
          </a:r>
          <a:endParaRPr lang="en-US" sz="1000" dirty="0">
            <a:latin typeface="+mn-lt"/>
          </a:endParaRPr>
        </a:p>
      </dgm:t>
    </dgm:pt>
    <dgm:pt modelId="{43D2F299-C421-4ADF-93CC-D24C5D4432A7}" type="parTrans" cxnId="{3F708F73-3B82-406D-8830-DEC19E9C1CAE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AC073530-7C38-4793-B31E-720B4F71DB54}" type="sibTrans" cxnId="{3F708F73-3B82-406D-8830-DEC19E9C1CAE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42B0AA2E-9C59-4704-BB21-996E11DC0599}" type="pres">
      <dgm:prSet presAssocID="{D3300AB2-FBC9-4DAD-B6B4-5544851ABB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C34C46-AEFD-48BB-A145-D0E8A8E8F822}" type="pres">
      <dgm:prSet presAssocID="{2728F3BD-A79C-45ED-A008-610B9E37336C}" presName="node" presStyleLbl="node1" presStyleIdx="0" presStyleCnt="8" custScaleY="119629" custLinFactNeighborX="-126" custLinFactNeighborY="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E1547C-B51F-4DD1-BAE7-A31C5DFAEA68}" type="pres">
      <dgm:prSet presAssocID="{0CFD5388-C86A-4B68-9920-84760C0C406B}" presName="sibTrans" presStyleCnt="0"/>
      <dgm:spPr/>
      <dgm:t>
        <a:bodyPr/>
        <a:lstStyle/>
        <a:p>
          <a:endParaRPr lang="en-US"/>
        </a:p>
      </dgm:t>
    </dgm:pt>
    <dgm:pt modelId="{4E8C94AA-8B78-48AF-B20A-7DF5E2FA09A4}" type="pres">
      <dgm:prSet presAssocID="{45885D86-E291-4AE1-B49E-6C6CBABE3B5E}" presName="node" presStyleLbl="node1" presStyleIdx="1" presStyleCnt="8" custScaleY="119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C624CD-5AA0-407D-8638-4FD369972373}" type="pres">
      <dgm:prSet presAssocID="{C7A1B222-148D-4A00-8A24-FB22AA63EF87}" presName="sibTrans" presStyleCnt="0"/>
      <dgm:spPr/>
      <dgm:t>
        <a:bodyPr/>
        <a:lstStyle/>
        <a:p>
          <a:endParaRPr lang="en-US"/>
        </a:p>
      </dgm:t>
    </dgm:pt>
    <dgm:pt modelId="{947530C9-B40D-40C6-A470-1CCD5E59CA1D}" type="pres">
      <dgm:prSet presAssocID="{C8F1C4CA-89A7-476C-83D0-2165261AAB12}" presName="node" presStyleLbl="node1" presStyleIdx="2" presStyleCnt="8" custScaleY="119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AF42E-44E0-435C-B059-7B97EED85C81}" type="pres">
      <dgm:prSet presAssocID="{CAC8345D-C324-4C09-B351-B107DDEE1612}" presName="sibTrans" presStyleCnt="0"/>
      <dgm:spPr/>
      <dgm:t>
        <a:bodyPr/>
        <a:lstStyle/>
        <a:p>
          <a:endParaRPr lang="en-US"/>
        </a:p>
      </dgm:t>
    </dgm:pt>
    <dgm:pt modelId="{8C267C3F-EB89-4509-82AC-D2273B87BA19}" type="pres">
      <dgm:prSet presAssocID="{E5BF2B12-E8F5-465E-8D9E-FC38231793D8}" presName="node" presStyleLbl="node1" presStyleIdx="3" presStyleCnt="8" custScaleY="119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6112AC-5332-43AC-B158-83480C81E64E}" type="pres">
      <dgm:prSet presAssocID="{40AA9682-BC8E-40AE-9090-C64640BD27D2}" presName="sibTrans" presStyleCnt="0"/>
      <dgm:spPr/>
      <dgm:t>
        <a:bodyPr/>
        <a:lstStyle/>
        <a:p>
          <a:endParaRPr lang="en-US"/>
        </a:p>
      </dgm:t>
    </dgm:pt>
    <dgm:pt modelId="{02D852CB-E4EF-464F-8726-D240247BB955}" type="pres">
      <dgm:prSet presAssocID="{D6034204-A353-4D7C-AFAE-11CD5F14BFE0}" presName="node" presStyleLbl="node1" presStyleIdx="4" presStyleCnt="8" custScaleY="1186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ABDC6-F066-4C4E-AD53-F6EA2BF74BC1}" type="pres">
      <dgm:prSet presAssocID="{9B53FF01-4C32-4702-921D-802F2371FE5C}" presName="sibTrans" presStyleCnt="0"/>
      <dgm:spPr/>
      <dgm:t>
        <a:bodyPr/>
        <a:lstStyle/>
        <a:p>
          <a:endParaRPr lang="en-US"/>
        </a:p>
      </dgm:t>
    </dgm:pt>
    <dgm:pt modelId="{0A257BA6-94DD-4546-BE94-E0077E0A009C}" type="pres">
      <dgm:prSet presAssocID="{54DD3E2C-433E-4027-A4DB-16BA7B77BFC2}" presName="node" presStyleLbl="node1" presStyleIdx="5" presStyleCnt="8" custScaleY="1186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973C2-9AE2-483D-9320-D619996CDFF4}" type="pres">
      <dgm:prSet presAssocID="{7C717EC4-51DE-4EE7-9D9D-5217BDB632D0}" presName="sibTrans" presStyleCnt="0"/>
      <dgm:spPr/>
      <dgm:t>
        <a:bodyPr/>
        <a:lstStyle/>
        <a:p>
          <a:endParaRPr lang="en-US"/>
        </a:p>
      </dgm:t>
    </dgm:pt>
    <dgm:pt modelId="{0D2EA262-2A38-4037-BD77-23313B173223}" type="pres">
      <dgm:prSet presAssocID="{D5775CEB-1CBA-426E-A114-FF73077BF1C8}" presName="node" presStyleLbl="node1" presStyleIdx="6" presStyleCnt="8" custScaleY="1186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B972D7-DD5E-4F30-9C23-DAC01A30AB27}" type="pres">
      <dgm:prSet presAssocID="{DF8641E7-BE47-4B70-911F-8DF3A8945732}" presName="sibTrans" presStyleCnt="0"/>
      <dgm:spPr/>
      <dgm:t>
        <a:bodyPr/>
        <a:lstStyle/>
        <a:p>
          <a:endParaRPr lang="en-US"/>
        </a:p>
      </dgm:t>
    </dgm:pt>
    <dgm:pt modelId="{060FF5B4-4828-45B3-83AB-3CFB5974D3AF}" type="pres">
      <dgm:prSet presAssocID="{66605902-99A8-4CFB-9D6E-9FC2595CD4E9}" presName="node" presStyleLbl="node1" presStyleIdx="7" presStyleCnt="8" custScaleY="1186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D3FD32-7685-48EA-9D41-157B09D4A884}" srcId="{D3300AB2-FBC9-4DAD-B6B4-5544851ABBF1}" destId="{54DD3E2C-433E-4027-A4DB-16BA7B77BFC2}" srcOrd="5" destOrd="0" parTransId="{EA1C2EA7-A2F7-4A3A-8000-2B94227A7EC2}" sibTransId="{7C717EC4-51DE-4EE7-9D9D-5217BDB632D0}"/>
    <dgm:cxn modelId="{87083848-290E-48F3-A67B-047446E3EC8C}" type="presOf" srcId="{45885D86-E291-4AE1-B49E-6C6CBABE3B5E}" destId="{4E8C94AA-8B78-48AF-B20A-7DF5E2FA09A4}" srcOrd="0" destOrd="0" presId="urn:microsoft.com/office/officeart/2005/8/layout/default"/>
    <dgm:cxn modelId="{864D86B5-5738-4440-8E4F-D004A89957BC}" srcId="{D3300AB2-FBC9-4DAD-B6B4-5544851ABBF1}" destId="{45885D86-E291-4AE1-B49E-6C6CBABE3B5E}" srcOrd="1" destOrd="0" parTransId="{9CD2FB34-0D8A-462D-921E-D4DF563F41FD}" sibTransId="{C7A1B222-148D-4A00-8A24-FB22AA63EF87}"/>
    <dgm:cxn modelId="{184991B4-EDD2-43C5-99AE-C70DE5730F01}" type="presOf" srcId="{54DD3E2C-433E-4027-A4DB-16BA7B77BFC2}" destId="{0A257BA6-94DD-4546-BE94-E0077E0A009C}" srcOrd="0" destOrd="0" presId="urn:microsoft.com/office/officeart/2005/8/layout/default"/>
    <dgm:cxn modelId="{A8BBFE52-C7D7-4A04-A700-3F2EB8B85D15}" type="presOf" srcId="{D6034204-A353-4D7C-AFAE-11CD5F14BFE0}" destId="{02D852CB-E4EF-464F-8726-D240247BB955}" srcOrd="0" destOrd="0" presId="urn:microsoft.com/office/officeart/2005/8/layout/default"/>
    <dgm:cxn modelId="{CD9DF1A8-CC4B-49C2-A253-48D98225B262}" srcId="{D3300AB2-FBC9-4DAD-B6B4-5544851ABBF1}" destId="{C8F1C4CA-89A7-476C-83D0-2165261AAB12}" srcOrd="2" destOrd="0" parTransId="{6CA174B9-C63D-480A-B70A-B7DB53DF6598}" sibTransId="{CAC8345D-C324-4C09-B351-B107DDEE1612}"/>
    <dgm:cxn modelId="{13D8B9DB-67E7-44B2-AABD-55901892ABFE}" type="presOf" srcId="{D3300AB2-FBC9-4DAD-B6B4-5544851ABBF1}" destId="{42B0AA2E-9C59-4704-BB21-996E11DC0599}" srcOrd="0" destOrd="0" presId="urn:microsoft.com/office/officeart/2005/8/layout/default"/>
    <dgm:cxn modelId="{3F708F73-3B82-406D-8830-DEC19E9C1CAE}" srcId="{D3300AB2-FBC9-4DAD-B6B4-5544851ABBF1}" destId="{66605902-99A8-4CFB-9D6E-9FC2595CD4E9}" srcOrd="7" destOrd="0" parTransId="{43D2F299-C421-4ADF-93CC-D24C5D4432A7}" sibTransId="{AC073530-7C38-4793-B31E-720B4F71DB54}"/>
    <dgm:cxn modelId="{6322958E-6407-40C7-9A33-139FA141477B}" type="presOf" srcId="{66605902-99A8-4CFB-9D6E-9FC2595CD4E9}" destId="{060FF5B4-4828-45B3-83AB-3CFB5974D3AF}" srcOrd="0" destOrd="0" presId="urn:microsoft.com/office/officeart/2005/8/layout/default"/>
    <dgm:cxn modelId="{09340563-67C3-4B74-970A-19C014C8913F}" type="presOf" srcId="{C8F1C4CA-89A7-476C-83D0-2165261AAB12}" destId="{947530C9-B40D-40C6-A470-1CCD5E59CA1D}" srcOrd="0" destOrd="0" presId="urn:microsoft.com/office/officeart/2005/8/layout/default"/>
    <dgm:cxn modelId="{EC70CA02-2171-450A-A8F1-404CA0C6DEE9}" srcId="{D3300AB2-FBC9-4DAD-B6B4-5544851ABBF1}" destId="{2728F3BD-A79C-45ED-A008-610B9E37336C}" srcOrd="0" destOrd="0" parTransId="{6CD1C35C-ED0E-4E78-8613-D56D9765542F}" sibTransId="{0CFD5388-C86A-4B68-9920-84760C0C406B}"/>
    <dgm:cxn modelId="{75A0DC9F-2B44-4BFB-B672-E251169ED06B}" srcId="{D3300AB2-FBC9-4DAD-B6B4-5544851ABBF1}" destId="{D5775CEB-1CBA-426E-A114-FF73077BF1C8}" srcOrd="6" destOrd="0" parTransId="{0745816B-810B-4922-BB67-46DDE2434028}" sibTransId="{DF8641E7-BE47-4B70-911F-8DF3A8945732}"/>
    <dgm:cxn modelId="{7C445E50-EB50-4EE9-A72D-906B562E2464}" type="presOf" srcId="{2728F3BD-A79C-45ED-A008-610B9E37336C}" destId="{82C34C46-AEFD-48BB-A145-D0E8A8E8F822}" srcOrd="0" destOrd="0" presId="urn:microsoft.com/office/officeart/2005/8/layout/default"/>
    <dgm:cxn modelId="{D556A11E-ACF3-40D6-B466-DF201B96257D}" type="presOf" srcId="{E5BF2B12-E8F5-465E-8D9E-FC38231793D8}" destId="{8C267C3F-EB89-4509-82AC-D2273B87BA19}" srcOrd="0" destOrd="0" presId="urn:microsoft.com/office/officeart/2005/8/layout/default"/>
    <dgm:cxn modelId="{03B82721-49F6-4D87-8E95-4421D013095C}" type="presOf" srcId="{D5775CEB-1CBA-426E-A114-FF73077BF1C8}" destId="{0D2EA262-2A38-4037-BD77-23313B173223}" srcOrd="0" destOrd="0" presId="urn:microsoft.com/office/officeart/2005/8/layout/default"/>
    <dgm:cxn modelId="{168CBBE6-E2C7-47B4-B355-F9203319893F}" srcId="{D3300AB2-FBC9-4DAD-B6B4-5544851ABBF1}" destId="{E5BF2B12-E8F5-465E-8D9E-FC38231793D8}" srcOrd="3" destOrd="0" parTransId="{96EB7173-7182-4BEE-A633-DDF436795080}" sibTransId="{40AA9682-BC8E-40AE-9090-C64640BD27D2}"/>
    <dgm:cxn modelId="{12486947-B873-4C30-B53A-56C376D8F941}" srcId="{D3300AB2-FBC9-4DAD-B6B4-5544851ABBF1}" destId="{D6034204-A353-4D7C-AFAE-11CD5F14BFE0}" srcOrd="4" destOrd="0" parTransId="{BCFC87B6-63B2-4619-98AF-F20CEDBA6B93}" sibTransId="{9B53FF01-4C32-4702-921D-802F2371FE5C}"/>
    <dgm:cxn modelId="{F1EE190C-FAFD-40D9-B354-442F89F53671}" type="presParOf" srcId="{42B0AA2E-9C59-4704-BB21-996E11DC0599}" destId="{82C34C46-AEFD-48BB-A145-D0E8A8E8F822}" srcOrd="0" destOrd="0" presId="urn:microsoft.com/office/officeart/2005/8/layout/default"/>
    <dgm:cxn modelId="{5009821E-A9BC-4F26-AC48-BF903D1E719A}" type="presParOf" srcId="{42B0AA2E-9C59-4704-BB21-996E11DC0599}" destId="{D8E1547C-B51F-4DD1-BAE7-A31C5DFAEA68}" srcOrd="1" destOrd="0" presId="urn:microsoft.com/office/officeart/2005/8/layout/default"/>
    <dgm:cxn modelId="{ECF99D8F-5729-469B-9E57-87CB41FAF129}" type="presParOf" srcId="{42B0AA2E-9C59-4704-BB21-996E11DC0599}" destId="{4E8C94AA-8B78-48AF-B20A-7DF5E2FA09A4}" srcOrd="2" destOrd="0" presId="urn:microsoft.com/office/officeart/2005/8/layout/default"/>
    <dgm:cxn modelId="{40F8468E-1B8A-495D-A5C3-EC2ED8B6A1F4}" type="presParOf" srcId="{42B0AA2E-9C59-4704-BB21-996E11DC0599}" destId="{2AC624CD-5AA0-407D-8638-4FD369972373}" srcOrd="3" destOrd="0" presId="urn:microsoft.com/office/officeart/2005/8/layout/default"/>
    <dgm:cxn modelId="{7A1A2C5B-EF58-40A3-BFC2-52BF82D726D7}" type="presParOf" srcId="{42B0AA2E-9C59-4704-BB21-996E11DC0599}" destId="{947530C9-B40D-40C6-A470-1CCD5E59CA1D}" srcOrd="4" destOrd="0" presId="urn:microsoft.com/office/officeart/2005/8/layout/default"/>
    <dgm:cxn modelId="{481BB93A-D3A2-4478-9A67-E9AE43CE5285}" type="presParOf" srcId="{42B0AA2E-9C59-4704-BB21-996E11DC0599}" destId="{15CAF42E-44E0-435C-B059-7B97EED85C81}" srcOrd="5" destOrd="0" presId="urn:microsoft.com/office/officeart/2005/8/layout/default"/>
    <dgm:cxn modelId="{FF2ACFD5-3012-42A0-9A6B-0647CFF4F158}" type="presParOf" srcId="{42B0AA2E-9C59-4704-BB21-996E11DC0599}" destId="{8C267C3F-EB89-4509-82AC-D2273B87BA19}" srcOrd="6" destOrd="0" presId="urn:microsoft.com/office/officeart/2005/8/layout/default"/>
    <dgm:cxn modelId="{DFC7332A-C10E-46D4-B67F-678FEEC95AFF}" type="presParOf" srcId="{42B0AA2E-9C59-4704-BB21-996E11DC0599}" destId="{4B6112AC-5332-43AC-B158-83480C81E64E}" srcOrd="7" destOrd="0" presId="urn:microsoft.com/office/officeart/2005/8/layout/default"/>
    <dgm:cxn modelId="{09485FCA-FCE2-42F0-B907-76D46FAAA6EB}" type="presParOf" srcId="{42B0AA2E-9C59-4704-BB21-996E11DC0599}" destId="{02D852CB-E4EF-464F-8726-D240247BB955}" srcOrd="8" destOrd="0" presId="urn:microsoft.com/office/officeart/2005/8/layout/default"/>
    <dgm:cxn modelId="{54AEE1C0-97B1-4B4C-AA0C-73D24631F92A}" type="presParOf" srcId="{42B0AA2E-9C59-4704-BB21-996E11DC0599}" destId="{C34ABDC6-F066-4C4E-AD53-F6EA2BF74BC1}" srcOrd="9" destOrd="0" presId="urn:microsoft.com/office/officeart/2005/8/layout/default"/>
    <dgm:cxn modelId="{3766E403-4EA0-4C2D-A679-A388443F8A96}" type="presParOf" srcId="{42B0AA2E-9C59-4704-BB21-996E11DC0599}" destId="{0A257BA6-94DD-4546-BE94-E0077E0A009C}" srcOrd="10" destOrd="0" presId="urn:microsoft.com/office/officeart/2005/8/layout/default"/>
    <dgm:cxn modelId="{0068DFE7-3535-434D-B320-C62EE43A5209}" type="presParOf" srcId="{42B0AA2E-9C59-4704-BB21-996E11DC0599}" destId="{FBC973C2-9AE2-483D-9320-D619996CDFF4}" srcOrd="11" destOrd="0" presId="urn:microsoft.com/office/officeart/2005/8/layout/default"/>
    <dgm:cxn modelId="{30233942-14F2-46E8-B7A8-B481D1FDA6C1}" type="presParOf" srcId="{42B0AA2E-9C59-4704-BB21-996E11DC0599}" destId="{0D2EA262-2A38-4037-BD77-23313B173223}" srcOrd="12" destOrd="0" presId="urn:microsoft.com/office/officeart/2005/8/layout/default"/>
    <dgm:cxn modelId="{480DB161-10B9-4E90-B244-B9A7B5A3EE7F}" type="presParOf" srcId="{42B0AA2E-9C59-4704-BB21-996E11DC0599}" destId="{E2B972D7-DD5E-4F30-9C23-DAC01A30AB27}" srcOrd="13" destOrd="0" presId="urn:microsoft.com/office/officeart/2005/8/layout/default"/>
    <dgm:cxn modelId="{2F87241F-9C06-41B4-AB68-E8371752E9A5}" type="presParOf" srcId="{42B0AA2E-9C59-4704-BB21-996E11DC0599}" destId="{060FF5B4-4828-45B3-83AB-3CFB5974D3A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C34C46-AEFD-48BB-A145-D0E8A8E8F822}">
      <dsp:nvSpPr>
        <dsp:cNvPr id="0" name=""/>
        <dsp:cNvSpPr/>
      </dsp:nvSpPr>
      <dsp:spPr>
        <a:xfrm>
          <a:off x="0" y="117914"/>
          <a:ext cx="1528722" cy="10972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n-lt"/>
            </a:rPr>
            <a:t>Exemption 1 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+mn-lt"/>
            </a:rPr>
            <a:t>Conducted in an educational setting involving normal education practices</a:t>
          </a:r>
          <a:endParaRPr lang="en-US" sz="1000" kern="1200" dirty="0">
            <a:latin typeface="+mn-lt"/>
          </a:endParaRPr>
        </a:p>
      </dsp:txBody>
      <dsp:txXfrm>
        <a:off x="0" y="117914"/>
        <a:ext cx="1528722" cy="1097277"/>
      </dsp:txXfrm>
    </dsp:sp>
    <dsp:sp modelId="{4E8C94AA-8B78-48AF-B20A-7DF5E2FA09A4}">
      <dsp:nvSpPr>
        <dsp:cNvPr id="0" name=""/>
        <dsp:cNvSpPr/>
      </dsp:nvSpPr>
      <dsp:spPr>
        <a:xfrm>
          <a:off x="1683521" y="117914"/>
          <a:ext cx="1528722" cy="1093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n-lt"/>
            </a:rPr>
            <a:t>Exemption 2 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+mn-lt"/>
            </a:rPr>
            <a:t>Use of educational tests, surveys, interviews, or observations of public behavior unless identifiable and poses risks</a:t>
          </a:r>
          <a:endParaRPr lang="en-US" sz="1000" kern="1200" dirty="0">
            <a:latin typeface="+mn-lt"/>
          </a:endParaRPr>
        </a:p>
      </dsp:txBody>
      <dsp:txXfrm>
        <a:off x="1683521" y="117914"/>
        <a:ext cx="1528722" cy="1093149"/>
      </dsp:txXfrm>
    </dsp:sp>
    <dsp:sp modelId="{947530C9-B40D-40C6-A470-1CCD5E59CA1D}">
      <dsp:nvSpPr>
        <dsp:cNvPr id="0" name=""/>
        <dsp:cNvSpPr/>
      </dsp:nvSpPr>
      <dsp:spPr>
        <a:xfrm>
          <a:off x="3365116" y="117914"/>
          <a:ext cx="1528722" cy="1093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n-lt"/>
            </a:rPr>
            <a:t>Exemption 3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+mn-lt"/>
            </a:rPr>
            <a:t>Use of benign behavioral interventions</a:t>
          </a:r>
          <a:endParaRPr lang="en-US" sz="1000" kern="1200" dirty="0">
            <a:latin typeface="+mn-lt"/>
          </a:endParaRPr>
        </a:p>
      </dsp:txBody>
      <dsp:txXfrm>
        <a:off x="3365116" y="117914"/>
        <a:ext cx="1528722" cy="1093149"/>
      </dsp:txXfrm>
    </dsp:sp>
    <dsp:sp modelId="{8C267C3F-EB89-4509-82AC-D2273B87BA19}">
      <dsp:nvSpPr>
        <dsp:cNvPr id="0" name=""/>
        <dsp:cNvSpPr/>
      </dsp:nvSpPr>
      <dsp:spPr>
        <a:xfrm>
          <a:off x="5046710" y="117914"/>
          <a:ext cx="1528722" cy="10931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n-lt"/>
            </a:rPr>
            <a:t>Exemption 4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+mn-lt"/>
            </a:rPr>
            <a:t>Collection or study of existing data or specimens if publicly available or de-identified</a:t>
          </a:r>
          <a:endParaRPr lang="en-US" sz="1000" kern="1200" dirty="0">
            <a:latin typeface="+mn-lt"/>
          </a:endParaRPr>
        </a:p>
      </dsp:txBody>
      <dsp:txXfrm>
        <a:off x="5046710" y="117914"/>
        <a:ext cx="1528722" cy="1093149"/>
      </dsp:txXfrm>
    </dsp:sp>
    <dsp:sp modelId="{02D852CB-E4EF-464F-8726-D240247BB955}">
      <dsp:nvSpPr>
        <dsp:cNvPr id="0" name=""/>
        <dsp:cNvSpPr/>
      </dsp:nvSpPr>
      <dsp:spPr>
        <a:xfrm>
          <a:off x="1926" y="1366000"/>
          <a:ext cx="1528722" cy="10882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n-lt"/>
            </a:rPr>
            <a:t>Exemption 5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+mn-lt"/>
            </a:rPr>
            <a:t>Public service program or demonstration project</a:t>
          </a:r>
          <a:endParaRPr lang="en-US" sz="1000" kern="1200" dirty="0">
            <a:latin typeface="+mn-lt"/>
          </a:endParaRPr>
        </a:p>
      </dsp:txBody>
      <dsp:txXfrm>
        <a:off x="1926" y="1366000"/>
        <a:ext cx="1528722" cy="1088297"/>
      </dsp:txXfrm>
    </dsp:sp>
    <dsp:sp modelId="{0A257BA6-94DD-4546-BE94-E0077E0A009C}">
      <dsp:nvSpPr>
        <dsp:cNvPr id="0" name=""/>
        <dsp:cNvSpPr/>
      </dsp:nvSpPr>
      <dsp:spPr>
        <a:xfrm>
          <a:off x="1683521" y="1366000"/>
          <a:ext cx="1528722" cy="10882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n-lt"/>
            </a:rPr>
            <a:t>Exemption 6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+mn-lt"/>
            </a:rPr>
            <a:t>Taste and food quality</a:t>
          </a:r>
          <a:endParaRPr lang="en-US" sz="1000" kern="1200" dirty="0">
            <a:latin typeface="+mn-lt"/>
          </a:endParaRPr>
        </a:p>
      </dsp:txBody>
      <dsp:txXfrm>
        <a:off x="1683521" y="1366000"/>
        <a:ext cx="1528722" cy="1088297"/>
      </dsp:txXfrm>
    </dsp:sp>
    <dsp:sp modelId="{0D2EA262-2A38-4037-BD77-23313B173223}">
      <dsp:nvSpPr>
        <dsp:cNvPr id="0" name=""/>
        <dsp:cNvSpPr/>
      </dsp:nvSpPr>
      <dsp:spPr>
        <a:xfrm>
          <a:off x="3365116" y="1366000"/>
          <a:ext cx="1528722" cy="10882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n-lt"/>
            </a:rPr>
            <a:t>Exemption 7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+mn-lt"/>
            </a:rPr>
            <a:t>Storage of identifiable information or </a:t>
          </a:r>
          <a:r>
            <a:rPr lang="en-US" sz="1000" kern="1200" dirty="0" err="1" smtClean="0">
              <a:latin typeface="+mn-lt"/>
            </a:rPr>
            <a:t>biospecimens</a:t>
          </a:r>
          <a:r>
            <a:rPr lang="en-US" sz="1000" kern="1200" dirty="0" smtClean="0">
              <a:latin typeface="+mn-lt"/>
            </a:rPr>
            <a:t> for secondary research use. Broad consent and limited IRB review is required.</a:t>
          </a:r>
          <a:endParaRPr lang="en-US" sz="1000" kern="1200" dirty="0">
            <a:latin typeface="+mn-lt"/>
          </a:endParaRPr>
        </a:p>
      </dsp:txBody>
      <dsp:txXfrm>
        <a:off x="3365116" y="1366000"/>
        <a:ext cx="1528722" cy="1088297"/>
      </dsp:txXfrm>
    </dsp:sp>
    <dsp:sp modelId="{060FF5B4-4828-45B3-83AB-3CFB5974D3AF}">
      <dsp:nvSpPr>
        <dsp:cNvPr id="0" name=""/>
        <dsp:cNvSpPr/>
      </dsp:nvSpPr>
      <dsp:spPr>
        <a:xfrm>
          <a:off x="5046710" y="1366000"/>
          <a:ext cx="1528722" cy="10882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n-lt"/>
            </a:rPr>
            <a:t>Exemption 8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+mn-lt"/>
            </a:rPr>
            <a:t>Secondary research use of identifiable information or </a:t>
          </a:r>
          <a:r>
            <a:rPr lang="en-US" sz="1000" kern="1200" dirty="0" err="1" smtClean="0">
              <a:latin typeface="+mn-lt"/>
            </a:rPr>
            <a:t>biospecimens</a:t>
          </a:r>
          <a:r>
            <a:rPr lang="en-US" sz="1000" kern="1200" dirty="0" smtClean="0">
              <a:latin typeface="+mn-lt"/>
            </a:rPr>
            <a:t>. Broad consent and limited IRB review is required.</a:t>
          </a:r>
          <a:endParaRPr lang="en-US" sz="1000" kern="1200" dirty="0">
            <a:latin typeface="+mn-lt"/>
          </a:endParaRPr>
        </a:p>
      </dsp:txBody>
      <dsp:txXfrm>
        <a:off x="5046710" y="1366000"/>
        <a:ext cx="1528722" cy="1088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3823-ACFE-429F-9716-6781FB8C0CE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B8BF-20B5-4E06-9225-5BE452D3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5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3823-ACFE-429F-9716-6781FB8C0CE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B8BF-20B5-4E06-9225-5BE452D3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5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3823-ACFE-429F-9716-6781FB8C0CE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B8BF-20B5-4E06-9225-5BE452D3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3823-ACFE-429F-9716-6781FB8C0CE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B8BF-20B5-4E06-9225-5BE452D3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3823-ACFE-429F-9716-6781FB8C0CE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B8BF-20B5-4E06-9225-5BE452D3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4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3823-ACFE-429F-9716-6781FB8C0CE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B8BF-20B5-4E06-9225-5BE452D3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5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3823-ACFE-429F-9716-6781FB8C0CE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B8BF-20B5-4E06-9225-5BE452D3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7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3823-ACFE-429F-9716-6781FB8C0CE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B8BF-20B5-4E06-9225-5BE452D3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6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3823-ACFE-429F-9716-6781FB8C0CE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B8BF-20B5-4E06-9225-5BE452D3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3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3823-ACFE-429F-9716-6781FB8C0CE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B8BF-20B5-4E06-9225-5BE452D3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6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3823-ACFE-429F-9716-6781FB8C0CE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B8BF-20B5-4E06-9225-5BE452D3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8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D3823-ACFE-429F-9716-6781FB8C0CE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DB8BF-20B5-4E06-9225-5BE452D3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1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mailto:OEP-HS@mail.nih.gov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S research definition"/>
          <p:cNvSpPr txBox="1"/>
          <p:nvPr/>
        </p:nvSpPr>
        <p:spPr>
          <a:xfrm>
            <a:off x="152400" y="152400"/>
            <a:ext cx="6553200" cy="116185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Human Subjects Research</a:t>
            </a:r>
          </a:p>
          <a:p>
            <a:pPr algn="ctr">
              <a:spcAft>
                <a:spcPts val="600"/>
              </a:spcAft>
            </a:pPr>
            <a:r>
              <a:rPr lang="en-US" sz="1550" dirty="0">
                <a:latin typeface="Georgia" panose="02040502050405020303" pitchFamily="18" charset="0"/>
              </a:rPr>
              <a:t>Research involving a living individual about whom data or </a:t>
            </a:r>
            <a:r>
              <a:rPr lang="en-US" sz="1550" dirty="0" err="1">
                <a:latin typeface="Georgia" panose="02040502050405020303" pitchFamily="18" charset="0"/>
              </a:rPr>
              <a:t>biospecimens</a:t>
            </a:r>
            <a:r>
              <a:rPr lang="en-US" sz="1550" dirty="0">
                <a:latin typeface="Georgia" panose="02040502050405020303" pitchFamily="18" charset="0"/>
              </a:rPr>
              <a:t> are obtained/used/studied/analyzed through interaction/intervention, or identifiable, private information is </a:t>
            </a:r>
            <a:r>
              <a:rPr lang="en-US" sz="1550" dirty="0" smtClean="0">
                <a:latin typeface="Georgia" panose="02040502050405020303" pitchFamily="18" charset="0"/>
              </a:rPr>
              <a:t>used/studied/analyzed/generated</a:t>
            </a:r>
            <a:endParaRPr lang="en-US" sz="1550" dirty="0">
              <a:latin typeface="Georgia" panose="02040502050405020303" pitchFamily="18" charset="0"/>
            </a:endParaRPr>
          </a:p>
        </p:txBody>
      </p:sp>
      <p:grpSp>
        <p:nvGrpSpPr>
          <p:cNvPr id="10" name="HS rsch examples Group" title="Human Subjects research examples"/>
          <p:cNvGrpSpPr/>
          <p:nvPr/>
        </p:nvGrpSpPr>
        <p:grpSpPr>
          <a:xfrm>
            <a:off x="152400" y="1366673"/>
            <a:ext cx="6553200" cy="1305074"/>
            <a:chOff x="152400" y="1632743"/>
            <a:chExt cx="6553200" cy="1305074"/>
          </a:xfrm>
        </p:grpSpPr>
        <p:sp>
          <p:nvSpPr>
            <p:cNvPr id="6" name="TextBox 5"/>
            <p:cNvSpPr txBox="1"/>
            <p:nvPr/>
          </p:nvSpPr>
          <p:spPr>
            <a:xfrm>
              <a:off x="156411" y="1632743"/>
              <a:ext cx="43223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Bell MT" panose="02020503060305020303" pitchFamily="18" charset="0"/>
                  <a:cs typeface="Arial" panose="020B0604020202020204" pitchFamily="34" charset="0"/>
                </a:rPr>
                <a:t>Examples of human subjects research include:</a:t>
              </a:r>
              <a:endParaRPr lang="en-US" sz="1600" b="1" dirty="0">
                <a:latin typeface="Bell MT" panose="020205030603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2400" y="1966555"/>
              <a:ext cx="2362200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5888" indent="-1158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1300" dirty="0" smtClean="0">
                  <a:latin typeface="Century Schoolbook" panose="02040604050505020304" pitchFamily="18" charset="0"/>
                </a:rPr>
                <a:t>Collecting blood</a:t>
              </a:r>
            </a:p>
            <a:p>
              <a:pPr marL="115888" indent="-1158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1300" dirty="0" smtClean="0">
                  <a:latin typeface="Century Schoolbook" panose="02040604050505020304" pitchFamily="18" charset="0"/>
                </a:rPr>
                <a:t>Administering medicine</a:t>
              </a:r>
            </a:p>
            <a:p>
              <a:pPr marL="115888" indent="-1158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1300" dirty="0" smtClean="0">
                  <a:latin typeface="Century Schoolbook" panose="02040604050505020304" pitchFamily="18" charset="0"/>
                </a:rPr>
                <a:t>Changing their environment</a:t>
              </a:r>
              <a:endParaRPr lang="en-US" sz="1300" dirty="0">
                <a:latin typeface="Century Schoolbook" panose="020406040505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62200" y="1968321"/>
              <a:ext cx="2216412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5888" indent="-1158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1300" dirty="0" smtClean="0">
                  <a:latin typeface="Century Schoolbook" panose="02040604050505020304" pitchFamily="18" charset="0"/>
                </a:rPr>
                <a:t>Conducting a survey</a:t>
              </a:r>
            </a:p>
            <a:p>
              <a:pPr marL="115888" indent="-1158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1300" dirty="0" smtClean="0">
                  <a:latin typeface="Century Schoolbook" panose="02040604050505020304" pitchFamily="18" charset="0"/>
                </a:rPr>
                <a:t>Interviewing</a:t>
              </a:r>
            </a:p>
            <a:p>
              <a:pPr marL="115888" indent="-1158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1300" dirty="0" smtClean="0">
                  <a:latin typeface="Century Schoolbook" panose="02040604050505020304" pitchFamily="18" charset="0"/>
                </a:rPr>
                <a:t>Administering a psychological test</a:t>
              </a:r>
              <a:endParaRPr lang="en-US" sz="1300" dirty="0">
                <a:latin typeface="Century Schoolbook" panose="020406040505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19600" y="1968321"/>
              <a:ext cx="2286000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5888" indent="-1158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1300" dirty="0" smtClean="0">
                  <a:latin typeface="Century Schoolbook" panose="02040604050505020304" pitchFamily="18" charset="0"/>
                </a:rPr>
                <a:t>Having their name</a:t>
              </a:r>
            </a:p>
            <a:p>
              <a:pPr marL="115888" indent="-1158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1300" dirty="0" smtClean="0">
                  <a:latin typeface="Century Schoolbook" panose="02040604050505020304" pitchFamily="18" charset="0"/>
                </a:rPr>
                <a:t>Collecting data</a:t>
              </a:r>
            </a:p>
            <a:p>
              <a:pPr marL="115888" indent="-1158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1300" dirty="0" smtClean="0">
                  <a:latin typeface="Century Schoolbook" panose="02040604050505020304" pitchFamily="18" charset="0"/>
                </a:rPr>
                <a:t>Testing a new educational technique</a:t>
              </a:r>
              <a:endParaRPr lang="en-US" sz="1300" dirty="0">
                <a:latin typeface="Century Schoolbook" panose="02040604050505020304" pitchFamily="18" charset="0"/>
              </a:endParaRPr>
            </a:p>
          </p:txBody>
        </p:sp>
      </p:grpSp>
      <p:sp>
        <p:nvSpPr>
          <p:cNvPr id="9" name="NIH app and grantee info"/>
          <p:cNvSpPr txBox="1"/>
          <p:nvPr/>
        </p:nvSpPr>
        <p:spPr>
          <a:xfrm>
            <a:off x="152400" y="2801109"/>
            <a:ext cx="6553200" cy="270330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2">
              <a:spcAft>
                <a:spcPts val="800"/>
              </a:spcAft>
            </a:pPr>
            <a:r>
              <a:rPr lang="en-US" dirty="0" smtClean="0">
                <a:solidFill>
                  <a:schemeClr val="tx1"/>
                </a:solidFill>
              </a:rPr>
              <a:t>Included in the NIH application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465138" lvl="2" indent="-465138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Protection </a:t>
            </a:r>
            <a:r>
              <a:rPr lang="en-US" dirty="0">
                <a:solidFill>
                  <a:schemeClr val="tx1"/>
                </a:solidFill>
              </a:rPr>
              <a:t>of Human Subjects </a:t>
            </a:r>
            <a:r>
              <a:rPr lang="en-US" dirty="0" smtClean="0">
                <a:solidFill>
                  <a:schemeClr val="tx1"/>
                </a:solidFill>
              </a:rPr>
              <a:t>attachment</a:t>
            </a:r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If funded, grantees will need:</a:t>
            </a:r>
          </a:p>
          <a:p>
            <a:pPr marL="465138" lvl="2" indent="-465138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An Institutional Federal-Wide Assurance (FWA) with OHRP</a:t>
            </a:r>
          </a:p>
          <a:p>
            <a:pPr marL="465138" lvl="2" indent="-465138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IRB </a:t>
            </a:r>
            <a:r>
              <a:rPr lang="en-US" dirty="0" smtClean="0">
                <a:solidFill>
                  <a:schemeClr val="tx1"/>
                </a:solidFill>
              </a:rPr>
              <a:t>approval</a:t>
            </a:r>
          </a:p>
          <a:p>
            <a:pPr marL="465138" lvl="2" indent="-465138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Human Subjects education</a:t>
            </a:r>
            <a:r>
              <a:rPr lang="en-US" sz="1400" baseline="30000" dirty="0" smtClean="0">
                <a:solidFill>
                  <a:schemeClr val="tx1"/>
                </a:solidFill>
              </a:rPr>
              <a:t>* even for exemptions</a:t>
            </a:r>
          </a:p>
        </p:txBody>
      </p:sp>
      <p:sp>
        <p:nvSpPr>
          <p:cNvPr id="13" name="exemptions intro"/>
          <p:cNvSpPr txBox="1"/>
          <p:nvPr/>
        </p:nvSpPr>
        <p:spPr>
          <a:xfrm>
            <a:off x="152400" y="5595804"/>
            <a:ext cx="65532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latin typeface="Georgia" panose="02040502050405020303" pitchFamily="18" charset="0"/>
              </a:rPr>
              <a:t>If research meets the criteria for one of the eight categories of activities that are </a:t>
            </a:r>
            <a:r>
              <a:rPr lang="en-US" sz="1300" b="1" dirty="0" smtClean="0">
                <a:latin typeface="Georgia" panose="02040502050405020303" pitchFamily="18" charset="0"/>
              </a:rPr>
              <a:t>exempt</a:t>
            </a:r>
            <a:r>
              <a:rPr lang="en-US" sz="1300" dirty="0" smtClean="0">
                <a:latin typeface="Georgia" panose="02040502050405020303" pitchFamily="18" charset="0"/>
              </a:rPr>
              <a:t> from the federal regulations, not all of the above may apply. Some of the exemptions require a limited IRB review (7 and 8, and some designs under 2 and 3).</a:t>
            </a:r>
            <a:endParaRPr lang="en-US" sz="1300" dirty="0">
              <a:latin typeface="Georgia" panose="02040502050405020303" pitchFamily="18" charset="0"/>
            </a:endParaRPr>
          </a:p>
        </p:txBody>
      </p:sp>
      <p:sp>
        <p:nvSpPr>
          <p:cNvPr id="18" name="ExemptionsTextBox"/>
          <p:cNvSpPr txBox="1"/>
          <p:nvPr/>
        </p:nvSpPr>
        <p:spPr>
          <a:xfrm>
            <a:off x="152400" y="6246851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Exemptions:</a:t>
            </a:r>
            <a:endParaRPr lang="en-US" sz="1400" b="1" dirty="0">
              <a:solidFill>
                <a:schemeClr val="tx2"/>
              </a:solidFill>
            </a:endParaRPr>
          </a:p>
        </p:txBody>
      </p:sp>
      <p:graphicFrame>
        <p:nvGraphicFramePr>
          <p:cNvPr id="17" name="Exemptions Diagram" title="Exemptions diagram"/>
          <p:cNvGraphicFramePr/>
          <p:nvPr>
            <p:extLst>
              <p:ext uri="{D42A27DB-BD31-4B8C-83A1-F6EECF244321}">
                <p14:modId xmlns:p14="http://schemas.microsoft.com/office/powerpoint/2010/main" val="145268600"/>
              </p:ext>
            </p:extLst>
          </p:nvPr>
        </p:nvGraphicFramePr>
        <p:xfrm>
          <a:off x="152400" y="6421451"/>
          <a:ext cx="6577360" cy="2570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718999" y="8882390"/>
            <a:ext cx="30107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Questions/comments at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OEP-HS@mail.nih.gov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>
          <a:xfrm>
            <a:off x="0" y="366184"/>
            <a:ext cx="6781800" cy="1524000"/>
          </a:xfrm>
        </p:spPr>
        <p:txBody>
          <a:bodyPr/>
          <a:lstStyle/>
          <a:p>
            <a:r>
              <a:rPr lang="en-US" dirty="0" smtClean="0"/>
              <a:t>Human Subjects Infographic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26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75E284FF9E324D914A64D88585FA7B" ma:contentTypeVersion="1" ma:contentTypeDescription="Create a new document." ma:contentTypeScope="" ma:versionID="5bea1226a0cf58acc0eed71922a6f9a7">
  <xsd:schema xmlns:xsd="http://www.w3.org/2001/XMLSchema" xmlns:xs="http://www.w3.org/2001/XMLSchema" xmlns:p="http://schemas.microsoft.com/office/2006/metadata/properties" xmlns:ns2="f4f65af9-09f1-43dd-a32d-fc1d8ac48183" targetNamespace="http://schemas.microsoft.com/office/2006/metadata/properties" ma:root="true" ma:fieldsID="2749fada3c7b84054afe76e12f3b1f30" ns2:_="">
    <xsd:import namespace="f4f65af9-09f1-43dd-a32d-fc1d8ac48183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f65af9-09f1-43dd-a32d-fc1d8ac4818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36903E-2C40-4FED-859B-73B4AB1A2C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78C56A-2C7F-4F22-A3C2-E963274B82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f65af9-09f1-43dd-a32d-fc1d8ac481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5D7892-009A-4F81-B2A4-CAA633AB9231}">
  <ds:schemaRefs>
    <ds:schemaRef ds:uri="http://schemas.microsoft.com/office/infopath/2007/PartnerControls"/>
    <ds:schemaRef ds:uri="f4f65af9-09f1-43dd-a32d-fc1d8ac48183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262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Bell MT</vt:lpstr>
      <vt:lpstr>Calibri</vt:lpstr>
      <vt:lpstr>Century Schoolbook</vt:lpstr>
      <vt:lpstr>Georgia</vt:lpstr>
      <vt:lpstr>Wingdings</vt:lpstr>
      <vt:lpstr>Office Theme</vt:lpstr>
      <vt:lpstr>Human Subjects Infographic</vt:lpstr>
    </vt:vector>
  </TitlesOfParts>
  <Company>NIH\OD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Brown-Longenecker, Petrice (NIH/OD) [C]</dc:creator>
  <cp:lastModifiedBy>Poku, Rebecca (NIH/OD) [C]</cp:lastModifiedBy>
  <cp:revision>43</cp:revision>
  <cp:lastPrinted>2015-06-16T13:53:53Z</cp:lastPrinted>
  <dcterms:created xsi:type="dcterms:W3CDTF">2015-06-05T18:54:31Z</dcterms:created>
  <dcterms:modified xsi:type="dcterms:W3CDTF">2018-12-06T17:36:04Z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0x0101007775E284FF9E324D914A64D88585FA7B</vt:lpwstr>
  </property>
</Properties>
</file>