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9"/>
  </p:notesMasterIdLst>
  <p:handoutMasterIdLst>
    <p:handoutMasterId r:id="rId70"/>
  </p:handoutMasterIdLst>
  <p:sldIdLst>
    <p:sldId id="265" r:id="rId5"/>
    <p:sldId id="856" r:id="rId6"/>
    <p:sldId id="857" r:id="rId7"/>
    <p:sldId id="858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59" r:id="rId16"/>
    <p:sldId id="867" r:id="rId17"/>
    <p:sldId id="868" r:id="rId18"/>
    <p:sldId id="869" r:id="rId19"/>
    <p:sldId id="870" r:id="rId20"/>
    <p:sldId id="871" r:id="rId21"/>
    <p:sldId id="872" r:id="rId22"/>
    <p:sldId id="873" r:id="rId23"/>
    <p:sldId id="874" r:id="rId24"/>
    <p:sldId id="875" r:id="rId25"/>
    <p:sldId id="876" r:id="rId26"/>
    <p:sldId id="877" r:id="rId27"/>
    <p:sldId id="878" r:id="rId28"/>
    <p:sldId id="879" r:id="rId29"/>
    <p:sldId id="880" r:id="rId30"/>
    <p:sldId id="881" r:id="rId31"/>
    <p:sldId id="841" r:id="rId32"/>
    <p:sldId id="842" r:id="rId33"/>
    <p:sldId id="843" r:id="rId34"/>
    <p:sldId id="916" r:id="rId35"/>
    <p:sldId id="845" r:id="rId36"/>
    <p:sldId id="846" r:id="rId37"/>
    <p:sldId id="917" r:id="rId38"/>
    <p:sldId id="848" r:id="rId39"/>
    <p:sldId id="849" r:id="rId40"/>
    <p:sldId id="918" r:id="rId41"/>
    <p:sldId id="851" r:id="rId42"/>
    <p:sldId id="852" r:id="rId43"/>
    <p:sldId id="853" r:id="rId44"/>
    <p:sldId id="854" r:id="rId45"/>
    <p:sldId id="855" r:id="rId46"/>
    <p:sldId id="897" r:id="rId47"/>
    <p:sldId id="898" r:id="rId48"/>
    <p:sldId id="899" r:id="rId49"/>
    <p:sldId id="900" r:id="rId50"/>
    <p:sldId id="901" r:id="rId51"/>
    <p:sldId id="902" r:id="rId52"/>
    <p:sldId id="903" r:id="rId53"/>
    <p:sldId id="904" r:id="rId54"/>
    <p:sldId id="905" r:id="rId55"/>
    <p:sldId id="906" r:id="rId56"/>
    <p:sldId id="907" r:id="rId57"/>
    <p:sldId id="908" r:id="rId58"/>
    <p:sldId id="909" r:id="rId59"/>
    <p:sldId id="910" r:id="rId60"/>
    <p:sldId id="911" r:id="rId61"/>
    <p:sldId id="912" r:id="rId62"/>
    <p:sldId id="913" r:id="rId63"/>
    <p:sldId id="927" r:id="rId64"/>
    <p:sldId id="788" r:id="rId65"/>
    <p:sldId id="789" r:id="rId66"/>
    <p:sldId id="790" r:id="rId67"/>
    <p:sldId id="919" r:id="rId6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3300"/>
    <a:srgbClr val="669900"/>
    <a:srgbClr val="FFFF66"/>
    <a:srgbClr val="FF6600"/>
    <a:srgbClr val="336699"/>
    <a:srgbClr val="990000"/>
    <a:srgbClr val="CC3300"/>
    <a:srgbClr val="00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8349" autoAdjust="0"/>
  </p:normalViewPr>
  <p:slideViewPr>
    <p:cSldViewPr>
      <p:cViewPr>
        <p:scale>
          <a:sx n="100" d="100"/>
          <a:sy n="100" d="100"/>
        </p:scale>
        <p:origin x="-8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02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2"/>
            <a:ext cx="7437120" cy="31544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015D4-4796-4D21-BAD0-1641EFC35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E5E2-8DB1-43E7-9F30-43DCA2DED281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B73-6AA9-43D6-828E-9D5759009A62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86F5-7B55-4F9B-9C6C-C8D64859BA57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102-3436-4C70-948A-2E06042B4189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7B7B-168F-4CA2-B7C0-9C0234D0AAA4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CA61-1D6E-4EF8-96C1-58BE1EB49553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66-2605-4167-A7CB-707BA64C0BF4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74A6-CAF0-4AEC-8C1D-35A027BB91C9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83A63-723B-4EF9-AF25-40ABF8B3FA4E}" type="datetime1">
              <a:rPr lang="en-US" smtClean="0"/>
              <a:pPr>
                <a:defRPr/>
              </a:pPr>
              <a:t>9/18/2014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help/download_software.jsp" TargetMode="External"/><Relationship Id="rId2" Type="http://schemas.openxmlformats.org/officeDocument/2006/relationships/hyperlink" Target="http://era.nih.gov/browser_support_ext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ElectronicReceipt/sp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424/index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rants.nih.gov/grants/funding/424/index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ElectronicReceipt/communication.htm#forms" TargetMode="External"/><Relationship Id="rId2" Type="http://schemas.openxmlformats.org/officeDocument/2006/relationships/hyperlink" Target="http://grants.nih.gov/grants/funding/424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ElectronicReceipt/files/SF424RR_Validation.pdf" TargetMode="External"/><Relationship Id="rId5" Type="http://schemas.openxmlformats.org/officeDocument/2006/relationships/hyperlink" Target="http://grants.nih.gov/grants/ElectronicReceipt/pdf_guidelines.htm" TargetMode="External"/><Relationship Id="rId4" Type="http://schemas.openxmlformats.org/officeDocument/2006/relationships/hyperlink" Target="http://grants.nih.gov/grants/ElectronicReceipt/avoiding_errors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ElectronicReceipt/communication.ht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ElectronicReceipt/pdf_guidelines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page_limits.h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grants.nih.gov/grants/ElectronicReceipt/support.htm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://era.nih.gov/help/index.cf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rants.gov/help/help.jsp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" TargetMode="External"/><Relationship Id="rId2" Type="http://schemas.openxmlformats.org/officeDocument/2006/relationships/hyperlink" Target="https://commons.era.nih.gov/comm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hyperlink" Target="http://grants.nih.gov/grants/oer.htm" TargetMode="External"/><Relationship Id="rId4" Type="http://schemas.openxmlformats.org/officeDocument/2006/relationships/hyperlink" Target="http://grants.nih.gov/grants/ElectronicReceipt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Alt=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228601"/>
            <a:ext cx="8793162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895600"/>
            <a:ext cx="80772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1F497D"/>
                </a:solidFill>
              </a:rPr>
              <a:t>NIH Grant Application Submission Process</a:t>
            </a:r>
            <a:r>
              <a:rPr lang="en-US" sz="3000" dirty="0" smtClean="0">
                <a:solidFill>
                  <a:srgbClr val="1F497D"/>
                </a:solidFill>
              </a:rPr>
              <a:t/>
            </a:r>
            <a:br>
              <a:rPr lang="en-US" sz="3000" dirty="0" smtClean="0">
                <a:solidFill>
                  <a:srgbClr val="1F497D"/>
                </a:solidFill>
              </a:rPr>
            </a:b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6629400" cy="2362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spc="0" dirty="0" smtClean="0">
                <a:ea typeface="+mj-ea"/>
                <a:cs typeface="+mj-cs"/>
              </a:rPr>
              <a:t>June 2014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spc="0" dirty="0" smtClean="0">
                <a:ea typeface="+mj-ea"/>
                <a:cs typeface="+mj-cs"/>
              </a:rPr>
              <a:t>electronic Research Administration (eRA)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cap="none" spc="0" dirty="0" smtClean="0">
                <a:ea typeface="+mj-ea"/>
                <a:cs typeface="+mj-cs"/>
              </a:rPr>
              <a:t>OER, OD, National Institutes of Health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cap="none" spc="0" dirty="0" smtClean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" y="5638800"/>
            <a:ext cx="4380953" cy="812698"/>
          </a:xfrm>
          <a:prstGeom prst="rect">
            <a:avLst/>
          </a:prstGeom>
        </p:spPr>
      </p:pic>
      <p:pic>
        <p:nvPicPr>
          <p:cNvPr id="8" name="Picture 7" descr="eRA logo stating that it is a program of the NI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6" y="228601"/>
            <a:ext cx="98542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Adobe Reader required for form-based submission</a:t>
            </a:r>
            <a:endParaRPr lang="en-US" sz="1200" dirty="0" smtClean="0"/>
          </a:p>
          <a:p>
            <a:pPr eaLnBrk="1" hangingPunct="1"/>
            <a:r>
              <a:rPr lang="en-US" dirty="0" smtClean="0"/>
              <a:t>Internet browser required for ASSIST application preparation/submission and to work within </a:t>
            </a:r>
            <a:r>
              <a:rPr lang="en-US" dirty="0" err="1" smtClean="0"/>
              <a:t>eRA</a:t>
            </a:r>
            <a:r>
              <a:rPr lang="en-US" dirty="0" smtClean="0"/>
              <a:t> Commons</a:t>
            </a:r>
          </a:p>
          <a:p>
            <a:pPr lvl="1" eaLnBrk="1" hangingPunct="1"/>
            <a:r>
              <a:rPr lang="en-US" dirty="0" smtClean="0">
                <a:hlinkClick r:id="rId2"/>
              </a:rPr>
              <a:t>http://era.nih.gov/browser_support_ext.cfm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PDF conversion program</a:t>
            </a:r>
          </a:p>
          <a:p>
            <a:pPr lvl="1" eaLnBrk="1" hangingPunct="1"/>
            <a:r>
              <a:rPr lang="en-US" dirty="0" smtClean="0"/>
              <a:t>Attachments must be converted to PDF format</a:t>
            </a:r>
            <a:endParaRPr lang="en-US" sz="1200" dirty="0" smtClean="0"/>
          </a:p>
          <a:p>
            <a:pPr eaLnBrk="1" hangingPunct="1"/>
            <a:r>
              <a:rPr lang="en-US" dirty="0" smtClean="0"/>
              <a:t>Grants.gov download software page</a:t>
            </a:r>
          </a:p>
          <a:p>
            <a:pPr lvl="1" eaLnBrk="1" hangingPunct="1"/>
            <a:r>
              <a:rPr lang="en-US" dirty="0" smtClean="0">
                <a:hlinkClick r:id="rId3"/>
              </a:rPr>
              <a:t>http://www.grants.gov/help/download_software.jsp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72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Submission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Downloadable Adobe forms</a:t>
            </a:r>
          </a:p>
          <a:p>
            <a:pPr lvl="1"/>
            <a:r>
              <a:rPr lang="en-US" dirty="0"/>
              <a:t>Single-project applications only</a:t>
            </a:r>
          </a:p>
          <a:p>
            <a:r>
              <a:rPr lang="en-US" dirty="0"/>
              <a:t>Commercial service provider or custom system-to-system (S2S) solution using XML data stream </a:t>
            </a:r>
          </a:p>
          <a:p>
            <a:pPr lvl="1"/>
            <a:r>
              <a:rPr lang="en-US" dirty="0"/>
              <a:t>Ask your administrative office if this is an option</a:t>
            </a:r>
          </a:p>
          <a:p>
            <a:pPr lvl="1"/>
            <a:r>
              <a:rPr lang="en-US" dirty="0">
                <a:hlinkClick r:id="rId2"/>
              </a:rPr>
              <a:t>http://grants.nih.gov/grants/ElectronicReceipt/sp.htm</a:t>
            </a:r>
            <a:r>
              <a:rPr lang="en-US" dirty="0"/>
              <a:t> </a:t>
            </a:r>
          </a:p>
          <a:p>
            <a:r>
              <a:rPr lang="en-US" dirty="0" smtClean="0"/>
              <a:t>ASSIST (Application Submission System &amp; Interface for Submission Tracking)</a:t>
            </a:r>
            <a:endParaRPr lang="en-US" dirty="0"/>
          </a:p>
          <a:p>
            <a:pPr lvl="1"/>
            <a:r>
              <a:rPr lang="en-US" dirty="0"/>
              <a:t>Multi-project applications </a:t>
            </a:r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project Submissions -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Submit application via a Web based interface (No more paper!)</a:t>
            </a:r>
          </a:p>
          <a:p>
            <a:r>
              <a:rPr lang="en-US" dirty="0" smtClean="0"/>
              <a:t>Uses current </a:t>
            </a:r>
            <a:r>
              <a:rPr lang="en-US" dirty="0" err="1" smtClean="0"/>
              <a:t>eRA</a:t>
            </a:r>
            <a:r>
              <a:rPr lang="en-US" dirty="0" smtClean="0"/>
              <a:t> Commons credentials for access</a:t>
            </a:r>
          </a:p>
          <a:p>
            <a:r>
              <a:rPr lang="en-US" dirty="0" smtClean="0"/>
              <a:t>Populates data from </a:t>
            </a:r>
            <a:r>
              <a:rPr lang="en-US" dirty="0" err="1" smtClean="0"/>
              <a:t>eRA</a:t>
            </a:r>
            <a:r>
              <a:rPr lang="en-US" dirty="0" smtClean="0"/>
              <a:t> Commons profiles</a:t>
            </a:r>
          </a:p>
          <a:p>
            <a:r>
              <a:rPr lang="en-US" dirty="0" smtClean="0"/>
              <a:t>Prior </a:t>
            </a:r>
            <a:r>
              <a:rPr lang="en-US" dirty="0"/>
              <a:t>to submission </a:t>
            </a:r>
            <a:endParaRPr lang="en-US" dirty="0" smtClean="0"/>
          </a:p>
          <a:p>
            <a:pPr lvl="1"/>
            <a:r>
              <a:rPr lang="en-US" dirty="0" smtClean="0"/>
              <a:t>Runs validations on federal wide and agency business rules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rint/preview </a:t>
            </a:r>
            <a:r>
              <a:rPr lang="en-US" dirty="0"/>
              <a:t>applications in the format used by the </a:t>
            </a:r>
            <a:r>
              <a:rPr lang="en-US" dirty="0" smtClean="0"/>
              <a:t>agency</a:t>
            </a:r>
          </a:p>
          <a:p>
            <a:pPr lvl="1"/>
            <a:r>
              <a:rPr lang="en-US" dirty="0" smtClean="0"/>
              <a:t>Automatic generation of table of contents, headers, footers, page numbers,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Submission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Application preparation responsibilities</a:t>
            </a:r>
          </a:p>
          <a:p>
            <a:r>
              <a:rPr lang="en-US" dirty="0"/>
              <a:t>Sharing applications in progress </a:t>
            </a:r>
          </a:p>
          <a:p>
            <a:r>
              <a:rPr lang="en-US" dirty="0"/>
              <a:t>Internal review &amp; approval process</a:t>
            </a:r>
          </a:p>
          <a:p>
            <a:r>
              <a:rPr lang="en-US" dirty="0"/>
              <a:t>Internal deadlines</a:t>
            </a:r>
          </a:p>
          <a:p>
            <a:r>
              <a:rPr lang="en-US" dirty="0"/>
              <a:t>Post-submission responsibilities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90800" y="5652963"/>
            <a:ext cx="6172200" cy="754047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b="1" dirty="0" smtClean="0">
              <a:solidFill>
                <a:srgbClr val="C0504D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 dirty="0" smtClean="0">
                <a:solidFill>
                  <a:srgbClr val="C0504D"/>
                </a:solidFill>
                <a:cs typeface="Arial" charset="0"/>
              </a:rPr>
              <a:t>Administrators </a:t>
            </a:r>
            <a:r>
              <a:rPr lang="en-US" sz="2200" b="1" dirty="0">
                <a:solidFill>
                  <a:srgbClr val="C0504D"/>
                </a:solidFill>
                <a:cs typeface="Arial" charset="0"/>
              </a:rPr>
              <a:t>and PIs must work together</a:t>
            </a:r>
            <a:r>
              <a:rPr lang="en-US" sz="2200" b="1" dirty="0" smtClean="0">
                <a:solidFill>
                  <a:srgbClr val="C0504D"/>
                </a:solidFill>
                <a:cs typeface="Arial" charset="0"/>
              </a:rPr>
              <a:t>!</a:t>
            </a:r>
            <a:endParaRPr lang="en-US" sz="2200" b="1" dirty="0">
              <a:solidFill>
                <a:srgbClr val="C0504D"/>
              </a:solidFill>
              <a:cs typeface="Arial" charset="0"/>
            </a:endParaRPr>
          </a:p>
        </p:txBody>
      </p:sp>
      <p:pic>
        <p:nvPicPr>
          <p:cNvPr id="5" name="Picture 9" descr="team_brainstorm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00400"/>
            <a:ext cx="19605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3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eSubmission</a:t>
            </a:r>
            <a:r>
              <a:rPr lang="en-US" dirty="0"/>
              <a:t>: Find &amp; </a:t>
            </a:r>
            <a:r>
              <a:rPr lang="en-US" dirty="0" smtClean="0"/>
              <a:t>Initiate </a:t>
            </a:r>
            <a:r>
              <a:rPr lang="en-US" dirty="0"/>
              <a:t>an A</a:t>
            </a:r>
            <a:r>
              <a:rPr lang="en-US" dirty="0" smtClean="0"/>
              <a:t>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opportunities</a:t>
            </a:r>
          </a:p>
          <a:p>
            <a:r>
              <a:rPr lang="en-US" dirty="0" smtClean="0"/>
              <a:t>Downloading application package</a:t>
            </a:r>
          </a:p>
          <a:p>
            <a:r>
              <a:rPr lang="en-US" dirty="0" smtClean="0"/>
              <a:t>Application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Opportunity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4" name="Group 3" title="NIH Guide screen shot"/>
          <p:cNvGrpSpPr/>
          <p:nvPr/>
        </p:nvGrpSpPr>
        <p:grpSpPr>
          <a:xfrm>
            <a:off x="609600" y="1812434"/>
            <a:ext cx="4038600" cy="4132182"/>
            <a:chOff x="990600" y="2269634"/>
            <a:chExt cx="4038600" cy="4132182"/>
          </a:xfrm>
        </p:grpSpPr>
        <p:grpSp>
          <p:nvGrpSpPr>
            <p:cNvPr id="5" name="Group 16"/>
            <p:cNvGrpSpPr/>
            <p:nvPr/>
          </p:nvGrpSpPr>
          <p:grpSpPr>
            <a:xfrm>
              <a:off x="990600" y="2269634"/>
              <a:ext cx="4038600" cy="4132182"/>
              <a:chOff x="990600" y="2269634"/>
              <a:chExt cx="4038600" cy="4132182"/>
            </a:xfrm>
          </p:grpSpPr>
          <p:sp>
            <p:nvSpPr>
              <p:cNvPr id="7" name="Rectangle 6"/>
              <p:cNvSpPr/>
              <p:nvPr/>
            </p:nvSpPr>
            <p:spPr>
              <a:xfrm rot="259087">
                <a:off x="990600" y="2623100"/>
                <a:ext cx="4038600" cy="377871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bIns="9144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NIH Guide for Grants &amp; Contracts</a:t>
                </a:r>
                <a:endParaRPr lang="en-US" sz="2000" b="1" dirty="0">
                  <a:solidFill>
                    <a:srgbClr val="FF0000"/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8" name="Rectangle 7" title="&quot;&quot;"/>
              <p:cNvSpPr/>
              <p:nvPr/>
            </p:nvSpPr>
            <p:spPr>
              <a:xfrm rot="259087">
                <a:off x="1310101" y="2855797"/>
                <a:ext cx="3522280" cy="3047209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pic>
            <p:nvPicPr>
              <p:cNvPr id="9" name="Picture 8" title="&quot;&quo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900" y="2269634"/>
                <a:ext cx="514350" cy="685800"/>
              </a:xfrm>
              <a:prstGeom prst="rect">
                <a:avLst/>
              </a:prstGeom>
            </p:spPr>
          </p:pic>
        </p:grpSp>
        <p:sp>
          <p:nvSpPr>
            <p:cNvPr id="6" name="Oval 2"/>
            <p:cNvSpPr/>
            <p:nvPr/>
          </p:nvSpPr>
          <p:spPr>
            <a:xfrm rot="300000">
              <a:off x="2084284" y="5022743"/>
              <a:ext cx="2702599" cy="99931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 title="Grants.gov Search screen shot"/>
          <p:cNvGrpSpPr/>
          <p:nvPr/>
        </p:nvGrpSpPr>
        <p:grpSpPr>
          <a:xfrm>
            <a:off x="4503223" y="1759687"/>
            <a:ext cx="4037158" cy="4130346"/>
            <a:chOff x="4503223" y="1759687"/>
            <a:chExt cx="4037158" cy="4130346"/>
          </a:xfrm>
        </p:grpSpPr>
        <p:grpSp>
          <p:nvGrpSpPr>
            <p:cNvPr id="10" name="Group 9"/>
            <p:cNvGrpSpPr/>
            <p:nvPr/>
          </p:nvGrpSpPr>
          <p:grpSpPr>
            <a:xfrm>
              <a:off x="4503223" y="1759687"/>
              <a:ext cx="4037158" cy="4130346"/>
              <a:chOff x="6052691" y="2425634"/>
              <a:chExt cx="3856912" cy="4004462"/>
            </a:xfrm>
          </p:grpSpPr>
          <p:sp>
            <p:nvSpPr>
              <p:cNvPr id="15" name="Rectangle 14"/>
              <p:cNvSpPr/>
              <p:nvPr/>
            </p:nvSpPr>
            <p:spPr>
              <a:xfrm rot="20876570">
                <a:off x="6052691" y="2734644"/>
                <a:ext cx="3856912" cy="369545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bIns="9144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Grants.gov Search Opportunity</a:t>
                </a:r>
                <a:endParaRPr lang="en-US" sz="2000" b="1" dirty="0">
                  <a:solidFill>
                    <a:srgbClr val="FF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12" name="Picture 11" title="&quot;&quot;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0000">
                <a:off x="7234137" y="2425634"/>
                <a:ext cx="514350" cy="685800"/>
              </a:xfrm>
              <a:prstGeom prst="rect">
                <a:avLst/>
              </a:prstGeom>
            </p:spPr>
          </p:pic>
        </p:grpSp>
        <p:pic>
          <p:nvPicPr>
            <p:cNvPr id="1026" name="Picture 2" title="&quot;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0000">
              <a:off x="4749532" y="2351420"/>
              <a:ext cx="3586774" cy="312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Oval 18"/>
            <p:cNvSpPr/>
            <p:nvPr/>
          </p:nvSpPr>
          <p:spPr>
            <a:xfrm rot="300000">
              <a:off x="4917079" y="3986758"/>
              <a:ext cx="1022747" cy="968934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2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FOAs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for investigator-initiated research.</a:t>
            </a:r>
          </a:p>
          <a:p>
            <a:r>
              <a:rPr lang="en-US" dirty="0" smtClean="0"/>
              <a:t>Select Parent FOA for your chosen grant program </a:t>
            </a:r>
            <a:br>
              <a:rPr lang="en-US" dirty="0" smtClean="0"/>
            </a:br>
            <a:r>
              <a:rPr lang="en-US" dirty="0" smtClean="0"/>
              <a:t>(i.e. R01, R03, R21, etc.).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7" name="Picture 3" title="Grants.nih.gov page highlighting Parent Announcement 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5943600" cy="487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81400" y="762000"/>
            <a:ext cx="4648200" cy="544513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  <a:cs typeface="Arial" charset="0"/>
                <a:hlinkClick r:id="rId3"/>
              </a:rPr>
              <a:t>http://grants.nih.gov/</a:t>
            </a: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 </a:t>
            </a:r>
          </a:p>
        </p:txBody>
      </p:sp>
      <p:sp>
        <p:nvSpPr>
          <p:cNvPr id="9" name="Oval 6" title="&quot;&quot;"/>
          <p:cNvSpPr>
            <a:spLocks noChangeArrowheads="1"/>
          </p:cNvSpPr>
          <p:nvPr/>
        </p:nvSpPr>
        <p:spPr bwMode="auto">
          <a:xfrm>
            <a:off x="4343400" y="5791200"/>
            <a:ext cx="3200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Announcement Number to link to FOA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2052" name="Picture 4" title="parent announcement page highlighting link to R01 parent announc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58125" cy="4612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FOA-Specific Application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5489448" cy="4572000"/>
          </a:xfrm>
        </p:spPr>
        <p:txBody>
          <a:bodyPr/>
          <a:lstStyle/>
          <a:p>
            <a:r>
              <a:rPr lang="en-US" dirty="0" smtClean="0"/>
              <a:t>Pay special attention to Section IV. Application and Submission Information</a:t>
            </a:r>
          </a:p>
          <a:p>
            <a:pPr lvl="1"/>
            <a:r>
              <a:rPr lang="en-US" dirty="0" smtClean="0"/>
              <a:t>Includes any FOA-specific submission instructions</a:t>
            </a:r>
          </a:p>
          <a:p>
            <a:pPr lvl="1"/>
            <a:r>
              <a:rPr lang="en-US" dirty="0" smtClean="0"/>
              <a:t>Instructions in FOA supersede instructions in the application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0" name="AutoShape 6" title="&quot;&quot;"/>
          <p:cNvSpPr>
            <a:spLocks noChangeArrowheads="1"/>
          </p:cNvSpPr>
          <p:nvPr/>
        </p:nvSpPr>
        <p:spPr bwMode="auto">
          <a:xfrm>
            <a:off x="5219700" y="49911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2575"/>
            <a:ext cx="2895599" cy="48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5" title="&quot;&quot;"/>
          <p:cNvSpPr>
            <a:spLocks noChangeArrowheads="1"/>
          </p:cNvSpPr>
          <p:nvPr/>
        </p:nvSpPr>
        <p:spPr bwMode="auto">
          <a:xfrm>
            <a:off x="6019800" y="4191000"/>
            <a:ext cx="2819400" cy="21336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Application Package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15" descr="Clicking button brings you to the Grants.gov screen needed to download the application package." title="Text of sample FOA highlighting Apply for Grant Electroinically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" y="1774211"/>
            <a:ext cx="7019925" cy="2114550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Line 11" title="&quot;&quot;"/>
          <p:cNvSpPr>
            <a:spLocks noChangeShapeType="1"/>
          </p:cNvSpPr>
          <p:nvPr/>
        </p:nvSpPr>
        <p:spPr bwMode="auto">
          <a:xfrm flipV="1">
            <a:off x="3867150" y="5419725"/>
            <a:ext cx="0" cy="266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11" title="&quot;&quot;"/>
          <p:cNvSpPr>
            <a:spLocks noChangeShapeType="1"/>
          </p:cNvSpPr>
          <p:nvPr/>
        </p:nvSpPr>
        <p:spPr bwMode="auto">
          <a:xfrm>
            <a:off x="1519238" y="3616882"/>
            <a:ext cx="4762" cy="463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33449" y="5686425"/>
            <a:ext cx="6010276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</a:rPr>
              <a:t>Competition ID &amp; Title used to help identify appropriate application package.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93700" y="1435657"/>
            <a:ext cx="285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Excerpt from </a:t>
            </a:r>
            <a:r>
              <a:rPr lang="en-US" sz="1600" dirty="0" smtClean="0">
                <a:solidFill>
                  <a:prstClr val="black"/>
                </a:solidFill>
              </a:rPr>
              <a:t>PA-13-302 </a:t>
            </a:r>
            <a:r>
              <a:rPr lang="en-US" sz="1600" dirty="0">
                <a:solidFill>
                  <a:prstClr val="black"/>
                </a:solidFill>
              </a:rPr>
              <a:t>FOA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113" y="4158171"/>
            <a:ext cx="560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Links to Grants.gov Download Application page for the FOA</a:t>
            </a:r>
          </a:p>
        </p:txBody>
      </p:sp>
      <p:sp>
        <p:nvSpPr>
          <p:cNvPr id="17" name="Oval 6" title="&quot;&quot;"/>
          <p:cNvSpPr>
            <a:spLocks noChangeArrowheads="1"/>
          </p:cNvSpPr>
          <p:nvPr/>
        </p:nvSpPr>
        <p:spPr bwMode="auto">
          <a:xfrm>
            <a:off x="200024" y="3159682"/>
            <a:ext cx="269557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title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4712622"/>
            <a:ext cx="7967663" cy="59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6" title="&quot;&quot;"/>
          <p:cNvSpPr>
            <a:spLocks noChangeArrowheads="1"/>
          </p:cNvSpPr>
          <p:nvPr/>
        </p:nvSpPr>
        <p:spPr bwMode="auto">
          <a:xfrm>
            <a:off x="2438400" y="4962525"/>
            <a:ext cx="269557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5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287" y="4904401"/>
            <a:ext cx="907026" cy="4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Application Submission (</a:t>
            </a:r>
            <a:r>
              <a:rPr lang="en-US" dirty="0" err="1" smtClean="0"/>
              <a:t>eSubmission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6324600"/>
            <a:ext cx="64770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spcAft>
                <a:spcPts val="1000"/>
              </a:spcAft>
              <a:buClr>
                <a:srgbClr val="4F81BD"/>
              </a:buClr>
              <a:buSzPct val="85000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Georgia"/>
              </a:rPr>
              <a:t>http://grants.nih.gov/grants/ElectronicReceipt/ </a:t>
            </a:r>
          </a:p>
        </p:txBody>
      </p:sp>
      <p:pic>
        <p:nvPicPr>
          <p:cNvPr id="7" name="Picture 2" title="Applying Electronically web page screen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046" y="2673500"/>
            <a:ext cx="5488354" cy="3651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5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FOAs for Multi-project Programs Link to ASSIST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6" name="Picture 2" title="Apply for Grant Electronically button in multi-project FOA links to ASS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677150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title="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4567238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1" title="&quot;&quot;"/>
          <p:cNvSpPr>
            <a:spLocks noChangeShapeType="1"/>
          </p:cNvSpPr>
          <p:nvPr/>
        </p:nvSpPr>
        <p:spPr bwMode="auto">
          <a:xfrm>
            <a:off x="2667000" y="3408921"/>
            <a:ext cx="685800" cy="25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6" title="&quot;&quot;"/>
          <p:cNvSpPr>
            <a:spLocks noChangeArrowheads="1"/>
          </p:cNvSpPr>
          <p:nvPr/>
        </p:nvSpPr>
        <p:spPr bwMode="auto">
          <a:xfrm>
            <a:off x="152400" y="3078721"/>
            <a:ext cx="2590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642872"/>
            <a:ext cx="4038600" cy="4681728"/>
          </a:xfrm>
        </p:spPr>
        <p:txBody>
          <a:bodyPr/>
          <a:lstStyle/>
          <a:p>
            <a:r>
              <a:rPr lang="en-US" dirty="0" smtClean="0"/>
              <a:t>Read and follow application guide instructions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Agency-specific instructions are marked with the </a:t>
            </a:r>
            <a:br>
              <a:rPr lang="en-US" dirty="0" smtClean="0"/>
            </a:br>
            <a:r>
              <a:rPr lang="en-US" dirty="0" smtClean="0"/>
              <a:t>HHS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descr="dhhs_log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24400"/>
            <a:ext cx="10318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title="Picture of Application Guide titl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88225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Guide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 sure to select the appropriate application Guide for your opportunity</a:t>
            </a:r>
          </a:p>
          <a:p>
            <a:pPr lvl="1"/>
            <a:r>
              <a:rPr lang="en-US" dirty="0" smtClean="0"/>
              <a:t>Based on type of grant program</a:t>
            </a:r>
          </a:p>
          <a:p>
            <a:pPr lvl="2"/>
            <a:r>
              <a:rPr lang="en-US" dirty="0" smtClean="0"/>
              <a:t>Application Guide SF424 (R&amp;R)</a:t>
            </a:r>
          </a:p>
          <a:p>
            <a:pPr lvl="2"/>
            <a:r>
              <a:rPr lang="en-US" dirty="0" smtClean="0"/>
              <a:t>SBIR/STTR Application Guide SF424 (R&amp;R)</a:t>
            </a:r>
          </a:p>
          <a:p>
            <a:pPr lvl="2"/>
            <a:r>
              <a:rPr lang="en-US" dirty="0" smtClean="0"/>
              <a:t>Individual Fellowship Application Guide SF424 (R&amp;R)</a:t>
            </a:r>
          </a:p>
          <a:p>
            <a:pPr lvl="1"/>
            <a:r>
              <a:rPr lang="en-US" dirty="0" smtClean="0"/>
              <a:t>Supplemental Grant Applications instructions for human subjects and policies required for:</a:t>
            </a:r>
          </a:p>
          <a:p>
            <a:pPr lvl="2"/>
            <a:r>
              <a:rPr lang="en-US" dirty="0" smtClean="0"/>
              <a:t>All Competing Applications</a:t>
            </a:r>
          </a:p>
          <a:p>
            <a:pPr lvl="2"/>
            <a:r>
              <a:rPr lang="en-US" dirty="0" smtClean="0"/>
              <a:t>All Progress Reports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7391400" cy="461659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lvl="1"/>
            <a:r>
              <a:rPr lang="en-US" sz="2400" dirty="0">
                <a:solidFill>
                  <a:prstClr val="black"/>
                </a:solidFill>
                <a:hlinkClick r:id="rId3"/>
              </a:rPr>
              <a:t>http://grants.nih.gov/grants/funding/424/index.htm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eSubmission</a:t>
            </a:r>
            <a:r>
              <a:rPr lang="en-US" dirty="0" smtClean="0"/>
              <a:t>: Prepare Your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adobe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Downloadable ADOBE 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5710535"/>
            <a:ext cx="75438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C0504D"/>
                </a:solidFill>
              </a:rPr>
              <a:t>Mandatory Grants.gov fields highlighted </a:t>
            </a:r>
            <a:r>
              <a:rPr lang="en-US" sz="2400" dirty="0" smtClean="0">
                <a:solidFill>
                  <a:srgbClr val="C0504D"/>
                </a:solidFill>
              </a:rPr>
              <a:t>with </a:t>
            </a:r>
            <a:r>
              <a:rPr lang="en-US" sz="2400" dirty="0">
                <a:solidFill>
                  <a:srgbClr val="C0504D"/>
                </a:solidFill>
              </a:rPr>
              <a:t>red box.</a:t>
            </a:r>
          </a:p>
        </p:txBody>
      </p:sp>
      <p:pic>
        <p:nvPicPr>
          <p:cNvPr id="1026" name="Picture 2" title="Picture showing header information at top of Grant Application Package manageme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8920"/>
            <a:ext cx="7427880" cy="39551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86400" y="2361909"/>
            <a:ext cx="3429000" cy="244682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Make sure you have the correct application package. </a:t>
            </a:r>
          </a:p>
          <a:p>
            <a:endParaRPr lang="en-US" sz="900" dirty="0">
              <a:solidFill>
                <a:srgbClr val="C0504D"/>
              </a:solidFill>
            </a:endParaRPr>
          </a:p>
          <a:p>
            <a:r>
              <a:rPr lang="en-US" sz="2400" dirty="0">
                <a:solidFill>
                  <a:srgbClr val="C0504D"/>
                </a:solidFill>
              </a:rPr>
              <a:t>FOA information is automatically populated and not editable.</a:t>
            </a:r>
            <a:endParaRPr lang="en-US" sz="2400" b="1" i="1" dirty="0">
              <a:solidFill>
                <a:srgbClr val="C0504D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029200" y="1332520"/>
            <a:ext cx="382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</a:rPr>
              <a:t>*Application Form Screen - Top*</a:t>
            </a:r>
          </a:p>
        </p:txBody>
      </p:sp>
      <p:sp>
        <p:nvSpPr>
          <p:cNvPr id="6" name="AutoShape 7" title="&quot;&quot;"/>
          <p:cNvSpPr>
            <a:spLocks/>
          </p:cNvSpPr>
          <p:nvPr/>
        </p:nvSpPr>
        <p:spPr bwMode="auto">
          <a:xfrm>
            <a:off x="4876800" y="2236496"/>
            <a:ext cx="609600" cy="25908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10" title="&quot;&quot;"/>
          <p:cNvSpPr>
            <a:spLocks noChangeShapeType="1"/>
          </p:cNvSpPr>
          <p:nvPr/>
        </p:nvSpPr>
        <p:spPr bwMode="auto">
          <a:xfrm flipV="1">
            <a:off x="4495800" y="5406442"/>
            <a:ext cx="3175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Downloadable ADOBE 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2" title="Picture of Mandatory and Optional forms listed at bottome of Application form management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1" y="1749110"/>
            <a:ext cx="7674767" cy="4489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8255" y="131102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</a:rPr>
              <a:t>*Application Form Screen - Bottom*</a:t>
            </a:r>
          </a:p>
        </p:txBody>
      </p:sp>
      <p:sp>
        <p:nvSpPr>
          <p:cNvPr id="6" name="Oval 8" title="&quot;&quot;"/>
          <p:cNvSpPr>
            <a:spLocks noChangeArrowheads="1"/>
          </p:cNvSpPr>
          <p:nvPr/>
        </p:nvSpPr>
        <p:spPr bwMode="auto">
          <a:xfrm>
            <a:off x="848040" y="2571129"/>
            <a:ext cx="1295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9" title="&quot;&quot;"/>
          <p:cNvSpPr>
            <a:spLocks noChangeShapeType="1"/>
          </p:cNvSpPr>
          <p:nvPr/>
        </p:nvSpPr>
        <p:spPr bwMode="auto">
          <a:xfrm flipH="1" flipV="1">
            <a:off x="2256502" y="2723529"/>
            <a:ext cx="2277397" cy="2458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91602" y="2816937"/>
            <a:ext cx="4181168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Complete the </a:t>
            </a:r>
            <a:r>
              <a:rPr lang="en-US" sz="2400" b="1" dirty="0">
                <a:solidFill>
                  <a:srgbClr val="C0504D"/>
                </a:solidFill>
              </a:rPr>
              <a:t>SF 424 (R&amp;R)</a:t>
            </a:r>
            <a:r>
              <a:rPr lang="en-US" sz="2400" dirty="0">
                <a:solidFill>
                  <a:srgbClr val="C0504D"/>
                </a:solidFill>
              </a:rPr>
              <a:t> form first—info from this form pre-populates fields in other forms in the package.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34240" y="4643295"/>
            <a:ext cx="3282948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See application guide to determine which </a:t>
            </a:r>
            <a:r>
              <a:rPr lang="en-US" sz="2400" b="1" dirty="0">
                <a:solidFill>
                  <a:srgbClr val="C0504D"/>
                </a:solidFill>
              </a:rPr>
              <a:t>Optional </a:t>
            </a:r>
            <a:r>
              <a:rPr lang="en-US" sz="2400" dirty="0">
                <a:solidFill>
                  <a:srgbClr val="C0504D"/>
                </a:solidFill>
              </a:rPr>
              <a:t>d</a:t>
            </a:r>
            <a:r>
              <a:rPr lang="en-US" sz="2400" dirty="0" smtClean="0">
                <a:solidFill>
                  <a:srgbClr val="C0504D"/>
                </a:solidFill>
              </a:rPr>
              <a:t>ocuments </a:t>
            </a:r>
            <a:r>
              <a:rPr lang="en-US" sz="2400" dirty="0">
                <a:solidFill>
                  <a:srgbClr val="C0504D"/>
                </a:solidFill>
              </a:rPr>
              <a:t>you need to complete.</a:t>
            </a:r>
          </a:p>
        </p:txBody>
      </p:sp>
      <p:sp>
        <p:nvSpPr>
          <p:cNvPr id="10" name="Line 5" title="&quot;&quot;"/>
          <p:cNvSpPr>
            <a:spLocks noChangeShapeType="1"/>
          </p:cNvSpPr>
          <p:nvPr/>
        </p:nvSpPr>
        <p:spPr bwMode="auto">
          <a:xfrm flipH="1">
            <a:off x="4734240" y="1774433"/>
            <a:ext cx="387202" cy="33949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21442" y="1541073"/>
            <a:ext cx="3717758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</a:rPr>
              <a:t>Save</a:t>
            </a:r>
            <a:r>
              <a:rPr lang="en-US" sz="2400" dirty="0">
                <a:solidFill>
                  <a:srgbClr val="C0504D"/>
                </a:solidFill>
              </a:rPr>
              <a:t> the package locally.</a:t>
            </a:r>
          </a:p>
        </p:txBody>
      </p:sp>
      <p:sp>
        <p:nvSpPr>
          <p:cNvPr id="12" name="Oval 13" title="&quot;&quot;"/>
          <p:cNvSpPr>
            <a:spLocks noChangeArrowheads="1"/>
          </p:cNvSpPr>
          <p:nvPr/>
        </p:nvSpPr>
        <p:spPr bwMode="auto">
          <a:xfrm>
            <a:off x="4014024" y="2113929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Follow FOA-specific guidelines (e.g., special attachments, specific section headings)</a:t>
            </a:r>
          </a:p>
          <a:p>
            <a:r>
              <a:rPr lang="en-US" dirty="0"/>
              <a:t>Follow application guide requirements</a:t>
            </a:r>
          </a:p>
          <a:p>
            <a:r>
              <a:rPr lang="en-US" dirty="0"/>
              <a:t>Follow guidelines for fonts and margins </a:t>
            </a:r>
          </a:p>
          <a:p>
            <a:r>
              <a:rPr lang="en-US" dirty="0"/>
              <a:t>Do not include headers or footers</a:t>
            </a:r>
          </a:p>
          <a:p>
            <a:pPr lvl="1"/>
            <a:r>
              <a:rPr lang="en-US" dirty="0" smtClean="0"/>
              <a:t>Section </a:t>
            </a:r>
            <a:r>
              <a:rPr lang="en-US" dirty="0"/>
              <a:t>headings as part of the text are </a:t>
            </a:r>
            <a:r>
              <a:rPr lang="en-US" dirty="0" smtClean="0"/>
              <a:t>encouraged</a:t>
            </a:r>
          </a:p>
          <a:p>
            <a:r>
              <a:rPr lang="en-US" dirty="0" smtClean="0"/>
              <a:t>Take advantage of posted ‘Additional Format Pages’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grants.nih.gov/grants/funding/424/index.htm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1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Take </a:t>
            </a:r>
            <a:r>
              <a:rPr lang="en-US" dirty="0" smtClean="0"/>
              <a:t>Advantage </a:t>
            </a:r>
            <a:r>
              <a:rPr lang="en-US" dirty="0"/>
              <a:t>of </a:t>
            </a:r>
            <a:r>
              <a:rPr lang="en-US" dirty="0" smtClean="0"/>
              <a:t>Available Resources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689848" cy="4797552"/>
          </a:xfrm>
        </p:spPr>
        <p:txBody>
          <a:bodyPr/>
          <a:lstStyle/>
          <a:p>
            <a:r>
              <a:rPr lang="en-US" sz="2400" dirty="0" smtClean="0"/>
              <a:t>FOA and Application Guide instructions:</a:t>
            </a:r>
          </a:p>
          <a:p>
            <a:pPr lvl="1"/>
            <a:r>
              <a:rPr lang="en-US" sz="2000" dirty="0">
                <a:hlinkClick r:id="rId2"/>
              </a:rPr>
              <a:t>http://grants.nih.gov/grants/funding/424/index.htm</a:t>
            </a:r>
            <a:r>
              <a:rPr lang="en-US" sz="2000" dirty="0"/>
              <a:t> </a:t>
            </a:r>
          </a:p>
          <a:p>
            <a:r>
              <a:rPr lang="en-US" sz="2400" dirty="0" smtClean="0"/>
              <a:t>Annotated </a:t>
            </a:r>
            <a:r>
              <a:rPr lang="en-US" sz="2400" dirty="0"/>
              <a:t>Form </a:t>
            </a:r>
            <a:r>
              <a:rPr lang="en-US" sz="2400" dirty="0" smtClean="0"/>
              <a:t>Set: 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grants.nih.gov/grants/ElectronicReceipt/communication.htm#forms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Avoiding Common Errors </a:t>
            </a:r>
            <a:r>
              <a:rPr lang="en-US" sz="2400" dirty="0"/>
              <a:t>Web </a:t>
            </a:r>
            <a:r>
              <a:rPr lang="en-US" sz="2400" dirty="0" smtClean="0"/>
              <a:t>page: </a:t>
            </a:r>
          </a:p>
          <a:p>
            <a:pPr lvl="1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grants.nih.gov/grants/ElectronicReceipt/avoiding_errors.htm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PDF Guidelines: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grants.nih.gov/grants/ElectronicReceipt/pdf_guidelines.htm</a:t>
            </a:r>
            <a:r>
              <a:rPr lang="en-US" sz="2000" dirty="0" smtClean="0"/>
              <a:t>  </a:t>
            </a:r>
          </a:p>
          <a:p>
            <a:r>
              <a:rPr lang="en-US" sz="2400" dirty="0" smtClean="0"/>
              <a:t>Excruciatingly </a:t>
            </a:r>
            <a:r>
              <a:rPr lang="en-US" sz="2400" dirty="0"/>
              <a:t>d</a:t>
            </a:r>
            <a:r>
              <a:rPr lang="en-US" sz="2400" dirty="0" smtClean="0"/>
              <a:t>etailed </a:t>
            </a:r>
            <a:r>
              <a:rPr lang="en-US" sz="2400" dirty="0"/>
              <a:t>validations </a:t>
            </a:r>
            <a:r>
              <a:rPr lang="en-US" sz="2400" dirty="0" smtClean="0"/>
              <a:t>documentation: </a:t>
            </a:r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grants.nih.gov/grants/ElectronicReceipt/files/SF424RR_Validation.pdf</a:t>
            </a:r>
            <a:r>
              <a:rPr lang="en-US" sz="2000" dirty="0" smtClean="0"/>
              <a:t>  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SF424 form screen shot highlighting D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" y="3324225"/>
            <a:ext cx="8274920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the DUNS number on the SF424 (R&amp;R) cover form match the DUNS number used for Grants.gov &amp; Commons registrations?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4572000" y="5105400"/>
            <a:ext cx="3690144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19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Project/Performance Site Locations form highlighting D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953250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Primary site DUNS is required by NIH and is enforced with an agency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990600" y="3810000"/>
            <a:ext cx="2209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864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eSubmission</a:t>
            </a:r>
            <a:r>
              <a:rPr lang="en-US" dirty="0"/>
              <a:t>: Prepare to Apply &amp; Register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Registrations</a:t>
            </a:r>
          </a:p>
          <a:p>
            <a:r>
              <a:rPr lang="en-US" dirty="0" smtClean="0"/>
              <a:t>High-level process</a:t>
            </a:r>
          </a:p>
          <a:p>
            <a:r>
              <a:rPr lang="en-US" dirty="0" smtClean="0"/>
              <a:t>Software needed</a:t>
            </a:r>
          </a:p>
          <a:p>
            <a:r>
              <a:rPr lang="en-US" dirty="0" smtClean="0"/>
              <a:t>Submission methods</a:t>
            </a:r>
          </a:p>
          <a:p>
            <a:r>
              <a:rPr lang="en-US" dirty="0" smtClean="0"/>
              <a:t>Submission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SF424 R&amp;R form highlighting Type of Submissio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162800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Did you provide correct Type of Submission (#1), Federal Identifier (#4), and Type of Application (#8) information on the SF 424 (R&amp;R) cover form?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Line 10" title="&quot;&quot;"/>
          <p:cNvSpPr>
            <a:spLocks noChangeShapeType="1"/>
          </p:cNvSpPr>
          <p:nvPr/>
        </p:nvSpPr>
        <p:spPr bwMode="auto">
          <a:xfrm flipH="1" flipV="1">
            <a:off x="2438400" y="42386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4683125"/>
            <a:ext cx="4419600" cy="16129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Use Application for first submission attempt for the same deadline</a:t>
            </a:r>
            <a:br>
              <a:rPr lang="en-US" dirty="0">
                <a:solidFill>
                  <a:schemeClr val="accent2"/>
                </a:solidFill>
                <a:cs typeface="Arial" charset="0"/>
              </a:rPr>
            </a:br>
            <a:endParaRPr lang="en-US" sz="800" dirty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Use Changed/Corrected when submitting again to correct </a:t>
            </a:r>
            <a:r>
              <a:rPr lang="en-US" dirty="0" err="1">
                <a:solidFill>
                  <a:schemeClr val="accent2"/>
                </a:solidFill>
                <a:cs typeface="Arial" charset="0"/>
              </a:rPr>
              <a:t>eRA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-identified errors/warnings</a:t>
            </a:r>
          </a:p>
        </p:txBody>
      </p:sp>
      <p:sp>
        <p:nvSpPr>
          <p:cNvPr id="9" name="Oval 13" title="&quot;&quot;"/>
          <p:cNvSpPr>
            <a:spLocks noChangeArrowheads="1"/>
          </p:cNvSpPr>
          <p:nvPr/>
        </p:nvSpPr>
        <p:spPr bwMode="auto">
          <a:xfrm>
            <a:off x="685800" y="3629025"/>
            <a:ext cx="4038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63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ID &amp; Type of Application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dirty="0" smtClean="0"/>
              <a:t>Federal ID &amp; Types of </a:t>
            </a:r>
            <a:r>
              <a:rPr lang="en-US" dirty="0" err="1" smtClean="0"/>
              <a:t>Applicationis</a:t>
            </a:r>
            <a:endParaRPr lang="en-US" dirty="0"/>
          </a:p>
        </p:txBody>
      </p:sp>
      <p:pic>
        <p:nvPicPr>
          <p:cNvPr id="5" name="Picture 2" title="SF424 R&amp;R from highlighting Federal Identifier and Type of Applicaiton 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38987" cy="621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0" title="&quot;&quot;"/>
          <p:cNvSpPr>
            <a:spLocks noChangeShapeType="1"/>
          </p:cNvSpPr>
          <p:nvPr/>
        </p:nvSpPr>
        <p:spPr bwMode="auto">
          <a:xfrm flipV="1">
            <a:off x="3429000" y="457200"/>
            <a:ext cx="10668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8643" y="1295400"/>
            <a:ext cx="4069557" cy="1200323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If Resubmission/Renewal/Revision in field #8,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use Institute and serial #</a:t>
            </a:r>
            <a:br>
              <a:rPr lang="en-US" dirty="0">
                <a:solidFill>
                  <a:schemeClr val="accent2"/>
                </a:solidFill>
                <a:cs typeface="Arial" charset="0"/>
              </a:rPr>
            </a:b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of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previous NIH grant/app (e.g., use</a:t>
            </a:r>
            <a:br>
              <a:rPr lang="en-US" dirty="0">
                <a:solidFill>
                  <a:schemeClr val="accent2"/>
                </a:solidFill>
                <a:cs typeface="Arial" charset="0"/>
              </a:rPr>
            </a:b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CA987654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from 1R01CA987654-01)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5734050"/>
            <a:ext cx="35052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cs typeface="Arial" charset="0"/>
              </a:rPr>
              <a:t>See Application Guide for definition of application types</a:t>
            </a:r>
          </a:p>
        </p:txBody>
      </p:sp>
      <p:sp>
        <p:nvSpPr>
          <p:cNvPr id="9" name="Line 10" title="&quot;&quot;"/>
          <p:cNvSpPr>
            <a:spLocks noChangeShapeType="1"/>
          </p:cNvSpPr>
          <p:nvPr/>
        </p:nvSpPr>
        <p:spPr bwMode="auto">
          <a:xfrm flipH="1" flipV="1">
            <a:off x="3733800" y="611505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0" name="Oval 13" title="&quot;&quot;"/>
          <p:cNvSpPr>
            <a:spLocks noChangeArrowheads="1"/>
          </p:cNvSpPr>
          <p:nvPr/>
        </p:nvSpPr>
        <p:spPr bwMode="auto">
          <a:xfrm>
            <a:off x="685800" y="5800725"/>
            <a:ext cx="2971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1" name="Oval 13" title="&quot;&quot;"/>
          <p:cNvSpPr>
            <a:spLocks noChangeArrowheads="1"/>
          </p:cNvSpPr>
          <p:nvPr/>
        </p:nvSpPr>
        <p:spPr bwMode="auto">
          <a:xfrm>
            <a:off x="4343400" y="152400"/>
            <a:ext cx="4038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10200" y="1752600"/>
            <a:ext cx="3505200" cy="92332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If Changed/Corrected in field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#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1, then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enter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previous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Grants.gov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tracking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number</a:t>
            </a:r>
            <a:endParaRPr lang="en-US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3" name="Oval 12" title="&quot;&quot;"/>
          <p:cNvSpPr>
            <a:spLocks noChangeArrowheads="1"/>
          </p:cNvSpPr>
          <p:nvPr/>
        </p:nvSpPr>
        <p:spPr bwMode="auto">
          <a:xfrm>
            <a:off x="4191000" y="685800"/>
            <a:ext cx="4038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4" name="Line 10" title="&quot;&quot;"/>
          <p:cNvSpPr>
            <a:spLocks noChangeShapeType="1"/>
          </p:cNvSpPr>
          <p:nvPr/>
        </p:nvSpPr>
        <p:spPr bwMode="auto">
          <a:xfrm flipH="1" flipV="1">
            <a:off x="6477000" y="1295400"/>
            <a:ext cx="228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600200"/>
            <a:ext cx="850392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Type of Application </a:t>
            </a:r>
            <a:r>
              <a:rPr lang="en-US" sz="2400" dirty="0" smtClean="0"/>
              <a:t>on SF424 (R&amp;R), field #8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Group 36" title="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09944"/>
              </p:ext>
            </p:extLst>
          </p:nvPr>
        </p:nvGraphicFramePr>
        <p:xfrm>
          <a:off x="304800" y="2133594"/>
          <a:ext cx="8610600" cy="4038606"/>
        </p:xfrm>
        <a:graphic>
          <a:graphicData uri="http://schemas.openxmlformats.org/drawingml/2006/table">
            <a:tbl>
              <a:tblPr firstRow="1"/>
              <a:tblGrid>
                <a:gridCol w="1661695"/>
                <a:gridCol w="6948905"/>
              </a:tblGrid>
              <a:tr h="43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Notes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New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An application that is submitted for funding for the first time. (Type 1)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Renewal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Competing for additional years of funding to continue original project.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(Type 2)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Revision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Request for additional funds for a current award to expand the scope of work. Applicants should contact the awarding agency for advice on submitting any revision/supplement application. (Type 3)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Resubmission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Application previously reviewed. A revised or amended application that addresses reviewer feedback. (A1)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Continuation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NIH does not use the SF 424 (R&amp;R) for Continuation applications. (Type 5; progress reports for simplified non-competing (SNAP) applications are submitted directly to eRA Commons; for others, paper apps. are still submitted.)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8002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Did you include the eRA Commons ID in the Credential field of the R&amp;R </a:t>
            </a:r>
            <a:r>
              <a:rPr lang="en-US" dirty="0" err="1"/>
              <a:t>Sr</a:t>
            </a:r>
            <a:r>
              <a:rPr lang="en-US" dirty="0"/>
              <a:t>/Key Person Profile form for all PD/PIs?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If </a:t>
            </a:r>
            <a:r>
              <a:rPr lang="en-US" dirty="0"/>
              <a:t>submitting a Multiple-PD/PI application, did you give all PIs the PD/PI role on the </a:t>
            </a:r>
            <a:r>
              <a:rPr lang="en-US" dirty="0" err="1"/>
              <a:t>Sr</a:t>
            </a:r>
            <a:r>
              <a:rPr lang="en-US" dirty="0"/>
              <a:t>/Key Person Profile form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For multi-project, multi-PD/PI applications, all PD/PIs for the entire application should be included in the Overall Component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 Field</a:t>
            </a:r>
            <a:endParaRPr lang="en-US" dirty="0"/>
          </a:p>
        </p:txBody>
      </p:sp>
      <p:pic>
        <p:nvPicPr>
          <p:cNvPr id="4" name="Picture 6" title="R&amp;R Senior/Key Person Profile form highlighitng Credential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019800" cy="55768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0" title="&quot;&quot;"/>
          <p:cNvSpPr>
            <a:spLocks noChangeShapeType="1"/>
          </p:cNvSpPr>
          <p:nvPr/>
        </p:nvSpPr>
        <p:spPr bwMode="auto">
          <a:xfrm flipH="1">
            <a:off x="4191000" y="2667000"/>
            <a:ext cx="1524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2324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FF3300"/>
                </a:solidFill>
                <a:cs typeface="Arial" charset="0"/>
              </a:rPr>
              <a:t>Enter PI Commons Username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0" y="1790700"/>
            <a:ext cx="3124200" cy="15779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2"/>
                </a:solidFill>
                <a:cs typeface="Arial" charset="0"/>
              </a:rPr>
              <a:t>    eRA Commons  </a:t>
            </a:r>
            <a:br>
              <a:rPr lang="en-US" sz="2400" b="1">
                <a:solidFill>
                  <a:schemeClr val="accent2"/>
                </a:solidFill>
                <a:cs typeface="Arial" charset="0"/>
              </a:rPr>
            </a:br>
            <a:r>
              <a:rPr lang="en-US" sz="2400" b="1">
                <a:solidFill>
                  <a:schemeClr val="accent2"/>
                </a:solidFill>
                <a:cs typeface="Arial" charset="0"/>
              </a:rPr>
              <a:t>username must be supplied in the </a:t>
            </a:r>
            <a:r>
              <a:rPr lang="en-US" sz="2400" b="1" i="1">
                <a:solidFill>
                  <a:schemeClr val="accent2"/>
                </a:solidFill>
                <a:cs typeface="Arial" charset="0"/>
              </a:rPr>
              <a:t>Credential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 field</a:t>
            </a:r>
            <a:endParaRPr lang="en-US" sz="12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05400" y="3581400"/>
            <a:ext cx="3657600" cy="23082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2"/>
                </a:solidFill>
                <a:cs typeface="Arial" charset="0"/>
              </a:rPr>
              <a:t>    For multiple PD/PI applications, select the PD/PI role for each PI and provide their eRA Commons username in the </a:t>
            </a:r>
            <a:r>
              <a:rPr lang="en-US" sz="2400" b="1" i="1">
                <a:solidFill>
                  <a:schemeClr val="accent2"/>
                </a:solidFill>
                <a:cs typeface="Arial" charset="0"/>
              </a:rPr>
              <a:t>Credential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 field </a:t>
            </a:r>
            <a:endParaRPr lang="en-US" sz="12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9" name="Line 10" title="&quot;&quot;"/>
          <p:cNvSpPr>
            <a:spLocks noChangeShapeType="1"/>
          </p:cNvSpPr>
          <p:nvPr/>
        </p:nvSpPr>
        <p:spPr bwMode="auto">
          <a:xfrm flipH="1" flipV="1">
            <a:off x="4114800" y="51816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0" name="Line 10" title="&quot;&quot;"/>
          <p:cNvSpPr>
            <a:spLocks noChangeShapeType="1"/>
          </p:cNvSpPr>
          <p:nvPr/>
        </p:nvSpPr>
        <p:spPr bwMode="auto">
          <a:xfrm flipH="1">
            <a:off x="3962400" y="5181600"/>
            <a:ext cx="11430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28800" y="4983162"/>
            <a:ext cx="232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FF3300"/>
                </a:solidFill>
                <a:cs typeface="Arial" charset="0"/>
              </a:rPr>
              <a:t>Enter PI Commons Username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19200" y="5181600"/>
            <a:ext cx="2217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FF3300"/>
                </a:solidFill>
                <a:cs typeface="Arial" charset="0"/>
              </a:rPr>
              <a:t>Select PD/PI role for each PI</a:t>
            </a:r>
          </a:p>
        </p:txBody>
      </p:sp>
    </p:spTree>
    <p:extLst>
      <p:ext uri="{BB962C8B-B14F-4D97-AF65-F5344CB8AC3E}">
        <p14:creationId xmlns:p14="http://schemas.microsoft.com/office/powerpoint/2010/main" val="29843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Did you include Organization name for all </a:t>
            </a:r>
            <a:r>
              <a:rPr lang="en-US" dirty="0" err="1"/>
              <a:t>Sr</a:t>
            </a:r>
            <a:r>
              <a:rPr lang="en-US" dirty="0"/>
              <a:t>/Key listed on the R&amp;R </a:t>
            </a:r>
            <a:r>
              <a:rPr lang="en-US" dirty="0" err="1"/>
              <a:t>Sr</a:t>
            </a:r>
            <a:r>
              <a:rPr lang="en-US" dirty="0"/>
              <a:t>/Key Person Profile (Expanded) form?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6" title="R&amp;R Senior/Key Person Profile form highlighting Organizatio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6019800" cy="55768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0" title="&quot;&quot;"/>
          <p:cNvSpPr>
            <a:spLocks noChangeShapeType="1"/>
          </p:cNvSpPr>
          <p:nvPr/>
        </p:nvSpPr>
        <p:spPr bwMode="auto">
          <a:xfrm flipH="1" flipV="1">
            <a:off x="4038600" y="4243387"/>
            <a:ext cx="1219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57400" y="4114800"/>
            <a:ext cx="1573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Organization Name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257800" y="3200400"/>
            <a:ext cx="3429000" cy="3046982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PD/PI Organization will auto-populate from SF 424 (R&amp;R) cover if available. </a:t>
            </a:r>
          </a:p>
          <a:p>
            <a:pPr algn="ctr" eaLnBrk="1" hangingPunct="1"/>
            <a:endParaRPr lang="en-US" sz="2400" b="1" dirty="0">
              <a:solidFill>
                <a:schemeClr val="accent2"/>
              </a:solidFill>
              <a:cs typeface="Arial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NIH requires the Organization name  for all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Sr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/Key listed.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81200" y="6507163"/>
            <a:ext cx="2005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Enter Organization Name</a:t>
            </a:r>
          </a:p>
        </p:txBody>
      </p:sp>
      <p:sp>
        <p:nvSpPr>
          <p:cNvPr id="11" name="Line 10" title="&quot;&quot;"/>
          <p:cNvSpPr>
            <a:spLocks noChangeShapeType="1"/>
          </p:cNvSpPr>
          <p:nvPr/>
        </p:nvSpPr>
        <p:spPr bwMode="auto">
          <a:xfrm flipH="1">
            <a:off x="3886200" y="4624387"/>
            <a:ext cx="1371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Did you include all required attachments?</a:t>
            </a:r>
          </a:p>
          <a:p>
            <a:pPr lvl="1"/>
            <a:r>
              <a:rPr lang="en-US" dirty="0"/>
              <a:t>Whether an attachment is required or not is often based on how the applicant answers specific questions throughout the application 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Human Subjects = Yes, then Human Subjects section of the PHS 398 Research Plan required</a:t>
            </a:r>
          </a:p>
          <a:p>
            <a:pPr lvl="2"/>
            <a:r>
              <a:rPr lang="en-US" dirty="0"/>
              <a:t>Vertebrate Animals = Yes, then Vertebrate Animals attachment is required</a:t>
            </a:r>
          </a:p>
          <a:p>
            <a:pPr lvl="2"/>
            <a:r>
              <a:rPr lang="en-US" dirty="0"/>
              <a:t>More than one entry on the R&amp;R </a:t>
            </a:r>
            <a:r>
              <a:rPr lang="en-US" dirty="0" err="1"/>
              <a:t>Sr</a:t>
            </a:r>
            <a:r>
              <a:rPr lang="en-US" dirty="0"/>
              <a:t>/Key Person Profile form with the role of “PD/PI,” then the Multiple PD/PI Leadership Plan attachment on the PHS 398 Research Plan form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Requirements</a:t>
            </a:r>
            <a:endParaRPr lang="en-US" dirty="0"/>
          </a:p>
        </p:txBody>
      </p:sp>
      <p:pic>
        <p:nvPicPr>
          <p:cNvPr id="4" name="Picture 2" title="PHS 398 Research Plan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7825"/>
            <a:ext cx="5778367" cy="546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91200" y="1227138"/>
            <a:ext cx="3276600" cy="37687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2"/>
                </a:solidFill>
                <a:cs typeface="Arial" charset="0"/>
              </a:rPr>
              <a:t>Annotated form sets available on the Resources page of the Applying Electronically website are a great resource for helping identify many conditional requirements.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5562600"/>
            <a:ext cx="8305800" cy="787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800000"/>
                </a:solidFill>
                <a:cs typeface="Arial" charset="0"/>
              </a:rPr>
              <a:t>Annotated form sets:</a:t>
            </a:r>
          </a:p>
          <a:p>
            <a:pPr algn="ctr" eaLnBrk="1" hangingPunct="1"/>
            <a:r>
              <a:rPr lang="en-US" sz="2000" b="1" dirty="0">
                <a:cs typeface="Arial" charset="0"/>
                <a:hlinkClick r:id="rId3"/>
              </a:rPr>
              <a:t>http://grants.nih.gov/grants/ElectronicReceipt/communication.htm</a:t>
            </a:r>
            <a:r>
              <a:rPr lang="en-US" sz="2000" b="1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5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dirty="0"/>
              <a:t>Are all your attachments in PDF format?</a:t>
            </a:r>
          </a:p>
          <a:p>
            <a:pPr lvl="1"/>
            <a:r>
              <a:rPr lang="en-US" sz="2000" dirty="0"/>
              <a:t>Use simple PDF-formatted files </a:t>
            </a:r>
          </a:p>
          <a:p>
            <a:pPr lvl="2"/>
            <a:r>
              <a:rPr lang="en-US" sz="1800" dirty="0"/>
              <a:t>Do not use Portfolio or similar feature to bundle multiple files into a single PDF</a:t>
            </a:r>
          </a:p>
          <a:p>
            <a:pPr lvl="2"/>
            <a:r>
              <a:rPr lang="en-US" sz="1800" dirty="0"/>
              <a:t>Disable security features such as password protection  </a:t>
            </a:r>
          </a:p>
          <a:p>
            <a:pPr lvl="1"/>
            <a:r>
              <a:rPr lang="en-US" sz="2000" dirty="0"/>
              <a:t>Keep file names to 50 characters or less </a:t>
            </a:r>
            <a:endParaRPr lang="en-US" sz="2000" dirty="0" smtClean="0"/>
          </a:p>
          <a:p>
            <a:pPr lvl="1"/>
            <a:r>
              <a:rPr lang="en-US" sz="2000" dirty="0" smtClean="0"/>
              <a:t>Use meaningful filenames </a:t>
            </a:r>
          </a:p>
          <a:p>
            <a:pPr lvl="2"/>
            <a:r>
              <a:rPr lang="en-US" sz="1800" dirty="0" smtClean="0"/>
              <a:t>Other Project Information form, Other Attachments section</a:t>
            </a:r>
          </a:p>
          <a:p>
            <a:pPr lvl="2"/>
            <a:r>
              <a:rPr lang="en-US" sz="1800" dirty="0" smtClean="0"/>
              <a:t>Appendices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include headers or footers</a:t>
            </a:r>
          </a:p>
          <a:p>
            <a:pPr lvl="2"/>
            <a:r>
              <a:rPr lang="en-US" sz="1800" dirty="0"/>
              <a:t>Section headings as part of the text (e.g., Specific Aims, Background &amp; Significance) are encouraged</a:t>
            </a:r>
          </a:p>
          <a:p>
            <a:pPr lvl="1"/>
            <a:r>
              <a:rPr lang="en-US" sz="2000" dirty="0"/>
              <a:t>Follow guidelines for fonts and margins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66"/>
                </a:solidFill>
                <a:cs typeface="Arial" charset="0"/>
              </a:rPr>
              <a:t>PDF Guidelines: </a:t>
            </a:r>
            <a:r>
              <a:rPr lang="en-US" b="1" dirty="0">
                <a:solidFill>
                  <a:srgbClr val="800000"/>
                </a:solidFill>
                <a:cs typeface="Arial" charset="0"/>
                <a:hlinkClick r:id="rId2"/>
              </a:rPr>
              <a:t>http://grants.nih.gov/grants/ElectronicReceipt/pdf_guidelines.htm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Table of Page Limits web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4011"/>
            <a:ext cx="5281133" cy="4289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Did you follow </a:t>
            </a:r>
            <a:r>
              <a:rPr lang="en-US" dirty="0" smtClean="0"/>
              <a:t>all specified page limits?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0" y="3925094"/>
            <a:ext cx="5029200" cy="2529917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15000"/>
              </a:spcAft>
            </a:pPr>
            <a:r>
              <a:rPr lang="en-US" sz="2400" b="1" u="sng" dirty="0">
                <a:solidFill>
                  <a:schemeClr val="accent2"/>
                </a:solidFill>
                <a:cs typeface="Arial" charset="0"/>
              </a:rPr>
              <a:t>Find page limits in:</a:t>
            </a:r>
          </a:p>
          <a:p>
            <a:pPr eaLnBrk="1" hangingPunct="1">
              <a:spcAft>
                <a:spcPct val="15000"/>
              </a:spcAft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FOA text </a:t>
            </a:r>
          </a:p>
          <a:p>
            <a:pPr eaLnBrk="1" hangingPunct="1">
              <a:spcAft>
                <a:spcPct val="15000"/>
              </a:spcAft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Application 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guide</a:t>
            </a:r>
            <a:endParaRPr lang="en-US" sz="2400" b="1" dirty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spcAft>
                <a:spcPct val="15000"/>
              </a:spcAft>
              <a:buFontTx/>
              <a:buChar char="•"/>
            </a:pP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Table of Page Limits web page</a:t>
            </a:r>
          </a:p>
          <a:p>
            <a:pPr lvl="1" eaLnBrk="1" hangingPunct="1">
              <a:spcAft>
                <a:spcPct val="15000"/>
              </a:spcAft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  <a:cs typeface="Arial" charset="0"/>
                <a:hlinkClick r:id="rId3"/>
              </a:rPr>
              <a:t>http://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  <a:hlinkClick r:id="rId3"/>
              </a:rPr>
              <a:t>grants.nih.gov/grants/forms_page_limits.htm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en-US" sz="2400" b="1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8534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Submission </a:t>
            </a:r>
            <a:r>
              <a:rPr lang="en-US" dirty="0"/>
              <a:t>-100% electronic for competing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NIH is now receiving 100% competing grant applications electronically.</a:t>
            </a:r>
          </a:p>
          <a:p>
            <a:r>
              <a:rPr lang="en-US" dirty="0" smtClean="0"/>
              <a:t>Electronic submission is required for all, </a:t>
            </a:r>
            <a:r>
              <a:rPr lang="en-US" dirty="0"/>
              <a:t>except Non competing submissions, such as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Merit Extensions – Type 4 </a:t>
            </a:r>
          </a:p>
          <a:p>
            <a:pPr lvl="1"/>
            <a:r>
              <a:rPr lang="en-US" dirty="0" smtClean="0"/>
              <a:t>For Multi Project Applications in response to:</a:t>
            </a:r>
          </a:p>
          <a:p>
            <a:pPr lvl="2"/>
            <a:r>
              <a:rPr lang="en-US" dirty="0" smtClean="0"/>
              <a:t>Administrative Supplements - Type 3</a:t>
            </a:r>
          </a:p>
          <a:p>
            <a:pPr lvl="2"/>
            <a:r>
              <a:rPr lang="en-US" dirty="0" smtClean="0"/>
              <a:t>Change of Organization Status – Type 6</a:t>
            </a:r>
          </a:p>
          <a:p>
            <a:pPr lvl="2"/>
            <a:r>
              <a:rPr lang="en-US" dirty="0" smtClean="0"/>
              <a:t>Change of Grantee Organization – Type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9" name="Picture 18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40" y="0"/>
            <a:ext cx="27026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R&amp;R Budget form highlighting effort month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" y="3733800"/>
            <a:ext cx="812693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Did you include effort &gt; </a:t>
            </a:r>
            <a:r>
              <a:rPr lang="en-US" dirty="0" smtClean="0"/>
              <a:t>0 </a:t>
            </a:r>
            <a:r>
              <a:rPr lang="en-US" dirty="0"/>
              <a:t>for all </a:t>
            </a:r>
            <a:r>
              <a:rPr lang="en-US" dirty="0" err="1"/>
              <a:t>Sr</a:t>
            </a:r>
            <a:r>
              <a:rPr lang="en-US" dirty="0"/>
              <a:t>/Key personnel listed on the R&amp;R Budget form?</a:t>
            </a:r>
          </a:p>
          <a:p>
            <a:pPr lvl="1"/>
            <a:r>
              <a:rPr lang="en-US" dirty="0"/>
              <a:t>Use either calendar months or a combination of academic and summer months</a:t>
            </a:r>
          </a:p>
          <a:p>
            <a:pPr lvl="1"/>
            <a:r>
              <a:rPr lang="en-US" dirty="0"/>
              <a:t>PD/PI must have effort &gt;0 for every </a:t>
            </a:r>
            <a:r>
              <a:rPr lang="en-US" dirty="0" smtClean="0"/>
              <a:t>budget period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4800600" y="4876800"/>
            <a:ext cx="1066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53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Personnel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4" name="Table 3" title="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89269"/>
              </p:ext>
            </p:extLst>
          </p:nvPr>
        </p:nvGraphicFramePr>
        <p:xfrm>
          <a:off x="457200" y="1828800"/>
          <a:ext cx="8305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R&amp;R Budget</a:t>
                      </a:r>
                      <a:r>
                        <a:rPr lang="en-US" sz="2000" baseline="0" dirty="0" smtClean="0"/>
                        <a:t> 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Senior/Key Personnel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smtClean="0"/>
                    </a:p>
                    <a:p>
                      <a:r>
                        <a:rPr lang="en-US" sz="2000" smtClean="0"/>
                        <a:t>Include </a:t>
                      </a:r>
                      <a:r>
                        <a:rPr lang="en-US" sz="2000" dirty="0" smtClean="0"/>
                        <a:t>only personnel employed by (e.g., receiving salary from) your </a:t>
                      </a:r>
                      <a:r>
                        <a:rPr lang="en-US" sz="2000" smtClean="0"/>
                        <a:t>organization.</a:t>
                      </a:r>
                    </a:p>
                    <a:p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sz="2000" dirty="0" smtClean="0"/>
                        <a:t>Include all personnel considered senior or key, regardless of employer.</a:t>
                      </a:r>
                    </a:p>
                    <a:p>
                      <a:endParaRPr lang="en-US" sz="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smtClean="0"/>
                    </a:p>
                    <a:p>
                      <a:r>
                        <a:rPr lang="en-US" sz="2000" smtClean="0"/>
                        <a:t>Consultants </a:t>
                      </a:r>
                      <a:r>
                        <a:rPr lang="en-US" sz="2000" dirty="0" smtClean="0"/>
                        <a:t>should be included in Section F Line 3 Consultants, not in Sections A or </a:t>
                      </a:r>
                      <a:r>
                        <a:rPr lang="en-US" sz="2000" smtClean="0"/>
                        <a:t>B.</a:t>
                      </a:r>
                    </a:p>
                    <a:p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sz="2000" dirty="0" smtClean="0"/>
                        <a:t>Include if considered senior or key, regardless of employer.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sz="2000" dirty="0" smtClean="0"/>
                        <a:t>If effort is unknown include in Section B (e.g., other significant contributors).</a:t>
                      </a:r>
                    </a:p>
                    <a:p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sz="2000" dirty="0" smtClean="0"/>
                        <a:t>Effort commitments not relevant to this section.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7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Did you follow all special instructions noted in Section IV. Application and Submission Information of the announcement?</a:t>
            </a:r>
          </a:p>
          <a:p>
            <a:pPr lvl="1"/>
            <a:r>
              <a:rPr lang="en-US" dirty="0"/>
              <a:t>When the application guide and FOA instructions differ, the FOA wins</a:t>
            </a:r>
          </a:p>
          <a:p>
            <a:pPr lvl="1"/>
            <a:r>
              <a:rPr lang="en-US" dirty="0"/>
              <a:t>FOA-specific requirements are not typically system-enforced </a:t>
            </a:r>
          </a:p>
          <a:p>
            <a:pPr lvl="1"/>
            <a:r>
              <a:rPr lang="en-US" dirty="0"/>
              <a:t>Applications that do not comply with the instructions may be delayed or not accepted for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eSubmission</a:t>
            </a:r>
            <a:r>
              <a:rPr lang="en-US" dirty="0" smtClean="0"/>
              <a:t>: Submit, Track &amp; View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057400"/>
          </a:xfrm>
        </p:spPr>
        <p:txBody>
          <a:bodyPr/>
          <a:lstStyle/>
          <a:p>
            <a:r>
              <a:rPr lang="en-US" dirty="0" smtClean="0"/>
              <a:t>Submitting an application</a:t>
            </a:r>
          </a:p>
          <a:p>
            <a:r>
              <a:rPr lang="en-US" dirty="0" smtClean="0"/>
              <a:t>On-time submission </a:t>
            </a:r>
          </a:p>
          <a:p>
            <a:r>
              <a:rPr lang="en-US" dirty="0" smtClean="0"/>
              <a:t>Tracking - Grants.gov</a:t>
            </a:r>
          </a:p>
          <a:p>
            <a:r>
              <a:rPr lang="en-US" dirty="0" smtClean="0"/>
              <a:t>Tracking - </a:t>
            </a:r>
            <a:r>
              <a:rPr lang="en-US" dirty="0" err="1" smtClean="0"/>
              <a:t>eRA</a:t>
            </a:r>
            <a:r>
              <a:rPr lang="en-US" dirty="0" smtClean="0"/>
              <a:t> commons</a:t>
            </a:r>
          </a:p>
          <a:p>
            <a:r>
              <a:rPr lang="en-US" dirty="0" smtClean="0"/>
              <a:t>Viewing your application in commons</a:t>
            </a:r>
          </a:p>
          <a:p>
            <a:r>
              <a:rPr lang="en-US" dirty="0" smtClean="0"/>
              <a:t>Rejecting an application</a:t>
            </a:r>
          </a:p>
          <a:p>
            <a:r>
              <a:rPr lang="en-US" dirty="0" smtClean="0"/>
              <a:t>Submission complete – happy dance!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 (AOR only)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2" title="Screen shot showing Save &amp; Submit and Check Package for Errors butt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5" y="1623868"/>
            <a:ext cx="7709400" cy="44037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4689987" y="2028680"/>
            <a:ext cx="1219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9" title="&quot;&quot;"/>
          <p:cNvSpPr>
            <a:spLocks noChangeArrowheads="1"/>
          </p:cNvSpPr>
          <p:nvPr/>
        </p:nvSpPr>
        <p:spPr bwMode="auto">
          <a:xfrm>
            <a:off x="6032090" y="1990580"/>
            <a:ext cx="197229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791200" y="2887770"/>
            <a:ext cx="3190568" cy="3139818"/>
          </a:xfrm>
          <a:prstGeom prst="wedgeRectCallout">
            <a:avLst>
              <a:gd name="adj1" fmla="val -21665"/>
              <a:gd name="adj2" fmla="val -6749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0504D"/>
                </a:solidFill>
              </a:rPr>
              <a:t>Check Package for Errors</a:t>
            </a:r>
            <a:r>
              <a:rPr lang="en-US" sz="2400" dirty="0">
                <a:solidFill>
                  <a:srgbClr val="C0504D"/>
                </a:solidFill>
              </a:rPr>
              <a:t> button only checks to make sure the application meets Grants.gov requirements. </a:t>
            </a:r>
            <a:r>
              <a:rPr lang="en-US" sz="2400" dirty="0" smtClean="0">
                <a:solidFill>
                  <a:srgbClr val="C0504D"/>
                </a:solidFill>
              </a:rPr>
              <a:t>Agency requirements checked upon submission. </a:t>
            </a:r>
            <a:endParaRPr lang="en-US" sz="2400" dirty="0">
              <a:solidFill>
                <a:srgbClr val="C0504D"/>
              </a:solidFill>
            </a:endParaRPr>
          </a:p>
          <a:p>
            <a:endParaRPr lang="en-US" dirty="0">
              <a:solidFill>
                <a:srgbClr val="C0504D"/>
              </a:solidFill>
            </a:endParaRPr>
          </a:p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514600" y="2887770"/>
            <a:ext cx="3111153" cy="2827230"/>
          </a:xfrm>
          <a:prstGeom prst="wedgeRectCallout">
            <a:avLst>
              <a:gd name="adj1" fmla="val 32367"/>
              <a:gd name="adj2" fmla="val -6901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0504D"/>
                </a:solidFill>
              </a:rPr>
              <a:t>Save &amp; Submit</a:t>
            </a:r>
            <a:r>
              <a:rPr lang="en-US" sz="2400" dirty="0">
                <a:solidFill>
                  <a:srgbClr val="C0504D"/>
                </a:solidFill>
              </a:rPr>
              <a:t> button will not become active until application is saved and mandatory information is completed.</a:t>
            </a:r>
          </a:p>
        </p:txBody>
      </p:sp>
    </p:spTree>
    <p:extLst>
      <p:ext uri="{BB962C8B-B14F-4D97-AF65-F5344CB8AC3E}">
        <p14:creationId xmlns:p14="http://schemas.microsoft.com/office/powerpoint/2010/main" val="19672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66800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2" title="screen shot of Grants.gov screen requesting AOR credenti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01" y="1600199"/>
            <a:ext cx="4605735" cy="45991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548685" y="1676400"/>
            <a:ext cx="3124200" cy="4522906"/>
          </a:xfrm>
          <a:prstGeom prst="wedgeRectCallout">
            <a:avLst>
              <a:gd name="adj1" fmla="val -71431"/>
              <a:gd name="adj2" fmla="val 2741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rgbClr val="C0504D"/>
                </a:solidFill>
              </a:rPr>
              <a:t>AORs: Enter your Grants.gov username and password—you must be fully registered to successfully submit an application.  </a:t>
            </a:r>
          </a:p>
          <a:p>
            <a:endParaRPr lang="en-US" sz="2400" dirty="0">
              <a:solidFill>
                <a:srgbClr val="C0504D"/>
              </a:solidFill>
            </a:endParaRPr>
          </a:p>
          <a:p>
            <a:r>
              <a:rPr lang="en-US" sz="2400" b="1" dirty="0">
                <a:solidFill>
                  <a:srgbClr val="C0504D"/>
                </a:solidFill>
              </a:rPr>
              <a:t>Only AORs with active SAM </a:t>
            </a:r>
            <a:r>
              <a:rPr lang="en-US" sz="2400" b="1" dirty="0" smtClean="0">
                <a:solidFill>
                  <a:srgbClr val="C0504D"/>
                </a:solidFill>
              </a:rPr>
              <a:t>registration can </a:t>
            </a:r>
            <a:r>
              <a:rPr lang="en-US" sz="2400" b="1" dirty="0">
                <a:solidFill>
                  <a:srgbClr val="C0504D"/>
                </a:solidFill>
              </a:rPr>
              <a:t>submit!</a:t>
            </a:r>
          </a:p>
        </p:txBody>
      </p:sp>
      <p:sp>
        <p:nvSpPr>
          <p:cNvPr id="6" name="AutoShape 8" title="&quot;&quot;"/>
          <p:cNvSpPr>
            <a:spLocks/>
          </p:cNvSpPr>
          <p:nvPr/>
        </p:nvSpPr>
        <p:spPr bwMode="auto">
          <a:xfrm>
            <a:off x="4495800" y="4724400"/>
            <a:ext cx="304800" cy="762000"/>
          </a:xfrm>
          <a:prstGeom prst="rightBrace">
            <a:avLst>
              <a:gd name="adj1" fmla="val 3166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8" title="Grants.gov Confirmation screen with Sign and Submit Application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68" y="1548582"/>
            <a:ext cx="5174232" cy="4716097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5" name="Oval 6" title="&quot;&quot;"/>
          <p:cNvSpPr>
            <a:spLocks noChangeArrowheads="1"/>
          </p:cNvSpPr>
          <p:nvPr/>
        </p:nvSpPr>
        <p:spPr bwMode="auto">
          <a:xfrm>
            <a:off x="3878819" y="5943600"/>
            <a:ext cx="1455181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949387" y="3048000"/>
            <a:ext cx="2871024" cy="3086100"/>
          </a:xfrm>
          <a:prstGeom prst="wedgeRectCallout">
            <a:avLst>
              <a:gd name="adj1" fmla="val -89919"/>
              <a:gd name="adj2" fmla="val 44383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C0504D"/>
                </a:solidFill>
              </a:rPr>
              <a:t>Click </a:t>
            </a:r>
            <a:r>
              <a:rPr lang="en-US" sz="2400" b="1" dirty="0">
                <a:solidFill>
                  <a:srgbClr val="C0504D"/>
                </a:solidFill>
              </a:rPr>
              <a:t>Sign and Submit Application</a:t>
            </a:r>
            <a:r>
              <a:rPr lang="en-US" sz="2400" dirty="0">
                <a:solidFill>
                  <a:srgbClr val="C0504D"/>
                </a:solidFill>
              </a:rPr>
              <a:t> button to record electronic signature and initiate submission process to Grants.gov.</a:t>
            </a:r>
          </a:p>
        </p:txBody>
      </p:sp>
    </p:spTree>
    <p:extLst>
      <p:ext uri="{BB962C8B-B14F-4D97-AF65-F5344CB8AC3E}">
        <p14:creationId xmlns:p14="http://schemas.microsoft.com/office/powerpoint/2010/main" val="897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2" title="Grants.gov confirmation screen presented after application is submit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02" y="1464392"/>
            <a:ext cx="3743295" cy="43864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4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014" y="2362200"/>
            <a:ext cx="4438650" cy="39624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57700" y="1524000"/>
            <a:ext cx="3771900" cy="762000"/>
          </a:xfrm>
          <a:prstGeom prst="wedgeRectCallout">
            <a:avLst>
              <a:gd name="adj1" fmla="val -69135"/>
              <a:gd name="adj2" fmla="val 24592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C0504D"/>
                </a:solidFill>
                <a:cs typeface="Times New Roman" pitchFamily="18" charset="0"/>
              </a:rPr>
              <a:t>Print/save your confirmation screen info.</a:t>
            </a:r>
          </a:p>
        </p:txBody>
      </p:sp>
      <p:sp>
        <p:nvSpPr>
          <p:cNvPr id="7" name="Rectangle 7" title="&quot;&quot;"/>
          <p:cNvSpPr>
            <a:spLocks noChangeArrowheads="1"/>
          </p:cNvSpPr>
          <p:nvPr/>
        </p:nvSpPr>
        <p:spPr bwMode="auto">
          <a:xfrm>
            <a:off x="3033264" y="2971800"/>
            <a:ext cx="1105333" cy="3170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8" title="&quot;&quot;"/>
          <p:cNvSpPr>
            <a:spLocks noChangeArrowheads="1"/>
          </p:cNvSpPr>
          <p:nvPr/>
        </p:nvSpPr>
        <p:spPr bwMode="auto">
          <a:xfrm>
            <a:off x="2957064" y="5334000"/>
            <a:ext cx="1500636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595364" y="2971800"/>
            <a:ext cx="3177036" cy="533400"/>
          </a:xfrm>
          <a:prstGeom prst="wedgeRectCallout">
            <a:avLst>
              <a:gd name="adj1" fmla="val -70256"/>
              <a:gd name="adj2" fmla="val -1345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C0504D"/>
                </a:solidFill>
                <a:cs typeface="Times New Roman" pitchFamily="18" charset="0"/>
              </a:rPr>
              <a:t>Grants.gov Tracking #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243065" y="4495800"/>
            <a:ext cx="3605968" cy="1600199"/>
          </a:xfrm>
          <a:prstGeom prst="wedgeRectCallout">
            <a:avLst>
              <a:gd name="adj1" fmla="val -76873"/>
              <a:gd name="adj2" fmla="val 1523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EEECE1"/>
              </a:buClr>
              <a:buSzPct val="130000"/>
            </a:pPr>
            <a:r>
              <a:rPr lang="en-US" sz="2400" dirty="0">
                <a:solidFill>
                  <a:srgbClr val="C0504D"/>
                </a:solidFill>
                <a:cs typeface="Times New Roman" pitchFamily="18" charset="0"/>
              </a:rPr>
              <a:t>Date/Time Stamp - due 5 p.m. local time of the applicant organization on deadline date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On-time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Error-free</a:t>
            </a:r>
            <a:r>
              <a:rPr lang="en-US" dirty="0"/>
              <a:t> applications must be </a:t>
            </a:r>
            <a:r>
              <a:rPr lang="en-US" dirty="0" smtClean="0"/>
              <a:t>accepted </a:t>
            </a:r>
            <a:r>
              <a:rPr lang="en-US" dirty="0"/>
              <a:t>by Grants.gov with a time </a:t>
            </a:r>
            <a:r>
              <a:rPr lang="en-US" dirty="0" smtClean="0"/>
              <a:t>stamp </a:t>
            </a:r>
            <a:r>
              <a:rPr lang="en-US" b="1" dirty="0">
                <a:solidFill>
                  <a:srgbClr val="FFFF00"/>
                </a:solidFill>
              </a:rPr>
              <a:t>on or before 5:00 p.m. </a:t>
            </a:r>
            <a:r>
              <a:rPr lang="en-US" dirty="0"/>
              <a:t>local time of the submitting organization </a:t>
            </a:r>
            <a:r>
              <a:rPr lang="en-US" b="1" dirty="0">
                <a:solidFill>
                  <a:srgbClr val="FFFF00"/>
                </a:solidFill>
              </a:rPr>
              <a:t>on the due date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reminders: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NIH recommends submitting early (days, not minutes!) </a:t>
            </a:r>
            <a:r>
              <a:rPr lang="en-US" dirty="0"/>
              <a:t>to allow time for correcting any errors found during the application viewing window prior to the due date</a:t>
            </a:r>
          </a:p>
          <a:p>
            <a:pPr lvl="1"/>
            <a:r>
              <a:rPr lang="en-US" dirty="0"/>
              <a:t>NIH’s late policy does not allow corrections after the due date</a:t>
            </a:r>
          </a:p>
          <a:p>
            <a:pPr lvl="1"/>
            <a:r>
              <a:rPr lang="en-US" dirty="0"/>
              <a:t>All registrations must be completed before the due date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67200"/>
            <a:ext cx="1913824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Application – Grants.gov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7" name="Picture 3" descr="links to option to Check Application Status" title="Grants.gov home page with Applicants section of navigation highligh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2" y="1524000"/>
            <a:ext cx="7647463" cy="239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title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32" y="3074344"/>
            <a:ext cx="6841968" cy="3174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541016" y="3657601"/>
            <a:ext cx="4343904" cy="457200"/>
          </a:xfrm>
          <a:prstGeom prst="wedgeRectCallout">
            <a:avLst>
              <a:gd name="adj1" fmla="val 4711"/>
              <a:gd name="adj2" fmla="val 13140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C0504D"/>
                </a:solidFill>
                <a:cs typeface="Times New Roman" pitchFamily="18" charset="0"/>
              </a:rPr>
              <a:t>Grants.gov application status</a:t>
            </a:r>
          </a:p>
        </p:txBody>
      </p:sp>
      <p:sp>
        <p:nvSpPr>
          <p:cNvPr id="14" name="Oval 8" title="&quot;&quot;"/>
          <p:cNvSpPr>
            <a:spLocks noChangeArrowheads="1"/>
          </p:cNvSpPr>
          <p:nvPr/>
        </p:nvSpPr>
        <p:spPr bwMode="auto">
          <a:xfrm>
            <a:off x="7427091" y="1447800"/>
            <a:ext cx="1188216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8" title="&quot;&quot;"/>
          <p:cNvSpPr>
            <a:spLocks noChangeArrowheads="1"/>
          </p:cNvSpPr>
          <p:nvPr/>
        </p:nvSpPr>
        <p:spPr bwMode="auto">
          <a:xfrm>
            <a:off x="1190625" y="4953000"/>
            <a:ext cx="1188216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8" title="&quot;&quot;"/>
          <p:cNvSpPr>
            <a:spLocks noChangeArrowheads="1"/>
          </p:cNvSpPr>
          <p:nvPr/>
        </p:nvSpPr>
        <p:spPr bwMode="auto">
          <a:xfrm>
            <a:off x="2057400" y="2209800"/>
            <a:ext cx="1188216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0" title="&quot;&quot;"/>
          <p:cNvSpPr>
            <a:spLocks noChangeShapeType="1"/>
          </p:cNvSpPr>
          <p:nvPr/>
        </p:nvSpPr>
        <p:spPr bwMode="auto">
          <a:xfrm>
            <a:off x="2743201" y="2590800"/>
            <a:ext cx="2286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Separate, but linked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Grants.gov</a:t>
            </a:r>
          </a:p>
          <a:p>
            <a:pPr lvl="1"/>
            <a:r>
              <a:rPr lang="en-US" dirty="0" smtClean="0"/>
              <a:t>Federal-wide portal to find and apply for Federal grant funding </a:t>
            </a:r>
          </a:p>
          <a:p>
            <a:pPr lvl="1"/>
            <a:r>
              <a:rPr lang="en-US" dirty="0" smtClean="0"/>
              <a:t>Used by all 26 Federal grant-making agencies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eRA Commons</a:t>
            </a:r>
          </a:p>
          <a:p>
            <a:pPr lvl="1"/>
            <a:r>
              <a:rPr lang="en-US" dirty="0" smtClean="0"/>
              <a:t>Agency system that allows applicants, grantees and Federal staff to share application/grant information</a:t>
            </a:r>
          </a:p>
          <a:p>
            <a:pPr lvl="1"/>
            <a:r>
              <a:rPr lang="en-US" dirty="0" smtClean="0"/>
              <a:t>Used by NIH and a few other HHS divisions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6400" y="5791200"/>
            <a:ext cx="5867400" cy="817562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IMPORTANT: </a:t>
            </a:r>
            <a:r>
              <a:rPr lang="en-US" sz="2200" b="1" dirty="0">
                <a:solidFill>
                  <a:srgbClr val="C0504D"/>
                </a:solidFill>
                <a:cs typeface="Arial" charset="0"/>
              </a:rPr>
              <a:t>Each system has its own registration and application requirements.</a:t>
            </a:r>
          </a:p>
        </p:txBody>
      </p:sp>
      <p:pic>
        <p:nvPicPr>
          <p:cNvPr id="7" name="Picture 4" descr="stickman_holding_chain_links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4724400"/>
            <a:ext cx="129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3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Commons PI Status scre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2" y="1689100"/>
            <a:ext cx="7315200" cy="439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Application -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Line 6" title="&quot;&quot;"/>
          <p:cNvSpPr>
            <a:spLocks noChangeShapeType="1"/>
          </p:cNvSpPr>
          <p:nvPr/>
        </p:nvSpPr>
        <p:spPr bwMode="auto">
          <a:xfrm flipH="1">
            <a:off x="2705100" y="3402164"/>
            <a:ext cx="294530" cy="1792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99630" y="3232047"/>
            <a:ext cx="563880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Select </a:t>
            </a:r>
            <a:r>
              <a:rPr lang="en-US" sz="2400" b="1" dirty="0">
                <a:solidFill>
                  <a:srgbClr val="C0504D"/>
                </a:solidFill>
              </a:rPr>
              <a:t>Recent/Pending </a:t>
            </a:r>
            <a:r>
              <a:rPr lang="en-US" sz="2400" b="1" dirty="0" err="1">
                <a:solidFill>
                  <a:srgbClr val="C0504D"/>
                </a:solidFill>
              </a:rPr>
              <a:t>eSubmissions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70136" y="5223301"/>
            <a:ext cx="45720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Or provide Grants.gov tracking number from e-mail notification</a:t>
            </a:r>
          </a:p>
        </p:txBody>
      </p:sp>
      <p:sp>
        <p:nvSpPr>
          <p:cNvPr id="7" name="Line 7" title="&quot;&quot;"/>
          <p:cNvSpPr>
            <a:spLocks noChangeShapeType="1"/>
          </p:cNvSpPr>
          <p:nvPr/>
        </p:nvSpPr>
        <p:spPr bwMode="auto">
          <a:xfrm flipH="1">
            <a:off x="2971800" y="56388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8" title="&quot;&quot;"/>
          <p:cNvSpPr>
            <a:spLocks noChangeArrowheads="1"/>
          </p:cNvSpPr>
          <p:nvPr/>
        </p:nvSpPr>
        <p:spPr bwMode="auto">
          <a:xfrm>
            <a:off x="762000" y="3503212"/>
            <a:ext cx="19431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Application - Commons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18" title="Status hit lis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76" y="1581150"/>
            <a:ext cx="8443913" cy="2824163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5" name="Picture 17" title="The Show All Prior Errors link on the status screen links to list of errors and 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7786688" cy="22479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" name="Line 9" title="&quot;&quot;"/>
          <p:cNvSpPr>
            <a:spLocks noChangeShapeType="1"/>
          </p:cNvSpPr>
          <p:nvPr/>
        </p:nvSpPr>
        <p:spPr bwMode="auto">
          <a:xfrm flipH="1">
            <a:off x="6955976" y="3975100"/>
            <a:ext cx="685800" cy="48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7565576" y="3695700"/>
            <a:ext cx="14478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953000" y="4623148"/>
            <a:ext cx="4034280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Grants.gov tracking #/date are displayed, followed by the list of errors/warnings for each submission attempt</a:t>
            </a:r>
          </a:p>
        </p:txBody>
      </p:sp>
      <p:sp>
        <p:nvSpPr>
          <p:cNvPr id="9" name="Line 8" title="&quot;&quot;"/>
          <p:cNvSpPr>
            <a:spLocks noChangeShapeType="1"/>
          </p:cNvSpPr>
          <p:nvPr/>
        </p:nvSpPr>
        <p:spPr bwMode="auto">
          <a:xfrm flipH="1">
            <a:off x="2841176" y="3238500"/>
            <a:ext cx="228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2532" y="2771775"/>
            <a:ext cx="44196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Indicates</a:t>
            </a:r>
            <a:r>
              <a:rPr lang="en-US" sz="2400" b="1" dirty="0">
                <a:solidFill>
                  <a:srgbClr val="C0504D"/>
                </a:solidFill>
              </a:rPr>
              <a:t> </a:t>
            </a:r>
            <a:r>
              <a:rPr lang="en-US" sz="2400" b="1" dirty="0" err="1">
                <a:solidFill>
                  <a:srgbClr val="C0504D"/>
                </a:solidFill>
              </a:rPr>
              <a:t>eSubmission</a:t>
            </a:r>
            <a:r>
              <a:rPr lang="en-US" sz="2400" b="1" dirty="0">
                <a:solidFill>
                  <a:srgbClr val="C0504D"/>
                </a:solidFill>
              </a:rPr>
              <a:t> Error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11" name="Line 12" title="&quot;&quot;"/>
          <p:cNvSpPr>
            <a:spLocks noChangeShapeType="1"/>
          </p:cNvSpPr>
          <p:nvPr/>
        </p:nvSpPr>
        <p:spPr bwMode="auto">
          <a:xfrm flipH="1" flipV="1">
            <a:off x="1164776" y="3848100"/>
            <a:ext cx="228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393376" y="400050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</a:rPr>
              <a:t>Grants.gov tracking #</a:t>
            </a:r>
            <a:r>
              <a:rPr lang="en-US" sz="2400" dirty="0">
                <a:solidFill>
                  <a:srgbClr val="A5002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77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8920"/>
            <a:ext cx="2959903" cy="449088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 smtClean="0">
                <a:solidFill>
                  <a:srgbClr val="FFFF00"/>
                </a:solidFill>
              </a:rPr>
              <a:t>orrective </a:t>
            </a:r>
            <a:r>
              <a:rPr lang="en-US" sz="3200" dirty="0">
                <a:solidFill>
                  <a:srgbClr val="FFFF00"/>
                </a:solidFill>
              </a:rPr>
              <a:t>submissions </a:t>
            </a:r>
            <a:r>
              <a:rPr lang="en-US" sz="3200" dirty="0"/>
              <a:t>must be made </a:t>
            </a:r>
            <a:r>
              <a:rPr lang="en-US" sz="3600" dirty="0" smtClean="0">
                <a:solidFill>
                  <a:srgbClr val="FFFF00"/>
                </a:solidFill>
              </a:rPr>
              <a:t>BEFORE</a:t>
            </a:r>
            <a:r>
              <a:rPr lang="en-US" sz="3600" dirty="0" smtClean="0"/>
              <a:t> </a:t>
            </a:r>
            <a:r>
              <a:rPr lang="en-US" sz="3200" dirty="0"/>
              <a:t>the submission </a:t>
            </a:r>
            <a:r>
              <a:rPr lang="en-US" sz="3200" dirty="0" smtClean="0">
                <a:solidFill>
                  <a:srgbClr val="FFFF00"/>
                </a:solidFill>
              </a:rPr>
              <a:t>deadline</a:t>
            </a:r>
            <a:r>
              <a:rPr lang="en-US" sz="3200" dirty="0" smtClean="0"/>
              <a:t>!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43400" y="838199"/>
            <a:ext cx="4419600" cy="5305189"/>
          </a:xfrm>
        </p:spPr>
        <p:txBody>
          <a:bodyPr/>
          <a:lstStyle/>
          <a:p>
            <a:r>
              <a:rPr lang="en-US" dirty="0"/>
              <a:t>Errors stop application processing and must be </a:t>
            </a:r>
            <a:r>
              <a:rPr lang="en-US" dirty="0" smtClean="0"/>
              <a:t>corrected</a:t>
            </a:r>
          </a:p>
          <a:p>
            <a:pPr lvl="1"/>
            <a:r>
              <a:rPr lang="en-US" dirty="0" smtClean="0"/>
              <a:t>In ASSIST, cannot submit until errors are corrected</a:t>
            </a:r>
            <a:br>
              <a:rPr lang="en-US" dirty="0" smtClean="0"/>
            </a:br>
            <a:endParaRPr lang="en-US" sz="1400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2" descr="http://www.wpclipart.com/page_frames/full_page_signs/warning_page.png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503" y="3495911"/>
            <a:ext cx="953379" cy="92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503" y="995520"/>
            <a:ext cx="921026" cy="89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29175"/>
            <a:ext cx="3124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Send notification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065" y="4876800"/>
            <a:ext cx="2381335" cy="14430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6961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Viewing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</a:p>
          <a:p>
            <a:pPr>
              <a:spcBef>
                <a:spcPct val="40000"/>
              </a:spcBef>
            </a:pPr>
            <a:r>
              <a:rPr lang="en-US" dirty="0"/>
              <a:t>SO can Reject application within viewing window and </a:t>
            </a:r>
            <a:r>
              <a:rPr lang="en-US" dirty="0">
                <a:solidFill>
                  <a:srgbClr val="C00000"/>
                </a:solidFill>
              </a:rPr>
              <a:t>submit a Changed/Corrected </a:t>
            </a:r>
            <a:r>
              <a:rPr lang="en-US" dirty="0" smtClean="0">
                <a:solidFill>
                  <a:srgbClr val="C00000"/>
                </a:solidFill>
              </a:rPr>
              <a:t>application before 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4416" y="4852376"/>
            <a:ext cx="7543800" cy="5794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</a:rPr>
              <a:t>VIEW</a:t>
            </a:r>
            <a:r>
              <a:rPr lang="en-US" sz="3200" dirty="0">
                <a:solidFill>
                  <a:srgbClr val="A50021"/>
                </a:solidFill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</a:rPr>
              <a:t>REVIEW</a:t>
            </a:r>
            <a:r>
              <a:rPr lang="en-US" sz="3200" dirty="0">
                <a:solidFill>
                  <a:srgbClr val="A50021"/>
                </a:solidFill>
              </a:rPr>
              <a:t> it</a:t>
            </a:r>
            <a:r>
              <a:rPr lang="en-US" sz="3200" dirty="0" smtClean="0">
                <a:solidFill>
                  <a:srgbClr val="A50021"/>
                </a:solidFill>
              </a:rPr>
              <a:t>! 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0"/>
            <a:ext cx="1666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 in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4" title="&quot;&quot;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33700"/>
            <a:ext cx="7924800" cy="33686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18" title="The Application ID links to the detailed status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71700"/>
            <a:ext cx="7954963" cy="3810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" name="Line 5" title="&quot;&quot;"/>
          <p:cNvSpPr>
            <a:spLocks noChangeShapeType="1"/>
          </p:cNvSpPr>
          <p:nvPr/>
        </p:nvSpPr>
        <p:spPr bwMode="auto">
          <a:xfrm>
            <a:off x="1905000" y="24765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6" title="&quot;&quot;"/>
          <p:cNvSpPr>
            <a:spLocks noChangeShapeType="1"/>
          </p:cNvSpPr>
          <p:nvPr/>
        </p:nvSpPr>
        <p:spPr bwMode="auto">
          <a:xfrm>
            <a:off x="5638800" y="4876800"/>
            <a:ext cx="533400" cy="374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7" title="&quot;&quot;"/>
          <p:cNvSpPr>
            <a:spLocks noChangeShapeType="1"/>
          </p:cNvSpPr>
          <p:nvPr/>
        </p:nvSpPr>
        <p:spPr bwMode="auto">
          <a:xfrm flipH="1">
            <a:off x="2743200" y="1752600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09452" y="5368925"/>
            <a:ext cx="268174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View </a:t>
            </a:r>
            <a:r>
              <a:rPr lang="en-US" sz="2400" b="1" dirty="0">
                <a:solidFill>
                  <a:srgbClr val="C0504D"/>
                </a:solidFill>
              </a:rPr>
              <a:t>Appendices</a:t>
            </a:r>
            <a:r>
              <a:rPr lang="en-US" sz="2400" dirty="0">
                <a:solidFill>
                  <a:srgbClr val="C0504D"/>
                </a:solidFill>
              </a:rPr>
              <a:t> and </a:t>
            </a:r>
            <a:r>
              <a:rPr lang="en-US" sz="2400" b="1" dirty="0">
                <a:solidFill>
                  <a:srgbClr val="C0504D"/>
                </a:solidFill>
              </a:rPr>
              <a:t>Cover Letter</a:t>
            </a:r>
          </a:p>
        </p:txBody>
      </p:sp>
      <p:sp>
        <p:nvSpPr>
          <p:cNvPr id="10" name="Line 9" title="&quot;&quot;"/>
          <p:cNvSpPr>
            <a:spLocks noChangeShapeType="1"/>
          </p:cNvSpPr>
          <p:nvPr/>
        </p:nvSpPr>
        <p:spPr bwMode="auto">
          <a:xfrm>
            <a:off x="5791200" y="54864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 title="&quot;&quot;"/>
          <p:cNvSpPr>
            <a:spLocks noChangeArrowheads="1"/>
          </p:cNvSpPr>
          <p:nvPr/>
        </p:nvSpPr>
        <p:spPr bwMode="auto">
          <a:xfrm>
            <a:off x="1447800" y="2095500"/>
            <a:ext cx="8382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109452" y="1562100"/>
            <a:ext cx="4404411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Status is </a:t>
            </a:r>
            <a:r>
              <a:rPr lang="en-US" sz="2400" b="1" dirty="0">
                <a:solidFill>
                  <a:srgbClr val="C0504D"/>
                </a:solidFill>
              </a:rPr>
              <a:t>Pending Verification</a:t>
            </a:r>
          </a:p>
        </p:txBody>
      </p:sp>
      <p:sp>
        <p:nvSpPr>
          <p:cNvPr id="13" name="Line 12" title="&quot;&quot;"/>
          <p:cNvSpPr>
            <a:spLocks noChangeShapeType="1"/>
          </p:cNvSpPr>
          <p:nvPr/>
        </p:nvSpPr>
        <p:spPr bwMode="auto">
          <a:xfrm flipH="1" flipV="1">
            <a:off x="2057400" y="2476500"/>
            <a:ext cx="838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10000" y="4045803"/>
            <a:ext cx="4906963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Follow </a:t>
            </a:r>
            <a:r>
              <a:rPr lang="en-US" sz="2400" b="1" dirty="0">
                <a:solidFill>
                  <a:srgbClr val="C0504D"/>
                </a:solidFill>
              </a:rPr>
              <a:t>e-Application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link </a:t>
            </a:r>
            <a:r>
              <a:rPr lang="en-US" sz="2400" dirty="0">
                <a:solidFill>
                  <a:srgbClr val="C0504D"/>
                </a:solidFill>
              </a:rPr>
              <a:t>to view </a:t>
            </a:r>
            <a:r>
              <a:rPr lang="en-US" sz="2400" dirty="0" smtClean="0">
                <a:solidFill>
                  <a:srgbClr val="C0504D"/>
                </a:solidFill>
              </a:rPr>
              <a:t>assembled application </a:t>
            </a:r>
            <a:r>
              <a:rPr lang="en-US" sz="2400" dirty="0">
                <a:solidFill>
                  <a:srgbClr val="C0504D"/>
                </a:solidFill>
              </a:rPr>
              <a:t>image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19400" y="2641600"/>
            <a:ext cx="4694463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Follow link to detailed status info</a:t>
            </a:r>
          </a:p>
        </p:txBody>
      </p:sp>
      <p:sp>
        <p:nvSpPr>
          <p:cNvPr id="16" name="Line 15" title="&quot;&quot;"/>
          <p:cNvSpPr>
            <a:spLocks noChangeShapeType="1"/>
          </p:cNvSpPr>
          <p:nvPr/>
        </p:nvSpPr>
        <p:spPr bwMode="auto">
          <a:xfrm flipV="1">
            <a:off x="5791200" y="5715000"/>
            <a:ext cx="381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 in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8" title="Assembled application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28" y="1670624"/>
            <a:ext cx="7656871" cy="495877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6020" y="5307013"/>
            <a:ext cx="8411497" cy="1398587"/>
          </a:xfrm>
          <a:prstGeom prst="rect">
            <a:avLst/>
          </a:prstGeom>
          <a:solidFill>
            <a:srgbClr val="FFFF99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TIP:</a:t>
            </a:r>
            <a:r>
              <a:rPr lang="en-US" sz="2800" b="1" dirty="0">
                <a:solidFill>
                  <a:srgbClr val="C0504D"/>
                </a:solidFill>
              </a:rPr>
              <a:t> </a:t>
            </a:r>
            <a:r>
              <a:rPr lang="en-US" sz="2800" dirty="0">
                <a:solidFill>
                  <a:srgbClr val="C0504D"/>
                </a:solidFill>
              </a:rPr>
              <a:t>Carefully review the entire application.</a:t>
            </a:r>
          </a:p>
          <a:p>
            <a:pPr algn="ctr"/>
            <a:r>
              <a:rPr lang="en-US" sz="2800" dirty="0">
                <a:solidFill>
                  <a:srgbClr val="C0504D"/>
                </a:solidFill>
              </a:rPr>
              <a:t>This is your chance to view/print the same application image that will be used by Reviewers!</a:t>
            </a:r>
            <a:r>
              <a:rPr lang="en-US" b="1" dirty="0">
                <a:solidFill>
                  <a:srgbClr val="C0504D"/>
                </a:solidFill>
              </a:rPr>
              <a:t> </a:t>
            </a:r>
          </a:p>
        </p:txBody>
      </p:sp>
      <p:pic>
        <p:nvPicPr>
          <p:cNvPr id="6" name="Picture 5" descr="MCj04248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3329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8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</a:t>
            </a:r>
            <a:r>
              <a:rPr lang="en-US" dirty="0" err="1" smtClean="0"/>
              <a:t>eApplication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18" title="SO status search screen highliting Recent/Pending eSubmission search o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2688"/>
            <a:ext cx="8229600" cy="36449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5" name="Oval 4" title="&quot;&quot;"/>
          <p:cNvSpPr>
            <a:spLocks noChangeArrowheads="1"/>
          </p:cNvSpPr>
          <p:nvPr/>
        </p:nvSpPr>
        <p:spPr bwMode="auto">
          <a:xfrm>
            <a:off x="7162800" y="2744788"/>
            <a:ext cx="3810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Line 5" title="&quot;&quot;"/>
          <p:cNvSpPr>
            <a:spLocks noChangeShapeType="1"/>
          </p:cNvSpPr>
          <p:nvPr/>
        </p:nvSpPr>
        <p:spPr bwMode="auto">
          <a:xfrm flipH="1">
            <a:off x="7315200" y="2211388"/>
            <a:ext cx="0" cy="355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748141"/>
            <a:ext cx="28956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Must have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SO</a:t>
            </a:r>
            <a:r>
              <a:rPr lang="en-US" sz="2400" dirty="0">
                <a:solidFill>
                  <a:srgbClr val="A50021"/>
                </a:solidFill>
                <a:cs typeface="Arial" charset="0"/>
              </a:rPr>
              <a:t> role</a:t>
            </a:r>
          </a:p>
        </p:txBody>
      </p:sp>
      <p:sp>
        <p:nvSpPr>
          <p:cNvPr id="8" name="Oval 7" title="&quot;&quot;"/>
          <p:cNvSpPr>
            <a:spLocks noChangeArrowheads="1"/>
          </p:cNvSpPr>
          <p:nvPr/>
        </p:nvSpPr>
        <p:spPr bwMode="auto">
          <a:xfrm>
            <a:off x="381000" y="4268788"/>
            <a:ext cx="19812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Line 8" title="&quot;&quot;"/>
          <p:cNvSpPr>
            <a:spLocks noChangeShapeType="1"/>
          </p:cNvSpPr>
          <p:nvPr/>
        </p:nvSpPr>
        <p:spPr bwMode="auto">
          <a:xfrm flipV="1">
            <a:off x="1066800" y="4878388"/>
            <a:ext cx="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6097588"/>
            <a:ext cx="57912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Select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Recent/ Pending </a:t>
            </a:r>
            <a:r>
              <a:rPr lang="en-US" sz="2400" b="1" i="1" dirty="0" err="1">
                <a:solidFill>
                  <a:srgbClr val="A50021"/>
                </a:solidFill>
                <a:cs typeface="Arial" charset="0"/>
              </a:rPr>
              <a:t>eSubmissions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1" name="Oval 10" title="&quot;&quot;"/>
          <p:cNvSpPr>
            <a:spLocks noChangeArrowheads="1"/>
          </p:cNvSpPr>
          <p:nvPr/>
        </p:nvSpPr>
        <p:spPr bwMode="auto">
          <a:xfrm>
            <a:off x="4876800" y="5411788"/>
            <a:ext cx="8382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Line 11" title="&quot;&quot;"/>
          <p:cNvSpPr>
            <a:spLocks noChangeShapeType="1"/>
          </p:cNvSpPr>
          <p:nvPr/>
        </p:nvSpPr>
        <p:spPr bwMode="auto">
          <a:xfrm flipH="1" flipV="1">
            <a:off x="5791200" y="5487988"/>
            <a:ext cx="685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77000" y="5183188"/>
            <a:ext cx="20193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Click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Search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95900" y="4264329"/>
            <a:ext cx="32004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Enter Search Criteria 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200" y="1536700"/>
            <a:ext cx="5105400" cy="74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cs typeface="Arial" charset="0"/>
              </a:rPr>
              <a:t>       </a:t>
            </a:r>
            <a:r>
              <a:rPr lang="en-US" sz="1400" b="1" i="1">
                <a:solidFill>
                  <a:prstClr val="black"/>
                </a:solidFill>
                <a:cs typeface="Arial" charset="0"/>
              </a:rPr>
              <a:t>PIs: If the application image in the eRA Commons   </a:t>
            </a:r>
          </a:p>
          <a:p>
            <a:r>
              <a:rPr lang="en-US" sz="1400" b="1" i="1">
                <a:solidFill>
                  <a:prstClr val="black"/>
                </a:solidFill>
                <a:cs typeface="Arial" charset="0"/>
              </a:rPr>
              <a:t>       does not properly reflect the submitted material, work </a:t>
            </a:r>
          </a:p>
          <a:p>
            <a:r>
              <a:rPr lang="en-US" sz="1400" b="1" i="1">
                <a:solidFill>
                  <a:prstClr val="black"/>
                </a:solidFill>
                <a:cs typeface="Arial" charset="0"/>
              </a:rPr>
              <a:t>       with your SO to reject the application!</a:t>
            </a:r>
          </a:p>
        </p:txBody>
      </p:sp>
      <p:sp>
        <p:nvSpPr>
          <p:cNvPr id="16" name="AutoShape 16" title="&quot;&quot;"/>
          <p:cNvSpPr>
            <a:spLocks noChangeArrowheads="1"/>
          </p:cNvSpPr>
          <p:nvPr/>
        </p:nvSpPr>
        <p:spPr bwMode="auto">
          <a:xfrm>
            <a:off x="533400" y="1752600"/>
            <a:ext cx="304800" cy="304800"/>
          </a:xfrm>
          <a:prstGeom prst="star5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 type="none" w="lg" len="lg"/>
            <a:tailEnd/>
          </a:ln>
          <a:effectLst/>
        </p:spPr>
        <p:txBody>
          <a:bodyPr wrap="none" lIns="91433" tIns="45717" rIns="91433" bIns="45717" anchor="ctr"/>
          <a:lstStyle/>
          <a:p>
            <a:pPr algn="r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title="Reject eApplication link available in SO status hit list for application in 2 day viewing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604963"/>
            <a:ext cx="8221662" cy="22955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</a:t>
            </a:r>
            <a:r>
              <a:rPr lang="en-US" dirty="0" err="1" smtClean="0"/>
              <a:t>eApplication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86800" y="6858000"/>
            <a:ext cx="457200" cy="304800"/>
          </a:xfrm>
          <a:prstGeom prst="rect">
            <a:avLst/>
          </a:prstGeom>
          <a:noFill/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67AB8972-CC55-445B-BD0C-C5FB1BFAB3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58</a:t>
            </a:fld>
            <a:endParaRPr lang="en-US" smtClean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19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3733800"/>
            <a:ext cx="6132512" cy="295275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9" name="Oval 7" title="&quot;&quot;"/>
          <p:cNvSpPr>
            <a:spLocks noChangeArrowheads="1"/>
          </p:cNvSpPr>
          <p:nvPr/>
        </p:nvSpPr>
        <p:spPr bwMode="auto">
          <a:xfrm>
            <a:off x="7086600" y="3433763"/>
            <a:ext cx="1447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Line 8" title="&quot;&quot;"/>
          <p:cNvSpPr>
            <a:spLocks noChangeShapeType="1"/>
          </p:cNvSpPr>
          <p:nvPr/>
        </p:nvSpPr>
        <p:spPr bwMode="auto">
          <a:xfrm flipH="1">
            <a:off x="6324600" y="3738563"/>
            <a:ext cx="1295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9" title="&quot;&quot;"/>
          <p:cNvSpPr>
            <a:spLocks noChangeShapeType="1"/>
          </p:cNvSpPr>
          <p:nvPr/>
        </p:nvSpPr>
        <p:spPr bwMode="auto">
          <a:xfrm flipH="1">
            <a:off x="5410200" y="5414963"/>
            <a:ext cx="914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24600" y="4819477"/>
            <a:ext cx="2743200" cy="1200323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Enter comment to be sent with e-mail notification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3" name="Oval 11" title="&quot;&quot;"/>
          <p:cNvSpPr>
            <a:spLocks noChangeArrowheads="1"/>
          </p:cNvSpPr>
          <p:nvPr/>
        </p:nvSpPr>
        <p:spPr bwMode="auto">
          <a:xfrm>
            <a:off x="533400" y="5562600"/>
            <a:ext cx="5638800" cy="604837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Oval 12" title="&quot;&quot;"/>
          <p:cNvSpPr>
            <a:spLocks noChangeArrowheads="1"/>
          </p:cNvSpPr>
          <p:nvPr/>
        </p:nvSpPr>
        <p:spPr bwMode="auto">
          <a:xfrm>
            <a:off x="3124200" y="6400800"/>
            <a:ext cx="609600" cy="2286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Complete!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no action is taken during the two business day viewing window, the application automatically moves forward for further processing at </a:t>
            </a:r>
            <a:r>
              <a:rPr lang="en-US" dirty="0" smtClean="0"/>
              <a:t>NIH</a:t>
            </a:r>
            <a:endParaRPr lang="en-US" dirty="0"/>
          </a:p>
          <a:p>
            <a:r>
              <a:rPr lang="en-US" dirty="0"/>
              <a:t>Any subsequent application changes are subject to the NIH </a:t>
            </a:r>
            <a:r>
              <a:rPr lang="en-US" dirty="0" smtClean="0"/>
              <a:t>policy on </a:t>
            </a:r>
            <a:r>
              <a:rPr lang="en-US" dirty="0"/>
              <a:t>late submission </a:t>
            </a:r>
            <a:r>
              <a:rPr lang="en-US" dirty="0" smtClean="0"/>
              <a:t>of grant applications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NIH policy on </a:t>
            </a:r>
            <a:r>
              <a:rPr lang="en-US" dirty="0" smtClean="0"/>
              <a:t>post-submission application </a:t>
            </a:r>
            <a:r>
              <a:rPr lang="en-US" dirty="0"/>
              <a:t>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38374"/>
            <a:ext cx="3810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Registered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93609"/>
            <a:ext cx="4343400" cy="4681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Grants.gov</a:t>
            </a:r>
          </a:p>
          <a:p>
            <a:pPr lvl="1"/>
            <a:r>
              <a:rPr lang="en-US" dirty="0" smtClean="0"/>
              <a:t>Applicant Organizations only </a:t>
            </a:r>
          </a:p>
          <a:p>
            <a:pPr lvl="1"/>
            <a:r>
              <a:rPr lang="en-US" dirty="0" smtClean="0"/>
              <a:t>Designate E-Business Point of Contact (E-Biz POC)</a:t>
            </a:r>
          </a:p>
          <a:p>
            <a:pPr lvl="2"/>
            <a:r>
              <a:rPr lang="en-US" dirty="0" smtClean="0"/>
              <a:t>Approves Authorized Organization Representatives (AORs) to submit applications</a:t>
            </a:r>
          </a:p>
          <a:p>
            <a:pPr lvl="1"/>
            <a:r>
              <a:rPr lang="en-US" dirty="0" smtClean="0"/>
              <a:t>No registration needed to find opportunities or download forms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6180" y="1193609"/>
            <a:ext cx="4165680" cy="4681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eRA Commons</a:t>
            </a:r>
          </a:p>
          <a:p>
            <a:pPr lvl="1"/>
            <a:r>
              <a:rPr lang="en-US" dirty="0" smtClean="0"/>
              <a:t>Applicant Organization &amp; PD/PI</a:t>
            </a:r>
          </a:p>
          <a:p>
            <a:pPr lvl="1"/>
            <a:r>
              <a:rPr lang="en-US" dirty="0" smtClean="0"/>
              <a:t>Project Leads for multi project applications</a:t>
            </a:r>
          </a:p>
          <a:p>
            <a:pPr lvl="1"/>
            <a:r>
              <a:rPr lang="en-US" dirty="0" smtClean="0"/>
              <a:t>Designate Signing Official (SO)</a:t>
            </a:r>
          </a:p>
          <a:p>
            <a:pPr lvl="2"/>
            <a:r>
              <a:rPr lang="en-US" dirty="0" smtClean="0"/>
              <a:t>Registers or affiliates Project Director/Principal Investigator (PD/PI)</a:t>
            </a:r>
          </a:p>
          <a:p>
            <a:pPr lvl="1"/>
            <a:r>
              <a:rPr lang="en-US" dirty="0" smtClean="0"/>
              <a:t>Commons IDs needed to prepare multi-project applications in ASSIST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30" descr="Illustration of the eSubmission Process:&#10;- Find and download announcement, instructions and form package&#10;- PI prepares application per institution guidelines and sends it to AOR for submission&#10;- AOR submits application to Grants.gov&#10;- eRA retrieves application from Grants.gov and checks if for compliance with application instructions&#10;- PI and AOR/SO check submission status and view assembled application in eRA Common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34" y="5658571"/>
            <a:ext cx="228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logo that combines the OER logo and the eRA logo" title="OER_eRA_combined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41" y="5875337"/>
            <a:ext cx="2768759" cy="5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System Issues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03229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Applicants should follow NIH’s standard ‘system issue’ procedure if they run </a:t>
            </a:r>
            <a:r>
              <a:rPr lang="en-US" sz="2800" dirty="0">
                <a:solidFill>
                  <a:srgbClr val="002060"/>
                </a:solidFill>
              </a:rPr>
              <a:t>into </a:t>
            </a:r>
            <a:r>
              <a:rPr lang="en-US" sz="2800" dirty="0" smtClean="0">
                <a:solidFill>
                  <a:srgbClr val="002060"/>
                </a:solidFill>
              </a:rPr>
              <a:t>problems beyond their control that </a:t>
            </a:r>
            <a:r>
              <a:rPr lang="en-US" sz="2800" dirty="0">
                <a:solidFill>
                  <a:srgbClr val="002060"/>
                </a:solidFill>
              </a:rPr>
              <a:t>threaten </a:t>
            </a:r>
            <a:r>
              <a:rPr lang="en-US" sz="2800" dirty="0" smtClean="0">
                <a:solidFill>
                  <a:srgbClr val="002060"/>
                </a:solidFill>
              </a:rPr>
              <a:t>their on-time submission: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grants.nih.gov/grants/ElectronicReceipt/support.htm#guidelines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73912"/>
            <a:ext cx="3810000" cy="261937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1082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</a:p>
          <a:p>
            <a:r>
              <a:rPr lang="en-US" dirty="0" smtClean="0"/>
              <a:t>On-line resources &amp;Web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7325" y="6336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Sheri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Help Desk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Grants.gov Contact </a:t>
            </a:r>
            <a:br>
              <a:rPr lang="en-US" dirty="0" smtClean="0"/>
            </a:b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/>
              </a:rPr>
              <a:t>http://era.nih.gov/help/index.cfm#era</a:t>
            </a:r>
            <a:r>
              <a:rPr lang="en-US" sz="2500" dirty="0"/>
              <a:t>  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TTY: 301-451-5939</a:t>
            </a:r>
          </a:p>
          <a:p>
            <a:r>
              <a:rPr lang="en-US" sz="2500" dirty="0"/>
              <a:t>Hours : Mon-Fri, 7a.m. to 8 p.m. </a:t>
            </a:r>
            <a:r>
              <a:rPr lang="en-US" sz="2500" dirty="0" smtClean="0"/>
              <a:t>ET</a:t>
            </a:r>
            <a:endParaRPr lang="en-US" sz="2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/>
              </a:rPr>
              <a:t>http://www.grants.gov/help/help.jsp</a:t>
            </a:r>
            <a:r>
              <a:rPr lang="en-US" sz="2500" dirty="0"/>
              <a:t>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eRA</a:t>
            </a:r>
            <a:r>
              <a:rPr lang="en-US" dirty="0"/>
              <a:t> Commons: </a:t>
            </a:r>
            <a:r>
              <a:rPr lang="en-US" dirty="0">
                <a:hlinkClick r:id="rId2"/>
              </a:rPr>
              <a:t>https://commons.era.nih.gov/commons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  </a:t>
            </a:r>
            <a:endParaRPr lang="en-US" dirty="0"/>
          </a:p>
          <a:p>
            <a:r>
              <a:rPr lang="en-US" dirty="0"/>
              <a:t>Electronic Research Administration: </a:t>
            </a:r>
            <a:r>
              <a:rPr lang="en-US" dirty="0">
                <a:hlinkClick r:id="rId3"/>
              </a:rPr>
              <a:t>http://era.nih.gov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Applying Electronically: </a:t>
            </a:r>
            <a:r>
              <a:rPr lang="en-US" dirty="0">
                <a:hlinkClick r:id="rId4"/>
              </a:rPr>
              <a:t>http://grants.nih.gov/grants/ElectronicReceipt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NIH About Grants: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grants.nih.gov/grants/oer.htm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5" name="Picture 5" descr="www_surfing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4038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title="thank yo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3571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If not yet registered, start the process at least 6 weeks before the deadline</a:t>
            </a:r>
          </a:p>
          <a:p>
            <a:pPr lvl="1"/>
            <a:r>
              <a:rPr lang="en-US" dirty="0" smtClean="0"/>
              <a:t>Once DUNS number is obtained, Grants.gov and eRA Commons registrations can be done in tandem</a:t>
            </a:r>
          </a:p>
          <a:p>
            <a:pPr lvl="1"/>
            <a:r>
              <a:rPr lang="en-US" dirty="0" smtClean="0"/>
              <a:t>NIH 2-week “good faith effort” for Commons registration</a:t>
            </a:r>
          </a:p>
          <a:p>
            <a:r>
              <a:rPr lang="en-US" dirty="0" smtClean="0"/>
              <a:t>Set-up multiple AOR and SO accounts</a:t>
            </a:r>
          </a:p>
          <a:p>
            <a:r>
              <a:rPr lang="en-US" dirty="0" smtClean="0"/>
              <a:t>Update System for Award Management (SAM) information yearly to keep credentials active</a:t>
            </a:r>
          </a:p>
          <a:p>
            <a:pPr lvl="1"/>
            <a:r>
              <a:rPr lang="en-US" dirty="0" smtClean="0"/>
              <a:t>Formerly called Central Contractor Registration (CCR)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Log in to accounts prior to deadline to ensure you have access to the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PIs should update their Commons profile prior to submitting (e.g., degree info used to determine Early Stage Investigator eligibility)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7" name="Picture 7" descr="MCBL0058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088" y="3024188"/>
            <a:ext cx="12906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17988" y="3948113"/>
            <a:ext cx="876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cs typeface="Arial" charset="0"/>
              </a:rPr>
              <a:t>AOR/SO</a:t>
            </a:r>
          </a:p>
        </p:txBody>
      </p:sp>
      <p:pic>
        <p:nvPicPr>
          <p:cNvPr id="9" name="Picture 9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2955925"/>
            <a:ext cx="9921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" title="&quot;&quot;"/>
          <p:cNvSpPr>
            <a:spLocks noChangeShapeType="1"/>
          </p:cNvSpPr>
          <p:nvPr/>
        </p:nvSpPr>
        <p:spPr bwMode="auto">
          <a:xfrm flipH="1">
            <a:off x="1819275" y="2098675"/>
            <a:ext cx="1063625" cy="11160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2" title="&quot;&quot;"/>
          <p:cNvGrpSpPr>
            <a:grpSpLocks/>
          </p:cNvGrpSpPr>
          <p:nvPr/>
        </p:nvGrpSpPr>
        <p:grpSpPr bwMode="auto">
          <a:xfrm>
            <a:off x="1989138" y="2076450"/>
            <a:ext cx="595312" cy="1214438"/>
            <a:chOff x="96" y="336"/>
            <a:chExt cx="1238" cy="1488"/>
          </a:xfrm>
        </p:grpSpPr>
        <p:pic>
          <p:nvPicPr>
            <p:cNvPr id="12" name="Picture 13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288" y="336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192" y="432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96" y="528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6200" y="4403725"/>
            <a:ext cx="1793875" cy="1920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Find and download announcement, instructions and form package.</a:t>
            </a:r>
            <a:endParaRPr lang="en-US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Line 17" title="&quot;&quot;"/>
          <p:cNvSpPr>
            <a:spLocks noChangeShapeType="1"/>
          </p:cNvSpPr>
          <p:nvPr/>
        </p:nvSpPr>
        <p:spPr bwMode="auto">
          <a:xfrm>
            <a:off x="2089150" y="3671888"/>
            <a:ext cx="16351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" name="Group 18" title="&quot;&quot;"/>
          <p:cNvGrpSpPr>
            <a:grpSpLocks/>
          </p:cNvGrpSpPr>
          <p:nvPr/>
        </p:nvGrpSpPr>
        <p:grpSpPr bwMode="auto">
          <a:xfrm>
            <a:off x="2824163" y="2941638"/>
            <a:ext cx="595312" cy="1216025"/>
            <a:chOff x="96" y="336"/>
            <a:chExt cx="1238" cy="1488"/>
          </a:xfrm>
        </p:grpSpPr>
        <p:pic>
          <p:nvPicPr>
            <p:cNvPr id="18" name="Picture 19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288" y="336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192" y="432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RRSF424_P1"/>
            <p:cNvPicPr>
              <a:picLocks noChangeAspect="1" noChangeArrowheads="1"/>
            </p:cNvPicPr>
            <p:nvPr/>
          </p:nvPicPr>
          <p:blipFill>
            <a:blip r:embed="rId4" cstate="print"/>
            <a:srcRect b="171"/>
            <a:stretch>
              <a:fillRect/>
            </a:stretch>
          </p:blipFill>
          <p:spPr bwMode="auto">
            <a:xfrm>
              <a:off x="96" y="528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981200" y="4403725"/>
            <a:ext cx="1489075" cy="1920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Prepare application per institution &amp; agency guidelines.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563937" y="4357234"/>
            <a:ext cx="1601788" cy="17543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Authorized Organization Rep. (AOR) submits application via </a:t>
            </a:r>
            <a:r>
              <a:rPr lang="en-US" b="1" dirty="0" smtClean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Grants.gov. </a:t>
            </a:r>
            <a:endParaRPr lang="en-US" dirty="0">
              <a:solidFill>
                <a:srgbClr val="3333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3" name="Line 24" title="&quot;&quot;"/>
          <p:cNvSpPr>
            <a:spLocks noChangeShapeType="1"/>
          </p:cNvSpPr>
          <p:nvPr/>
        </p:nvSpPr>
        <p:spPr bwMode="auto">
          <a:xfrm flipH="1" flipV="1">
            <a:off x="3800475" y="2071688"/>
            <a:ext cx="457200" cy="1066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25" title="&quot;&quot;"/>
          <p:cNvSpPr>
            <a:spLocks noChangeShapeType="1"/>
          </p:cNvSpPr>
          <p:nvPr/>
        </p:nvSpPr>
        <p:spPr bwMode="auto">
          <a:xfrm>
            <a:off x="4333875" y="1919288"/>
            <a:ext cx="76041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296025" y="4403725"/>
            <a:ext cx="1763713" cy="1920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eRA downloads application and verifies compliance with application instructions.</a:t>
            </a:r>
          </a:p>
        </p:txBody>
      </p:sp>
      <p:sp>
        <p:nvSpPr>
          <p:cNvPr id="26" name="Line 27" title="&quot;&quot;"/>
          <p:cNvSpPr>
            <a:spLocks noChangeShapeType="1"/>
          </p:cNvSpPr>
          <p:nvPr/>
        </p:nvSpPr>
        <p:spPr bwMode="auto">
          <a:xfrm flipV="1">
            <a:off x="5264150" y="2224088"/>
            <a:ext cx="1050925" cy="12112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28" title="&quot;&quot;"/>
          <p:cNvSpPr>
            <a:spLocks noChangeShapeType="1"/>
          </p:cNvSpPr>
          <p:nvPr/>
        </p:nvSpPr>
        <p:spPr bwMode="auto">
          <a:xfrm flipH="1" flipV="1">
            <a:off x="7000875" y="2224088"/>
            <a:ext cx="390525" cy="838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162800" y="4403725"/>
            <a:ext cx="1905000" cy="19383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PI/SO check submission status and view assembled application in eRA Commons.</a:t>
            </a:r>
            <a:r>
              <a:rPr lang="en-US" sz="2000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29" name="Picture 30" descr="Illustration of the eSubmission Process:&#10;- Find and download announcement, instructions and form package&#10;- PI prepares application per institution guidelines and sends it to AOR for submission&#10;- AOR submits application to Grants.gov&#10;- eRA retrieves application from Grants.gov and checks if for compliance with application instructions&#10;- PI and AOR/SO check submission status and view assembled application in eRA Common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447800"/>
            <a:ext cx="228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79725"/>
            <a:ext cx="9921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A logo that combines the OER logo and the eRA logo" title="OER_eRA_combined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8857"/>
            <a:ext cx="2768759" cy="5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0" ma:contentTypeDescription="Create a new document." ma:contentTypeScope="" ma:versionID="e4199b960f696e1abfdff999ce227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3669A-886F-4989-AB3B-67DA970F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2580</Words>
  <Application>Microsoft Office PowerPoint</Application>
  <PresentationFormat>On-screen Show (4:3)</PresentationFormat>
  <Paragraphs>422</Paragraphs>
  <Slides>64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ProcessDiagram</vt:lpstr>
      <vt:lpstr>NIH Grant Application Submission Process </vt:lpstr>
      <vt:lpstr>Electronic Application Submission (eSubmission)</vt:lpstr>
      <vt:lpstr>eSubmission: Prepare to Apply &amp; Register</vt:lpstr>
      <vt:lpstr>Electronic Submission -100% electronic for competing applications</vt:lpstr>
      <vt:lpstr>Separate, but linked systems</vt:lpstr>
      <vt:lpstr>Get Registered</vt:lpstr>
      <vt:lpstr>Registration - Tips</vt:lpstr>
      <vt:lpstr>Registration - Tips</vt:lpstr>
      <vt:lpstr>Process Overview</vt:lpstr>
      <vt:lpstr>Obtain Software</vt:lpstr>
      <vt:lpstr>Identify Submission Method</vt:lpstr>
      <vt:lpstr>Multi project Submissions - ASSIST</vt:lpstr>
      <vt:lpstr>Make a Submission Plan</vt:lpstr>
      <vt:lpstr>eSubmission: Find &amp; Initiate an Application</vt:lpstr>
      <vt:lpstr>Search For Opportunity</vt:lpstr>
      <vt:lpstr>Parent FOAs</vt:lpstr>
      <vt:lpstr>Use Announcement Number to link to FOA</vt:lpstr>
      <vt:lpstr>FOA-Specific Application Information</vt:lpstr>
      <vt:lpstr>Download Application Package</vt:lpstr>
      <vt:lpstr>FOAs for Multi-project Programs Link to ASSIST</vt:lpstr>
      <vt:lpstr>Application Guide</vt:lpstr>
      <vt:lpstr>Application Guide - Tips</vt:lpstr>
      <vt:lpstr>eSubmission: Prepare Your Application</vt:lpstr>
      <vt:lpstr>Downloadable ADOBE FORMS</vt:lpstr>
      <vt:lpstr>Downloadable ADOBE Forms</vt:lpstr>
      <vt:lpstr>Tips</vt:lpstr>
      <vt:lpstr>Take Advantage of Available Resources to Avoid Common Errors</vt:lpstr>
      <vt:lpstr>Avoid Common Errors</vt:lpstr>
      <vt:lpstr>Avoid Common Errors</vt:lpstr>
      <vt:lpstr>Avoid Common Errors</vt:lpstr>
      <vt:lpstr>Fed ID &amp; Type of Application</vt:lpstr>
      <vt:lpstr>Terminology Check</vt:lpstr>
      <vt:lpstr>Avoid Common Errors</vt:lpstr>
      <vt:lpstr>Credential Field</vt:lpstr>
      <vt:lpstr>Avoid Common Errors</vt:lpstr>
      <vt:lpstr>Avoid Common Errors</vt:lpstr>
      <vt:lpstr>Conditional Requirements</vt:lpstr>
      <vt:lpstr>Avoid Common Errors</vt:lpstr>
      <vt:lpstr>Avoid Common Errors</vt:lpstr>
      <vt:lpstr>Avoid Common Errors</vt:lpstr>
      <vt:lpstr>Notes on Personnel</vt:lpstr>
      <vt:lpstr>Avoid Common Errors</vt:lpstr>
      <vt:lpstr>eSubmission: Submit, Track &amp; View Application</vt:lpstr>
      <vt:lpstr>Submit Application (AOR only)</vt:lpstr>
      <vt:lpstr>Submit Application </vt:lpstr>
      <vt:lpstr>Submit Application</vt:lpstr>
      <vt:lpstr>Submit Application</vt:lpstr>
      <vt:lpstr>On-time Submission</vt:lpstr>
      <vt:lpstr>Track Application – Grants.gov</vt:lpstr>
      <vt:lpstr>Track Application - Commons</vt:lpstr>
      <vt:lpstr>Track Application - Commons</vt:lpstr>
      <vt:lpstr>Corrective submissions must be made BEFORE the submission deadline! </vt:lpstr>
      <vt:lpstr>View Application Image</vt:lpstr>
      <vt:lpstr>Application Viewing Window</vt:lpstr>
      <vt:lpstr>View Application Image in Commons</vt:lpstr>
      <vt:lpstr>View Application Image in Commons</vt:lpstr>
      <vt:lpstr>Reject eApplication</vt:lpstr>
      <vt:lpstr>Reject eApplication</vt:lpstr>
      <vt:lpstr>Submission Complete!</vt:lpstr>
      <vt:lpstr>Dealing with System Issues</vt:lpstr>
      <vt:lpstr>Finding Help</vt:lpstr>
      <vt:lpstr>Help Desks</vt:lpstr>
      <vt:lpstr>Web Sites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Grant Application Submission Process</dc:title>
  <dc:subject>eRA Systems and the Grants Process - June 2011</dc:subject>
  <dc:creator/>
  <cp:keywords>NIH Grant Application Submission Process</cp:keywords>
  <cp:lastModifiedBy/>
  <cp:revision>1</cp:revision>
  <dcterms:created xsi:type="dcterms:W3CDTF">2011-05-13T19:52:12Z</dcterms:created>
  <dcterms:modified xsi:type="dcterms:W3CDTF">2014-09-18T21:04:48Z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0x0101005B58359243886D498107C50F288A0FDE</vt:lpwstr>
  </property>
</Properties>
</file>