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notesSlides/notesSlide23.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4" r:id="rId2"/>
  </p:sldMasterIdLst>
  <p:notesMasterIdLst>
    <p:notesMasterId r:id="rId60"/>
  </p:notesMasterIdLst>
  <p:handoutMasterIdLst>
    <p:handoutMasterId r:id="rId61"/>
  </p:handoutMasterIdLst>
  <p:sldIdLst>
    <p:sldId id="393" r:id="rId3"/>
    <p:sldId id="654" r:id="rId4"/>
    <p:sldId id="657" r:id="rId5"/>
    <p:sldId id="561" r:id="rId6"/>
    <p:sldId id="524" r:id="rId7"/>
    <p:sldId id="636" r:id="rId8"/>
    <p:sldId id="637" r:id="rId9"/>
    <p:sldId id="475" r:id="rId10"/>
    <p:sldId id="650" r:id="rId11"/>
    <p:sldId id="525" r:id="rId12"/>
    <p:sldId id="591" r:id="rId13"/>
    <p:sldId id="594" r:id="rId14"/>
    <p:sldId id="593" r:id="rId15"/>
    <p:sldId id="689" r:id="rId16"/>
    <p:sldId id="589" r:id="rId17"/>
    <p:sldId id="590" r:id="rId18"/>
    <p:sldId id="713" r:id="rId19"/>
    <p:sldId id="692" r:id="rId20"/>
    <p:sldId id="603" r:id="rId21"/>
    <p:sldId id="693" r:id="rId22"/>
    <p:sldId id="690" r:id="rId23"/>
    <p:sldId id="691" r:id="rId24"/>
    <p:sldId id="658" r:id="rId25"/>
    <p:sldId id="651" r:id="rId26"/>
    <p:sldId id="608" r:id="rId27"/>
    <p:sldId id="676" r:id="rId28"/>
    <p:sldId id="688" r:id="rId29"/>
    <p:sldId id="664" r:id="rId30"/>
    <p:sldId id="613" r:id="rId31"/>
    <p:sldId id="675" r:id="rId32"/>
    <p:sldId id="615" r:id="rId33"/>
    <p:sldId id="617" r:id="rId34"/>
    <p:sldId id="701" r:id="rId35"/>
    <p:sldId id="655" r:id="rId36"/>
    <p:sldId id="678" r:id="rId37"/>
    <p:sldId id="680" r:id="rId38"/>
    <p:sldId id="681" r:id="rId39"/>
    <p:sldId id="682" r:id="rId40"/>
    <p:sldId id="683" r:id="rId41"/>
    <p:sldId id="684" r:id="rId42"/>
    <p:sldId id="686" r:id="rId43"/>
    <p:sldId id="659" r:id="rId44"/>
    <p:sldId id="704" r:id="rId45"/>
    <p:sldId id="705" r:id="rId46"/>
    <p:sldId id="706" r:id="rId47"/>
    <p:sldId id="707" r:id="rId48"/>
    <p:sldId id="708" r:id="rId49"/>
    <p:sldId id="709" r:id="rId50"/>
    <p:sldId id="710" r:id="rId51"/>
    <p:sldId id="711" r:id="rId52"/>
    <p:sldId id="712" r:id="rId53"/>
    <p:sldId id="661" r:id="rId54"/>
    <p:sldId id="715" r:id="rId55"/>
    <p:sldId id="643" r:id="rId56"/>
    <p:sldId id="644" r:id="rId57"/>
    <p:sldId id="653" r:id="rId58"/>
    <p:sldId id="716" r:id="rId59"/>
  </p:sldIdLst>
  <p:sldSz cx="9144000" cy="6858000" type="screen4x3"/>
  <p:notesSz cx="7010400" cy="9236075"/>
  <p:defaultTextStyle>
    <a:defPPr>
      <a:defRPr lang="en-US"/>
    </a:defPPr>
    <a:lvl1pPr algn="l" rtl="0" fontAlgn="base">
      <a:spcBef>
        <a:spcPct val="20000"/>
      </a:spcBef>
      <a:spcAft>
        <a:spcPct val="0"/>
      </a:spcAft>
      <a:buChar char="•"/>
      <a:defRPr sz="2400" kern="1200">
        <a:solidFill>
          <a:schemeClr val="tx1"/>
        </a:solidFill>
        <a:latin typeface="Arial" pitchFamily="34" charset="0"/>
        <a:ea typeface="+mn-ea"/>
        <a:cs typeface="Arial" pitchFamily="34" charset="0"/>
      </a:defRPr>
    </a:lvl1pPr>
    <a:lvl2pPr marL="457200" algn="l" rtl="0" fontAlgn="base">
      <a:spcBef>
        <a:spcPct val="20000"/>
      </a:spcBef>
      <a:spcAft>
        <a:spcPct val="0"/>
      </a:spcAft>
      <a:buChar char="•"/>
      <a:defRPr sz="2400" kern="1200">
        <a:solidFill>
          <a:schemeClr val="tx1"/>
        </a:solidFill>
        <a:latin typeface="Arial" pitchFamily="34" charset="0"/>
        <a:ea typeface="+mn-ea"/>
        <a:cs typeface="Arial" pitchFamily="34" charset="0"/>
      </a:defRPr>
    </a:lvl2pPr>
    <a:lvl3pPr marL="914400" algn="l" rtl="0" fontAlgn="base">
      <a:spcBef>
        <a:spcPct val="20000"/>
      </a:spcBef>
      <a:spcAft>
        <a:spcPct val="0"/>
      </a:spcAft>
      <a:buChar char="•"/>
      <a:defRPr sz="2400" kern="1200">
        <a:solidFill>
          <a:schemeClr val="tx1"/>
        </a:solidFill>
        <a:latin typeface="Arial" pitchFamily="34" charset="0"/>
        <a:ea typeface="+mn-ea"/>
        <a:cs typeface="Arial" pitchFamily="34" charset="0"/>
      </a:defRPr>
    </a:lvl3pPr>
    <a:lvl4pPr marL="1371600" algn="l" rtl="0" fontAlgn="base">
      <a:spcBef>
        <a:spcPct val="20000"/>
      </a:spcBef>
      <a:spcAft>
        <a:spcPct val="0"/>
      </a:spcAft>
      <a:buChar char="•"/>
      <a:defRPr sz="2400" kern="1200">
        <a:solidFill>
          <a:schemeClr val="tx1"/>
        </a:solidFill>
        <a:latin typeface="Arial" pitchFamily="34" charset="0"/>
        <a:ea typeface="+mn-ea"/>
        <a:cs typeface="Arial" pitchFamily="34" charset="0"/>
      </a:defRPr>
    </a:lvl4pPr>
    <a:lvl5pPr marL="1828800" algn="l" rtl="0" fontAlgn="base">
      <a:spcBef>
        <a:spcPct val="20000"/>
      </a:spcBef>
      <a:spcAft>
        <a:spcPct val="0"/>
      </a:spcAft>
      <a:buChar char="•"/>
      <a:defRPr sz="2400" kern="1200">
        <a:solidFill>
          <a:schemeClr val="tx1"/>
        </a:solidFill>
        <a:latin typeface="Arial" pitchFamily="34" charset="0"/>
        <a:ea typeface="+mn-ea"/>
        <a:cs typeface="Arial" pitchFamily="34" charset="0"/>
      </a:defRPr>
    </a:lvl5pPr>
    <a:lvl6pPr marL="2286000" algn="l" defTabSz="914400" rtl="0" eaLnBrk="1" latinLnBrk="0" hangingPunct="1">
      <a:defRPr sz="2400" kern="1200">
        <a:solidFill>
          <a:schemeClr val="tx1"/>
        </a:solidFill>
        <a:latin typeface="Arial" pitchFamily="34" charset="0"/>
        <a:ea typeface="+mn-ea"/>
        <a:cs typeface="Arial" pitchFamily="34" charset="0"/>
      </a:defRPr>
    </a:lvl6pPr>
    <a:lvl7pPr marL="2743200" algn="l" defTabSz="914400" rtl="0" eaLnBrk="1" latinLnBrk="0" hangingPunct="1">
      <a:defRPr sz="2400" kern="1200">
        <a:solidFill>
          <a:schemeClr val="tx1"/>
        </a:solidFill>
        <a:latin typeface="Arial" pitchFamily="34" charset="0"/>
        <a:ea typeface="+mn-ea"/>
        <a:cs typeface="Arial" pitchFamily="34" charset="0"/>
      </a:defRPr>
    </a:lvl7pPr>
    <a:lvl8pPr marL="3200400" algn="l" defTabSz="914400" rtl="0" eaLnBrk="1" latinLnBrk="0" hangingPunct="1">
      <a:defRPr sz="2400" kern="1200">
        <a:solidFill>
          <a:schemeClr val="tx1"/>
        </a:solidFill>
        <a:latin typeface="Arial" pitchFamily="34" charset="0"/>
        <a:ea typeface="+mn-ea"/>
        <a:cs typeface="Arial" pitchFamily="34" charset="0"/>
      </a:defRPr>
    </a:lvl8pPr>
    <a:lvl9pPr marL="3657600" algn="l" defTabSz="914400" rtl="0" eaLnBrk="1" latinLnBrk="0" hangingPunct="1">
      <a:defRPr sz="24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9900"/>
    <a:srgbClr val="003366"/>
    <a:srgbClr val="A9B2F5"/>
    <a:srgbClr val="FFFF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87" autoAdjust="0"/>
    <p:restoredTop sz="86359" autoAdjust="0"/>
  </p:normalViewPr>
  <p:slideViewPr>
    <p:cSldViewPr snapToGrid="0">
      <p:cViewPr varScale="1">
        <p:scale>
          <a:sx n="75" d="100"/>
          <a:sy n="75" d="100"/>
        </p:scale>
        <p:origin x="-360" y="-84"/>
      </p:cViewPr>
      <p:guideLst>
        <p:guide orient="horz" pos="2160"/>
        <p:guide pos="2880"/>
      </p:guideLst>
    </p:cSldViewPr>
  </p:slideViewPr>
  <p:outlineViewPr>
    <p:cViewPr>
      <p:scale>
        <a:sx n="25" d="100"/>
        <a:sy n="25" d="100"/>
      </p:scale>
      <p:origin x="0" y="630"/>
    </p:cViewPr>
    <p:sldLst>
      <p:sld r:id="rId1"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78" d="100"/>
          <a:sy n="78" d="100"/>
        </p:scale>
        <p:origin x="-2022" y="-90"/>
      </p:cViewPr>
      <p:guideLst>
        <p:guide orient="horz" pos="2908"/>
        <p:guide pos="2208"/>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_rels/viewProps.xml.rels><?xml version="1.0" encoding="UTF-8" standalone="yes"?>
<Relationships xmlns="http://schemas.openxmlformats.org/package/2006/relationships"><Relationship Id="rId1"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3038475" cy="461963"/>
          </a:xfrm>
          <a:prstGeom prst="rect">
            <a:avLst/>
          </a:prstGeom>
          <a:noFill/>
          <a:ln w="9525">
            <a:noFill/>
            <a:miter lim="800000"/>
            <a:headEnd/>
            <a:tailEnd/>
          </a:ln>
          <a:effectLst/>
        </p:spPr>
        <p:txBody>
          <a:bodyPr vert="horz" wrap="square" lIns="93176" tIns="46588" rIns="93176" bIns="46588" numCol="1" anchor="t" anchorCtr="0" compatLnSpc="1">
            <a:prstTxWarp prst="textNoShape">
              <a:avLst/>
            </a:prstTxWarp>
          </a:bodyPr>
          <a:lstStyle>
            <a:lvl1pPr defTabSz="931863">
              <a:spcBef>
                <a:spcPct val="0"/>
              </a:spcBef>
              <a:buFontTx/>
              <a:buNone/>
              <a:defRPr sz="1200">
                <a:latin typeface="Arial" charset="0"/>
                <a:cs typeface="Arial" charset="0"/>
              </a:defRPr>
            </a:lvl1pPr>
          </a:lstStyle>
          <a:p>
            <a:pPr>
              <a:defRPr/>
            </a:pPr>
            <a:endParaRPr lang="en-US"/>
          </a:p>
        </p:txBody>
      </p:sp>
      <p:sp>
        <p:nvSpPr>
          <p:cNvPr id="25603" name="Rectangle 3"/>
          <p:cNvSpPr>
            <a:spLocks noGrp="1" noChangeArrowheads="1"/>
          </p:cNvSpPr>
          <p:nvPr>
            <p:ph type="dt" sz="quarter" idx="1"/>
          </p:nvPr>
        </p:nvSpPr>
        <p:spPr bwMode="auto">
          <a:xfrm>
            <a:off x="3970338" y="0"/>
            <a:ext cx="3038475" cy="461963"/>
          </a:xfrm>
          <a:prstGeom prst="rect">
            <a:avLst/>
          </a:prstGeom>
          <a:noFill/>
          <a:ln w="9525">
            <a:noFill/>
            <a:miter lim="800000"/>
            <a:headEnd/>
            <a:tailEnd/>
          </a:ln>
          <a:effectLst/>
        </p:spPr>
        <p:txBody>
          <a:bodyPr vert="horz" wrap="square" lIns="93176" tIns="46588" rIns="93176" bIns="46588" numCol="1" anchor="t" anchorCtr="0" compatLnSpc="1">
            <a:prstTxWarp prst="textNoShape">
              <a:avLst/>
            </a:prstTxWarp>
          </a:bodyPr>
          <a:lstStyle>
            <a:lvl1pPr algn="r" defTabSz="931863">
              <a:spcBef>
                <a:spcPct val="0"/>
              </a:spcBef>
              <a:buFontTx/>
              <a:buNone/>
              <a:defRPr sz="1200">
                <a:latin typeface="Arial" charset="0"/>
                <a:cs typeface="Arial" charset="0"/>
              </a:defRPr>
            </a:lvl1pPr>
          </a:lstStyle>
          <a:p>
            <a:pPr>
              <a:defRPr/>
            </a:pPr>
            <a:endParaRPr lang="en-US"/>
          </a:p>
        </p:txBody>
      </p:sp>
      <p:sp>
        <p:nvSpPr>
          <p:cNvPr id="25604" name="Rectangle 4"/>
          <p:cNvSpPr>
            <a:spLocks noGrp="1" noChangeArrowheads="1"/>
          </p:cNvSpPr>
          <p:nvPr>
            <p:ph type="ftr" sz="quarter" idx="2"/>
          </p:nvPr>
        </p:nvSpPr>
        <p:spPr bwMode="auto">
          <a:xfrm>
            <a:off x="0" y="8772525"/>
            <a:ext cx="3038475" cy="461963"/>
          </a:xfrm>
          <a:prstGeom prst="rect">
            <a:avLst/>
          </a:prstGeom>
          <a:noFill/>
          <a:ln w="9525">
            <a:noFill/>
            <a:miter lim="800000"/>
            <a:headEnd/>
            <a:tailEnd/>
          </a:ln>
          <a:effectLst/>
        </p:spPr>
        <p:txBody>
          <a:bodyPr vert="horz" wrap="square" lIns="93176" tIns="46588" rIns="93176" bIns="46588" numCol="1" anchor="b" anchorCtr="0" compatLnSpc="1">
            <a:prstTxWarp prst="textNoShape">
              <a:avLst/>
            </a:prstTxWarp>
          </a:bodyPr>
          <a:lstStyle>
            <a:lvl1pPr defTabSz="931863">
              <a:spcBef>
                <a:spcPct val="0"/>
              </a:spcBef>
              <a:buFontTx/>
              <a:buNone/>
              <a:defRPr sz="1200">
                <a:latin typeface="Arial" charset="0"/>
                <a:cs typeface="Arial" charset="0"/>
              </a:defRPr>
            </a:lvl1pPr>
          </a:lstStyle>
          <a:p>
            <a:pPr>
              <a:defRPr/>
            </a:pPr>
            <a:endParaRPr lang="en-US"/>
          </a:p>
        </p:txBody>
      </p:sp>
      <p:sp>
        <p:nvSpPr>
          <p:cNvPr id="25605" name="Rectangle 5"/>
          <p:cNvSpPr>
            <a:spLocks noGrp="1" noChangeArrowheads="1"/>
          </p:cNvSpPr>
          <p:nvPr>
            <p:ph type="sldNum" sz="quarter" idx="3"/>
          </p:nvPr>
        </p:nvSpPr>
        <p:spPr bwMode="auto">
          <a:xfrm>
            <a:off x="3970338" y="8772525"/>
            <a:ext cx="3038475" cy="461963"/>
          </a:xfrm>
          <a:prstGeom prst="rect">
            <a:avLst/>
          </a:prstGeom>
          <a:noFill/>
          <a:ln w="9525">
            <a:noFill/>
            <a:miter lim="800000"/>
            <a:headEnd/>
            <a:tailEnd/>
          </a:ln>
          <a:effectLst/>
        </p:spPr>
        <p:txBody>
          <a:bodyPr vert="horz" wrap="square" lIns="93176" tIns="46588" rIns="93176" bIns="46588" numCol="1" anchor="b" anchorCtr="0" compatLnSpc="1">
            <a:prstTxWarp prst="textNoShape">
              <a:avLst/>
            </a:prstTxWarp>
          </a:bodyPr>
          <a:lstStyle>
            <a:lvl1pPr algn="r" defTabSz="931863">
              <a:spcBef>
                <a:spcPct val="0"/>
              </a:spcBef>
              <a:buFontTx/>
              <a:buNone/>
              <a:defRPr sz="1200">
                <a:latin typeface="Arial" charset="0"/>
                <a:cs typeface="Arial" charset="0"/>
              </a:defRPr>
            </a:lvl1pPr>
          </a:lstStyle>
          <a:p>
            <a:pPr>
              <a:defRPr/>
            </a:pPr>
            <a:fld id="{29E98236-6C8F-4DAF-A7E0-EF83C9EE2F33}" type="slidenum">
              <a:rPr lang="en-US"/>
              <a:pPr>
                <a:defRPr/>
              </a:pPr>
              <a:t>‹#›</a:t>
            </a:fld>
            <a:endParaRPr lang="en-US"/>
          </a:p>
        </p:txBody>
      </p:sp>
    </p:spTree>
    <p:extLst>
      <p:ext uri="{BB962C8B-B14F-4D97-AF65-F5344CB8AC3E}">
        <p14:creationId xmlns="" xmlns:p14="http://schemas.microsoft.com/office/powerpoint/2010/main" val="1102387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3038475"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FontTx/>
              <a:buNone/>
              <a:defRPr sz="1200">
                <a:latin typeface="Arial" charset="0"/>
                <a:cs typeface="Arial" charset="0"/>
              </a:defRPr>
            </a:lvl1pPr>
          </a:lstStyle>
          <a:p>
            <a:pPr>
              <a:defRPr/>
            </a:pPr>
            <a:endParaRPr lang="en-US"/>
          </a:p>
        </p:txBody>
      </p:sp>
      <p:sp>
        <p:nvSpPr>
          <p:cNvPr id="30723" name="Rectangle 3"/>
          <p:cNvSpPr>
            <a:spLocks noGrp="1" noChangeArrowheads="1"/>
          </p:cNvSpPr>
          <p:nvPr>
            <p:ph type="dt" idx="1"/>
          </p:nvPr>
        </p:nvSpPr>
        <p:spPr bwMode="auto">
          <a:xfrm>
            <a:off x="3970338" y="0"/>
            <a:ext cx="3038475"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FontTx/>
              <a:buNone/>
              <a:defRPr sz="1200">
                <a:latin typeface="Arial" charset="0"/>
                <a:cs typeface="Arial" charset="0"/>
              </a:defRPr>
            </a:lvl1pPr>
          </a:lstStyle>
          <a:p>
            <a:pPr>
              <a:defRPr/>
            </a:pPr>
            <a:endParaRPr lang="en-US"/>
          </a:p>
        </p:txBody>
      </p:sp>
      <p:sp>
        <p:nvSpPr>
          <p:cNvPr id="75780" name="Rectangle 4"/>
          <p:cNvSpPr>
            <a:spLocks noGrp="1" noRot="1" noChangeAspect="1" noChangeArrowheads="1" noTextEdit="1"/>
          </p:cNvSpPr>
          <p:nvPr>
            <p:ph type="sldImg" idx="2"/>
          </p:nvPr>
        </p:nvSpPr>
        <p:spPr bwMode="auto">
          <a:xfrm>
            <a:off x="1195388" y="692150"/>
            <a:ext cx="4619625" cy="3463925"/>
          </a:xfrm>
          <a:prstGeom prst="rect">
            <a:avLst/>
          </a:prstGeom>
          <a:noFill/>
          <a:ln w="9525">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30725" name="Rectangle 5"/>
          <p:cNvSpPr>
            <a:spLocks noGrp="1" noChangeArrowheads="1"/>
          </p:cNvSpPr>
          <p:nvPr>
            <p:ph type="body" sz="quarter" idx="3"/>
          </p:nvPr>
        </p:nvSpPr>
        <p:spPr bwMode="auto">
          <a:xfrm>
            <a:off x="357188" y="4387850"/>
            <a:ext cx="6296025" cy="41560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26" name="Rectangle 6"/>
          <p:cNvSpPr>
            <a:spLocks noGrp="1" noChangeArrowheads="1"/>
          </p:cNvSpPr>
          <p:nvPr>
            <p:ph type="ftr" sz="quarter" idx="4"/>
          </p:nvPr>
        </p:nvSpPr>
        <p:spPr bwMode="auto">
          <a:xfrm>
            <a:off x="0" y="8772525"/>
            <a:ext cx="3038475" cy="4619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buFontTx/>
              <a:buNone/>
              <a:defRPr sz="1200">
                <a:latin typeface="Arial" charset="0"/>
                <a:cs typeface="Arial" charset="0"/>
              </a:defRPr>
            </a:lvl1pPr>
          </a:lstStyle>
          <a:p>
            <a:pPr>
              <a:defRPr/>
            </a:pPr>
            <a:endParaRPr lang="en-US"/>
          </a:p>
        </p:txBody>
      </p:sp>
      <p:sp>
        <p:nvSpPr>
          <p:cNvPr id="30727" name="Rectangle 7"/>
          <p:cNvSpPr>
            <a:spLocks noGrp="1" noChangeArrowheads="1"/>
          </p:cNvSpPr>
          <p:nvPr>
            <p:ph type="sldNum" sz="quarter" idx="5"/>
          </p:nvPr>
        </p:nvSpPr>
        <p:spPr bwMode="auto">
          <a:xfrm>
            <a:off x="3970338" y="8772525"/>
            <a:ext cx="3038475" cy="4619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FontTx/>
              <a:buNone/>
              <a:defRPr sz="1200">
                <a:latin typeface="Arial" charset="0"/>
                <a:cs typeface="Arial" charset="0"/>
              </a:defRPr>
            </a:lvl1pPr>
          </a:lstStyle>
          <a:p>
            <a:pPr>
              <a:defRPr/>
            </a:pPr>
            <a:fld id="{7B2F39A5-D343-41F7-9EE5-3AAD5631D088}" type="slidenum">
              <a:rPr lang="en-US"/>
              <a:pPr>
                <a:defRPr/>
              </a:pPr>
              <a:t>‹#›</a:t>
            </a:fld>
            <a:endParaRPr lang="en-US"/>
          </a:p>
        </p:txBody>
      </p:sp>
    </p:spTree>
    <p:extLst>
      <p:ext uri="{BB962C8B-B14F-4D97-AF65-F5344CB8AC3E}">
        <p14:creationId xmlns="" xmlns:p14="http://schemas.microsoft.com/office/powerpoint/2010/main" val="7082430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publicaccess.nih.gov/FAQ.htm"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grants.nih.gov/grants/policy/nihgps_2003/NIHGPS_Part2.htm"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A6697B17-0AC1-4CB6-82E1-B1C373F1EE2E}" type="slidenum">
              <a:rPr lang="en-US" sz="1200" smtClean="0"/>
              <a:pPr eaLnBrk="1" hangingPunct="1"/>
              <a:t>1</a:t>
            </a:fld>
            <a:endParaRPr lang="en-US" sz="1200" smtClean="0"/>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sz="800"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7831DDFA-B8A2-4B5E-8638-E183669EB4BE}" type="slidenum">
              <a:rPr lang="en-US" sz="1200" smtClean="0"/>
              <a:pPr eaLnBrk="1" hangingPunct="1"/>
              <a:t>2</a:t>
            </a:fld>
            <a:endParaRPr lang="en-US" sz="1200" smtClean="0"/>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B2F39A5-D343-41F7-9EE5-3AAD5631D088}" type="slidenum">
              <a:rPr lang="en-US" smtClean="0"/>
              <a:pPr>
                <a:defRPr/>
              </a:pPr>
              <a:t>3</a:t>
            </a:fld>
            <a:endParaRPr lang="en-US"/>
          </a:p>
        </p:txBody>
      </p:sp>
    </p:spTree>
    <p:extLst>
      <p:ext uri="{BB962C8B-B14F-4D97-AF65-F5344CB8AC3E}">
        <p14:creationId xmlns="" xmlns:p14="http://schemas.microsoft.com/office/powerpoint/2010/main" val="4040779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smtClean="0">
              <a:latin typeface="Arial" pitchFamily="34" charset="0"/>
            </a:endParaRPr>
          </a:p>
        </p:txBody>
      </p:sp>
      <p:sp>
        <p:nvSpPr>
          <p:cNvPr id="78852"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E7066690-9ABE-4D07-AC17-4F25C4A392C3}" type="slidenum">
              <a:rPr lang="en-US" sz="1200" smtClean="0"/>
              <a:pPr eaLnBrk="1" hangingPunct="1"/>
              <a:t>4</a:t>
            </a:fld>
            <a:endParaRPr lang="en-US" sz="12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9EFB5C37-3314-4477-8E48-292A69EA1336}" type="slidenum">
              <a:rPr lang="en-US" sz="1200" smtClean="0"/>
              <a:pPr eaLnBrk="1" hangingPunct="1"/>
              <a:t>5</a:t>
            </a:fld>
            <a:endParaRPr lang="en-US" sz="1200" smtClean="0"/>
          </a:p>
        </p:txBody>
      </p:sp>
      <p:sp>
        <p:nvSpPr>
          <p:cNvPr id="79875" name="Rectangle 7"/>
          <p:cNvSpPr txBox="1">
            <a:spLocks noGrp="1" noChangeArrowheads="1"/>
          </p:cNvSpPr>
          <p:nvPr/>
        </p:nvSpPr>
        <p:spPr bwMode="auto">
          <a:xfrm>
            <a:off x="3970338" y="8772525"/>
            <a:ext cx="3038475"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buFontTx/>
              <a:buNone/>
            </a:pPr>
            <a:fld id="{2D587179-F4A2-4BDD-9EAA-1B939C974308}" type="slidenum">
              <a:rPr lang="en-US" sz="1200"/>
              <a:pPr algn="r" eaLnBrk="1" hangingPunct="1">
                <a:spcBef>
                  <a:spcPct val="0"/>
                </a:spcBef>
                <a:buFontTx/>
                <a:buNone/>
              </a:pPr>
              <a:t>5</a:t>
            </a:fld>
            <a:endParaRPr lang="en-US" sz="1200"/>
          </a:p>
        </p:txBody>
      </p:sp>
      <p:sp>
        <p:nvSpPr>
          <p:cNvPr id="79876" name="Rectangle 2"/>
          <p:cNvSpPr>
            <a:spLocks noGrp="1" noRot="1" noChangeAspect="1" noChangeArrowheads="1" noTextEdit="1"/>
          </p:cNvSpPr>
          <p:nvPr>
            <p:ph type="sldImg"/>
          </p:nvPr>
        </p:nvSpPr>
        <p:spPr>
          <a:xfrm>
            <a:off x="1196975" y="692150"/>
            <a:ext cx="4621213" cy="3465513"/>
          </a:xfrm>
          <a:ln/>
        </p:spPr>
      </p:sp>
      <p:sp>
        <p:nvSpPr>
          <p:cNvPr id="79877" name="Rectangle 3"/>
          <p:cNvSpPr>
            <a:spLocks noGrp="1" noChangeArrowheads="1"/>
          </p:cNvSpPr>
          <p:nvPr>
            <p:ph type="body" idx="1"/>
          </p:nvPr>
        </p:nvSpPr>
        <p:spPr>
          <a:xfrm>
            <a:off x="355600" y="4387850"/>
            <a:ext cx="6299200" cy="4156075"/>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smtClean="0">
                <a:latin typeface="Arial" pitchFamily="34" charset="0"/>
              </a:rPr>
              <a:t>NIH must implement this policy because it is the law. </a:t>
            </a:r>
          </a:p>
          <a:p>
            <a:pPr eaLnBrk="1" hangingPunct="1"/>
            <a:endParaRPr lang="en-US" smtClean="0">
              <a:latin typeface="Arial" pitchFamily="34" charset="0"/>
            </a:endParaRPr>
          </a:p>
          <a:p>
            <a:pPr eaLnBrk="1" hangingPunct="1"/>
            <a:r>
              <a:rPr lang="en-US" smtClean="0">
                <a:latin typeface="Arial" pitchFamily="34" charset="0"/>
              </a:rPr>
              <a:t>Making published research funded by NIH publicly available is an important opportunity to advance science and improve human health. </a:t>
            </a:r>
          </a:p>
          <a:p>
            <a:pPr eaLnBrk="1" hangingPunct="1"/>
            <a:endParaRPr lang="en-US" smtClean="0">
              <a:latin typeface="Arial" pitchFamily="34" charset="0"/>
            </a:endParaRPr>
          </a:p>
          <a:p>
            <a:pPr eaLnBrk="1" hangingPunct="1"/>
            <a:r>
              <a:rPr lang="en-US" smtClean="0">
                <a:latin typeface="Arial" pitchFamily="34" charset="0"/>
              </a:rPr>
              <a:t>What to submit?  Final, peer-reviewed manuscripts</a:t>
            </a:r>
          </a:p>
          <a:p>
            <a:pPr eaLnBrk="1" hangingPunct="1"/>
            <a:r>
              <a:rPr lang="en-US" smtClean="0">
                <a:latin typeface="Arial" pitchFamily="34" charset="0"/>
              </a:rPr>
              <a:t>When to submit?  Upon acceptance for publication</a:t>
            </a:r>
          </a:p>
          <a:p>
            <a:pPr eaLnBrk="1" hangingPunct="1"/>
            <a:r>
              <a:rPr lang="en-US" smtClean="0">
                <a:latin typeface="Arial" pitchFamily="34" charset="0"/>
              </a:rPr>
              <a:t>When to make public?  No later than 12 months after the official date of publication</a:t>
            </a:r>
          </a:p>
          <a:p>
            <a:pPr eaLnBrk="1" hangingPunct="1"/>
            <a:r>
              <a:rPr lang="en-US" smtClean="0">
                <a:latin typeface="Arial" pitchFamily="34" charset="0"/>
              </a:rPr>
              <a:t>Where to make public?  The National Library of Medicine’s Pubmed Central</a:t>
            </a:r>
          </a:p>
          <a:p>
            <a:pPr eaLnBrk="1" hangingPunct="1"/>
            <a:endParaRPr lang="en-US" smtClean="0">
              <a:latin typeface="Arial" pitchFamily="34" charset="0"/>
            </a:endParaRPr>
          </a:p>
          <a:p>
            <a:pPr eaLnBrk="1" hangingPunct="1"/>
            <a:r>
              <a:rPr lang="en-US" smtClean="0">
                <a:latin typeface="Arial" pitchFamily="34" charset="0"/>
              </a:rPr>
              <a:t>Speakers notes Revised 9/29/08</a:t>
            </a:r>
          </a:p>
          <a:p>
            <a:pPr eaLnBrk="1" hangingPunct="1"/>
            <a:r>
              <a:rPr lang="en-US" smtClean="0">
                <a:latin typeface="Arial" pitchFamily="34" charset="0"/>
              </a:rPr>
              <a:t>3/9/09- updated with new guide notice</a:t>
            </a:r>
          </a:p>
          <a:p>
            <a:pPr eaLnBrk="1" hangingPunct="1"/>
            <a:endParaRPr lang="en-US"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ln/>
        </p:spPr>
        <p:txBody>
          <a:bodyPr/>
          <a:lstStyle/>
          <a:p>
            <a:pPr eaLnBrk="1" fontAlgn="auto" hangingPunct="1">
              <a:spcBef>
                <a:spcPts val="0"/>
              </a:spcBef>
              <a:spcAft>
                <a:spcPts val="0"/>
              </a:spcAft>
              <a:defRPr/>
            </a:pPr>
            <a:r>
              <a:rPr lang="en-US" b="1" kern="0" dirty="0" smtClean="0"/>
              <a:t>PubMed </a:t>
            </a:r>
            <a:r>
              <a:rPr lang="en-US" kern="0" dirty="0" smtClean="0"/>
              <a:t>and </a:t>
            </a:r>
            <a:r>
              <a:rPr lang="en-US" b="1" kern="0" dirty="0" smtClean="0"/>
              <a:t>PubMed Central (PMC) </a:t>
            </a:r>
            <a:r>
              <a:rPr lang="en-US" kern="0" dirty="0" smtClean="0"/>
              <a:t>are free resources that are developed and maintained by the National Center for Biotechnology Information (NCBI), at the National Library of Medicine (NLM), at the National Institutes of Health (NIH).</a:t>
            </a:r>
          </a:p>
          <a:p>
            <a:pPr eaLnBrk="1" fontAlgn="auto" hangingPunct="1">
              <a:spcBef>
                <a:spcPts val="0"/>
              </a:spcBef>
              <a:spcAft>
                <a:spcPts val="0"/>
              </a:spcAft>
              <a:defRPr/>
            </a:pPr>
            <a:endParaRPr lang="en-US" dirty="0" smtClean="0"/>
          </a:p>
          <a:p>
            <a:pPr eaLnBrk="1" fontAlgn="auto" hangingPunct="1">
              <a:spcBef>
                <a:spcPts val="0"/>
              </a:spcBef>
              <a:spcAft>
                <a:spcPts val="0"/>
              </a:spcAft>
              <a:defRPr/>
            </a:pPr>
            <a:r>
              <a:rPr lang="en-US" dirty="0" smtClean="0"/>
              <a:t>PubMed comprises more than 19 million citations for biomedical literature from MEDLINE, life science journals, and online books. Citations may include links to full-text content from PubMed Central and publisher web sites.</a:t>
            </a:r>
          </a:p>
          <a:p>
            <a:pPr eaLnBrk="1" fontAlgn="auto" hangingPunct="1">
              <a:spcBef>
                <a:spcPts val="0"/>
              </a:spcBef>
              <a:spcAft>
                <a:spcPts val="0"/>
              </a:spcAft>
              <a:defRPr/>
            </a:pPr>
            <a:endParaRPr lang="en-US" dirty="0" smtClean="0"/>
          </a:p>
        </p:txBody>
      </p:sp>
      <p:sp>
        <p:nvSpPr>
          <p:cNvPr id="80900"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D181B0B3-0A62-409C-B53E-9B62CE5DE45B}" type="slidenum">
              <a:rPr lang="en-US" sz="1200" smtClean="0"/>
              <a:pPr eaLnBrk="1" hangingPunct="1"/>
              <a:t>6</a:t>
            </a:fld>
            <a:endParaRPr lang="en-US" sz="12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spcBef>
                <a:spcPct val="0"/>
              </a:spcBef>
            </a:pPr>
            <a:r>
              <a:rPr lang="en-US" smtClean="0">
                <a:latin typeface="Arial" pitchFamily="34" charset="0"/>
                <a:ea typeface="ＭＳ Ｐゴシック"/>
                <a:cs typeface="Arial" pitchFamily="34" charset="0"/>
              </a:rPr>
              <a:t>Through out the presentation and website, we use the word </a:t>
            </a:r>
            <a:r>
              <a:rPr lang="ja-JP" altLang="en-US" smtClean="0">
                <a:latin typeface="Arial" pitchFamily="34" charset="0"/>
                <a:cs typeface="Arial" pitchFamily="34" charset="0"/>
              </a:rPr>
              <a:t>‘</a:t>
            </a:r>
            <a:r>
              <a:rPr lang="en-US" altLang="ja-JP" smtClean="0">
                <a:latin typeface="Arial" pitchFamily="34" charset="0"/>
                <a:cs typeface="Arial" pitchFamily="34" charset="0"/>
              </a:rPr>
              <a:t>paper</a:t>
            </a:r>
            <a:r>
              <a:rPr lang="ja-JP" altLang="en-US" smtClean="0">
                <a:latin typeface="Arial" pitchFamily="34" charset="0"/>
                <a:cs typeface="Arial" pitchFamily="34" charset="0"/>
              </a:rPr>
              <a:t>’</a:t>
            </a:r>
            <a:r>
              <a:rPr lang="en-US" altLang="ja-JP" smtClean="0">
                <a:latin typeface="Arial" pitchFamily="34" charset="0"/>
                <a:cs typeface="Arial" pitchFamily="34" charset="0"/>
              </a:rPr>
              <a:t> as a generic word for all versions of a scientific peer-reviewed article, including final peer review manuscripts and final published articles</a:t>
            </a:r>
          </a:p>
          <a:p>
            <a:pPr eaLnBrk="1" hangingPunct="1">
              <a:spcBef>
                <a:spcPct val="0"/>
              </a:spcBef>
            </a:pPr>
            <a:endParaRPr lang="en-US" smtClean="0">
              <a:latin typeface="Arial" pitchFamily="34" charset="0"/>
              <a:ea typeface="ＭＳ Ｐゴシック"/>
              <a:cs typeface="Arial" pitchFamily="34" charset="0"/>
            </a:endParaRPr>
          </a:p>
          <a:p>
            <a:pPr eaLnBrk="1" hangingPunct="1">
              <a:spcBef>
                <a:spcPct val="0"/>
              </a:spcBef>
            </a:pPr>
            <a:endParaRPr lang="en-US" smtClean="0">
              <a:latin typeface="Arial" pitchFamily="34" charset="0"/>
              <a:ea typeface="ＭＳ Ｐゴシック"/>
              <a:cs typeface="Arial" pitchFamily="34" charset="0"/>
            </a:endParaRPr>
          </a:p>
          <a:p>
            <a:pPr eaLnBrk="1" hangingPunct="1">
              <a:spcBef>
                <a:spcPct val="0"/>
              </a:spcBef>
            </a:pPr>
            <a:r>
              <a:rPr lang="en-US" smtClean="0">
                <a:latin typeface="Arial" pitchFamily="34" charset="0"/>
                <a:ea typeface="ＭＳ Ｐゴシック"/>
                <a:cs typeface="Arial" pitchFamily="34" charset="0"/>
              </a:rPr>
              <a:t>Genes and Development is a </a:t>
            </a:r>
            <a:r>
              <a:rPr lang="ja-JP" altLang="en-US" smtClean="0">
                <a:latin typeface="Arial" pitchFamily="34" charset="0"/>
                <a:cs typeface="Arial" pitchFamily="34" charset="0"/>
              </a:rPr>
              <a:t>“</a:t>
            </a:r>
            <a:r>
              <a:rPr lang="en-US" altLang="ja-JP" smtClean="0">
                <a:latin typeface="Arial" pitchFamily="34" charset="0"/>
                <a:cs typeface="Arial" pitchFamily="34" charset="0"/>
              </a:rPr>
              <a:t>Method A Journal</a:t>
            </a:r>
            <a:r>
              <a:rPr lang="ja-JP" altLang="en-US" smtClean="0">
                <a:latin typeface="Arial" pitchFamily="34" charset="0"/>
                <a:cs typeface="Arial" pitchFamily="34" charset="0"/>
              </a:rPr>
              <a:t>”</a:t>
            </a:r>
            <a:r>
              <a:rPr lang="en-US" altLang="ja-JP" smtClean="0">
                <a:latin typeface="Arial" pitchFamily="34" charset="0"/>
                <a:cs typeface="Arial" pitchFamily="34" charset="0"/>
              </a:rPr>
              <a:t>  (5/17/20100</a:t>
            </a:r>
            <a:endParaRPr lang="en-US" smtClean="0">
              <a:latin typeface="Arial" pitchFamily="34" charset="0"/>
              <a:ea typeface="ＭＳ Ｐゴシック"/>
              <a:cs typeface="Arial" pitchFamily="34" charset="0"/>
            </a:endParaRPr>
          </a:p>
        </p:txBody>
      </p:sp>
      <p:sp>
        <p:nvSpPr>
          <p:cNvPr id="81924"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074E5E79-BF21-4A59-A47E-C81EEFFD1FFC}" type="slidenum">
              <a:rPr lang="en-US" sz="1200" smtClean="0"/>
              <a:pPr eaLnBrk="1" hangingPunct="1"/>
              <a:t>7</a:t>
            </a:fld>
            <a:endParaRPr lang="en-US" sz="12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387FE1B7-24F8-45A9-843C-ED8A2EE6FEE3}" type="slidenum">
              <a:rPr lang="en-US" sz="1200" smtClean="0"/>
              <a:pPr eaLnBrk="1" hangingPunct="1"/>
              <a:t>8</a:t>
            </a:fld>
            <a:endParaRPr lang="en-US" sz="1200" smtClean="0"/>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xfrm>
            <a:off x="701675" y="4387850"/>
            <a:ext cx="5607050" cy="4156075"/>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smtClean="0">
                <a:latin typeface="Arial" pitchFamily="34" charset="0"/>
              </a:rPr>
              <a:t>NIH must implement this policy because it is the law. Making published research funded by NIH is also an important opportunity to advance science and improve human health. </a:t>
            </a:r>
          </a:p>
          <a:p>
            <a:pPr eaLnBrk="1" hangingPunct="1"/>
            <a:endParaRPr lang="en-US" smtClean="0">
              <a:latin typeface="Arial" pitchFamily="34" charset="0"/>
            </a:endParaRPr>
          </a:p>
          <a:p>
            <a:pPr eaLnBrk="1" hangingPunct="1"/>
            <a:r>
              <a:rPr lang="en-US" smtClean="0">
                <a:latin typeface="Arial" pitchFamily="34" charset="0"/>
              </a:rPr>
              <a:t>Articles on PubMed Central are integrated with other NIH scientific databases, giving them more utility than an ordinary full text archive or PDF file. See http://www.ncbi.nlm.nih.gov/Education/pmc/  for an example.</a:t>
            </a:r>
          </a:p>
          <a:p>
            <a:pPr eaLnBrk="1" hangingPunct="1"/>
            <a:endParaRPr lang="en-US"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smtClean="0">
              <a:latin typeface="Arial" pitchFamily="34" charset="0"/>
            </a:endParaRPr>
          </a:p>
        </p:txBody>
      </p:sp>
      <p:sp>
        <p:nvSpPr>
          <p:cNvPr id="83972"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C9A76DA8-718B-4C62-A53A-AB4303E39EB8}" type="slidenum">
              <a:rPr lang="en-US" sz="1200" smtClean="0"/>
              <a:pPr eaLnBrk="1" hangingPunct="1"/>
              <a:t>9</a:t>
            </a:fld>
            <a:endParaRPr lang="en-US" sz="12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26A85C42-C06A-4668-8380-C43C240B1627}" type="slidenum">
              <a:rPr lang="en-US" sz="1200" smtClean="0"/>
              <a:pPr eaLnBrk="1" hangingPunct="1"/>
              <a:t>10</a:t>
            </a:fld>
            <a:endParaRPr lang="en-US" sz="1200" smtClean="0"/>
          </a:p>
        </p:txBody>
      </p:sp>
      <p:sp>
        <p:nvSpPr>
          <p:cNvPr id="84995" name="Rectangle 7"/>
          <p:cNvSpPr txBox="1">
            <a:spLocks noGrp="1" noChangeArrowheads="1"/>
          </p:cNvSpPr>
          <p:nvPr/>
        </p:nvSpPr>
        <p:spPr bwMode="auto">
          <a:xfrm>
            <a:off x="3970338" y="8772525"/>
            <a:ext cx="3038475"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buFontTx/>
              <a:buNone/>
            </a:pPr>
            <a:fld id="{51B37341-4C6B-4D70-BA2A-7C6F221EC26A}" type="slidenum">
              <a:rPr lang="en-US" sz="1200"/>
              <a:pPr algn="r" eaLnBrk="1" hangingPunct="1">
                <a:spcBef>
                  <a:spcPct val="0"/>
                </a:spcBef>
                <a:buFontTx/>
                <a:buNone/>
              </a:pPr>
              <a:t>10</a:t>
            </a:fld>
            <a:endParaRPr lang="en-US" sz="1200"/>
          </a:p>
        </p:txBody>
      </p:sp>
      <p:sp>
        <p:nvSpPr>
          <p:cNvPr id="84996" name="Rectangle 2"/>
          <p:cNvSpPr>
            <a:spLocks noGrp="1" noRot="1" noChangeAspect="1" noChangeArrowheads="1" noTextEdit="1"/>
          </p:cNvSpPr>
          <p:nvPr>
            <p:ph type="sldImg"/>
          </p:nvPr>
        </p:nvSpPr>
        <p:spPr>
          <a:ln/>
        </p:spPr>
      </p:sp>
      <p:sp>
        <p:nvSpPr>
          <p:cNvPr id="84997"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sz="1000" smtClean="0">
                <a:latin typeface="Arial" pitchFamily="34" charset="0"/>
              </a:rPr>
              <a:t>The Policy applies to all final peer-reviewed manuscripts. The Policy does not apply to non-peer-reviewed materials such as correspondence, book chapters, and editorials. </a:t>
            </a:r>
          </a:p>
          <a:p>
            <a:pPr eaLnBrk="1" hangingPunct="1"/>
            <a:endParaRPr lang="en-US" sz="1000" smtClean="0">
              <a:latin typeface="Arial" pitchFamily="34" charset="0"/>
            </a:endParaRPr>
          </a:p>
          <a:p>
            <a:pPr eaLnBrk="1" hangingPunct="1"/>
            <a:r>
              <a:rPr lang="en-US" sz="1000" smtClean="0">
                <a:latin typeface="Arial" pitchFamily="34" charset="0"/>
              </a:rPr>
              <a:t>The NIH Public Access Policy applies to all final peer-reviewed manuscripts that arise from the NIH intramural program or any amount of direct costs</a:t>
            </a:r>
            <a:r>
              <a:rPr lang="en-US" sz="1000" smtClean="0">
                <a:latin typeface="Arial" pitchFamily="34" charset="0"/>
                <a:hlinkClick r:id="rId3"/>
              </a:rPr>
              <a:t>1</a:t>
            </a:r>
            <a:r>
              <a:rPr lang="en-US" sz="1000" smtClean="0">
                <a:latin typeface="Arial" pitchFamily="34" charset="0"/>
              </a:rPr>
              <a:t> funded by NIH, regardless of the source or amount of other funding. </a:t>
            </a:r>
          </a:p>
          <a:p>
            <a:pPr eaLnBrk="1" hangingPunct="1"/>
            <a:endParaRPr lang="en-US" sz="1000" smtClean="0">
              <a:latin typeface="Arial" pitchFamily="34" charset="0"/>
            </a:endParaRPr>
          </a:p>
          <a:p>
            <a:pPr eaLnBrk="1" hangingPunct="1"/>
            <a:r>
              <a:rPr lang="en-US" sz="1000" smtClean="0">
                <a:latin typeface="Arial" pitchFamily="34" charset="0"/>
              </a:rPr>
              <a:t/>
            </a:r>
            <a:br>
              <a:rPr lang="en-US" sz="1000" smtClean="0">
                <a:latin typeface="Arial" pitchFamily="34" charset="0"/>
              </a:rPr>
            </a:br>
            <a:r>
              <a:rPr lang="en-US" sz="1000" smtClean="0">
                <a:latin typeface="Arial" pitchFamily="34" charset="0"/>
              </a:rPr>
              <a:t>1   Costs that can be specifically identified with a particular project or activity. NIH Grants Policy Statement, Rev. 12/2003; </a:t>
            </a:r>
            <a:r>
              <a:rPr lang="en-US" sz="1000" smtClean="0">
                <a:latin typeface="Arial" pitchFamily="34" charset="0"/>
                <a:hlinkClick r:id="rId4"/>
              </a:rPr>
              <a:t>http://grants.nih.gov/grants/policy/nihgps_2003/NIHGPS_Part2.htm#_Toc54600040</a:t>
            </a:r>
            <a:r>
              <a:rPr lang="en-US" sz="1000" smtClean="0">
                <a:latin typeface="Arial" pitchFamily="34" charset="0"/>
              </a:rPr>
              <a:t>.</a:t>
            </a:r>
          </a:p>
          <a:p>
            <a:pPr eaLnBrk="1" hangingPunct="1"/>
            <a:endParaRPr lang="en-US" sz="1000" smtClean="0">
              <a:latin typeface="Arial" pitchFamily="34" charset="0"/>
            </a:endParaRPr>
          </a:p>
          <a:p>
            <a:pPr eaLnBrk="1" hangingPunct="1"/>
            <a:r>
              <a:rPr lang="en-US" sz="1000" smtClean="0">
                <a:latin typeface="Arial" pitchFamily="34" charset="0"/>
              </a:rPr>
              <a:t>Updated 4/22/08</a:t>
            </a:r>
            <a:endParaRPr lang="en-US" sz="1000" b="1" i="1" smtClean="0">
              <a:latin typeface="Arial" pitchFamily="34" charset="0"/>
            </a:endParaRPr>
          </a:p>
          <a:p>
            <a:pPr eaLnBrk="1" hangingPunct="1"/>
            <a:r>
              <a:rPr lang="en-US" sz="1000" smtClean="0">
                <a:latin typeface="Arial" pitchFamily="34" charset="0"/>
              </a:rPr>
              <a:t>Updated 3/23/09 to comply with  Division F Section 217 of PL 111-8 (Omnibus Appropriations Act, 2009) </a:t>
            </a:r>
          </a:p>
          <a:p>
            <a:pPr eaLnBrk="1" hangingPunct="1"/>
            <a:r>
              <a:rPr lang="en-US" sz="1000" smtClean="0">
                <a:latin typeface="Arial" pitchFamily="34" charset="0"/>
              </a:rPr>
              <a:t>Updated 11/16/09</a:t>
            </a:r>
          </a:p>
          <a:p>
            <a:pPr eaLnBrk="1" hangingPunct="1"/>
            <a:r>
              <a:rPr lang="en-US" sz="1000" smtClean="0">
                <a:latin typeface="Arial" pitchFamily="34" charset="0"/>
              </a:rPr>
              <a:t>** Until further notice, papers written in scripts other than Latin (e.g., Russian, Japanese) cannot be processed by the </a:t>
            </a:r>
            <a:r>
              <a:rPr lang="en-US" sz="1000" u="sng" smtClean="0">
                <a:latin typeface="Arial" pitchFamily="34" charset="0"/>
              </a:rPr>
              <a:t>NIHMS</a:t>
            </a:r>
            <a:r>
              <a:rPr lang="en-US" sz="1000" smtClean="0">
                <a:latin typeface="Arial" pitchFamily="34" charset="0"/>
              </a:rPr>
              <a:t>.  These papers are not required to be posted on PubMed Central and do not require evidence of compliance on applications, proposals or reports.  The NIHMS continues to process papers written in Latin (Roman) script that contain characters and fonts used in standard mathematical notation.  See http://grants.nih.gov/grants/guide/notice-files/NOT-OD-10-009.html for details.</a:t>
            </a:r>
          </a:p>
          <a:p>
            <a:pPr eaLnBrk="1" hangingPunct="1"/>
            <a:endParaRPr lang="en-US" sz="1000" smtClean="0">
              <a:latin typeface="Arial" pitchFamily="34" charset="0"/>
            </a:endParaRPr>
          </a:p>
          <a:p>
            <a:pPr eaLnBrk="1" hangingPunct="1"/>
            <a:r>
              <a:rPr lang="en-US" sz="1000" smtClean="0">
                <a:latin typeface="Arial" pitchFamily="34" charset="0"/>
              </a:rPr>
              <a:t>Updated 11/19/09 to include Guide Notice Link</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E03797BA-12F8-44F3-9B09-B8D70FB99230}" type="slidenum">
              <a:rPr lang="en-US" sz="1200" smtClean="0"/>
              <a:pPr eaLnBrk="1" hangingPunct="1"/>
              <a:t>11</a:t>
            </a:fld>
            <a:endParaRPr lang="en-US" sz="1200" smtClean="0"/>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smtClean="0">
                <a:latin typeface="Arial" pitchFamily="34" charset="0"/>
              </a:rPr>
              <a:t>The first thing awardees must do is address copyright.</a:t>
            </a:r>
          </a:p>
          <a:p>
            <a:pPr eaLnBrk="1" hangingPunct="1"/>
            <a:endParaRPr lang="en-US" b="1" smtClean="0">
              <a:latin typeface="Arial" pitchFamily="34" charset="0"/>
            </a:endParaRPr>
          </a:p>
          <a:p>
            <a:pPr eaLnBrk="1" hangingPunct="1"/>
            <a:endParaRPr lang="en-US" smtClean="0">
              <a:latin typeface="Arial" pitchFamily="34" charset="0"/>
            </a:endParaRPr>
          </a:p>
          <a:p>
            <a:pPr eaLnBrk="1" hangingPunct="1"/>
            <a:r>
              <a:rPr lang="en-US" smtClean="0">
                <a:latin typeface="Arial" pitchFamily="34" charset="0"/>
              </a:rPr>
              <a:t>Revised 9/17/08  to reflect clarifications on deposit methods, as described at http://publicaccess.nih.gov/submit_process.htm </a:t>
            </a:r>
          </a:p>
          <a:p>
            <a:pPr eaLnBrk="1" hangingPunct="1"/>
            <a:r>
              <a:rPr lang="en-US" smtClean="0">
                <a:latin typeface="Arial" pitchFamily="34" charset="0"/>
              </a:rPr>
              <a:t>Revised 3/18/09 to include the Citation Methods Page</a:t>
            </a:r>
          </a:p>
          <a:p>
            <a:pPr eaLnBrk="1" hangingPunct="1"/>
            <a:endParaRPr lang="en-US"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7CD8C9AC-7D4A-4F20-86A5-497620C86C3E}" type="slidenum">
              <a:rPr lang="en-US" sz="1200" smtClean="0"/>
              <a:pPr eaLnBrk="1" hangingPunct="1"/>
              <a:t>12</a:t>
            </a:fld>
            <a:endParaRPr lang="en-US" sz="1200" smtClean="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smtClean="0">
                <a:latin typeface="Arial" pitchFamily="34" charset="0"/>
              </a:rPr>
              <a:t>Authors own the original copyrights to materials they write. Consistent with individual arrangements with authors' employing institutions, authors often transfer some or all of these rights to the publisher when the journal agrees to publish their paper. Some publishers may ask authors to transfer copyrights for a manuscript when it is first submitted to a journal for review. </a:t>
            </a:r>
            <a:br>
              <a:rPr lang="en-US" smtClean="0">
                <a:latin typeface="Arial" pitchFamily="34" charset="0"/>
              </a:rPr>
            </a:br>
            <a:r>
              <a:rPr lang="en-US" smtClean="0">
                <a:latin typeface="Arial" pitchFamily="34" charset="0"/>
              </a:rPr>
              <a:t/>
            </a:r>
            <a:br>
              <a:rPr lang="en-US" smtClean="0">
                <a:latin typeface="Arial" pitchFamily="34" charset="0"/>
              </a:rPr>
            </a:br>
            <a:r>
              <a:rPr lang="en-US" smtClean="0">
                <a:latin typeface="Arial" pitchFamily="34" charset="0"/>
              </a:rPr>
              <a:t>Authors should work with the publisher before any rights are transferred to ensure that all conditions of the NIH Public Access Policy can be met. Authors should avoid signing any agreements with publishers that do not allow the author to comply with the NIH Public Access Policy. </a:t>
            </a:r>
            <a:br>
              <a:rPr lang="en-US" smtClean="0">
                <a:latin typeface="Arial" pitchFamily="34" charset="0"/>
              </a:rPr>
            </a:br>
            <a:r>
              <a:rPr lang="en-US" smtClean="0">
                <a:latin typeface="Arial" pitchFamily="34" charset="0"/>
              </a:rPr>
              <a:t/>
            </a:r>
            <a:br>
              <a:rPr lang="en-US" smtClean="0">
                <a:latin typeface="Arial" pitchFamily="34" charset="0"/>
              </a:rPr>
            </a:br>
            <a:r>
              <a:rPr lang="en-US" smtClean="0">
                <a:latin typeface="Arial" pitchFamily="34" charset="0"/>
              </a:rPr>
              <a:t>Federal employees always may submit their final peer-reviewed manuscript to PubMed Central, because government works are not subject to copyright protection in the United States. </a:t>
            </a:r>
          </a:p>
          <a:p>
            <a:pPr eaLnBrk="1" hangingPunct="1"/>
            <a:endParaRPr lang="en-US" smtClean="0">
              <a:latin typeface="Arial" pitchFamily="34" charset="0"/>
            </a:endParaRPr>
          </a:p>
          <a:p>
            <a:pPr eaLnBrk="1" hangingPunct="1"/>
            <a:r>
              <a:rPr lang="en-US" smtClean="0">
                <a:latin typeface="Arial" pitchFamily="34" charset="0"/>
              </a:rPr>
              <a:t>Points to consider section added 3/11/09</a:t>
            </a:r>
          </a:p>
          <a:p>
            <a:pPr eaLnBrk="1" hangingPunct="1"/>
            <a:endParaRPr lang="en-US" smtClean="0">
              <a:latin typeface="Arial" pitchFamily="34" charset="0"/>
            </a:endParaRPr>
          </a:p>
          <a:p>
            <a:pPr eaLnBrk="1" hangingPunct="1"/>
            <a:endParaRPr lang="en-US"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8DFFEB46-F1FF-4F87-AF9D-5E391925B5BA}" type="slidenum">
              <a:rPr lang="en-US" sz="1200" smtClean="0"/>
              <a:pPr eaLnBrk="1" hangingPunct="1"/>
              <a:t>15</a:t>
            </a:fld>
            <a:endParaRPr lang="en-US" sz="1200" smtClean="0"/>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smtClean="0">
                <a:latin typeface="Arial" pitchFamily="34" charset="0"/>
              </a:rPr>
              <a:t>If a PMCID is not yet available, include the NIH Manuscript Submission system reference number (NIHMS ID) instead.</a:t>
            </a:r>
          </a:p>
          <a:p>
            <a:pPr eaLnBrk="1" hangingPunct="1"/>
            <a:endParaRPr lang="en-US" smtClean="0">
              <a:latin typeface="Arial" pitchFamily="34" charset="0"/>
            </a:endParaRPr>
          </a:p>
          <a:p>
            <a:pPr eaLnBrk="1" hangingPunct="1"/>
            <a:r>
              <a:rPr lang="en-US" smtClean="0">
                <a:latin typeface="Arial" pitchFamily="34" charset="0"/>
              </a:rPr>
              <a:t>Please use the PMC prefix in front of a PubMed Central reference number</a:t>
            </a:r>
          </a:p>
          <a:p>
            <a:pPr eaLnBrk="1" hangingPunct="1"/>
            <a:endParaRPr lang="en-US" smtClean="0">
              <a:latin typeface="Arial" pitchFamily="34" charset="0"/>
            </a:endParaRPr>
          </a:p>
          <a:p>
            <a:pPr eaLnBrk="1" hangingPunct="1"/>
            <a:r>
              <a:rPr lang="en-US" smtClean="0">
                <a:latin typeface="Arial" pitchFamily="34" charset="0"/>
              </a:rPr>
              <a:t>Revised 9/29/08 to include Guide Notice reference</a:t>
            </a:r>
          </a:p>
          <a:p>
            <a:pPr eaLnBrk="1" hangingPunct="1"/>
            <a:r>
              <a:rPr lang="en-US" smtClean="0">
                <a:latin typeface="Arial" pitchFamily="34" charset="0"/>
              </a:rPr>
              <a:t>Revised 11/26/08 to include all authors in example citation</a:t>
            </a:r>
          </a:p>
          <a:p>
            <a:pPr eaLnBrk="1" hangingPunct="1"/>
            <a:r>
              <a:rPr lang="en-US" smtClean="0">
                <a:latin typeface="Arial" pitchFamily="34" charset="0"/>
              </a:rPr>
              <a:t>Revised 3/19/09 to change reference from a guide notice to Citation methods Page</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txBox="1">
            <a:spLocks noGrp="1" noChangeArrowheads="1"/>
          </p:cNvSpPr>
          <p:nvPr/>
        </p:nvSpPr>
        <p:spPr bwMode="auto">
          <a:xfrm>
            <a:off x="3970338" y="8772525"/>
            <a:ext cx="3038475"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pPr>
            <a:fld id="{F803699E-C6BD-4CF4-9772-D7B8B2A2E6CE}" type="slidenum">
              <a:rPr lang="en-US" sz="1200"/>
              <a:pPr algn="r" eaLnBrk="1" hangingPunct="1">
                <a:spcBef>
                  <a:spcPct val="0"/>
                </a:spcBef>
              </a:pPr>
              <a:t>16</a:t>
            </a:fld>
            <a:endParaRPr lang="en-US" sz="1200"/>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r>
              <a:rPr lang="en-US" smtClean="0">
                <a:latin typeface="Arial" pitchFamily="34" charset="0"/>
              </a:rPr>
              <a:t>See http://publicaccess.nih.gov/citation_methods.htm for more information</a:t>
            </a:r>
          </a:p>
          <a:p>
            <a:pPr eaLnBrk="1" hangingPunct="1"/>
            <a:endParaRPr lang="en-US" smtClean="0">
              <a:latin typeface="Arial" pitchFamily="34" charset="0"/>
            </a:endParaRPr>
          </a:p>
          <a:p>
            <a:pPr eaLnBrk="1" hangingPunct="1"/>
            <a:r>
              <a:rPr lang="en-US" smtClean="0">
                <a:latin typeface="Arial" pitchFamily="34" charset="0"/>
              </a:rPr>
              <a:t>Updated for SF424 Compliance 11/26/08</a:t>
            </a:r>
          </a:p>
          <a:p>
            <a:pPr eaLnBrk="1" hangingPunct="1"/>
            <a:r>
              <a:rPr lang="en-US" smtClean="0">
                <a:latin typeface="Arial" pitchFamily="34" charset="0"/>
              </a:rPr>
              <a:t>Website updated 3/19/09</a:t>
            </a:r>
          </a:p>
          <a:p>
            <a:pPr eaLnBrk="1" hangingPunct="1"/>
            <a:r>
              <a:rPr lang="en-US" smtClean="0">
                <a:latin typeface="Arial" pitchFamily="34" charset="0"/>
              </a:rPr>
              <a:t>Updated 9/4/09 to reflect NOT-OD-09-136, Clarification on the Use of an NIHMSID to Indicate Compliance with the NIH Public Access Policy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7B2F39A5-D343-41F7-9EE5-3AAD5631D088}" type="slidenum">
              <a:rPr lang="en-US" smtClean="0"/>
              <a:pPr>
                <a:defRPr/>
              </a:pPr>
              <a:t>17</a:t>
            </a:fld>
            <a:endParaRPr lang="en-US"/>
          </a:p>
        </p:txBody>
      </p:sp>
    </p:spTree>
    <p:extLst>
      <p:ext uri="{BB962C8B-B14F-4D97-AF65-F5344CB8AC3E}">
        <p14:creationId xmlns="" xmlns:p14="http://schemas.microsoft.com/office/powerpoint/2010/main" val="40407792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smtClean="0">
              <a:latin typeface="Arial" pitchFamily="34" charset="0"/>
            </a:endParaRPr>
          </a:p>
        </p:txBody>
      </p:sp>
      <p:sp>
        <p:nvSpPr>
          <p:cNvPr id="83972"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C9A76DA8-718B-4C62-A53A-AB4303E39EB8}" type="slidenum">
              <a:rPr lang="en-US" sz="1200" smtClean="0"/>
              <a:pPr eaLnBrk="1" hangingPunct="1"/>
              <a:t>18</a:t>
            </a:fld>
            <a:endParaRPr lang="en-US" sz="12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defTabSz="896938"/>
            <a:r>
              <a:rPr lang="en-US" b="1" dirty="0" smtClean="0">
                <a:latin typeface="Arial" pitchFamily="34" charset="0"/>
              </a:rPr>
              <a:t>Example</a:t>
            </a:r>
            <a:r>
              <a:rPr lang="en-US" dirty="0" smtClean="0">
                <a:latin typeface="Arial" pitchFamily="34" charset="0"/>
              </a:rPr>
              <a:t>:  Three authors collaborate on a paper that falls under the public access policy.  Author A used his NIH award to support the research reported in the paper, Author B worked on the paper using salary support from his mentor’s NIH award, and Author C has no current NIH support.  If any of the four scientists (the authors and Author B’s mentor) cite the paper when </a:t>
            </a:r>
            <a:r>
              <a:rPr lang="en-US" i="1" dirty="0" smtClean="0">
                <a:latin typeface="Arial" pitchFamily="34" charset="0"/>
              </a:rPr>
              <a:t>they</a:t>
            </a:r>
            <a:r>
              <a:rPr lang="en-US" dirty="0" smtClean="0">
                <a:latin typeface="Arial" pitchFamily="34" charset="0"/>
              </a:rPr>
              <a:t> apply for an NIH award, they must include the PMCID in the citation.  However, when another scientist (anyone other than the three authors or Author B’s mentor) cites this paper in their NIH research application, they are not required to include the PMCID.  In addition, when Author B’s mentor and Author A next report on the progress of their respective awards to NIH, they must cite the paper and include the PMCID. </a:t>
            </a:r>
          </a:p>
          <a:p>
            <a:pPr defTabSz="896938"/>
            <a:endParaRPr lang="en-US" dirty="0" smtClean="0">
              <a:latin typeface="Arial" pitchFamily="34" charset="0"/>
            </a:endParaRPr>
          </a:p>
          <a:p>
            <a:pPr defTabSz="896938"/>
            <a:endParaRPr lang="en-US" dirty="0" smtClean="0">
              <a:latin typeface="Arial" pitchFamily="34" charset="0"/>
            </a:endParaRPr>
          </a:p>
        </p:txBody>
      </p:sp>
      <p:sp>
        <p:nvSpPr>
          <p:cNvPr id="92164"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ECA6D3B2-5C62-4D88-958C-333C3ED34ECF}" type="slidenum">
              <a:rPr lang="en-US" sz="1200" smtClean="0"/>
              <a:pPr eaLnBrk="1" hangingPunct="1"/>
              <a:t>19</a:t>
            </a:fld>
            <a:endParaRPr lang="en-US" sz="120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defTabSz="896938"/>
            <a:r>
              <a:rPr lang="en-US" b="1" dirty="0" smtClean="0">
                <a:latin typeface="Arial" pitchFamily="34" charset="0"/>
              </a:rPr>
              <a:t>Example</a:t>
            </a:r>
            <a:r>
              <a:rPr lang="en-US" dirty="0" smtClean="0">
                <a:latin typeface="Arial" pitchFamily="34" charset="0"/>
              </a:rPr>
              <a:t>:  Three authors collaborate on a paper that falls under the public access policy.  Author A used his NIH award to support the research reported in the paper, Author B worked on the paper using salary support from his mentor’s NIH award, and Author C has no current NIH support.  If any of the four scientists (the authors and Author B’s mentor) cite the paper when </a:t>
            </a:r>
            <a:r>
              <a:rPr lang="en-US" i="1" dirty="0" smtClean="0">
                <a:latin typeface="Arial" pitchFamily="34" charset="0"/>
              </a:rPr>
              <a:t>they</a:t>
            </a:r>
            <a:r>
              <a:rPr lang="en-US" dirty="0" smtClean="0">
                <a:latin typeface="Arial" pitchFamily="34" charset="0"/>
              </a:rPr>
              <a:t> apply for an NIH award, they must include the PMCID in the citation.  However, when another scientist (anyone other than the three authors or Author B’s mentor) cites this paper in their NIH research application, they are not required to include the PMCID.  In addition, when Author B’s mentor and Author A next report on the progress of their respective awards to NIH, they must cite the paper and include the PMCID. </a:t>
            </a:r>
          </a:p>
          <a:p>
            <a:pPr defTabSz="896938"/>
            <a:endParaRPr lang="en-US" dirty="0" smtClean="0">
              <a:latin typeface="Arial" pitchFamily="34" charset="0"/>
            </a:endParaRPr>
          </a:p>
          <a:p>
            <a:pPr defTabSz="896938"/>
            <a:endParaRPr lang="en-US" dirty="0" smtClean="0">
              <a:latin typeface="Arial" pitchFamily="34" charset="0"/>
            </a:endParaRPr>
          </a:p>
        </p:txBody>
      </p:sp>
      <p:sp>
        <p:nvSpPr>
          <p:cNvPr id="92164"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ECA6D3B2-5C62-4D88-958C-333C3ED34ECF}" type="slidenum">
              <a:rPr lang="en-US" sz="1200" smtClean="0"/>
              <a:pPr eaLnBrk="1" hangingPunct="1"/>
              <a:t>20</a:t>
            </a:fld>
            <a:endParaRPr lang="en-US" sz="12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defTabSz="896938"/>
            <a:r>
              <a:rPr lang="en-US" b="1" dirty="0" smtClean="0">
                <a:latin typeface="Arial" pitchFamily="34" charset="0"/>
              </a:rPr>
              <a:t>Example</a:t>
            </a:r>
            <a:r>
              <a:rPr lang="en-US" dirty="0" smtClean="0">
                <a:latin typeface="Arial" pitchFamily="34" charset="0"/>
              </a:rPr>
              <a:t>:  Three authors collaborate on a paper that falls under the public access policy.  Author A used his NIH award to support the research reported in the paper, Author B worked on the paper using salary support from his mentor’s NIH award, and Author C has no current NIH support.  If any of the four scientists (the authors and Author B’s mentor) cite the paper when </a:t>
            </a:r>
            <a:r>
              <a:rPr lang="en-US" i="1" dirty="0" smtClean="0">
                <a:latin typeface="Arial" pitchFamily="34" charset="0"/>
              </a:rPr>
              <a:t>they</a:t>
            </a:r>
            <a:r>
              <a:rPr lang="en-US" dirty="0" smtClean="0">
                <a:latin typeface="Arial" pitchFamily="34" charset="0"/>
              </a:rPr>
              <a:t> apply for an NIH award, they must include the PMCID in the citation.  However, when another scientist (anyone other than the three authors or Author B’s mentor) cites this paper in their NIH research application, they are not required to include the PMCID.  In addition, when Author B’s mentor and Author A next report on the progress of their respective awards to NIH, they must cite the paper and include the PMCID. </a:t>
            </a:r>
          </a:p>
          <a:p>
            <a:pPr defTabSz="896938"/>
            <a:endParaRPr lang="en-US" dirty="0" smtClean="0">
              <a:latin typeface="Arial" pitchFamily="34" charset="0"/>
            </a:endParaRPr>
          </a:p>
          <a:p>
            <a:pPr defTabSz="896938"/>
            <a:endParaRPr lang="en-US" dirty="0" smtClean="0">
              <a:latin typeface="Arial" pitchFamily="34" charset="0"/>
            </a:endParaRPr>
          </a:p>
        </p:txBody>
      </p:sp>
      <p:sp>
        <p:nvSpPr>
          <p:cNvPr id="92164"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ECA6D3B2-5C62-4D88-958C-333C3ED34ECF}" type="slidenum">
              <a:rPr lang="en-US" sz="1200" smtClean="0"/>
              <a:pPr eaLnBrk="1" hangingPunct="1"/>
              <a:t>21</a:t>
            </a:fld>
            <a:endParaRPr lang="en-US" sz="120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defTabSz="896938"/>
            <a:r>
              <a:rPr lang="en-US" b="1" dirty="0" smtClean="0">
                <a:latin typeface="Arial" pitchFamily="34" charset="0"/>
              </a:rPr>
              <a:t>Example</a:t>
            </a:r>
            <a:r>
              <a:rPr lang="en-US" dirty="0" smtClean="0">
                <a:latin typeface="Arial" pitchFamily="34" charset="0"/>
              </a:rPr>
              <a:t>:  Three authors collaborate on a paper that falls under the public access policy.  Author A used his NIH award to support the research reported in the paper, Author B worked on the paper using salary support from his mentor’s NIH award, and Author C has no current NIH support.  If any of the four scientists (the authors and Author B’s mentor) cite the paper when </a:t>
            </a:r>
            <a:r>
              <a:rPr lang="en-US" i="1" dirty="0" smtClean="0">
                <a:latin typeface="Arial" pitchFamily="34" charset="0"/>
              </a:rPr>
              <a:t>they</a:t>
            </a:r>
            <a:r>
              <a:rPr lang="en-US" dirty="0" smtClean="0">
                <a:latin typeface="Arial" pitchFamily="34" charset="0"/>
              </a:rPr>
              <a:t> apply for an NIH award, they must include the PMCID in the citation.  However, when another scientist (anyone other than the three authors or Author B’s mentor) cites this paper in their NIH research application, they are not required to include the PMCID.  In addition, when Author B’s mentor and Author A next report on the progress of their respective awards to NIH, they must cite the paper and include the PMCID. </a:t>
            </a:r>
          </a:p>
          <a:p>
            <a:pPr defTabSz="896938"/>
            <a:endParaRPr lang="en-US" dirty="0" smtClean="0">
              <a:latin typeface="Arial" pitchFamily="34" charset="0"/>
            </a:endParaRPr>
          </a:p>
          <a:p>
            <a:pPr defTabSz="896938"/>
            <a:endParaRPr lang="en-US" dirty="0" smtClean="0">
              <a:latin typeface="Arial" pitchFamily="34" charset="0"/>
            </a:endParaRPr>
          </a:p>
        </p:txBody>
      </p:sp>
      <p:sp>
        <p:nvSpPr>
          <p:cNvPr id="92164"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ECA6D3B2-5C62-4D88-958C-333C3ED34ECF}" type="slidenum">
              <a:rPr lang="en-US" sz="1200" smtClean="0"/>
              <a:pPr eaLnBrk="1" hangingPunct="1"/>
              <a:t>22</a:t>
            </a:fld>
            <a:endParaRPr lang="en-US" sz="120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dirty="0" smtClean="0">
              <a:latin typeface="Arial" pitchFamily="34" charset="0"/>
            </a:endParaRPr>
          </a:p>
        </p:txBody>
      </p:sp>
      <p:sp>
        <p:nvSpPr>
          <p:cNvPr id="93188"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6D9B5067-454F-4EA4-BFB2-6C1911B9E036}" type="slidenum">
              <a:rPr lang="en-US" sz="1200" smtClean="0"/>
              <a:pPr eaLnBrk="1" hangingPunct="1"/>
              <a:t>24</a:t>
            </a:fld>
            <a:endParaRPr lang="en-US" sz="120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Neil will</a:t>
            </a:r>
            <a:r>
              <a:rPr lang="en-US" baseline="0" dirty="0" smtClean="0"/>
              <a:t> ask Bart</a:t>
            </a:r>
            <a:endParaRPr lang="en-US" dirty="0"/>
          </a:p>
        </p:txBody>
      </p:sp>
      <p:sp>
        <p:nvSpPr>
          <p:cNvPr id="4" name="Slide Number Placeholder 3"/>
          <p:cNvSpPr>
            <a:spLocks noGrp="1"/>
          </p:cNvSpPr>
          <p:nvPr>
            <p:ph type="sldNum" sz="quarter" idx="10"/>
          </p:nvPr>
        </p:nvSpPr>
        <p:spPr/>
        <p:txBody>
          <a:bodyPr/>
          <a:lstStyle/>
          <a:p>
            <a:pPr>
              <a:defRPr/>
            </a:pPr>
            <a:fld id="{7B2F39A5-D343-41F7-9EE5-3AAD5631D088}" type="slidenum">
              <a:rPr lang="en-US" smtClean="0"/>
              <a:pPr>
                <a:defRPr/>
              </a:pPr>
              <a:t>26</a:t>
            </a:fld>
            <a:endParaRPr lang="en-US"/>
          </a:p>
        </p:txBody>
      </p:sp>
    </p:spTree>
    <p:extLst>
      <p:ext uri="{BB962C8B-B14F-4D97-AF65-F5344CB8AC3E}">
        <p14:creationId xmlns="" xmlns:p14="http://schemas.microsoft.com/office/powerpoint/2010/main" val="27339220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Note, this slide is drawn from early test data, and labeled the</a:t>
            </a:r>
            <a:r>
              <a:rPr lang="en-US" baseline="0" dirty="0" smtClean="0"/>
              <a:t> first citation as non-compliant, when it should be N/A because it was published in 2006. However, to make it clear how an Non-Compliant paper will display, I changed the publication year on the slide to 2010.</a:t>
            </a:r>
            <a:endParaRPr lang="en-US" dirty="0"/>
          </a:p>
        </p:txBody>
      </p:sp>
      <p:sp>
        <p:nvSpPr>
          <p:cNvPr id="4" name="Slide Number Placeholder 3"/>
          <p:cNvSpPr>
            <a:spLocks noGrp="1"/>
          </p:cNvSpPr>
          <p:nvPr>
            <p:ph type="sldNum" sz="quarter" idx="10"/>
          </p:nvPr>
        </p:nvSpPr>
        <p:spPr/>
        <p:txBody>
          <a:bodyPr/>
          <a:lstStyle/>
          <a:p>
            <a:pPr>
              <a:defRPr/>
            </a:pPr>
            <a:fld id="{7B2F39A5-D343-41F7-9EE5-3AAD5631D088}" type="slidenum">
              <a:rPr lang="en-US" smtClean="0"/>
              <a:pPr>
                <a:defRPr/>
              </a:pPr>
              <a:t>28</a:t>
            </a:fld>
            <a:endParaRPr lang="en-US"/>
          </a:p>
        </p:txBody>
      </p:sp>
    </p:spTree>
    <p:extLst>
      <p:ext uri="{BB962C8B-B14F-4D97-AF65-F5344CB8AC3E}">
        <p14:creationId xmlns="" xmlns:p14="http://schemas.microsoft.com/office/powerpoint/2010/main" val="30322237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a:spcBef>
                <a:spcPct val="0"/>
              </a:spcBef>
            </a:pPr>
            <a:endParaRPr lang="en-US" smtClean="0">
              <a:latin typeface="Arial" pitchFamily="34" charset="0"/>
            </a:endParaRPr>
          </a:p>
        </p:txBody>
      </p:sp>
      <p:sp>
        <p:nvSpPr>
          <p:cNvPr id="91140"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7C8BBF4C-CDF6-4C73-B5A4-8E2D8BE65639}" type="slidenum">
              <a:rPr lang="en-US" sz="1200" smtClean="0"/>
              <a:pPr eaLnBrk="1" hangingPunct="1"/>
              <a:t>30</a:t>
            </a:fld>
            <a:endParaRPr lang="en-US" sz="1200" smtClean="0"/>
          </a:p>
        </p:txBody>
      </p:sp>
      <p:sp>
        <p:nvSpPr>
          <p:cNvPr id="91141" name="Footer Placeholder 4"/>
          <p:cNvSpPr>
            <a:spLocks noGrp="1"/>
          </p:cNvSpPr>
          <p:nvPr>
            <p:ph type="ftr" sz="quarter" idx="4"/>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endParaRPr lang="en-US" sz="12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smtClean="0">
              <a:latin typeface="Arial" pitchFamily="34" charset="0"/>
            </a:endParaRPr>
          </a:p>
        </p:txBody>
      </p:sp>
      <p:sp>
        <p:nvSpPr>
          <p:cNvPr id="94212"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C142A468-FDFA-406C-8C60-6A03C09DB3FA}" type="slidenum">
              <a:rPr lang="en-US" sz="1200" smtClean="0"/>
              <a:pPr eaLnBrk="1" hangingPunct="1"/>
              <a:t>34</a:t>
            </a:fld>
            <a:endParaRPr lang="en-US" sz="12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smtClean="0">
              <a:latin typeface="Arial" pitchFamily="34" charset="0"/>
            </a:endParaRPr>
          </a:p>
        </p:txBody>
      </p:sp>
      <p:sp>
        <p:nvSpPr>
          <p:cNvPr id="94212"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C142A468-FDFA-406C-8C60-6A03C09DB3FA}" type="slidenum">
              <a:rPr lang="en-US" sz="1200" smtClean="0"/>
              <a:pPr eaLnBrk="1" hangingPunct="1"/>
              <a:t>43</a:t>
            </a:fld>
            <a:endParaRPr lang="en-US" sz="12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smtClean="0">
              <a:latin typeface="Arial" pitchFamily="34" charset="0"/>
            </a:endParaRPr>
          </a:p>
        </p:txBody>
      </p:sp>
      <p:sp>
        <p:nvSpPr>
          <p:cNvPr id="94212"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C142A468-FDFA-406C-8C60-6A03C09DB3FA}" type="slidenum">
              <a:rPr lang="en-US" sz="1200" smtClean="0"/>
              <a:pPr eaLnBrk="1" hangingPunct="1"/>
              <a:t>53</a:t>
            </a:fld>
            <a:endParaRPr lang="en-US" sz="120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smtClean="0">
              <a:latin typeface="Arial" pitchFamily="34" charset="0"/>
            </a:endParaRPr>
          </a:p>
        </p:txBody>
      </p:sp>
      <p:sp>
        <p:nvSpPr>
          <p:cNvPr id="83972"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C9A76DA8-718B-4C62-A53A-AB4303E39EB8}" type="slidenum">
              <a:rPr lang="en-US" sz="1200" smtClean="0"/>
              <a:pPr eaLnBrk="1" hangingPunct="1"/>
              <a:t>57</a:t>
            </a:fld>
            <a:endParaRPr lang="en-US" sz="12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AF9C943-2129-4C43-9E0F-DC34781EB45C}" type="slidenum">
              <a:rPr lang="en-US"/>
              <a:pPr>
                <a:defRPr/>
              </a:pPr>
              <a:t>‹#›</a:t>
            </a:fld>
            <a:endParaRPr lang="en-US"/>
          </a:p>
        </p:txBody>
      </p:sp>
    </p:spTree>
    <p:extLst>
      <p:ext uri="{BB962C8B-B14F-4D97-AF65-F5344CB8AC3E}">
        <p14:creationId xmlns="" xmlns:p14="http://schemas.microsoft.com/office/powerpoint/2010/main" val="28261769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4B002F4B-4586-49B6-B1AC-A2F32D535C25}" type="slidenum">
              <a:rPr lang="en-US"/>
              <a:pPr>
                <a:defRPr/>
              </a:pPr>
              <a:t>‹#›</a:t>
            </a:fld>
            <a:endParaRPr lang="en-US"/>
          </a:p>
        </p:txBody>
      </p:sp>
    </p:spTree>
    <p:extLst>
      <p:ext uri="{BB962C8B-B14F-4D97-AF65-F5344CB8AC3E}">
        <p14:creationId xmlns="" xmlns:p14="http://schemas.microsoft.com/office/powerpoint/2010/main" val="3084346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FA3A8173-CE43-414B-9F04-EEE22EA5B59C}" type="slidenum">
              <a:rPr lang="en-US"/>
              <a:pPr>
                <a:defRPr/>
              </a:pPr>
              <a:t>‹#›</a:t>
            </a:fld>
            <a:endParaRPr lang="en-US"/>
          </a:p>
        </p:txBody>
      </p:sp>
    </p:spTree>
    <p:extLst>
      <p:ext uri="{BB962C8B-B14F-4D97-AF65-F5344CB8AC3E}">
        <p14:creationId xmlns="" xmlns:p14="http://schemas.microsoft.com/office/powerpoint/2010/main" val="4255418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143000"/>
            <a:ext cx="40386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43000"/>
            <a:ext cx="40386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3D25BB91-9983-4695-9B81-17BBE83A4981}" type="slidenum">
              <a:rPr lang="en-US"/>
              <a:pPr>
                <a:defRPr/>
              </a:pPr>
              <a:t>‹#›</a:t>
            </a:fld>
            <a:endParaRPr lang="en-US"/>
          </a:p>
        </p:txBody>
      </p:sp>
    </p:spTree>
    <p:extLst>
      <p:ext uri="{BB962C8B-B14F-4D97-AF65-F5344CB8AC3E}">
        <p14:creationId xmlns="" xmlns:p14="http://schemas.microsoft.com/office/powerpoint/2010/main" val="2873524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0E9B427E-D401-4190-8D7D-2D666CEB3BA9}" type="slidenum">
              <a:rPr lang="en-US"/>
              <a:pPr>
                <a:defRPr/>
              </a:pPr>
              <a:t>‹#›</a:t>
            </a:fld>
            <a:endParaRPr lang="en-US"/>
          </a:p>
        </p:txBody>
      </p:sp>
    </p:spTree>
    <p:extLst>
      <p:ext uri="{BB962C8B-B14F-4D97-AF65-F5344CB8AC3E}">
        <p14:creationId xmlns="" xmlns:p14="http://schemas.microsoft.com/office/powerpoint/2010/main" val="30265862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DA0DFC02-28F5-4477-B07D-5F7A4325B98B}" type="slidenum">
              <a:rPr lang="en-US"/>
              <a:pPr>
                <a:defRPr/>
              </a:pPr>
              <a:t>‹#›</a:t>
            </a:fld>
            <a:endParaRPr lang="en-US"/>
          </a:p>
        </p:txBody>
      </p:sp>
    </p:spTree>
    <p:extLst>
      <p:ext uri="{BB962C8B-B14F-4D97-AF65-F5344CB8AC3E}">
        <p14:creationId xmlns="" xmlns:p14="http://schemas.microsoft.com/office/powerpoint/2010/main" val="942218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77453F6D-48C3-468A-98D8-A8A8BFD93361}" type="slidenum">
              <a:rPr lang="en-US"/>
              <a:pPr>
                <a:defRPr/>
              </a:pPr>
              <a:t>‹#›</a:t>
            </a:fld>
            <a:endParaRPr lang="en-US"/>
          </a:p>
        </p:txBody>
      </p:sp>
    </p:spTree>
    <p:extLst>
      <p:ext uri="{BB962C8B-B14F-4D97-AF65-F5344CB8AC3E}">
        <p14:creationId xmlns="" xmlns:p14="http://schemas.microsoft.com/office/powerpoint/2010/main" val="3443012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8721D60B-11AB-461B-A96A-47877F306BEB}" type="slidenum">
              <a:rPr lang="en-US"/>
              <a:pPr>
                <a:defRPr/>
              </a:pPr>
              <a:t>‹#›</a:t>
            </a:fld>
            <a:endParaRPr lang="en-US"/>
          </a:p>
        </p:txBody>
      </p:sp>
    </p:spTree>
    <p:extLst>
      <p:ext uri="{BB962C8B-B14F-4D97-AF65-F5344CB8AC3E}">
        <p14:creationId xmlns="" xmlns:p14="http://schemas.microsoft.com/office/powerpoint/2010/main" val="2738685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F54F64B8-FDE9-48E0-A0F1-3E5916406DA2}" type="slidenum">
              <a:rPr lang="en-US"/>
              <a:pPr>
                <a:defRPr/>
              </a:pPr>
              <a:t>‹#›</a:t>
            </a:fld>
            <a:endParaRPr lang="en-US"/>
          </a:p>
        </p:txBody>
      </p:sp>
    </p:spTree>
    <p:extLst>
      <p:ext uri="{BB962C8B-B14F-4D97-AF65-F5344CB8AC3E}">
        <p14:creationId xmlns="" xmlns:p14="http://schemas.microsoft.com/office/powerpoint/2010/main" val="23535869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200D1B2C-EF99-4BDC-85E2-7C297F000121}" type="slidenum">
              <a:rPr lang="en-US"/>
              <a:pPr>
                <a:defRPr/>
              </a:pPr>
              <a:t>‹#›</a:t>
            </a:fld>
            <a:endParaRPr lang="en-US"/>
          </a:p>
        </p:txBody>
      </p:sp>
    </p:spTree>
    <p:extLst>
      <p:ext uri="{BB962C8B-B14F-4D97-AF65-F5344CB8AC3E}">
        <p14:creationId xmlns="" xmlns:p14="http://schemas.microsoft.com/office/powerpoint/2010/main" val="212205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6550" y="228600"/>
            <a:ext cx="2076450"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7695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EF0642F6-6B6A-4403-A29B-DA43B5FB5B17}" type="slidenum">
              <a:rPr lang="en-US"/>
              <a:pPr>
                <a:defRPr/>
              </a:pPr>
              <a:t>‹#›</a:t>
            </a:fld>
            <a:endParaRPr lang="en-US"/>
          </a:p>
        </p:txBody>
      </p:sp>
    </p:spTree>
    <p:extLst>
      <p:ext uri="{BB962C8B-B14F-4D97-AF65-F5344CB8AC3E}">
        <p14:creationId xmlns="" xmlns:p14="http://schemas.microsoft.com/office/powerpoint/2010/main" val="39441988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1143000" y="228600"/>
            <a:ext cx="7620000" cy="563563"/>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143000"/>
            <a:ext cx="4038600" cy="4800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1143000"/>
            <a:ext cx="4038600" cy="4800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1096E75B-866B-4CC8-AF1B-08FDCDAB2BB0}" type="slidenum">
              <a:rPr lang="en-US"/>
              <a:pPr>
                <a:defRPr/>
              </a:pPr>
              <a:t>‹#›</a:t>
            </a:fld>
            <a:endParaRPr lang="en-US"/>
          </a:p>
        </p:txBody>
      </p:sp>
    </p:spTree>
    <p:extLst>
      <p:ext uri="{BB962C8B-B14F-4D97-AF65-F5344CB8AC3E}">
        <p14:creationId xmlns="" xmlns:p14="http://schemas.microsoft.com/office/powerpoint/2010/main" val="27832302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3000" y="228600"/>
            <a:ext cx="7620000" cy="563563"/>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143000"/>
            <a:ext cx="4038600" cy="4800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43000"/>
            <a:ext cx="4038600" cy="4800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7DD4A833-5200-4859-879A-C51B7605F699}" type="slidenum">
              <a:rPr lang="en-US"/>
              <a:pPr>
                <a:defRPr/>
              </a:pPr>
              <a:t>‹#›</a:t>
            </a:fld>
            <a:endParaRPr lang="en-US"/>
          </a:p>
        </p:txBody>
      </p:sp>
    </p:spTree>
    <p:extLst>
      <p:ext uri="{BB962C8B-B14F-4D97-AF65-F5344CB8AC3E}">
        <p14:creationId xmlns="" xmlns:p14="http://schemas.microsoft.com/office/powerpoint/2010/main" val="303548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143000" y="228600"/>
            <a:ext cx="7620000" cy="5635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143000"/>
            <a:ext cx="8229600" cy="4800600"/>
          </a:xfrm>
        </p:spPr>
        <p:txBody>
          <a:bodyPr/>
          <a:lstStyle/>
          <a:p>
            <a:pPr lvl="0"/>
            <a:endParaRPr lang="en-US" noProof="0" smtClean="0"/>
          </a:p>
        </p:txBody>
      </p:sp>
      <p:sp>
        <p:nvSpPr>
          <p:cNvPr id="4" name="Rectangle 5"/>
          <p:cNvSpPr>
            <a:spLocks noGrp="1" noChangeArrowheads="1"/>
          </p:cNvSpPr>
          <p:nvPr>
            <p:ph type="sldNum" sz="quarter" idx="10"/>
          </p:nvPr>
        </p:nvSpPr>
        <p:spPr>
          <a:ln/>
        </p:spPr>
        <p:txBody>
          <a:bodyPr/>
          <a:lstStyle>
            <a:lvl1pPr>
              <a:defRPr/>
            </a:lvl1pPr>
          </a:lstStyle>
          <a:p>
            <a:pPr>
              <a:defRPr/>
            </a:pPr>
            <a:fld id="{14C1CE6A-24E2-48F1-9B1C-7E1BBE6C816F}" type="slidenum">
              <a:rPr lang="en-US"/>
              <a:pPr>
                <a:defRPr/>
              </a:pPr>
              <a:t>‹#›</a:t>
            </a:fld>
            <a:endParaRPr lang="en-US"/>
          </a:p>
        </p:txBody>
      </p:sp>
    </p:spTree>
    <p:extLst>
      <p:ext uri="{BB962C8B-B14F-4D97-AF65-F5344CB8AC3E}">
        <p14:creationId xmlns="" xmlns:p14="http://schemas.microsoft.com/office/powerpoint/2010/main" val="2141268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9D5985B-4412-4292-9B33-6B091E723A2E}" type="datetime1">
              <a:rPr lang="en-US" smtClean="0">
                <a:solidFill>
                  <a:prstClr val="black">
                    <a:tint val="75000"/>
                  </a:prstClr>
                </a:solidFill>
              </a:rPr>
              <a:pPr/>
              <a:t>1/15/2013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1E2889-AF68-474F-8619-A6CAED8BC80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 xmlns:p14="http://schemas.microsoft.com/office/powerpoint/2010/main" val="8728866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690A59-4110-4522-A9C6-4840DDCCFA1B}" type="datetime1">
              <a:rPr lang="en-US" smtClean="0">
                <a:solidFill>
                  <a:prstClr val="black">
                    <a:tint val="75000"/>
                  </a:prstClr>
                </a:solidFill>
              </a:rPr>
              <a:pPr/>
              <a:t>1/15/2013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1E2889-AF68-474F-8619-A6CAED8BC80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 xmlns:p14="http://schemas.microsoft.com/office/powerpoint/2010/main" val="5387103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B3F59A2-8E89-4D6A-BF70-5340BE7DDB4C}" type="datetime1">
              <a:rPr lang="en-US" smtClean="0">
                <a:solidFill>
                  <a:prstClr val="black">
                    <a:tint val="75000"/>
                  </a:prstClr>
                </a:solidFill>
              </a:rPr>
              <a:pPr/>
              <a:t>1/15/2013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1E2889-AF68-474F-8619-A6CAED8BC80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 xmlns:p14="http://schemas.microsoft.com/office/powerpoint/2010/main" val="37941175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515F382-9593-498E-BBE6-9FF7C01917E6}" type="datetime1">
              <a:rPr lang="en-US" smtClean="0">
                <a:solidFill>
                  <a:prstClr val="black">
                    <a:tint val="75000"/>
                  </a:prstClr>
                </a:solidFill>
              </a:rPr>
              <a:pPr/>
              <a:t>1/15/2013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D1E2889-AF68-474F-8619-A6CAED8BC80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 xmlns:p14="http://schemas.microsoft.com/office/powerpoint/2010/main" val="27997170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FD48322-BEA7-4DA8-BF2D-4919ADB4EEAE}" type="datetime1">
              <a:rPr lang="en-US" smtClean="0">
                <a:solidFill>
                  <a:prstClr val="black">
                    <a:tint val="75000"/>
                  </a:prstClr>
                </a:solidFill>
              </a:rPr>
              <a:pPr/>
              <a:t>1/15/2013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AD1E2889-AF68-474F-8619-A6CAED8BC80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 xmlns:p14="http://schemas.microsoft.com/office/powerpoint/2010/main" val="10313956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1D3677D-3035-4AE6-957B-D4BAFD20F471}" type="datetime1">
              <a:rPr lang="en-US" smtClean="0">
                <a:solidFill>
                  <a:prstClr val="black">
                    <a:tint val="75000"/>
                  </a:prstClr>
                </a:solidFill>
              </a:rPr>
              <a:pPr/>
              <a:t>1/15/2013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buNone/>
              <a:defRPr/>
            </a:lvl1pPr>
          </a:lstStyle>
          <a:p>
            <a:fld id="{AD1E2889-AF68-474F-8619-A6CAED8BC80E}"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 xmlns:p14="http://schemas.microsoft.com/office/powerpoint/2010/main" val="39316486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D2589C-503A-4F28-9712-F15143922AA7}" type="datetime1">
              <a:rPr lang="en-US" smtClean="0">
                <a:solidFill>
                  <a:prstClr val="black">
                    <a:tint val="75000"/>
                  </a:prstClr>
                </a:solidFill>
              </a:rPr>
              <a:pPr/>
              <a:t>1/15/2013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AD1E2889-AF68-474F-8619-A6CAED8BC80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 xmlns:p14="http://schemas.microsoft.com/office/powerpoint/2010/main" val="4163236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36CB74-5DAE-4590-BDDF-409EF80AA925}" type="datetime1">
              <a:rPr lang="en-US" smtClean="0">
                <a:solidFill>
                  <a:prstClr val="black">
                    <a:tint val="75000"/>
                  </a:prstClr>
                </a:solidFill>
              </a:rPr>
              <a:pPr/>
              <a:t>1/15/2013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D1E2889-AF68-474F-8619-A6CAED8BC80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 xmlns:p14="http://schemas.microsoft.com/office/powerpoint/2010/main" val="25476838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5F90DDB-6378-4C05-8BDB-848DED5A3815}" type="datetime1">
              <a:rPr lang="en-US" smtClean="0">
                <a:solidFill>
                  <a:prstClr val="black">
                    <a:tint val="75000"/>
                  </a:prstClr>
                </a:solidFill>
              </a:rPr>
              <a:pPr/>
              <a:t>1/15/2013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D1E2889-AF68-474F-8619-A6CAED8BC80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 xmlns:p14="http://schemas.microsoft.com/office/powerpoint/2010/main" val="29686115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34FD91-A129-41BA-9438-3DDA36109A91}" type="datetime1">
              <a:rPr lang="en-US" smtClean="0">
                <a:solidFill>
                  <a:prstClr val="black">
                    <a:tint val="75000"/>
                  </a:prstClr>
                </a:solidFill>
              </a:rPr>
              <a:pPr/>
              <a:t>1/15/2013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1E2889-AF68-474F-8619-A6CAED8BC80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 xmlns:p14="http://schemas.microsoft.com/office/powerpoint/2010/main" val="26553166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71CE27-2808-4A40-8537-2BB81F684CAC}" type="datetime1">
              <a:rPr lang="en-US" smtClean="0">
                <a:solidFill>
                  <a:prstClr val="black">
                    <a:tint val="75000"/>
                  </a:prstClr>
                </a:solidFill>
              </a:rPr>
              <a:pPr/>
              <a:t>1/15/2013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D1E2889-AF68-474F-8619-A6CAED8BC80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 xmlns:p14="http://schemas.microsoft.com/office/powerpoint/2010/main" val="853819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cstate="print"/>
          <a:srcRect/>
          <a:stretch>
            <a:fillRect/>
          </a:stretch>
        </a:blipFill>
        <a:effectLst/>
      </p:bgPr>
    </p:bg>
    <p:spTree>
      <p:nvGrpSpPr>
        <p:cNvPr id="1" name=""/>
        <p:cNvGrpSpPr/>
        <p:nvPr/>
      </p:nvGrpSpPr>
      <p:grpSpPr>
        <a:xfrm>
          <a:off x="0" y="0"/>
          <a:ext cx="0" cy="0"/>
          <a:chOff x="0" y="0"/>
          <a:chExt cx="0" cy="0"/>
        </a:xfrm>
      </p:grpSpPr>
      <p:pic>
        <p:nvPicPr>
          <p:cNvPr id="1026" name="Picture 2" descr="top_headers"/>
          <p:cNvPicPr>
            <a:picLocks noChangeAspect="1" noChangeArrowheads="1"/>
          </p:cNvPicPr>
          <p:nvPr/>
        </p:nvPicPr>
        <p:blipFill>
          <a:blip r:embed="rId17" cstate="print">
            <a:extLst>
              <a:ext uri="{28A0092B-C50C-407E-A947-70E740481C1C}">
                <a14:useLocalDpi xmlns="" xmlns:a14="http://schemas.microsoft.com/office/drawing/2010/main" val="0"/>
              </a:ext>
            </a:extLst>
          </a:blip>
          <a:srcRect/>
          <a:stretch>
            <a:fillRect/>
          </a:stretch>
        </p:blipFill>
        <p:spPr bwMode="auto">
          <a:xfrm>
            <a:off x="304800" y="127000"/>
            <a:ext cx="8559800" cy="752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1143000" y="228600"/>
            <a:ext cx="7620000" cy="5635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body" idx="1"/>
          </p:nvPr>
        </p:nvSpPr>
        <p:spPr bwMode="auto">
          <a:xfrm>
            <a:off x="457200" y="1143000"/>
            <a:ext cx="8229600" cy="4800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8677" name="Rectangle 5"/>
          <p:cNvSpPr>
            <a:spLocks noGrp="1" noChangeArrowheads="1"/>
          </p:cNvSpPr>
          <p:nvPr>
            <p:ph type="sldNum" sz="quarter" idx="4"/>
          </p:nvPr>
        </p:nvSpPr>
        <p:spPr bwMode="auto">
          <a:xfrm>
            <a:off x="7772400" y="6553200"/>
            <a:ext cx="1371600" cy="1555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FontTx/>
              <a:buNone/>
              <a:defRPr sz="1000" b="1">
                <a:solidFill>
                  <a:schemeClr val="bg1"/>
                </a:solidFill>
                <a:latin typeface="Arial" charset="0"/>
                <a:cs typeface="Arial" charset="0"/>
              </a:defRPr>
            </a:lvl1pPr>
          </a:lstStyle>
          <a:p>
            <a:pPr>
              <a:defRPr/>
            </a:pPr>
            <a:fld id="{2305C4D8-A626-46A4-B1B2-181C8C5059B1}" type="slidenum">
              <a:rPr lang="en-US"/>
              <a:pPr>
                <a:defRPr/>
              </a:pPr>
              <a:t>‹#›</a:t>
            </a:fld>
            <a:endParaRPr lang="en-US"/>
          </a:p>
        </p:txBody>
      </p:sp>
      <p:pic>
        <p:nvPicPr>
          <p:cNvPr id="1030" name="Picture 6" descr="logo1"/>
          <p:cNvPicPr>
            <a:picLocks noChangeAspect="1" noChangeArrowheads="1"/>
          </p:cNvPicPr>
          <p:nvPr/>
        </p:nvPicPr>
        <p:blipFill>
          <a:blip r:embed="rId18" cstate="print">
            <a:extLst>
              <a:ext uri="{28A0092B-C50C-407E-A947-70E740481C1C}">
                <a14:useLocalDpi xmlns="" xmlns:a14="http://schemas.microsoft.com/office/drawing/2010/main" val="0"/>
              </a:ext>
            </a:extLst>
          </a:blip>
          <a:srcRect/>
          <a:stretch>
            <a:fillRect/>
          </a:stretch>
        </p:blipFill>
        <p:spPr bwMode="auto">
          <a:xfrm>
            <a:off x="393700" y="6080125"/>
            <a:ext cx="368300" cy="371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31" name="Picture 7" descr="logo2"/>
          <p:cNvPicPr>
            <a:picLocks noChangeAspect="1" noChangeArrowheads="1"/>
          </p:cNvPicPr>
          <p:nvPr/>
        </p:nvPicPr>
        <p:blipFill>
          <a:blip r:embed="rId19" cstate="print">
            <a:extLst>
              <a:ext uri="{28A0092B-C50C-407E-A947-70E740481C1C}">
                <a14:useLocalDpi xmlns="" xmlns:a14="http://schemas.microsoft.com/office/drawing/2010/main" val="0"/>
              </a:ext>
            </a:extLst>
          </a:blip>
          <a:srcRect/>
          <a:stretch>
            <a:fillRect/>
          </a:stretch>
        </p:blipFill>
        <p:spPr bwMode="auto">
          <a:xfrm>
            <a:off x="838200" y="6080125"/>
            <a:ext cx="381000" cy="371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32" name="Picture 8" descr="oer"/>
          <p:cNvPicPr>
            <a:picLocks noChangeAspect="1" noChangeArrowheads="1"/>
          </p:cNvPicPr>
          <p:nvPr/>
        </p:nvPicPr>
        <p:blipFill>
          <a:blip r:embed="rId20" cstate="print">
            <a:extLst>
              <a:ext uri="{28A0092B-C50C-407E-A947-70E740481C1C}">
                <a14:useLocalDpi xmlns="" xmlns:a14="http://schemas.microsoft.com/office/drawing/2010/main" val="0"/>
              </a:ext>
            </a:extLst>
          </a:blip>
          <a:srcRect/>
          <a:stretch>
            <a:fillRect/>
          </a:stretch>
        </p:blipFill>
        <p:spPr bwMode="auto">
          <a:xfrm>
            <a:off x="342900" y="114300"/>
            <a:ext cx="723900" cy="723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33" name="Text Box 10"/>
          <p:cNvSpPr txBox="1">
            <a:spLocks noChangeArrowheads="1"/>
          </p:cNvSpPr>
          <p:nvPr userDrawn="1"/>
        </p:nvSpPr>
        <p:spPr bwMode="auto">
          <a:xfrm>
            <a:off x="228600" y="6583363"/>
            <a:ext cx="2028119" cy="2769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spcBef>
                <a:spcPct val="0"/>
              </a:spcBef>
              <a:buFontTx/>
              <a:buNone/>
            </a:pPr>
            <a:r>
              <a:rPr lang="en-US" sz="1200" dirty="0" smtClean="0">
                <a:solidFill>
                  <a:schemeClr val="bg1"/>
                </a:solidFill>
              </a:rPr>
              <a:t>http</a:t>
            </a:r>
            <a:r>
              <a:rPr lang="en-US" sz="1200" dirty="0">
                <a:solidFill>
                  <a:schemeClr val="bg1"/>
                </a:solidFill>
              </a:rPr>
              <a:t>://publicaccess.nih.gov/</a:t>
            </a: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3" r:id="rId14"/>
  </p:sldLayoutIdLst>
  <p:timing>
    <p:tnLst>
      <p:par>
        <p:cTn id="1" dur="indefinite" restart="never" nodeType="tmRoot"/>
      </p:par>
    </p:tnLst>
  </p:timing>
  <p:hf hdr="0" ftr="0" dt="0"/>
  <p:txStyles>
    <p:titleStyle>
      <a:lvl1pPr algn="r" rtl="0" eaLnBrk="0" fontAlgn="base" hangingPunct="0">
        <a:spcBef>
          <a:spcPct val="0"/>
        </a:spcBef>
        <a:spcAft>
          <a:spcPct val="0"/>
        </a:spcAft>
        <a:defRPr sz="2400" b="1">
          <a:solidFill>
            <a:schemeClr val="bg1"/>
          </a:solidFill>
          <a:latin typeface="+mj-lt"/>
          <a:ea typeface="+mj-ea"/>
          <a:cs typeface="+mj-cs"/>
        </a:defRPr>
      </a:lvl1pPr>
      <a:lvl2pPr algn="r" rtl="0" eaLnBrk="0" fontAlgn="base" hangingPunct="0">
        <a:spcBef>
          <a:spcPct val="0"/>
        </a:spcBef>
        <a:spcAft>
          <a:spcPct val="0"/>
        </a:spcAft>
        <a:defRPr sz="2400" b="1">
          <a:solidFill>
            <a:schemeClr val="bg1"/>
          </a:solidFill>
          <a:latin typeface="Arial" charset="0"/>
          <a:cs typeface="Arial" charset="0"/>
        </a:defRPr>
      </a:lvl2pPr>
      <a:lvl3pPr algn="r" rtl="0" eaLnBrk="0" fontAlgn="base" hangingPunct="0">
        <a:spcBef>
          <a:spcPct val="0"/>
        </a:spcBef>
        <a:spcAft>
          <a:spcPct val="0"/>
        </a:spcAft>
        <a:defRPr sz="2400" b="1">
          <a:solidFill>
            <a:schemeClr val="bg1"/>
          </a:solidFill>
          <a:latin typeface="Arial" charset="0"/>
          <a:cs typeface="Arial" charset="0"/>
        </a:defRPr>
      </a:lvl3pPr>
      <a:lvl4pPr algn="r" rtl="0" eaLnBrk="0" fontAlgn="base" hangingPunct="0">
        <a:spcBef>
          <a:spcPct val="0"/>
        </a:spcBef>
        <a:spcAft>
          <a:spcPct val="0"/>
        </a:spcAft>
        <a:defRPr sz="2400" b="1">
          <a:solidFill>
            <a:schemeClr val="bg1"/>
          </a:solidFill>
          <a:latin typeface="Arial" charset="0"/>
          <a:cs typeface="Arial" charset="0"/>
        </a:defRPr>
      </a:lvl4pPr>
      <a:lvl5pPr algn="r" rtl="0" eaLnBrk="0" fontAlgn="base" hangingPunct="0">
        <a:spcBef>
          <a:spcPct val="0"/>
        </a:spcBef>
        <a:spcAft>
          <a:spcPct val="0"/>
        </a:spcAft>
        <a:defRPr sz="2400" b="1">
          <a:solidFill>
            <a:schemeClr val="bg1"/>
          </a:solidFill>
          <a:latin typeface="Arial" charset="0"/>
          <a:cs typeface="Arial" charset="0"/>
        </a:defRPr>
      </a:lvl5pPr>
      <a:lvl6pPr marL="457200" algn="r" rtl="0" fontAlgn="base">
        <a:spcBef>
          <a:spcPct val="0"/>
        </a:spcBef>
        <a:spcAft>
          <a:spcPct val="0"/>
        </a:spcAft>
        <a:defRPr sz="2400" b="1">
          <a:solidFill>
            <a:schemeClr val="bg1"/>
          </a:solidFill>
          <a:latin typeface="Arial" charset="0"/>
          <a:cs typeface="Arial" charset="0"/>
        </a:defRPr>
      </a:lvl6pPr>
      <a:lvl7pPr marL="914400" algn="r" rtl="0" fontAlgn="base">
        <a:spcBef>
          <a:spcPct val="0"/>
        </a:spcBef>
        <a:spcAft>
          <a:spcPct val="0"/>
        </a:spcAft>
        <a:defRPr sz="2400" b="1">
          <a:solidFill>
            <a:schemeClr val="bg1"/>
          </a:solidFill>
          <a:latin typeface="Arial" charset="0"/>
          <a:cs typeface="Arial" charset="0"/>
        </a:defRPr>
      </a:lvl7pPr>
      <a:lvl8pPr marL="1371600" algn="r" rtl="0" fontAlgn="base">
        <a:spcBef>
          <a:spcPct val="0"/>
        </a:spcBef>
        <a:spcAft>
          <a:spcPct val="0"/>
        </a:spcAft>
        <a:defRPr sz="2400" b="1">
          <a:solidFill>
            <a:schemeClr val="bg1"/>
          </a:solidFill>
          <a:latin typeface="Arial" charset="0"/>
          <a:cs typeface="Arial" charset="0"/>
        </a:defRPr>
      </a:lvl8pPr>
      <a:lvl9pPr marL="1828800" algn="r" rtl="0" fontAlgn="base">
        <a:spcBef>
          <a:spcPct val="0"/>
        </a:spcBef>
        <a:spcAft>
          <a:spcPct val="0"/>
        </a:spcAft>
        <a:defRPr sz="2400" b="1">
          <a:solidFill>
            <a:schemeClr val="bg1"/>
          </a:solidFill>
          <a:latin typeface="Arial" charset="0"/>
          <a:cs typeface="Arial" charset="0"/>
        </a:defRPr>
      </a:lvl9pPr>
    </p:titleStyle>
    <p:body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rgbClr val="003366"/>
          </a:solidFill>
          <a:latin typeface="+mn-lt"/>
          <a:cs typeface="+mn-cs"/>
        </a:defRPr>
      </a:lvl2pPr>
      <a:lvl3pPr marL="1143000" indent="-228600" algn="l" rtl="0" eaLnBrk="0" fontAlgn="base" hangingPunct="0">
        <a:spcBef>
          <a:spcPct val="20000"/>
        </a:spcBef>
        <a:spcAft>
          <a:spcPct val="0"/>
        </a:spcAft>
        <a:buChar char="•"/>
        <a:defRPr>
          <a:solidFill>
            <a:schemeClr val="tx1"/>
          </a:solidFill>
          <a:latin typeface="+mn-lt"/>
          <a:cs typeface="+mn-cs"/>
        </a:defRPr>
      </a:lvl3pPr>
      <a:lvl4pPr marL="1600200" indent="-228600" algn="l" rtl="0" eaLnBrk="0" fontAlgn="base" hangingPunct="0">
        <a:spcBef>
          <a:spcPct val="20000"/>
        </a:spcBef>
        <a:spcAft>
          <a:spcPct val="0"/>
        </a:spcAft>
        <a:buChar char="–"/>
        <a:defRPr>
          <a:solidFill>
            <a:schemeClr val="tx1"/>
          </a:solidFill>
          <a:latin typeface="+mn-lt"/>
          <a:cs typeface="+mn-cs"/>
        </a:defRPr>
      </a:lvl4pPr>
      <a:lvl5pPr marL="2057400" indent="-228600" algn="l" rtl="0" eaLnBrk="0" fontAlgn="base" hangingPunct="0">
        <a:spcBef>
          <a:spcPct val="20000"/>
        </a:spcBef>
        <a:spcAft>
          <a:spcPct val="0"/>
        </a:spcAft>
        <a:buChar char="»"/>
        <a:defRPr>
          <a:solidFill>
            <a:schemeClr val="tx1"/>
          </a:solidFill>
          <a:latin typeface="+mn-lt"/>
          <a:cs typeface="+mn-cs"/>
        </a:defRPr>
      </a:lvl5pPr>
      <a:lvl6pPr marL="2514600" indent="-228600" algn="l" rtl="0" fontAlgn="base">
        <a:spcBef>
          <a:spcPct val="20000"/>
        </a:spcBef>
        <a:spcAft>
          <a:spcPct val="0"/>
        </a:spcAft>
        <a:buChar char="»"/>
        <a:defRPr>
          <a:solidFill>
            <a:schemeClr val="tx1"/>
          </a:solidFill>
          <a:latin typeface="+mn-lt"/>
          <a:cs typeface="+mn-cs"/>
        </a:defRPr>
      </a:lvl6pPr>
      <a:lvl7pPr marL="2971800" indent="-228600" algn="l" rtl="0" fontAlgn="base">
        <a:spcBef>
          <a:spcPct val="20000"/>
        </a:spcBef>
        <a:spcAft>
          <a:spcPct val="0"/>
        </a:spcAft>
        <a:buChar char="»"/>
        <a:defRPr>
          <a:solidFill>
            <a:schemeClr val="tx1"/>
          </a:solidFill>
          <a:latin typeface="+mn-lt"/>
          <a:cs typeface="+mn-cs"/>
        </a:defRPr>
      </a:lvl7pPr>
      <a:lvl8pPr marL="3429000" indent="-228600" algn="l" rtl="0" fontAlgn="base">
        <a:spcBef>
          <a:spcPct val="20000"/>
        </a:spcBef>
        <a:spcAft>
          <a:spcPct val="0"/>
        </a:spcAft>
        <a:buChar char="»"/>
        <a:defRPr>
          <a:solidFill>
            <a:schemeClr val="tx1"/>
          </a:solidFill>
          <a:latin typeface="+mn-lt"/>
          <a:cs typeface="+mn-cs"/>
        </a:defRPr>
      </a:lvl8pPr>
      <a:lvl9pPr marL="3886200" indent="-228600" algn="l" rtl="0" fontAlgn="base">
        <a:spcBef>
          <a:spcPct val="20000"/>
        </a:spcBef>
        <a:spcAft>
          <a:spcPct val="0"/>
        </a:spcAft>
        <a:buChar char="»"/>
        <a:defRPr>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buFontTx/>
              <a:buNone/>
            </a:pPr>
            <a:fld id="{1B6FF6BE-8918-48FB-BE31-8B1F92367343}" type="datetime1">
              <a:rPr lang="en-US" smtClean="0">
                <a:solidFill>
                  <a:prstClr val="black">
                    <a:tint val="75000"/>
                  </a:prstClr>
                </a:solidFill>
                <a:latin typeface="Calibri"/>
                <a:cs typeface="+mn-cs"/>
              </a:rPr>
              <a:pPr fontAlgn="auto">
                <a:spcBef>
                  <a:spcPts val="0"/>
                </a:spcBef>
                <a:spcAft>
                  <a:spcPts val="0"/>
                </a:spcAft>
                <a:buFontTx/>
                <a:buNone/>
              </a:pPr>
              <a:t>1/15/2013</a:t>
            </a:fld>
            <a:endParaRPr lang="en-US">
              <a:solidFill>
                <a:prstClr val="black">
                  <a:tint val="75000"/>
                </a:prstClr>
              </a:solidFill>
              <a:latin typeface="Calibri"/>
              <a:cs typeface="+mn-cs"/>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buFontTx/>
              <a:buNone/>
            </a:pPr>
            <a:endParaRPr lang="en-US">
              <a:solidFill>
                <a:prstClr val="black">
                  <a:tint val="75000"/>
                </a:prstClr>
              </a:solidFill>
              <a:latin typeface="Calibri"/>
              <a:cs typeface="+mn-cs"/>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buFontTx/>
              <a:buNone/>
            </a:pPr>
            <a:fld id="{AD1E2889-AF68-474F-8619-A6CAED8BC80E}" type="slidenum">
              <a:rPr lang="en-US" smtClean="0">
                <a:solidFill>
                  <a:prstClr val="black">
                    <a:tint val="75000"/>
                  </a:prstClr>
                </a:solidFill>
                <a:latin typeface="Calibri"/>
                <a:cs typeface="+mn-cs"/>
              </a:rPr>
              <a:pPr fontAlgn="auto">
                <a:spcBef>
                  <a:spcPts val="0"/>
                </a:spcBef>
                <a:spcAft>
                  <a:spcPts val="0"/>
                </a:spcAft>
                <a:buFontTx/>
                <a:buNone/>
              </a:pPr>
              <a:t>‹#›</a:t>
            </a:fld>
            <a:endParaRPr lang="en-US">
              <a:solidFill>
                <a:prstClr val="black">
                  <a:tint val="75000"/>
                </a:prstClr>
              </a:solidFill>
              <a:latin typeface="Calibri"/>
              <a:cs typeface="+mn-cs"/>
            </a:endParaRPr>
          </a:p>
        </p:txBody>
      </p:sp>
    </p:spTree>
    <p:extLst>
      <p:ext uri="{BB962C8B-B14F-4D97-AF65-F5344CB8AC3E}">
        <p14:creationId xmlns="" xmlns:p14="http://schemas.microsoft.com/office/powerpoint/2010/main" val="1112655410"/>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grants.nih.gov/grants/guide/notice-files/NOT-OD-08-033.html"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hyperlink" Target="http://grants.nih.gov/grants/guide/notice-files/NOT-OD-09-071.html"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hyperlink" Target="http://genesdev.cshlp.org/content/current"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online.wsj.com/article_email/SB114893698047965609-IMyQjAxMDE2NDM4MTkzMzE2Wj.html"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publicaccess.nih.gov/submit_process_journals.htm" TargetMode="External"/><Relationship Id="rId7" Type="http://schemas.openxmlformats.org/officeDocument/2006/relationships/hyperlink" Target="http://publicaccess.nih.gov/citation_methods.htm"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www.nihms.nih.gov/" TargetMode="External"/><Relationship Id="rId5" Type="http://schemas.openxmlformats.org/officeDocument/2006/relationships/hyperlink" Target="http://www.pubmedcentral.nih.gov/" TargetMode="External"/><Relationship Id="rId4" Type="http://schemas.openxmlformats.org/officeDocument/2006/relationships/hyperlink" Target="http://publicaccess.nih.gov/select_deposit_publishers.htm"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publicaccess.nih.gov/submit_process.htm"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publicaccess.nih.gov/citation_methods.htm"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8.jpeg"/><Relationship Id="rId4"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hyperlink" Target="http://grants.nih.gov/grants/rppr/"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www.pubmedcentral.nih.gov/utils/pacm/" TargetMode="External"/><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0.xml"/></Relationships>
</file>

<file path=ppt/slides/_rels/slide4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1.png"/><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2.png"/><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3.png"/><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publicaccess.nih.gov/"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hyperlink" Target="http://publicaccess.nih.gov/nih_employee_procedures.htm" TargetMode="Externa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8" Type="http://schemas.openxmlformats.org/officeDocument/2006/relationships/hyperlink" Target="mailto:Bart.Trawick@nih.gov" TargetMode="External"/><Relationship Id="rId3" Type="http://schemas.openxmlformats.org/officeDocument/2006/relationships/hyperlink" Target="http://publicaccess.nih.gov/" TargetMode="External"/><Relationship Id="rId7" Type="http://schemas.openxmlformats.org/officeDocument/2006/relationships/hyperlink" Target="mailto:Scarlett.Gibb@nih.gov" TargetMode="External"/><Relationship Id="rId2" Type="http://schemas.openxmlformats.org/officeDocument/2006/relationships/hyperlink" Target="mailto:PublicAccess@nih.gov" TargetMode="External"/><Relationship Id="rId1" Type="http://schemas.openxmlformats.org/officeDocument/2006/relationships/slideLayout" Target="../slideLayouts/slideLayout2.xml"/><Relationship Id="rId6" Type="http://schemas.openxmlformats.org/officeDocument/2006/relationships/hyperlink" Target="mailto:Neil.Thakur@nih.gov" TargetMode="External"/><Relationship Id="rId5" Type="http://schemas.openxmlformats.org/officeDocument/2006/relationships/hyperlink" Target="http://www.grants.nih.gov/" TargetMode="External"/><Relationship Id="rId10" Type="http://schemas.openxmlformats.org/officeDocument/2006/relationships/hyperlink" Target="http://publicaccess.nih.gov/sponsored.htm" TargetMode="External"/><Relationship Id="rId4" Type="http://schemas.openxmlformats.org/officeDocument/2006/relationships/hyperlink" Target="http://grants.nih.gov/grants/guide/notice-files/NOT-OD-12-160.html" TargetMode="External"/><Relationship Id="rId9" Type="http://schemas.openxmlformats.org/officeDocument/2006/relationships/hyperlink" Target="mailto:peter.cooper2@nih.gov" TargetMode="Externa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2B35B82A-4C25-4863-80F5-836F661C97C2}" type="slidenum">
              <a:rPr lang="en-US" sz="1000" smtClean="0">
                <a:solidFill>
                  <a:schemeClr val="bg1"/>
                </a:solidFill>
              </a:rPr>
              <a:pPr eaLnBrk="1" hangingPunct="1"/>
              <a:t>1</a:t>
            </a:fld>
            <a:endParaRPr lang="en-US" sz="1000" smtClean="0">
              <a:solidFill>
                <a:schemeClr val="bg1"/>
              </a:solidFill>
            </a:endParaRPr>
          </a:p>
        </p:txBody>
      </p:sp>
      <p:sp>
        <p:nvSpPr>
          <p:cNvPr id="2051" name="Rectangle 2"/>
          <p:cNvSpPr>
            <a:spLocks noGrp="1" noChangeArrowheads="1"/>
          </p:cNvSpPr>
          <p:nvPr>
            <p:ph type="ctrTitle"/>
          </p:nvPr>
        </p:nvSpPr>
        <p:spPr>
          <a:xfrm>
            <a:off x="458788" y="923925"/>
            <a:ext cx="8299450" cy="1689100"/>
          </a:xfrm>
        </p:spPr>
        <p:txBody>
          <a:bodyPr/>
          <a:lstStyle/>
          <a:p>
            <a:pPr algn="ctr" eaLnBrk="1" hangingPunct="1"/>
            <a:r>
              <a:rPr lang="en-US" sz="3600" dirty="0" smtClean="0">
                <a:solidFill>
                  <a:srgbClr val="009900"/>
                </a:solidFill>
              </a:rPr>
              <a:t>Changes to the NIH Public Access Policy and the Implications</a:t>
            </a:r>
            <a:endParaRPr lang="en-US" sz="3200" dirty="0" smtClean="0">
              <a:solidFill>
                <a:srgbClr val="009900"/>
              </a:solidFill>
            </a:endParaRPr>
          </a:p>
        </p:txBody>
      </p:sp>
      <p:sp>
        <p:nvSpPr>
          <p:cNvPr id="2052" name="TextBox 4"/>
          <p:cNvSpPr txBox="1">
            <a:spLocks noChangeArrowheads="1"/>
          </p:cNvSpPr>
          <p:nvPr/>
        </p:nvSpPr>
        <p:spPr bwMode="auto">
          <a:xfrm>
            <a:off x="4648200" y="295275"/>
            <a:ext cx="4210050"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buFontTx/>
              <a:buNone/>
            </a:pPr>
            <a:r>
              <a:rPr lang="en-US">
                <a:solidFill>
                  <a:schemeClr val="bg1"/>
                </a:solidFill>
              </a:rPr>
              <a:t>NIH Extramural Staff Training</a:t>
            </a:r>
          </a:p>
        </p:txBody>
      </p:sp>
      <p:sp>
        <p:nvSpPr>
          <p:cNvPr id="2053" name="Rectangle 3"/>
          <p:cNvSpPr txBox="1">
            <a:spLocks noChangeArrowheads="1"/>
          </p:cNvSpPr>
          <p:nvPr/>
        </p:nvSpPr>
        <p:spPr bwMode="auto">
          <a:xfrm>
            <a:off x="1262063" y="2747963"/>
            <a:ext cx="6400800" cy="1752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endParaRPr lang="en-US" dirty="0"/>
          </a:p>
          <a:p>
            <a:pPr algn="ctr" eaLnBrk="1" hangingPunct="1">
              <a:buFontTx/>
              <a:buNone/>
            </a:pPr>
            <a:r>
              <a:rPr lang="en-US" dirty="0" smtClean="0"/>
              <a:t>January 15</a:t>
            </a:r>
            <a:r>
              <a:rPr lang="en-US" smtClean="0"/>
              <a:t>, </a:t>
            </a:r>
            <a:r>
              <a:rPr lang="en-US" smtClean="0"/>
              <a:t>2013</a:t>
            </a:r>
            <a:endParaRPr lang="en-US" dirty="0"/>
          </a:p>
          <a:p>
            <a:pPr algn="ctr" eaLnBrk="1" hangingPunct="1">
              <a:buFontTx/>
              <a:buNone/>
            </a:pPr>
            <a:r>
              <a:rPr lang="en-US" dirty="0" smtClean="0"/>
              <a:t>Peter Cooper, Scarlett </a:t>
            </a:r>
            <a:r>
              <a:rPr lang="en-US" dirty="0"/>
              <a:t>Gibb, Neil Thakur, Bart Trawick</a:t>
            </a:r>
          </a:p>
        </p:txBody>
      </p:sp>
      <p:pic>
        <p:nvPicPr>
          <p:cNvPr id="2054" name="Picture 8" descr="https://oer-sharepoint.nih.gov/DCO/RegionalSeminars/Picture/Trawick.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l="26750" t="12025" r="24480" b="20174"/>
          <a:stretch>
            <a:fillRect/>
          </a:stretch>
        </p:blipFill>
        <p:spPr bwMode="auto">
          <a:xfrm>
            <a:off x="6729413" y="4608513"/>
            <a:ext cx="1133475" cy="1576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5" name="Picture 6" descr="https://oer-sharepoint.nih.gov/DCO/RegionalSeminars/Picture/Thakur.JPG"/>
          <p:cNvPicPr>
            <a:picLocks noChangeAspect="1" noChangeArrowheads="1"/>
          </p:cNvPicPr>
          <p:nvPr/>
        </p:nvPicPr>
        <p:blipFill>
          <a:blip r:embed="rId4" cstate="print">
            <a:extLst>
              <a:ext uri="{28A0092B-C50C-407E-A947-70E740481C1C}">
                <a14:useLocalDpi xmlns="" xmlns:a14="http://schemas.microsoft.com/office/drawing/2010/main" val="0"/>
              </a:ext>
            </a:extLst>
          </a:blip>
          <a:srcRect l="30396" t="20294" r="31763" b="24387"/>
          <a:stretch>
            <a:fillRect/>
          </a:stretch>
        </p:blipFill>
        <p:spPr bwMode="auto">
          <a:xfrm>
            <a:off x="4841975" y="4608513"/>
            <a:ext cx="1438275" cy="1576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6" name="Picture 4" descr="https://oer-sharepoint.nih.gov/DCO/RegionalSeminars/Picture/Gibb.jpg"/>
          <p:cNvPicPr>
            <a:picLocks noChangeAspect="1" noChangeArrowheads="1"/>
          </p:cNvPicPr>
          <p:nvPr/>
        </p:nvPicPr>
        <p:blipFill>
          <a:blip r:embed="rId5" cstate="print">
            <a:extLst>
              <a:ext uri="{28A0092B-C50C-407E-A947-70E740481C1C}">
                <a14:useLocalDpi xmlns="" xmlns:a14="http://schemas.microsoft.com/office/drawing/2010/main" val="0"/>
              </a:ext>
            </a:extLst>
          </a:blip>
          <a:srcRect l="16241" t="8614" r="16241" b="25639"/>
          <a:stretch>
            <a:fillRect/>
          </a:stretch>
        </p:blipFill>
        <p:spPr bwMode="auto">
          <a:xfrm>
            <a:off x="3059383" y="4608513"/>
            <a:ext cx="1362075" cy="15763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Picture 2"/>
          <p:cNvPicPr>
            <a:picLocks noChangeArrowheads="1"/>
          </p:cNvPicPr>
          <p:nvPr/>
        </p:nvPicPr>
        <p:blipFill rotWithShape="1">
          <a:blip r:embed="rId6" cstate="print">
            <a:extLst>
              <a:ext uri="{28A0092B-C50C-407E-A947-70E740481C1C}">
                <a14:useLocalDpi xmlns="" xmlns:a14="http://schemas.microsoft.com/office/drawing/2010/main" val="0"/>
              </a:ext>
            </a:extLst>
          </a:blip>
          <a:srcRect l="19734" t="4611" r="19227" b="27659"/>
          <a:stretch/>
        </p:blipFill>
        <p:spPr bwMode="auto">
          <a:xfrm>
            <a:off x="1408383" y="4586913"/>
            <a:ext cx="1227813" cy="15979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8134ACB5-271A-4B79-92FD-9C369173361A}" type="slidenum">
              <a:rPr lang="en-US" sz="1000" smtClean="0">
                <a:solidFill>
                  <a:schemeClr val="bg1"/>
                </a:solidFill>
              </a:rPr>
              <a:pPr eaLnBrk="1" hangingPunct="1"/>
              <a:t>2</a:t>
            </a:fld>
            <a:endParaRPr lang="en-US" sz="1000" smtClean="0">
              <a:solidFill>
                <a:schemeClr val="bg1"/>
              </a:solidFill>
            </a:endParaRPr>
          </a:p>
        </p:txBody>
      </p:sp>
      <p:sp>
        <p:nvSpPr>
          <p:cNvPr id="3075" name="Rectangle 2"/>
          <p:cNvSpPr>
            <a:spLocks noGrp="1" noChangeArrowheads="1"/>
          </p:cNvSpPr>
          <p:nvPr>
            <p:ph type="title"/>
          </p:nvPr>
        </p:nvSpPr>
        <p:spPr/>
        <p:txBody>
          <a:bodyPr/>
          <a:lstStyle/>
          <a:p>
            <a:pPr eaLnBrk="1" hangingPunct="1"/>
            <a:r>
              <a:rPr lang="en-US" dirty="0" smtClean="0"/>
              <a:t>Today’s Discussion: </a:t>
            </a:r>
            <a:r>
              <a:rPr lang="en-US" dirty="0"/>
              <a:t>The NIH Public Access Policy </a:t>
            </a:r>
            <a:r>
              <a:rPr lang="en-US" dirty="0" smtClean="0"/>
              <a:t> </a:t>
            </a:r>
          </a:p>
        </p:txBody>
      </p:sp>
      <p:sp>
        <p:nvSpPr>
          <p:cNvPr id="3076" name="Rectangle 3"/>
          <p:cNvSpPr>
            <a:spLocks noGrp="1" noChangeArrowheads="1"/>
          </p:cNvSpPr>
          <p:nvPr>
            <p:ph type="body" idx="1"/>
          </p:nvPr>
        </p:nvSpPr>
        <p:spPr/>
        <p:txBody>
          <a:bodyPr/>
          <a:lstStyle/>
          <a:p>
            <a:pPr marL="457200" indent="-457200" eaLnBrk="1" hangingPunct="1">
              <a:buFont typeface="+mj-lt"/>
              <a:buAutoNum type="arabicPeriod"/>
            </a:pPr>
            <a:r>
              <a:rPr lang="en-US" dirty="0" smtClean="0"/>
              <a:t>The </a:t>
            </a:r>
            <a:r>
              <a:rPr lang="en-US" dirty="0"/>
              <a:t>Basics</a:t>
            </a:r>
          </a:p>
          <a:p>
            <a:pPr marL="457200" indent="-457200" eaLnBrk="1" hangingPunct="1">
              <a:buFont typeface="+mj-lt"/>
              <a:buAutoNum type="arabicPeriod"/>
            </a:pPr>
            <a:r>
              <a:rPr lang="en-US" dirty="0"/>
              <a:t>Awardee Tasks</a:t>
            </a:r>
          </a:p>
          <a:p>
            <a:pPr marL="457200" indent="-457200" eaLnBrk="1" hangingPunct="1">
              <a:buFont typeface="+mj-lt"/>
              <a:buAutoNum type="arabicPeriod"/>
            </a:pPr>
            <a:r>
              <a:rPr lang="en-US" dirty="0" smtClean="0"/>
              <a:t>An Example of Who Does What</a:t>
            </a:r>
          </a:p>
          <a:p>
            <a:pPr marL="457200" indent="-457200" eaLnBrk="1" hangingPunct="1">
              <a:buFont typeface="+mj-lt"/>
              <a:buAutoNum type="arabicPeriod"/>
            </a:pPr>
            <a:r>
              <a:rPr lang="en-US" dirty="0" smtClean="0"/>
              <a:t>Change </a:t>
            </a:r>
            <a:r>
              <a:rPr lang="en-US" dirty="0"/>
              <a:t>Happens: What’s new</a:t>
            </a:r>
          </a:p>
          <a:p>
            <a:pPr marL="457200" indent="-457200" eaLnBrk="1" hangingPunct="1">
              <a:buFont typeface="+mj-lt"/>
              <a:buAutoNum type="arabicPeriod"/>
            </a:pPr>
            <a:r>
              <a:rPr lang="en-US" dirty="0"/>
              <a:t>My NCBI Features: A </a:t>
            </a:r>
            <a:r>
              <a:rPr lang="en-US" dirty="0" smtClean="0"/>
              <a:t>Primer </a:t>
            </a:r>
            <a:endParaRPr lang="en-US" dirty="0"/>
          </a:p>
          <a:p>
            <a:pPr marL="457200" indent="-457200" eaLnBrk="1" hangingPunct="1">
              <a:buFont typeface="+mj-lt"/>
              <a:buAutoNum type="arabicPeriod"/>
            </a:pPr>
            <a:r>
              <a:rPr lang="en-US" dirty="0" smtClean="0"/>
              <a:t>An Introduction to the Public Access Compliance Monitor</a:t>
            </a:r>
            <a:endParaRPr lang="en-US" dirty="0"/>
          </a:p>
          <a:p>
            <a:pPr marL="457200" indent="-457200" eaLnBrk="1" hangingPunct="1">
              <a:buFont typeface="+mj-lt"/>
              <a:buAutoNum type="arabicPeriod"/>
            </a:pPr>
            <a:r>
              <a:rPr lang="en-US" dirty="0" smtClean="0"/>
              <a:t>Ways Institutions Can Ensure Compliance</a:t>
            </a:r>
            <a:endParaRPr lang="en-US" dirty="0"/>
          </a:p>
          <a:p>
            <a:pPr marL="457200" indent="-457200" eaLnBrk="1" hangingPunct="1">
              <a:buFont typeface="+mj-lt"/>
              <a:buAutoNum type="arabicPeriod"/>
            </a:pPr>
            <a:r>
              <a:rPr lang="en-US" dirty="0" smtClean="0"/>
              <a:t>Questions and Discussion</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1"/>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93AD2AFB-62A1-47CC-A8BC-E4D1CF715749}" type="slidenum">
              <a:rPr lang="en-US" sz="1000" smtClean="0">
                <a:solidFill>
                  <a:schemeClr val="bg1"/>
                </a:solidFill>
              </a:rPr>
              <a:pPr eaLnBrk="1" hangingPunct="1"/>
              <a:t>3</a:t>
            </a:fld>
            <a:endParaRPr lang="en-US" sz="1000" smtClean="0">
              <a:solidFill>
                <a:schemeClr val="bg1"/>
              </a:solidFill>
            </a:endParaRPr>
          </a:p>
        </p:txBody>
      </p:sp>
      <p:sp>
        <p:nvSpPr>
          <p:cNvPr id="8195" name="Title 2"/>
          <p:cNvSpPr>
            <a:spLocks noGrp="1"/>
          </p:cNvSpPr>
          <p:nvPr>
            <p:ph type="title" idx="4294967295"/>
          </p:nvPr>
        </p:nvSpPr>
        <p:spPr/>
        <p:txBody>
          <a:bodyPr/>
          <a:lstStyle/>
          <a:p>
            <a:r>
              <a:rPr lang="en-US" dirty="0" smtClean="0"/>
              <a:t>Poll: Who is joining us today?</a:t>
            </a:r>
          </a:p>
        </p:txBody>
      </p:sp>
      <p:sp>
        <p:nvSpPr>
          <p:cNvPr id="4" name="Text Placeholder 3"/>
          <p:cNvSpPr>
            <a:spLocks noGrp="1"/>
          </p:cNvSpPr>
          <p:nvPr>
            <p:ph type="body" idx="4294967295"/>
          </p:nvPr>
        </p:nvSpPr>
        <p:spPr/>
        <p:txBody>
          <a:bodyPr/>
          <a:lstStyle/>
          <a:p>
            <a:pPr marL="857250" lvl="1" indent="-457200">
              <a:buFont typeface="+mj-lt"/>
              <a:buAutoNum type="alphaUcPeriod"/>
            </a:pPr>
            <a:r>
              <a:rPr lang="en-US" dirty="0" smtClean="0"/>
              <a:t>Employee of an office of sponsored research</a:t>
            </a:r>
          </a:p>
          <a:p>
            <a:pPr marL="857250" lvl="1" indent="-457200">
              <a:buFont typeface="+mj-lt"/>
              <a:buAutoNum type="alphaUcPeriod"/>
            </a:pPr>
            <a:r>
              <a:rPr lang="en-US" dirty="0" smtClean="0"/>
              <a:t>Administrator for a project, team, lab or center</a:t>
            </a:r>
          </a:p>
          <a:p>
            <a:pPr marL="857250" lvl="1" indent="-457200">
              <a:buFont typeface="+mj-lt"/>
              <a:buAutoNum type="alphaUcPeriod"/>
            </a:pPr>
            <a:r>
              <a:rPr lang="en-US" dirty="0" smtClean="0"/>
              <a:t>Librarian</a:t>
            </a:r>
          </a:p>
          <a:p>
            <a:pPr marL="857250" lvl="1" indent="-457200">
              <a:buFont typeface="+mj-lt"/>
              <a:buAutoNum type="alphaUcPeriod"/>
            </a:pPr>
            <a:r>
              <a:rPr lang="en-US" dirty="0" smtClean="0"/>
              <a:t>Investigator and/or author of NIH supported papers</a:t>
            </a:r>
          </a:p>
          <a:p>
            <a:pPr marL="857250" lvl="1" indent="-457200">
              <a:buFont typeface="+mj-lt"/>
              <a:buAutoNum type="alphaUcPeriod"/>
            </a:pPr>
            <a:r>
              <a:rPr lang="en-US" dirty="0" smtClean="0"/>
              <a:t>Other</a:t>
            </a:r>
          </a:p>
          <a:p>
            <a:pPr marL="0" indent="0">
              <a:buFontTx/>
              <a:buNone/>
            </a:pPr>
            <a:r>
              <a:rPr lang="en-US" dirty="0" smtClean="0"/>
              <a:t>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F4528273-EA4F-4ED1-9C2A-2F4F5DD2A478}" type="slidenum">
              <a:rPr lang="en-US" sz="1000" smtClean="0">
                <a:solidFill>
                  <a:schemeClr val="bg1"/>
                </a:solidFill>
              </a:rPr>
              <a:pPr eaLnBrk="1" hangingPunct="1"/>
              <a:t>4</a:t>
            </a:fld>
            <a:endParaRPr lang="en-US" sz="1000" smtClean="0">
              <a:solidFill>
                <a:schemeClr val="bg1"/>
              </a:solidFill>
            </a:endParaRPr>
          </a:p>
        </p:txBody>
      </p:sp>
      <p:sp>
        <p:nvSpPr>
          <p:cNvPr id="4099" name="Rectangle 3"/>
          <p:cNvSpPr>
            <a:spLocks noGrp="1" noChangeArrowheads="1"/>
          </p:cNvSpPr>
          <p:nvPr>
            <p:ph type="body" idx="1"/>
          </p:nvPr>
        </p:nvSpPr>
        <p:spPr/>
        <p:txBody>
          <a:bodyPr/>
          <a:lstStyle/>
          <a:p>
            <a:pPr algn="ctr" eaLnBrk="1" hangingPunct="1">
              <a:buFontTx/>
              <a:buNone/>
            </a:pPr>
            <a:endParaRPr lang="en-US" sz="3200" dirty="0" smtClean="0"/>
          </a:p>
          <a:p>
            <a:pPr lvl="4" eaLnBrk="1" hangingPunct="1">
              <a:buFontTx/>
              <a:buNone/>
            </a:pPr>
            <a:r>
              <a:rPr lang="en-US" sz="3000" b="1" dirty="0" smtClean="0">
                <a:solidFill>
                  <a:srgbClr val="009900"/>
                </a:solidFill>
              </a:rPr>
              <a:t>1) The Basics:  </a:t>
            </a:r>
          </a:p>
          <a:p>
            <a:pPr lvl="4" eaLnBrk="1" hangingPunct="1"/>
            <a:endParaRPr lang="en-US" sz="2600" dirty="0" smtClean="0"/>
          </a:p>
          <a:p>
            <a:pPr lvl="4" eaLnBrk="1" hangingPunct="1">
              <a:buFont typeface="Arial" pitchFamily="34" charset="0"/>
              <a:buChar char="•"/>
            </a:pPr>
            <a:r>
              <a:rPr lang="en-US" sz="2600" dirty="0" smtClean="0"/>
              <a:t>The Policy</a:t>
            </a:r>
          </a:p>
          <a:p>
            <a:pPr lvl="4" eaLnBrk="1" hangingPunct="1">
              <a:buFont typeface="Arial" pitchFamily="34" charset="0"/>
              <a:buChar char="•"/>
            </a:pPr>
            <a:r>
              <a:rPr lang="en-US" sz="2600" dirty="0" smtClean="0"/>
              <a:t>It’s Implication</a:t>
            </a:r>
          </a:p>
          <a:p>
            <a:pPr algn="ctr" eaLnBrk="1" hangingPunct="1">
              <a:buFontTx/>
              <a:buNone/>
            </a:pPr>
            <a:endParaRPr lang="en-US" sz="32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1"/>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F8AEB372-5198-4B73-AF79-2EC797DF2B5C}" type="slidenum">
              <a:rPr lang="en-US" sz="1000" smtClean="0">
                <a:solidFill>
                  <a:schemeClr val="bg1"/>
                </a:solidFill>
              </a:rPr>
              <a:pPr eaLnBrk="1" hangingPunct="1"/>
              <a:t>5</a:t>
            </a:fld>
            <a:endParaRPr lang="en-US" sz="1000" smtClean="0">
              <a:solidFill>
                <a:schemeClr val="bg1"/>
              </a:solidFill>
            </a:endParaRPr>
          </a:p>
        </p:txBody>
      </p:sp>
      <p:sp>
        <p:nvSpPr>
          <p:cNvPr id="5123" name="Rectangle 5"/>
          <p:cNvSpPr txBox="1">
            <a:spLocks noGrp="1" noChangeArrowheads="1"/>
          </p:cNvSpPr>
          <p:nvPr/>
        </p:nvSpPr>
        <p:spPr bwMode="auto">
          <a:xfrm>
            <a:off x="7772400" y="6553200"/>
            <a:ext cx="1371600" cy="155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buFontTx/>
              <a:buNone/>
            </a:pPr>
            <a:fld id="{57325430-16FE-4EDB-9C9A-289E64D6D61E}" type="slidenum">
              <a:rPr lang="en-US" sz="1000" b="1">
                <a:solidFill>
                  <a:schemeClr val="bg1"/>
                </a:solidFill>
              </a:rPr>
              <a:pPr algn="r" eaLnBrk="1" hangingPunct="1">
                <a:spcBef>
                  <a:spcPct val="0"/>
                </a:spcBef>
                <a:buFontTx/>
                <a:buNone/>
              </a:pPr>
              <a:t>5</a:t>
            </a:fld>
            <a:endParaRPr lang="en-US" sz="1000" b="1">
              <a:solidFill>
                <a:schemeClr val="bg1"/>
              </a:solidFill>
            </a:endParaRPr>
          </a:p>
        </p:txBody>
      </p:sp>
      <p:sp>
        <p:nvSpPr>
          <p:cNvPr id="5124" name="Slide Number Placeholder 3"/>
          <p:cNvSpPr txBox="1">
            <a:spLocks noGrp="1"/>
          </p:cNvSpPr>
          <p:nvPr/>
        </p:nvSpPr>
        <p:spPr bwMode="auto">
          <a:xfrm>
            <a:off x="7772400" y="6553200"/>
            <a:ext cx="1371600" cy="155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buFontTx/>
              <a:buNone/>
            </a:pPr>
            <a:fld id="{1E115589-A427-4CBE-898A-5E2942DD2BE8}" type="slidenum">
              <a:rPr lang="en-US" sz="1000" b="1">
                <a:solidFill>
                  <a:schemeClr val="bg1"/>
                </a:solidFill>
              </a:rPr>
              <a:pPr algn="r" eaLnBrk="1" hangingPunct="1">
                <a:spcBef>
                  <a:spcPct val="0"/>
                </a:spcBef>
                <a:buFontTx/>
                <a:buNone/>
              </a:pPr>
              <a:t>5</a:t>
            </a:fld>
            <a:endParaRPr lang="en-US" sz="1000" b="1">
              <a:solidFill>
                <a:schemeClr val="bg1"/>
              </a:solidFill>
            </a:endParaRPr>
          </a:p>
        </p:txBody>
      </p:sp>
      <p:sp>
        <p:nvSpPr>
          <p:cNvPr id="5125" name="Rectangle 2"/>
          <p:cNvSpPr>
            <a:spLocks noGrp="1" noChangeArrowheads="1"/>
          </p:cNvSpPr>
          <p:nvPr>
            <p:ph type="title" idx="4294967295"/>
          </p:nvPr>
        </p:nvSpPr>
        <p:spPr>
          <a:xfrm>
            <a:off x="1143000" y="228600"/>
            <a:ext cx="7620000" cy="685800"/>
          </a:xfrm>
        </p:spPr>
        <p:txBody>
          <a:bodyPr/>
          <a:lstStyle/>
          <a:p>
            <a:pPr eaLnBrk="1" hangingPunct="1"/>
            <a:r>
              <a:rPr lang="en-US" smtClean="0"/>
              <a:t>The NIH Public Access Policy Is Mandatory</a:t>
            </a:r>
          </a:p>
        </p:txBody>
      </p:sp>
      <p:sp>
        <p:nvSpPr>
          <p:cNvPr id="5126" name="Rectangle 3"/>
          <p:cNvSpPr>
            <a:spLocks noGrp="1" noChangeArrowheads="1"/>
          </p:cNvSpPr>
          <p:nvPr>
            <p:ph type="body" idx="4294967295"/>
          </p:nvPr>
        </p:nvSpPr>
        <p:spPr>
          <a:xfrm>
            <a:off x="444500" y="1003300"/>
            <a:ext cx="8229600" cy="5308600"/>
          </a:xfrm>
        </p:spPr>
        <p:txBody>
          <a:bodyPr/>
          <a:lstStyle/>
          <a:p>
            <a:pPr eaLnBrk="1" hangingPunct="1">
              <a:lnSpc>
                <a:spcPct val="80000"/>
              </a:lnSpc>
            </a:pPr>
            <a:r>
              <a:rPr lang="en-US" sz="2200" smtClean="0"/>
              <a:t>The Policy implements Division G, Title II, Section 218 of PL 110-161</a:t>
            </a:r>
            <a:r>
              <a:rPr lang="en-US" sz="2200" b="1" smtClean="0"/>
              <a:t> </a:t>
            </a:r>
            <a:r>
              <a:rPr lang="en-US" sz="2200" smtClean="0"/>
              <a:t>(Consolidated Appropriations Act, 2008) which states: </a:t>
            </a:r>
          </a:p>
          <a:p>
            <a:pPr eaLnBrk="1" hangingPunct="1">
              <a:lnSpc>
                <a:spcPct val="80000"/>
              </a:lnSpc>
              <a:buFontTx/>
              <a:buNone/>
            </a:pPr>
            <a:r>
              <a:rPr lang="en-US" sz="3200" i="1" smtClean="0"/>
              <a:t>	</a:t>
            </a:r>
            <a:r>
              <a:rPr lang="en-US" sz="2200" i="1" smtClean="0"/>
              <a:t>The Director of the National Institutes of Health shall require that all investigators funded by the NIH submit or have submitted for them to the National Library of Medicine’s PubMed Central an electronic version of their final, peer-reviewed manuscripts upon acceptance for publication, to be made publicly available no later than 12 months after the official date of publication: Provided, That the NIH shall implement the public access policy in a manner consistent with copyright law.</a:t>
            </a:r>
            <a:r>
              <a:rPr lang="en-US" sz="2200" smtClean="0"/>
              <a:t> </a:t>
            </a:r>
          </a:p>
          <a:p>
            <a:pPr eaLnBrk="1" hangingPunct="1">
              <a:lnSpc>
                <a:spcPct val="60000"/>
              </a:lnSpc>
            </a:pPr>
            <a:endParaRPr lang="en-US" sz="2000" smtClean="0"/>
          </a:p>
          <a:p>
            <a:pPr eaLnBrk="1" hangingPunct="1">
              <a:lnSpc>
                <a:spcPct val="80000"/>
              </a:lnSpc>
            </a:pPr>
            <a:r>
              <a:rPr lang="en-US" sz="1600" smtClean="0"/>
              <a:t>NIH Guide Notice NOT-OD-08-033</a:t>
            </a:r>
          </a:p>
          <a:p>
            <a:pPr lvl="1" eaLnBrk="1" hangingPunct="1">
              <a:lnSpc>
                <a:spcPct val="80000"/>
              </a:lnSpc>
              <a:buFontTx/>
              <a:buNone/>
            </a:pPr>
            <a:r>
              <a:rPr lang="en-US" sz="1200" smtClean="0"/>
              <a:t>	</a:t>
            </a:r>
            <a:r>
              <a:rPr lang="en-US" sz="1200" smtClean="0">
                <a:hlinkClick r:id="rId3"/>
              </a:rPr>
              <a:t>http://grants.nih.gov/grants/guide/notice-files/NOT-OD-08-033.html</a:t>
            </a:r>
            <a:endParaRPr lang="en-US" sz="1200" smtClean="0"/>
          </a:p>
          <a:p>
            <a:pPr eaLnBrk="1" hangingPunct="1">
              <a:lnSpc>
                <a:spcPct val="40000"/>
              </a:lnSpc>
            </a:pPr>
            <a:endParaRPr lang="en-US" sz="1800" b="1" smtClean="0"/>
          </a:p>
          <a:p>
            <a:pPr eaLnBrk="1" hangingPunct="1">
              <a:lnSpc>
                <a:spcPct val="80000"/>
              </a:lnSpc>
            </a:pPr>
            <a:r>
              <a:rPr lang="en-US" sz="1600" smtClean="0"/>
              <a:t>NIH Guide Notice NOT-OD-09-071 announces the policy is permanent, per the Consolidated Appropriations Act, 2009</a:t>
            </a:r>
            <a:r>
              <a:rPr lang="en-US" sz="1800" smtClean="0"/>
              <a:t> </a:t>
            </a:r>
          </a:p>
          <a:p>
            <a:pPr lvl="1" eaLnBrk="1" hangingPunct="1">
              <a:lnSpc>
                <a:spcPct val="80000"/>
              </a:lnSpc>
              <a:buFontTx/>
              <a:buNone/>
            </a:pPr>
            <a:r>
              <a:rPr lang="en-US" sz="1200" smtClean="0"/>
              <a:t>	</a:t>
            </a:r>
            <a:r>
              <a:rPr lang="en-US" sz="1200" smtClean="0">
                <a:hlinkClick r:id="rId4"/>
              </a:rPr>
              <a:t>http://grants.nih.gov/grants/guide/notice-files/NOT-OD-09-071.html</a:t>
            </a:r>
            <a:r>
              <a:rPr lang="en-US" sz="1200" smtClean="0"/>
              <a:t> </a:t>
            </a:r>
          </a:p>
        </p:txBody>
      </p:sp>
      <p:grpSp>
        <p:nvGrpSpPr>
          <p:cNvPr id="2" name="Group 6"/>
          <p:cNvGrpSpPr>
            <a:grpSpLocks/>
          </p:cNvGrpSpPr>
          <p:nvPr/>
        </p:nvGrpSpPr>
        <p:grpSpPr bwMode="auto">
          <a:xfrm>
            <a:off x="857250" y="1695450"/>
            <a:ext cx="7112000" cy="1720850"/>
            <a:chOff x="540" y="1068"/>
            <a:chExt cx="4480" cy="1084"/>
          </a:xfrm>
        </p:grpSpPr>
        <p:sp>
          <p:nvSpPr>
            <p:cNvPr id="5138" name="Rectangle 7"/>
            <p:cNvSpPr>
              <a:spLocks noChangeArrowheads="1"/>
            </p:cNvSpPr>
            <p:nvPr/>
          </p:nvSpPr>
          <p:spPr bwMode="auto">
            <a:xfrm>
              <a:off x="4100" y="1808"/>
              <a:ext cx="920" cy="180"/>
            </a:xfrm>
            <a:prstGeom prst="rect">
              <a:avLst/>
            </a:prstGeom>
            <a:solidFill>
              <a:srgbClr val="009900">
                <a:alpha val="34117"/>
              </a:srgbClr>
            </a:solidFill>
            <a:ln>
              <a:noFill/>
            </a:ln>
            <a:extLst>
              <a:ext uri="{91240B29-F687-4F45-9708-019B960494DF}">
                <a14:hiddenLine xmlns="" xmlns:a14="http://schemas.microsoft.com/office/drawing/2010/main" w="9525" algn="ctr">
                  <a:solidFill>
                    <a:srgbClr val="000000"/>
                  </a:solidFill>
                  <a:miter lim="800000"/>
                  <a:headEnd/>
                  <a:tailEnd/>
                </a14:hiddenLine>
              </a:ext>
            </a:extLst>
          </p:spPr>
          <p:txBody>
            <a:bodyPr wrap="none" anchor="ctr"/>
            <a:lstStyle/>
            <a:p>
              <a:endParaRPr lang="en-US"/>
            </a:p>
          </p:txBody>
        </p:sp>
        <p:sp>
          <p:nvSpPr>
            <p:cNvPr id="5139" name="Rectangle 8"/>
            <p:cNvSpPr>
              <a:spLocks noChangeArrowheads="1"/>
            </p:cNvSpPr>
            <p:nvPr/>
          </p:nvSpPr>
          <p:spPr bwMode="auto">
            <a:xfrm>
              <a:off x="540" y="1972"/>
              <a:ext cx="1756" cy="180"/>
            </a:xfrm>
            <a:prstGeom prst="rect">
              <a:avLst/>
            </a:prstGeom>
            <a:solidFill>
              <a:srgbClr val="009900">
                <a:alpha val="34117"/>
              </a:srgbClr>
            </a:solidFill>
            <a:ln>
              <a:noFill/>
            </a:ln>
            <a:extLst>
              <a:ext uri="{91240B29-F687-4F45-9708-019B960494DF}">
                <a14:hiddenLine xmlns="" xmlns:a14="http://schemas.microsoft.com/office/drawing/2010/main" w="9525" algn="ctr">
                  <a:solidFill>
                    <a:srgbClr val="000000"/>
                  </a:solidFill>
                  <a:miter lim="800000"/>
                  <a:headEnd/>
                  <a:tailEnd/>
                </a14:hiddenLine>
              </a:ext>
            </a:extLst>
          </p:spPr>
          <p:txBody>
            <a:bodyPr wrap="none" anchor="ctr"/>
            <a:lstStyle/>
            <a:p>
              <a:endParaRPr lang="en-US"/>
            </a:p>
          </p:txBody>
        </p:sp>
        <p:sp>
          <p:nvSpPr>
            <p:cNvPr id="5140" name="AutoShape 9"/>
            <p:cNvSpPr>
              <a:spLocks noChangeArrowheads="1"/>
            </p:cNvSpPr>
            <p:nvPr/>
          </p:nvSpPr>
          <p:spPr bwMode="auto">
            <a:xfrm>
              <a:off x="2028" y="1068"/>
              <a:ext cx="1812" cy="456"/>
            </a:xfrm>
            <a:prstGeom prst="wedgeRoundRectCallout">
              <a:avLst>
                <a:gd name="adj1" fmla="val -51324"/>
                <a:gd name="adj2" fmla="val 141667"/>
                <a:gd name="adj3" fmla="val 16667"/>
              </a:avLst>
            </a:prstGeom>
            <a:solidFill>
              <a:schemeClr val="bg1"/>
            </a:solidFill>
            <a:ln w="9525" algn="ctr">
              <a:solidFill>
                <a:schemeClr val="tx1"/>
              </a:solidFill>
              <a:miter lim="800000"/>
              <a:headEnd/>
              <a:tailEnd/>
            </a:ln>
          </p:spPr>
          <p:txBody>
            <a:bodyPr/>
            <a:lstStyle/>
            <a:p>
              <a:pPr algn="ctr">
                <a:lnSpc>
                  <a:spcPct val="90000"/>
                </a:lnSpc>
                <a:buFontTx/>
                <a:buNone/>
              </a:pPr>
              <a:r>
                <a:rPr lang="en-US" sz="2800" b="1"/>
                <a:t>What</a:t>
              </a:r>
              <a:r>
                <a:rPr lang="en-US" sz="2800"/>
                <a:t> to Submit</a:t>
              </a:r>
            </a:p>
          </p:txBody>
        </p:sp>
      </p:grpSp>
      <p:grpSp>
        <p:nvGrpSpPr>
          <p:cNvPr id="3" name="Group 10"/>
          <p:cNvGrpSpPr>
            <a:grpSpLocks/>
          </p:cNvGrpSpPr>
          <p:nvPr/>
        </p:nvGrpSpPr>
        <p:grpSpPr bwMode="auto">
          <a:xfrm>
            <a:off x="3371850" y="1847850"/>
            <a:ext cx="4235450" cy="1574800"/>
            <a:chOff x="2124" y="1164"/>
            <a:chExt cx="2668" cy="992"/>
          </a:xfrm>
        </p:grpSpPr>
        <p:sp>
          <p:nvSpPr>
            <p:cNvPr id="5136" name="Rectangle 11"/>
            <p:cNvSpPr>
              <a:spLocks noChangeArrowheads="1"/>
            </p:cNvSpPr>
            <p:nvPr/>
          </p:nvSpPr>
          <p:spPr bwMode="auto">
            <a:xfrm>
              <a:off x="2304" y="1976"/>
              <a:ext cx="2488" cy="180"/>
            </a:xfrm>
            <a:prstGeom prst="rect">
              <a:avLst/>
            </a:prstGeom>
            <a:solidFill>
              <a:srgbClr val="009900">
                <a:alpha val="34117"/>
              </a:srgbClr>
            </a:solidFill>
            <a:ln>
              <a:noFill/>
            </a:ln>
            <a:extLst>
              <a:ext uri="{91240B29-F687-4F45-9708-019B960494DF}">
                <a14:hiddenLine xmlns="" xmlns:a14="http://schemas.microsoft.com/office/drawing/2010/main" w="9525" algn="ctr">
                  <a:solidFill>
                    <a:srgbClr val="000000"/>
                  </a:solidFill>
                  <a:miter lim="800000"/>
                  <a:headEnd/>
                  <a:tailEnd/>
                </a14:hiddenLine>
              </a:ext>
            </a:extLst>
          </p:spPr>
          <p:txBody>
            <a:bodyPr wrap="none" anchor="ctr"/>
            <a:lstStyle/>
            <a:p>
              <a:endParaRPr lang="en-US"/>
            </a:p>
          </p:txBody>
        </p:sp>
        <p:sp>
          <p:nvSpPr>
            <p:cNvPr id="5137" name="AutoShape 12"/>
            <p:cNvSpPr>
              <a:spLocks noChangeArrowheads="1"/>
            </p:cNvSpPr>
            <p:nvPr/>
          </p:nvSpPr>
          <p:spPr bwMode="auto">
            <a:xfrm>
              <a:off x="2124" y="1164"/>
              <a:ext cx="1944" cy="456"/>
            </a:xfrm>
            <a:prstGeom prst="wedgeRoundRectCallout">
              <a:avLst>
                <a:gd name="adj1" fmla="val -4319"/>
                <a:gd name="adj2" fmla="val 117981"/>
                <a:gd name="adj3" fmla="val 16667"/>
              </a:avLst>
            </a:prstGeom>
            <a:solidFill>
              <a:schemeClr val="bg1"/>
            </a:solidFill>
            <a:ln w="9525" algn="ctr">
              <a:solidFill>
                <a:schemeClr val="tx1"/>
              </a:solidFill>
              <a:miter lim="800000"/>
              <a:headEnd/>
              <a:tailEnd/>
            </a:ln>
          </p:spPr>
          <p:txBody>
            <a:bodyPr/>
            <a:lstStyle/>
            <a:p>
              <a:pPr algn="ctr">
                <a:lnSpc>
                  <a:spcPct val="90000"/>
                </a:lnSpc>
                <a:buFontTx/>
                <a:buNone/>
              </a:pPr>
              <a:r>
                <a:rPr lang="en-US" sz="2800" b="1"/>
                <a:t>When</a:t>
              </a:r>
              <a:r>
                <a:rPr lang="en-US" sz="2800"/>
                <a:t> to Submit</a:t>
              </a:r>
            </a:p>
          </p:txBody>
        </p:sp>
      </p:grpSp>
      <p:grpSp>
        <p:nvGrpSpPr>
          <p:cNvPr id="4" name="Group 13"/>
          <p:cNvGrpSpPr>
            <a:grpSpLocks/>
          </p:cNvGrpSpPr>
          <p:nvPr/>
        </p:nvGrpSpPr>
        <p:grpSpPr bwMode="auto">
          <a:xfrm>
            <a:off x="838200" y="2000250"/>
            <a:ext cx="7061200" cy="1949450"/>
            <a:chOff x="528" y="1260"/>
            <a:chExt cx="4448" cy="1228"/>
          </a:xfrm>
        </p:grpSpPr>
        <p:sp>
          <p:nvSpPr>
            <p:cNvPr id="5133" name="Rectangle 14"/>
            <p:cNvSpPr>
              <a:spLocks noChangeArrowheads="1"/>
            </p:cNvSpPr>
            <p:nvPr/>
          </p:nvSpPr>
          <p:spPr bwMode="auto">
            <a:xfrm>
              <a:off x="2392" y="2148"/>
              <a:ext cx="2584" cy="180"/>
            </a:xfrm>
            <a:prstGeom prst="rect">
              <a:avLst/>
            </a:prstGeom>
            <a:solidFill>
              <a:srgbClr val="009900">
                <a:alpha val="34117"/>
              </a:srgbClr>
            </a:solidFill>
            <a:ln>
              <a:noFill/>
            </a:ln>
            <a:extLst>
              <a:ext uri="{91240B29-F687-4F45-9708-019B960494DF}">
                <a14:hiddenLine xmlns="" xmlns:a14="http://schemas.microsoft.com/office/drawing/2010/main" w="9525" algn="ctr">
                  <a:solidFill>
                    <a:srgbClr val="000000"/>
                  </a:solidFill>
                  <a:miter lim="800000"/>
                  <a:headEnd/>
                  <a:tailEnd/>
                </a14:hiddenLine>
              </a:ext>
            </a:extLst>
          </p:spPr>
          <p:txBody>
            <a:bodyPr wrap="none" anchor="ctr"/>
            <a:lstStyle/>
            <a:p>
              <a:endParaRPr lang="en-US"/>
            </a:p>
          </p:txBody>
        </p:sp>
        <p:sp>
          <p:nvSpPr>
            <p:cNvPr id="5134" name="Rectangle 15"/>
            <p:cNvSpPr>
              <a:spLocks noChangeArrowheads="1"/>
            </p:cNvSpPr>
            <p:nvPr/>
          </p:nvSpPr>
          <p:spPr bwMode="auto">
            <a:xfrm>
              <a:off x="528" y="2308"/>
              <a:ext cx="2008" cy="180"/>
            </a:xfrm>
            <a:prstGeom prst="rect">
              <a:avLst/>
            </a:prstGeom>
            <a:solidFill>
              <a:srgbClr val="009900">
                <a:alpha val="34117"/>
              </a:srgbClr>
            </a:solidFill>
            <a:ln>
              <a:noFill/>
            </a:ln>
            <a:extLst>
              <a:ext uri="{91240B29-F687-4F45-9708-019B960494DF}">
                <a14:hiddenLine xmlns="" xmlns:a14="http://schemas.microsoft.com/office/drawing/2010/main" w="9525" algn="ctr">
                  <a:solidFill>
                    <a:srgbClr val="000000"/>
                  </a:solidFill>
                  <a:miter lim="800000"/>
                  <a:headEnd/>
                  <a:tailEnd/>
                </a14:hiddenLine>
              </a:ext>
            </a:extLst>
          </p:spPr>
          <p:txBody>
            <a:bodyPr wrap="none" anchor="ctr"/>
            <a:lstStyle/>
            <a:p>
              <a:endParaRPr lang="en-US"/>
            </a:p>
          </p:txBody>
        </p:sp>
        <p:sp>
          <p:nvSpPr>
            <p:cNvPr id="5135" name="AutoShape 16"/>
            <p:cNvSpPr>
              <a:spLocks noChangeArrowheads="1"/>
            </p:cNvSpPr>
            <p:nvPr/>
          </p:nvSpPr>
          <p:spPr bwMode="auto">
            <a:xfrm>
              <a:off x="2276" y="1260"/>
              <a:ext cx="1944" cy="528"/>
            </a:xfrm>
            <a:prstGeom prst="wedgeRoundRectCallout">
              <a:avLst>
                <a:gd name="adj1" fmla="val -2676"/>
                <a:gd name="adj2" fmla="val 93560"/>
                <a:gd name="adj3" fmla="val 16667"/>
              </a:avLst>
            </a:prstGeom>
            <a:solidFill>
              <a:schemeClr val="bg1"/>
            </a:solidFill>
            <a:ln w="9525" algn="ctr">
              <a:solidFill>
                <a:schemeClr val="tx1"/>
              </a:solidFill>
              <a:miter lim="800000"/>
              <a:headEnd/>
              <a:tailEnd/>
            </a:ln>
          </p:spPr>
          <p:txBody>
            <a:bodyPr/>
            <a:lstStyle/>
            <a:p>
              <a:pPr algn="ctr">
                <a:lnSpc>
                  <a:spcPct val="90000"/>
                </a:lnSpc>
                <a:buFontTx/>
                <a:buNone/>
              </a:pPr>
              <a:r>
                <a:rPr lang="en-US" sz="2800" b="1"/>
                <a:t>When</a:t>
              </a:r>
              <a:r>
                <a:rPr lang="en-US" sz="2800"/>
                <a:t> to Make Public</a:t>
              </a:r>
            </a:p>
          </p:txBody>
        </p:sp>
      </p:grpSp>
      <p:grpSp>
        <p:nvGrpSpPr>
          <p:cNvPr id="5" name="Group 17"/>
          <p:cNvGrpSpPr>
            <a:grpSpLocks/>
          </p:cNvGrpSpPr>
          <p:nvPr/>
        </p:nvGrpSpPr>
        <p:grpSpPr bwMode="auto">
          <a:xfrm>
            <a:off x="838200" y="1593850"/>
            <a:ext cx="3702050" cy="1536700"/>
            <a:chOff x="528" y="1004"/>
            <a:chExt cx="2332" cy="968"/>
          </a:xfrm>
        </p:grpSpPr>
        <p:sp>
          <p:nvSpPr>
            <p:cNvPr id="5131" name="Rectangle 18"/>
            <p:cNvSpPr>
              <a:spLocks noChangeArrowheads="1"/>
            </p:cNvSpPr>
            <p:nvPr/>
          </p:nvSpPr>
          <p:spPr bwMode="auto">
            <a:xfrm>
              <a:off x="528" y="1792"/>
              <a:ext cx="1344" cy="180"/>
            </a:xfrm>
            <a:prstGeom prst="rect">
              <a:avLst/>
            </a:prstGeom>
            <a:solidFill>
              <a:srgbClr val="009900">
                <a:alpha val="34117"/>
              </a:srgbClr>
            </a:solidFill>
            <a:ln>
              <a:noFill/>
            </a:ln>
            <a:extLst>
              <a:ext uri="{91240B29-F687-4F45-9708-019B960494DF}">
                <a14:hiddenLine xmlns="" xmlns:a14="http://schemas.microsoft.com/office/drawing/2010/main" w="9525" algn="ctr">
                  <a:solidFill>
                    <a:srgbClr val="000000"/>
                  </a:solidFill>
                  <a:miter lim="800000"/>
                  <a:headEnd/>
                  <a:tailEnd/>
                </a14:hiddenLine>
              </a:ext>
            </a:extLst>
          </p:spPr>
          <p:txBody>
            <a:bodyPr wrap="none" anchor="ctr"/>
            <a:lstStyle/>
            <a:p>
              <a:endParaRPr lang="en-US"/>
            </a:p>
          </p:txBody>
        </p:sp>
        <p:sp>
          <p:nvSpPr>
            <p:cNvPr id="5132" name="AutoShape 19"/>
            <p:cNvSpPr>
              <a:spLocks noChangeArrowheads="1"/>
            </p:cNvSpPr>
            <p:nvPr/>
          </p:nvSpPr>
          <p:spPr bwMode="auto">
            <a:xfrm>
              <a:off x="916" y="1004"/>
              <a:ext cx="1944" cy="528"/>
            </a:xfrm>
            <a:prstGeom prst="wedgeRoundRectCallout">
              <a:avLst>
                <a:gd name="adj1" fmla="val -9463"/>
                <a:gd name="adj2" fmla="val 94319"/>
                <a:gd name="adj3" fmla="val 16667"/>
              </a:avLst>
            </a:prstGeom>
            <a:solidFill>
              <a:schemeClr val="bg1"/>
            </a:solidFill>
            <a:ln w="9525" algn="ctr">
              <a:solidFill>
                <a:schemeClr val="tx1"/>
              </a:solidFill>
              <a:miter lim="800000"/>
              <a:headEnd/>
              <a:tailEnd/>
            </a:ln>
          </p:spPr>
          <p:txBody>
            <a:bodyPr/>
            <a:lstStyle/>
            <a:p>
              <a:pPr algn="ctr">
                <a:lnSpc>
                  <a:spcPct val="90000"/>
                </a:lnSpc>
                <a:buFontTx/>
                <a:buNone/>
              </a:pPr>
              <a:r>
                <a:rPr lang="en-US" sz="2800" b="1"/>
                <a:t>Where</a:t>
              </a:r>
              <a:r>
                <a:rPr lang="en-US" sz="2800"/>
                <a:t> to Make Public</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2"/>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xit" presetSubtype="0" fill="hold" nodeType="clickEffect">
                                  <p:stCondLst>
                                    <p:cond delay="0"/>
                                  </p:stCondLst>
                                  <p:childTnLst>
                                    <p:set>
                                      <p:cBhvr>
                                        <p:cTn id="18" dur="1" fill="hold">
                                          <p:stCondLst>
                                            <p:cond delay="0"/>
                                          </p:stCondLst>
                                        </p:cTn>
                                        <p:tgtEl>
                                          <p:spTgt spid="3"/>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xit" presetSubtype="0" fill="hold" nodeType="clickEffect">
                                  <p:stCondLst>
                                    <p:cond delay="0"/>
                                  </p:stCondLst>
                                  <p:childTnLst>
                                    <p:set>
                                      <p:cBhvr>
                                        <p:cTn id="26" dur="1" fill="hold">
                                          <p:stCondLst>
                                            <p:cond delay="0"/>
                                          </p:stCondLst>
                                        </p:cTn>
                                        <p:tgtEl>
                                          <p:spTgt spid="4"/>
                                        </p:tgtEl>
                                        <p:attrNameLst>
                                          <p:attrName>style.visibility</p:attrName>
                                        </p:attrNameLst>
                                      </p:cBhvr>
                                      <p:to>
                                        <p:strVal val="hidden"/>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xit" presetSubtype="0" fill="hold" nodeType="clickEffect">
                                  <p:stCondLst>
                                    <p:cond delay="0"/>
                                  </p:stCondLst>
                                  <p:childTnLst>
                                    <p:set>
                                      <p:cBhvr>
                                        <p:cTn id="34"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85800" y="990600"/>
            <a:ext cx="7848600" cy="5016500"/>
          </a:xfrm>
          <a:prstGeom prst="rect">
            <a:avLst/>
          </a:prstGeom>
        </p:spPr>
        <p:txBody>
          <a:bodyPr>
            <a:spAutoFit/>
          </a:bodyPr>
          <a:lstStyle/>
          <a:p>
            <a:pPr marL="47625" lvl="1" fontAlgn="auto">
              <a:spcBef>
                <a:spcPts val="0"/>
              </a:spcBef>
              <a:spcAft>
                <a:spcPts val="0"/>
              </a:spcAft>
              <a:buFontTx/>
              <a:buNone/>
              <a:defRPr/>
            </a:pPr>
            <a:r>
              <a:rPr lang="en-US" sz="2000" kern="0" dirty="0">
                <a:latin typeface="Arial" charset="0"/>
              </a:rPr>
              <a:t>Free resources developed by the U. S. National Library of Medicine </a:t>
            </a:r>
          </a:p>
          <a:p>
            <a:pPr marL="47625" lvl="1" fontAlgn="auto">
              <a:spcBef>
                <a:spcPts val="0"/>
              </a:spcBef>
              <a:spcAft>
                <a:spcPts val="0"/>
              </a:spcAft>
              <a:defRPr/>
            </a:pPr>
            <a:endParaRPr lang="en-US" sz="2000" kern="0" dirty="0">
              <a:latin typeface="Arial" charset="0"/>
            </a:endParaRPr>
          </a:p>
          <a:p>
            <a:pPr marL="107950" indent="-107950" fontAlgn="auto">
              <a:spcBef>
                <a:spcPts val="0"/>
              </a:spcBef>
              <a:spcAft>
                <a:spcPts val="0"/>
              </a:spcAft>
              <a:defRPr/>
            </a:pPr>
            <a:endParaRPr lang="en-US" sz="2000" b="1" kern="0" dirty="0">
              <a:latin typeface="Arial" charset="0"/>
            </a:endParaRPr>
          </a:p>
          <a:p>
            <a:pPr marL="107950" indent="-107950" fontAlgn="auto">
              <a:spcBef>
                <a:spcPts val="0"/>
              </a:spcBef>
              <a:spcAft>
                <a:spcPts val="0"/>
              </a:spcAft>
              <a:defRPr/>
            </a:pPr>
            <a:endParaRPr lang="en-US" sz="2000" b="1" kern="0" dirty="0">
              <a:latin typeface="Arial" charset="0"/>
            </a:endParaRPr>
          </a:p>
          <a:p>
            <a:pPr marL="280988" indent="-233363" fontAlgn="auto">
              <a:spcBef>
                <a:spcPts val="0"/>
              </a:spcBef>
              <a:spcAft>
                <a:spcPts val="0"/>
              </a:spcAft>
              <a:buFont typeface="Arial" pitchFamily="34" charset="0"/>
              <a:buChar char="•"/>
              <a:defRPr/>
            </a:pPr>
            <a:endParaRPr lang="en-US" sz="2000" kern="0" dirty="0">
              <a:latin typeface="Arial" charset="0"/>
            </a:endParaRPr>
          </a:p>
          <a:p>
            <a:pPr marL="280988" indent="-233363" fontAlgn="auto">
              <a:spcBef>
                <a:spcPts val="0"/>
              </a:spcBef>
              <a:spcAft>
                <a:spcPts val="0"/>
              </a:spcAft>
              <a:buFont typeface="Arial" pitchFamily="34" charset="0"/>
              <a:buChar char="•"/>
              <a:defRPr/>
            </a:pPr>
            <a:r>
              <a:rPr lang="en-US" sz="2000" kern="0" dirty="0">
                <a:latin typeface="Arial" charset="0"/>
              </a:rPr>
              <a:t>Database of biomedical journal citations, abstracts, and  </a:t>
            </a:r>
          </a:p>
          <a:p>
            <a:pPr marL="280988" indent="-233363" fontAlgn="auto">
              <a:spcBef>
                <a:spcPts val="0"/>
              </a:spcBef>
              <a:spcAft>
                <a:spcPts val="0"/>
              </a:spcAft>
              <a:buFont typeface="Arial" pitchFamily="34" charset="0"/>
              <a:buChar char="•"/>
              <a:defRPr/>
            </a:pPr>
            <a:r>
              <a:rPr lang="en-US" sz="2000" kern="0" dirty="0">
                <a:latin typeface="Arial" charset="0"/>
              </a:rPr>
              <a:t>Links to some full text articles </a:t>
            </a:r>
            <a:r>
              <a:rPr lang="en-US" sz="2000" dirty="0">
                <a:latin typeface="Arial" charset="0"/>
              </a:rPr>
              <a:t>from PMC and publisher websites</a:t>
            </a:r>
            <a:r>
              <a:rPr lang="en-US" sz="2000" kern="0" dirty="0">
                <a:latin typeface="Arial" charset="0"/>
              </a:rPr>
              <a:t>.</a:t>
            </a:r>
          </a:p>
          <a:p>
            <a:pPr marL="280988" indent="-233363" fontAlgn="auto">
              <a:spcBef>
                <a:spcPts val="0"/>
              </a:spcBef>
              <a:spcAft>
                <a:spcPts val="0"/>
              </a:spcAft>
              <a:buFont typeface="Arial" pitchFamily="34" charset="0"/>
              <a:buChar char="•"/>
              <a:defRPr/>
            </a:pPr>
            <a:r>
              <a:rPr lang="en-US" sz="2000" kern="0" dirty="0">
                <a:latin typeface="Arial" charset="0"/>
              </a:rPr>
              <a:t>Unique identifier: </a:t>
            </a:r>
            <a:r>
              <a:rPr lang="en-US" sz="2000" b="1" kern="0" dirty="0">
                <a:latin typeface="Arial" charset="0"/>
              </a:rPr>
              <a:t>PMID</a:t>
            </a:r>
            <a:r>
              <a:rPr lang="en-US" sz="2000" kern="0" dirty="0">
                <a:latin typeface="Arial" charset="0"/>
              </a:rPr>
              <a:t> followed by a series of numbers.</a:t>
            </a:r>
          </a:p>
          <a:p>
            <a:pPr marL="107950" indent="-107950" fontAlgn="auto">
              <a:spcBef>
                <a:spcPts val="0"/>
              </a:spcBef>
              <a:spcAft>
                <a:spcPts val="0"/>
              </a:spcAft>
              <a:buFont typeface="Arial" pitchFamily="34" charset="0"/>
              <a:buChar char="•"/>
              <a:defRPr/>
            </a:pPr>
            <a:endParaRPr lang="en-US" sz="2000" kern="0" dirty="0">
              <a:latin typeface="Arial" charset="0"/>
            </a:endParaRPr>
          </a:p>
          <a:p>
            <a:pPr marL="107950" indent="-107950" fontAlgn="auto">
              <a:spcBef>
                <a:spcPts val="0"/>
              </a:spcBef>
              <a:spcAft>
                <a:spcPts val="0"/>
              </a:spcAft>
              <a:buFont typeface="Arial" pitchFamily="34" charset="0"/>
              <a:buChar char="•"/>
              <a:defRPr/>
            </a:pPr>
            <a:endParaRPr lang="en-US" sz="2000" kern="0" dirty="0">
              <a:latin typeface="Arial" charset="0"/>
            </a:endParaRPr>
          </a:p>
          <a:p>
            <a:pPr marL="107950" indent="-107950" fontAlgn="auto">
              <a:spcBef>
                <a:spcPts val="0"/>
              </a:spcBef>
              <a:spcAft>
                <a:spcPts val="0"/>
              </a:spcAft>
              <a:defRPr/>
            </a:pPr>
            <a:endParaRPr lang="en-US" sz="2000" b="1" kern="0" dirty="0">
              <a:latin typeface="Arial" charset="0"/>
            </a:endParaRPr>
          </a:p>
          <a:p>
            <a:pPr marL="107950" indent="-107950" fontAlgn="auto">
              <a:spcBef>
                <a:spcPts val="0"/>
              </a:spcBef>
              <a:spcAft>
                <a:spcPts val="0"/>
              </a:spcAft>
              <a:defRPr/>
            </a:pPr>
            <a:endParaRPr lang="en-US" sz="2000" b="1" kern="0" dirty="0">
              <a:latin typeface="Arial" charset="0"/>
            </a:endParaRPr>
          </a:p>
          <a:p>
            <a:pPr marL="107950" indent="-107950" fontAlgn="auto">
              <a:spcBef>
                <a:spcPts val="0"/>
              </a:spcBef>
              <a:spcAft>
                <a:spcPts val="0"/>
              </a:spcAft>
              <a:defRPr/>
            </a:pPr>
            <a:endParaRPr lang="en-US" sz="2000" b="1" kern="0" dirty="0">
              <a:latin typeface="Arial" charset="0"/>
            </a:endParaRPr>
          </a:p>
          <a:p>
            <a:pPr marL="280988" indent="-280988" fontAlgn="auto">
              <a:spcBef>
                <a:spcPts val="0"/>
              </a:spcBef>
              <a:spcAft>
                <a:spcPts val="0"/>
              </a:spcAft>
              <a:buFont typeface="Arial" pitchFamily="34" charset="0"/>
              <a:buChar char="•"/>
              <a:defRPr/>
            </a:pPr>
            <a:r>
              <a:rPr lang="en-US" sz="2000" kern="0" dirty="0">
                <a:latin typeface="Arial" charset="0"/>
              </a:rPr>
              <a:t>Digital archive of full-text, peer-reviewed journal papers.</a:t>
            </a:r>
          </a:p>
          <a:p>
            <a:pPr marL="280988" indent="-280988" fontAlgn="auto">
              <a:spcBef>
                <a:spcPts val="0"/>
              </a:spcBef>
              <a:spcAft>
                <a:spcPts val="0"/>
              </a:spcAft>
              <a:buFont typeface="Arial" pitchFamily="34" charset="0"/>
              <a:buChar char="•"/>
              <a:defRPr/>
            </a:pPr>
            <a:r>
              <a:rPr lang="en-US" sz="2000" kern="0" dirty="0">
                <a:latin typeface="Arial" charset="0"/>
              </a:rPr>
              <a:t>Unique identifier: </a:t>
            </a:r>
            <a:r>
              <a:rPr lang="en-US" sz="2000" b="1" kern="0" dirty="0">
                <a:latin typeface="Arial" charset="0"/>
              </a:rPr>
              <a:t>PMCID</a:t>
            </a:r>
            <a:r>
              <a:rPr lang="en-US" sz="2000" kern="0" dirty="0">
                <a:latin typeface="Arial" charset="0"/>
              </a:rPr>
              <a:t> followed by a series of numbers.</a:t>
            </a:r>
            <a:endParaRPr lang="en-US" sz="2000" dirty="0"/>
          </a:p>
          <a:p>
            <a:pPr marL="280988" indent="-280988" fontAlgn="auto">
              <a:spcBef>
                <a:spcPts val="0"/>
              </a:spcBef>
              <a:spcAft>
                <a:spcPts val="0"/>
              </a:spcAft>
              <a:buFont typeface="Arial" pitchFamily="34" charset="0"/>
              <a:buChar char="•"/>
              <a:defRPr/>
            </a:pPr>
            <a:endParaRPr lang="en-US" sz="2000" kern="0" dirty="0">
              <a:latin typeface="Arial" charset="0"/>
            </a:endParaRPr>
          </a:p>
        </p:txBody>
      </p:sp>
      <p:sp>
        <p:nvSpPr>
          <p:cNvPr id="5" name="Rectangle 2"/>
          <p:cNvSpPr txBox="1">
            <a:spLocks noChangeArrowheads="1"/>
          </p:cNvSpPr>
          <p:nvPr/>
        </p:nvSpPr>
        <p:spPr>
          <a:xfrm>
            <a:off x="55563" y="228600"/>
            <a:ext cx="8728075" cy="685800"/>
          </a:xfrm>
          <a:prstGeom prst="rect">
            <a:avLst/>
          </a:prstGeom>
        </p:spPr>
        <p:txBody>
          <a:bodyPr/>
          <a:lstStyle/>
          <a:p>
            <a:pPr algn="r" fontAlgn="auto">
              <a:spcBef>
                <a:spcPts val="0"/>
              </a:spcBef>
              <a:spcAft>
                <a:spcPts val="0"/>
              </a:spcAft>
              <a:buFontTx/>
              <a:buNone/>
              <a:defRPr/>
            </a:pPr>
            <a:r>
              <a:rPr lang="en-US" b="1" kern="0" dirty="0">
                <a:solidFill>
                  <a:schemeClr val="bg1"/>
                </a:solidFill>
                <a:latin typeface="+mj-lt"/>
                <a:ea typeface="+mj-ea"/>
                <a:cs typeface="+mj-cs"/>
              </a:rPr>
              <a:t>Definitions: PubMed and PubMed Central (PMC</a:t>
            </a:r>
            <a:r>
              <a:rPr lang="en-US" b="1" kern="0" dirty="0" smtClean="0">
                <a:solidFill>
                  <a:schemeClr val="bg1"/>
                </a:solidFill>
                <a:latin typeface="+mj-lt"/>
                <a:ea typeface="+mj-ea"/>
                <a:cs typeface="+mj-cs"/>
              </a:rPr>
              <a:t>) [</a:t>
            </a:r>
            <a:r>
              <a:rPr lang="en-US" b="1" kern="0" dirty="0" err="1" smtClean="0">
                <a:solidFill>
                  <a:schemeClr val="bg1"/>
                </a:solidFill>
                <a:latin typeface="+mj-lt"/>
                <a:ea typeface="+mj-ea"/>
                <a:cs typeface="+mj-cs"/>
              </a:rPr>
              <a:t>bart</a:t>
            </a:r>
            <a:r>
              <a:rPr lang="en-US" b="1" kern="0" dirty="0" smtClean="0">
                <a:solidFill>
                  <a:schemeClr val="bg1"/>
                </a:solidFill>
                <a:latin typeface="+mj-lt"/>
                <a:ea typeface="+mj-ea"/>
                <a:cs typeface="+mj-cs"/>
              </a:rPr>
              <a:t>]    </a:t>
            </a:r>
            <a:endParaRPr lang="en-US" b="1" kern="0" dirty="0">
              <a:solidFill>
                <a:schemeClr val="bg1"/>
              </a:solidFill>
              <a:latin typeface="+mj-lt"/>
              <a:ea typeface="+mj-ea"/>
              <a:cs typeface="+mj-cs"/>
            </a:endParaRPr>
          </a:p>
        </p:txBody>
      </p:sp>
      <p:pic>
        <p:nvPicPr>
          <p:cNvPr id="6148" name="Picture 2" descr="PubMed"/>
          <p:cNvPicPr>
            <a:picLocks noChangeAspect="1" noChangeArrowheads="1"/>
          </p:cNvPicPr>
          <p:nvPr/>
        </p:nvPicPr>
        <p:blipFill>
          <a:blip r:embed="rId3" cstate="print">
            <a:extLst>
              <a:ext uri="{28A0092B-C50C-407E-A947-70E740481C1C}">
                <a14:useLocalDpi xmlns="" xmlns:a14="http://schemas.microsoft.com/office/drawing/2010/main" val="0"/>
              </a:ext>
            </a:extLst>
          </a:blip>
          <a:srcRect r="15741" b="-5000"/>
          <a:stretch>
            <a:fillRect/>
          </a:stretch>
        </p:blipFill>
        <p:spPr bwMode="auto">
          <a:xfrm>
            <a:off x="3276600" y="1676400"/>
            <a:ext cx="1828800" cy="685800"/>
          </a:xfrm>
          <a:prstGeom prst="rect">
            <a:avLst/>
          </a:prstGeom>
          <a:solidFill>
            <a:srgbClr val="FFFFFF"/>
          </a:solidFill>
          <a:ln w="9525">
            <a:solidFill>
              <a:srgbClr val="FF0000"/>
            </a:solidFill>
            <a:miter lim="800000"/>
            <a:headEnd/>
            <a:tailEnd/>
          </a:ln>
        </p:spPr>
      </p:pic>
      <p:pic>
        <p:nvPicPr>
          <p:cNvPr id="6149" name="Object 1"/>
          <p:cNvPicPr>
            <a:picLocks noChangeArrowheads="1"/>
          </p:cNvPicPr>
          <p:nvPr/>
        </p:nvPicPr>
        <p:blipFill>
          <a:blip r:embed="rId4" cstate="print">
            <a:extLst>
              <a:ext uri="{28A0092B-C50C-407E-A947-70E740481C1C}">
                <a14:useLocalDpi xmlns="" xmlns:a14="http://schemas.microsoft.com/office/drawing/2010/main" val="0"/>
              </a:ext>
            </a:extLst>
          </a:blip>
          <a:srcRect t="-616" r="-32" b="-801"/>
          <a:stretch>
            <a:fillRect/>
          </a:stretch>
        </p:blipFill>
        <p:spPr bwMode="auto">
          <a:xfrm>
            <a:off x="3276600" y="3962400"/>
            <a:ext cx="2057400" cy="838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1"/>
          <p:cNvSpPr>
            <a:spLocks noGrp="1"/>
          </p:cNvSpPr>
          <p:nvPr>
            <p:ph type="sldNum" sz="quarter" idx="10"/>
          </p:nvPr>
        </p:nvSpPr>
        <p:spPr>
          <a:xfrm>
            <a:off x="457200" y="6356350"/>
            <a:ext cx="2133600" cy="365125"/>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l" eaLnBrk="1" hangingPunct="1"/>
            <a:fld id="{7231B303-03DD-46BA-B8EE-9551DAD50D80}" type="slidenum">
              <a:rPr lang="en-US" sz="1000" smtClean="0">
                <a:solidFill>
                  <a:schemeClr val="bg1"/>
                </a:solidFill>
              </a:rPr>
              <a:pPr algn="l" eaLnBrk="1" hangingPunct="1"/>
              <a:t>7</a:t>
            </a:fld>
            <a:endParaRPr lang="en-US" sz="1000" smtClean="0">
              <a:solidFill>
                <a:schemeClr val="bg1"/>
              </a:solidFill>
            </a:endParaRPr>
          </a:p>
        </p:txBody>
      </p:sp>
      <p:sp>
        <p:nvSpPr>
          <p:cNvPr id="6147" name="Rectangle 2"/>
          <p:cNvSpPr>
            <a:spLocks noChangeArrowheads="1"/>
          </p:cNvSpPr>
          <p:nvPr/>
        </p:nvSpPr>
        <p:spPr bwMode="auto">
          <a:xfrm>
            <a:off x="685800" y="1047750"/>
            <a:ext cx="6248400" cy="4579938"/>
          </a:xfrm>
          <a:prstGeom prst="rect">
            <a:avLst/>
          </a:prstGeom>
          <a:noFill/>
          <a:ln w="9525">
            <a:noFill/>
            <a:miter lim="800000"/>
            <a:headEnd/>
            <a:tailEnd/>
          </a:ln>
        </p:spPr>
        <p:txBody>
          <a:bodyPr>
            <a:spAutoFit/>
          </a:bodyPr>
          <a:lstStyle/>
          <a:p>
            <a:pPr>
              <a:lnSpc>
                <a:spcPct val="80000"/>
              </a:lnSpc>
              <a:buFontTx/>
              <a:buNone/>
              <a:defRPr/>
            </a:pPr>
            <a:r>
              <a:rPr lang="en-US" b="1" i="1" dirty="0">
                <a:solidFill>
                  <a:srgbClr val="000066"/>
                </a:solidFill>
                <a:latin typeface="Calibri" pitchFamily="34" charset="0"/>
              </a:rPr>
              <a:t>Final Peer-Reviewed Manuscript:</a:t>
            </a:r>
          </a:p>
          <a:p>
            <a:pPr marL="914400" indent="-914400">
              <a:lnSpc>
                <a:spcPct val="80000"/>
              </a:lnSpc>
              <a:buFont typeface="Wingdings" pitchFamily="2" charset="2"/>
              <a:buChar char="Ø"/>
              <a:defRPr/>
            </a:pPr>
            <a:r>
              <a:rPr lang="en-US" sz="2000" dirty="0">
                <a:latin typeface="Calibri" pitchFamily="34" charset="0"/>
              </a:rPr>
              <a:t>Author</a:t>
            </a:r>
            <a:r>
              <a:rPr lang="ja-JP" altLang="en-US" sz="2000" dirty="0">
                <a:latin typeface="Calibri" pitchFamily="34" charset="0"/>
                <a:cs typeface="ＭＳ Ｐゴシック"/>
              </a:rPr>
              <a:t>’</a:t>
            </a:r>
            <a:r>
              <a:rPr lang="en-US" altLang="ja-JP" sz="2000" dirty="0">
                <a:latin typeface="Calibri" pitchFamily="34" charset="0"/>
                <a:cs typeface="ＭＳ Ｐゴシック"/>
              </a:rPr>
              <a:t>s final manuscript of a peer-reviewed paper accepted for journal publication</a:t>
            </a:r>
          </a:p>
          <a:p>
            <a:pPr marL="914400" indent="-914400">
              <a:lnSpc>
                <a:spcPct val="80000"/>
              </a:lnSpc>
              <a:buFont typeface="Wingdings" pitchFamily="2" charset="2"/>
              <a:buChar char="Ø"/>
              <a:defRPr/>
            </a:pPr>
            <a:r>
              <a:rPr lang="en-US" sz="2000" dirty="0">
                <a:latin typeface="Calibri" pitchFamily="34" charset="0"/>
              </a:rPr>
              <a:t>Includes all modifications from the peer review process</a:t>
            </a:r>
          </a:p>
          <a:p>
            <a:pPr marL="914400" indent="-914400">
              <a:lnSpc>
                <a:spcPct val="80000"/>
              </a:lnSpc>
              <a:buFont typeface="Wingdings" pitchFamily="2" charset="2"/>
              <a:buChar char="Ø"/>
              <a:defRPr/>
            </a:pPr>
            <a:r>
              <a:rPr lang="en-US" sz="2000" i="1" dirty="0">
                <a:latin typeface="Calibri" pitchFamily="34" charset="0"/>
              </a:rPr>
              <a:t>Submitted by Authors and Publishers/Journals to PMC</a:t>
            </a:r>
          </a:p>
          <a:p>
            <a:pPr marL="914400" lvl="1" indent="-914400">
              <a:lnSpc>
                <a:spcPct val="80000"/>
              </a:lnSpc>
              <a:defRPr/>
            </a:pPr>
            <a:endParaRPr lang="en-US" i="1" dirty="0">
              <a:latin typeface="Calibri" pitchFamily="34" charset="0"/>
            </a:endParaRPr>
          </a:p>
          <a:p>
            <a:pPr marL="914400" lvl="1" indent="-914400">
              <a:lnSpc>
                <a:spcPct val="80000"/>
              </a:lnSpc>
              <a:defRPr/>
            </a:pPr>
            <a:endParaRPr lang="en-US" i="1" dirty="0">
              <a:latin typeface="Calibri" pitchFamily="34" charset="0"/>
            </a:endParaRPr>
          </a:p>
          <a:p>
            <a:pPr>
              <a:lnSpc>
                <a:spcPct val="80000"/>
              </a:lnSpc>
              <a:buFontTx/>
              <a:buNone/>
              <a:defRPr/>
            </a:pPr>
            <a:r>
              <a:rPr lang="en-US" b="1" i="1" dirty="0">
                <a:solidFill>
                  <a:srgbClr val="000066"/>
                </a:solidFill>
                <a:latin typeface="Calibri" pitchFamily="34" charset="0"/>
              </a:rPr>
              <a:t>Final Published Article</a:t>
            </a:r>
          </a:p>
          <a:p>
            <a:pPr marL="914400" indent="-914400">
              <a:lnSpc>
                <a:spcPct val="80000"/>
              </a:lnSpc>
              <a:buFont typeface="Wingdings" pitchFamily="2" charset="2"/>
              <a:buChar char="Ø"/>
              <a:defRPr/>
            </a:pPr>
            <a:r>
              <a:rPr lang="en-US" sz="2000" dirty="0">
                <a:latin typeface="Calibri" pitchFamily="34" charset="0"/>
              </a:rPr>
              <a:t>Journal</a:t>
            </a:r>
            <a:r>
              <a:rPr lang="ja-JP" altLang="en-US" sz="2000" dirty="0">
                <a:latin typeface="Calibri" pitchFamily="34" charset="0"/>
                <a:cs typeface="ＭＳ Ｐゴシック"/>
              </a:rPr>
              <a:t>’</a:t>
            </a:r>
            <a:r>
              <a:rPr lang="en-US" altLang="ja-JP" sz="2000" dirty="0">
                <a:latin typeface="Calibri" pitchFamily="34" charset="0"/>
                <a:cs typeface="ＭＳ Ｐゴシック"/>
              </a:rPr>
              <a:t>s authoritative copy of the paper</a:t>
            </a:r>
          </a:p>
          <a:p>
            <a:pPr marL="914400" indent="-914400">
              <a:lnSpc>
                <a:spcPct val="80000"/>
              </a:lnSpc>
              <a:buFont typeface="Wingdings" pitchFamily="2" charset="2"/>
              <a:buChar char="Ø"/>
              <a:defRPr/>
            </a:pPr>
            <a:r>
              <a:rPr lang="en-US" sz="2000" dirty="0">
                <a:latin typeface="Calibri" pitchFamily="34" charset="0"/>
              </a:rPr>
              <a:t>Includes all modifications from peer review and the publishing process: copyediting, stylistic edits, and formatting changes</a:t>
            </a:r>
          </a:p>
          <a:p>
            <a:pPr marL="914400" indent="-914400">
              <a:lnSpc>
                <a:spcPct val="80000"/>
              </a:lnSpc>
              <a:buFont typeface="Wingdings" pitchFamily="2" charset="2"/>
              <a:buChar char="Ø"/>
              <a:defRPr/>
            </a:pPr>
            <a:r>
              <a:rPr lang="en-US" sz="2000" i="1" dirty="0">
                <a:latin typeface="Calibri" pitchFamily="34" charset="0"/>
              </a:rPr>
              <a:t>Submitted by Publishers/Journals to PMC</a:t>
            </a:r>
          </a:p>
        </p:txBody>
      </p:sp>
      <p:sp>
        <p:nvSpPr>
          <p:cNvPr id="4" name="Rectangle 2"/>
          <p:cNvSpPr txBox="1">
            <a:spLocks noChangeArrowheads="1"/>
          </p:cNvSpPr>
          <p:nvPr/>
        </p:nvSpPr>
        <p:spPr>
          <a:xfrm>
            <a:off x="3336587" y="228600"/>
            <a:ext cx="5121613" cy="685800"/>
          </a:xfrm>
          <a:prstGeom prst="rect">
            <a:avLst/>
          </a:prstGeom>
        </p:spPr>
        <p:txBody>
          <a:bodyPr/>
          <a:lstStyle/>
          <a:p>
            <a:pPr algn="r" fontAlgn="auto">
              <a:spcBef>
                <a:spcPts val="0"/>
              </a:spcBef>
              <a:spcAft>
                <a:spcPts val="0"/>
              </a:spcAft>
              <a:buFontTx/>
              <a:buNone/>
              <a:defRPr/>
            </a:pPr>
            <a:r>
              <a:rPr lang="en-US" b="1" kern="0" dirty="0">
                <a:solidFill>
                  <a:schemeClr val="bg1"/>
                </a:solidFill>
                <a:latin typeface="+mj-lt"/>
                <a:ea typeface="+mj-ea"/>
                <a:cs typeface="+mj-cs"/>
              </a:rPr>
              <a:t>Definitions: Article </a:t>
            </a:r>
            <a:r>
              <a:rPr lang="en-US" b="1" kern="0" dirty="0" smtClean="0">
                <a:solidFill>
                  <a:schemeClr val="bg1"/>
                </a:solidFill>
                <a:latin typeface="+mj-lt"/>
                <a:ea typeface="+mj-ea"/>
                <a:cs typeface="+mj-cs"/>
              </a:rPr>
              <a:t>Types</a:t>
            </a:r>
            <a:endParaRPr lang="en-US" b="1" kern="0" dirty="0">
              <a:solidFill>
                <a:schemeClr val="bg1"/>
              </a:solidFill>
              <a:latin typeface="+mj-lt"/>
              <a:ea typeface="+mj-ea"/>
              <a:cs typeface="+mj-cs"/>
            </a:endParaRPr>
          </a:p>
        </p:txBody>
      </p:sp>
      <p:pic>
        <p:nvPicPr>
          <p:cNvPr id="7173" name="Picture 5" descr="j0438585[1]"/>
          <p:cNvPicPr>
            <a:picLocks noChangeAspect="1" noChangeArrowheads="1"/>
          </p:cNvPicPr>
          <p:nvPr/>
        </p:nvPicPr>
        <p:blipFill>
          <a:blip r:embed="rId3" cstate="print">
            <a:extLst>
              <a:ext uri="{28A0092B-C50C-407E-A947-70E740481C1C}">
                <a14:useLocalDpi xmlns="" xmlns:a14="http://schemas.microsoft.com/office/drawing/2010/main" val="0"/>
              </a:ext>
            </a:extLst>
          </a:blip>
          <a:srcRect l="8261" r="870"/>
          <a:stretch>
            <a:fillRect/>
          </a:stretch>
        </p:blipFill>
        <p:spPr bwMode="auto">
          <a:xfrm>
            <a:off x="7010400" y="1323975"/>
            <a:ext cx="1676400" cy="1219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174" name="Picture 7" descr="Current Issue Cover">
            <a:hlinkClick r:id="rId4"/>
          </p:cNvPr>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7010400" y="3883025"/>
            <a:ext cx="1447800" cy="1873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25A2B05F-AFFB-4D77-BD51-CE68394A87EC}" type="slidenum">
              <a:rPr lang="en-US" sz="1000" smtClean="0">
                <a:solidFill>
                  <a:schemeClr val="bg1"/>
                </a:solidFill>
              </a:rPr>
              <a:pPr eaLnBrk="1" hangingPunct="1"/>
              <a:t>8</a:t>
            </a:fld>
            <a:endParaRPr lang="en-US" sz="1000" smtClean="0">
              <a:solidFill>
                <a:schemeClr val="bg1"/>
              </a:solidFill>
            </a:endParaRPr>
          </a:p>
        </p:txBody>
      </p:sp>
      <p:sp>
        <p:nvSpPr>
          <p:cNvPr id="9219" name="Rectangle 2"/>
          <p:cNvSpPr>
            <a:spLocks noGrp="1" noChangeArrowheads="1"/>
          </p:cNvSpPr>
          <p:nvPr>
            <p:ph type="title"/>
          </p:nvPr>
        </p:nvSpPr>
        <p:spPr/>
        <p:txBody>
          <a:bodyPr/>
          <a:lstStyle/>
          <a:p>
            <a:pPr eaLnBrk="1" hangingPunct="1"/>
            <a:r>
              <a:rPr lang="en-US" dirty="0" smtClean="0"/>
              <a:t>Implications of a Successful Public Access Policy</a:t>
            </a:r>
          </a:p>
        </p:txBody>
      </p:sp>
      <p:sp>
        <p:nvSpPr>
          <p:cNvPr id="7172" name="Rectangle 3"/>
          <p:cNvSpPr>
            <a:spLocks noGrp="1" noChangeArrowheads="1"/>
          </p:cNvSpPr>
          <p:nvPr>
            <p:ph type="body" idx="1"/>
          </p:nvPr>
        </p:nvSpPr>
        <p:spPr>
          <a:xfrm>
            <a:off x="457200" y="1143000"/>
            <a:ext cx="8229600" cy="5029200"/>
          </a:xfrm>
        </p:spPr>
        <p:txBody>
          <a:bodyPr/>
          <a:lstStyle/>
          <a:p>
            <a:pPr marL="0" indent="0" eaLnBrk="1" hangingPunct="1">
              <a:lnSpc>
                <a:spcPct val="90000"/>
              </a:lnSpc>
              <a:buFontTx/>
              <a:buNone/>
            </a:pPr>
            <a:r>
              <a:rPr lang="en-US" dirty="0" smtClean="0"/>
              <a:t>Easy access to published research funded by NIH will help advance science and improve human health.</a:t>
            </a:r>
          </a:p>
          <a:p>
            <a:pPr lvl="1" eaLnBrk="1" hangingPunct="1">
              <a:lnSpc>
                <a:spcPct val="90000"/>
              </a:lnSpc>
            </a:pPr>
            <a:endParaRPr lang="en-US" dirty="0" smtClean="0"/>
          </a:p>
          <a:p>
            <a:pPr lvl="1" eaLnBrk="1" hangingPunct="1">
              <a:lnSpc>
                <a:spcPct val="90000"/>
              </a:lnSpc>
            </a:pPr>
            <a:r>
              <a:rPr lang="en-US" dirty="0" smtClean="0"/>
              <a:t>Meets the public’s expectation that articles based on NIH</a:t>
            </a:r>
            <a:r>
              <a:rPr lang="en-US" dirty="0" smtClean="0">
                <a:solidFill>
                  <a:schemeClr val="folHlink"/>
                </a:solidFill>
              </a:rPr>
              <a:t>-</a:t>
            </a:r>
            <a:r>
              <a:rPr lang="en-US" dirty="0" smtClean="0"/>
              <a:t>funded research are publicly available</a:t>
            </a:r>
            <a:r>
              <a:rPr lang="en-US" baseline="30000" dirty="0" smtClean="0"/>
              <a:t>1</a:t>
            </a:r>
            <a:r>
              <a:rPr lang="en-US" dirty="0" smtClean="0"/>
              <a:t>.  Over 2.6 </a:t>
            </a:r>
            <a:r>
              <a:rPr lang="en-US" dirty="0"/>
              <a:t>million articles are now in PMC. </a:t>
            </a:r>
            <a:r>
              <a:rPr lang="en-US" dirty="0" smtClean="0"/>
              <a:t>Every </a:t>
            </a:r>
            <a:r>
              <a:rPr lang="en-US" dirty="0"/>
              <a:t>weekday, 700,000 users access the database, retrieving over 1.5 million articles. </a:t>
            </a:r>
          </a:p>
          <a:p>
            <a:pPr lvl="2" eaLnBrk="1" hangingPunct="1">
              <a:lnSpc>
                <a:spcPct val="90000"/>
              </a:lnSpc>
            </a:pPr>
            <a:endParaRPr lang="en-US" dirty="0" smtClean="0"/>
          </a:p>
          <a:p>
            <a:pPr lvl="1" eaLnBrk="1" hangingPunct="1">
              <a:lnSpc>
                <a:spcPct val="90000"/>
              </a:lnSpc>
            </a:pPr>
            <a:r>
              <a:rPr lang="en-US" dirty="0" smtClean="0"/>
              <a:t>NIH can monitor, mine, and develop its portfolio of taxpayer funded research more effectively.</a:t>
            </a:r>
          </a:p>
          <a:p>
            <a:pPr lvl="1" eaLnBrk="1" hangingPunct="1">
              <a:lnSpc>
                <a:spcPct val="90000"/>
              </a:lnSpc>
            </a:pPr>
            <a:endParaRPr lang="en-US" dirty="0" smtClean="0"/>
          </a:p>
          <a:p>
            <a:pPr lvl="1" eaLnBrk="1" hangingPunct="1">
              <a:lnSpc>
                <a:spcPct val="90000"/>
              </a:lnSpc>
            </a:pPr>
            <a:r>
              <a:rPr lang="en-US" dirty="0" smtClean="0"/>
              <a:t>NIH-funded research becomes more prominent, integrated and accessible, making it easier for all scientists to pursue NIH’s research priority areas competitively. </a:t>
            </a:r>
          </a:p>
          <a:p>
            <a:pPr lvl="3" eaLnBrk="1" hangingPunct="1">
              <a:lnSpc>
                <a:spcPct val="90000"/>
              </a:lnSpc>
              <a:buFontTx/>
              <a:buNone/>
            </a:pPr>
            <a:endParaRPr lang="en-US" sz="1200" dirty="0" smtClean="0"/>
          </a:p>
          <a:p>
            <a:pPr lvl="3" eaLnBrk="1" hangingPunct="1">
              <a:lnSpc>
                <a:spcPct val="90000"/>
              </a:lnSpc>
              <a:buFontTx/>
              <a:buNone/>
            </a:pPr>
            <a:endParaRPr lang="en-US" sz="1200" dirty="0" smtClean="0"/>
          </a:p>
          <a:p>
            <a:pPr lvl="2" eaLnBrk="1" hangingPunct="1">
              <a:lnSpc>
                <a:spcPct val="90000"/>
              </a:lnSpc>
              <a:buFontTx/>
              <a:buNone/>
            </a:pPr>
            <a:r>
              <a:rPr lang="en-US" sz="1200" dirty="0" smtClean="0"/>
              <a:t>1. Harris Poll (2006) Most Americans back online access to federally funded research. Wall Street J Online Retrieved on July 20, 2006, from </a:t>
            </a:r>
            <a:r>
              <a:rPr lang="en-US" sz="1200" dirty="0" smtClean="0">
                <a:hlinkClick r:id="rId3"/>
              </a:rPr>
              <a:t>http://online.wsj.com/article_email/SB114893698047965609-IMyQjAxMDE2NDM4MTkzMzE2Wj.html</a:t>
            </a:r>
            <a:r>
              <a:rPr lang="en-US" sz="1200"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17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172">
                                            <p:txEl>
                                              <p:pRg st="9" end="9"/>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7172">
                                            <p:txEl>
                                              <p:pRg st="4" end="4"/>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717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4EA04E38-7978-4A1D-B943-B789E5EE3C70}" type="slidenum">
              <a:rPr lang="en-US" sz="1000" smtClean="0">
                <a:solidFill>
                  <a:schemeClr val="bg1"/>
                </a:solidFill>
              </a:rPr>
              <a:pPr eaLnBrk="1" hangingPunct="1"/>
              <a:t>9</a:t>
            </a:fld>
            <a:endParaRPr lang="en-US" sz="1000" smtClean="0">
              <a:solidFill>
                <a:schemeClr val="bg1"/>
              </a:solidFill>
            </a:endParaRPr>
          </a:p>
        </p:txBody>
      </p:sp>
      <p:sp>
        <p:nvSpPr>
          <p:cNvPr id="10243" name="Rectangle 3"/>
          <p:cNvSpPr>
            <a:spLocks noGrp="1" noChangeArrowheads="1"/>
          </p:cNvSpPr>
          <p:nvPr>
            <p:ph type="body" idx="1"/>
          </p:nvPr>
        </p:nvSpPr>
        <p:spPr/>
        <p:txBody>
          <a:bodyPr/>
          <a:lstStyle/>
          <a:p>
            <a:pPr algn="ctr" eaLnBrk="1" hangingPunct="1">
              <a:buFontTx/>
              <a:buNone/>
            </a:pPr>
            <a:endParaRPr lang="en-US" sz="3200" dirty="0"/>
          </a:p>
          <a:p>
            <a:pPr algn="ctr" eaLnBrk="1" hangingPunct="1">
              <a:buFontTx/>
              <a:buNone/>
            </a:pPr>
            <a:r>
              <a:rPr lang="en-US" sz="3200" b="1" dirty="0" smtClean="0">
                <a:solidFill>
                  <a:srgbClr val="009900"/>
                </a:solidFill>
              </a:rPr>
              <a:t>2) Awardee Tasks</a:t>
            </a:r>
          </a:p>
          <a:p>
            <a:pPr lvl="4" eaLnBrk="1" hangingPunct="1"/>
            <a:endParaRPr lang="en-US" sz="2600" dirty="0" smtClean="0"/>
          </a:p>
          <a:p>
            <a:pPr marL="2630488" lvl="4" eaLnBrk="1" hangingPunct="1">
              <a:buFont typeface="Arial" pitchFamily="34" charset="0"/>
              <a:buChar char="•"/>
            </a:pPr>
            <a:r>
              <a:rPr lang="en-US" sz="2600" dirty="0" smtClean="0"/>
              <a:t>Applicability</a:t>
            </a:r>
          </a:p>
          <a:p>
            <a:pPr marL="2630488" lvl="4" eaLnBrk="1" hangingPunct="1">
              <a:buFont typeface="Arial" pitchFamily="34" charset="0"/>
              <a:buChar char="•"/>
            </a:pPr>
            <a:r>
              <a:rPr lang="en-US" sz="2600" dirty="0" smtClean="0"/>
              <a:t>Posting Papers</a:t>
            </a:r>
          </a:p>
          <a:p>
            <a:pPr marL="2630488" lvl="4" eaLnBrk="1" hangingPunct="1">
              <a:buFont typeface="Arial" pitchFamily="34" charset="0"/>
              <a:buChar char="•"/>
            </a:pPr>
            <a:r>
              <a:rPr lang="en-US" sz="2600" dirty="0" smtClean="0"/>
              <a:t>Documenting Compliance</a:t>
            </a:r>
          </a:p>
          <a:p>
            <a:pPr algn="ctr" eaLnBrk="1" hangingPunct="1">
              <a:buFontTx/>
              <a:buNone/>
            </a:pPr>
            <a:endParaRPr lang="en-US" sz="3200"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1"/>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F780F8FC-60A4-4B4D-9D06-A394CC0BF4E6}" type="slidenum">
              <a:rPr lang="en-US" sz="1000" smtClean="0">
                <a:solidFill>
                  <a:schemeClr val="bg1"/>
                </a:solidFill>
              </a:rPr>
              <a:pPr eaLnBrk="1" hangingPunct="1"/>
              <a:t>10</a:t>
            </a:fld>
            <a:endParaRPr lang="en-US" sz="1000" smtClean="0">
              <a:solidFill>
                <a:schemeClr val="bg1"/>
              </a:solidFill>
            </a:endParaRPr>
          </a:p>
        </p:txBody>
      </p:sp>
      <p:sp>
        <p:nvSpPr>
          <p:cNvPr id="11267" name="Rectangle 5"/>
          <p:cNvSpPr txBox="1">
            <a:spLocks noGrp="1" noChangeArrowheads="1"/>
          </p:cNvSpPr>
          <p:nvPr/>
        </p:nvSpPr>
        <p:spPr bwMode="auto">
          <a:xfrm>
            <a:off x="7772400" y="6553200"/>
            <a:ext cx="1371600" cy="155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buFontTx/>
              <a:buNone/>
            </a:pPr>
            <a:fld id="{C4CEB520-16AB-4AEF-B0DA-271B3A845335}" type="slidenum">
              <a:rPr lang="en-US" sz="1000" b="1">
                <a:solidFill>
                  <a:schemeClr val="bg1"/>
                </a:solidFill>
              </a:rPr>
              <a:pPr algn="r" eaLnBrk="1" hangingPunct="1">
                <a:spcBef>
                  <a:spcPct val="0"/>
                </a:spcBef>
                <a:buFontTx/>
                <a:buNone/>
              </a:pPr>
              <a:t>10</a:t>
            </a:fld>
            <a:endParaRPr lang="en-US" sz="1000" b="1">
              <a:solidFill>
                <a:schemeClr val="bg1"/>
              </a:solidFill>
            </a:endParaRPr>
          </a:p>
        </p:txBody>
      </p:sp>
      <p:sp>
        <p:nvSpPr>
          <p:cNvPr id="11268" name="Slide Number Placeholder 3"/>
          <p:cNvSpPr txBox="1">
            <a:spLocks noGrp="1"/>
          </p:cNvSpPr>
          <p:nvPr/>
        </p:nvSpPr>
        <p:spPr bwMode="auto">
          <a:xfrm>
            <a:off x="7772400" y="6553200"/>
            <a:ext cx="1371600" cy="155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buFontTx/>
              <a:buNone/>
            </a:pPr>
            <a:fld id="{5B27C7FC-1D74-4FE8-B9EE-C6597C148DFC}" type="slidenum">
              <a:rPr lang="en-US" sz="1000" b="1">
                <a:solidFill>
                  <a:schemeClr val="bg1"/>
                </a:solidFill>
              </a:rPr>
              <a:pPr algn="r" eaLnBrk="1" hangingPunct="1">
                <a:spcBef>
                  <a:spcPct val="0"/>
                </a:spcBef>
                <a:buFontTx/>
                <a:buNone/>
              </a:pPr>
              <a:t>10</a:t>
            </a:fld>
            <a:endParaRPr lang="en-US" sz="1000" b="1">
              <a:solidFill>
                <a:schemeClr val="bg1"/>
              </a:solidFill>
            </a:endParaRPr>
          </a:p>
        </p:txBody>
      </p:sp>
      <p:sp>
        <p:nvSpPr>
          <p:cNvPr id="11269" name="Rectangle 2"/>
          <p:cNvSpPr>
            <a:spLocks noGrp="1" noChangeArrowheads="1"/>
          </p:cNvSpPr>
          <p:nvPr>
            <p:ph type="title" idx="4294967295"/>
          </p:nvPr>
        </p:nvSpPr>
        <p:spPr>
          <a:xfrm>
            <a:off x="914400" y="228600"/>
            <a:ext cx="7848600" cy="563563"/>
          </a:xfrm>
        </p:spPr>
        <p:txBody>
          <a:bodyPr/>
          <a:lstStyle/>
          <a:p>
            <a:pPr eaLnBrk="1" hangingPunct="1"/>
            <a:r>
              <a:rPr lang="en-US" smtClean="0"/>
              <a:t>The NIH Public Access Policy Applies to Any Final Manuscript That…</a:t>
            </a:r>
          </a:p>
        </p:txBody>
      </p:sp>
      <p:sp>
        <p:nvSpPr>
          <p:cNvPr id="9222" name="Rectangle 3"/>
          <p:cNvSpPr>
            <a:spLocks noGrp="1" noChangeArrowheads="1"/>
          </p:cNvSpPr>
          <p:nvPr>
            <p:ph type="body" idx="4294967295"/>
          </p:nvPr>
        </p:nvSpPr>
        <p:spPr>
          <a:xfrm>
            <a:off x="457200" y="1143000"/>
            <a:ext cx="8229600" cy="5067300"/>
          </a:xfrm>
        </p:spPr>
        <p:txBody>
          <a:bodyPr/>
          <a:lstStyle/>
          <a:p>
            <a:pPr marL="457200" indent="-457200" eaLnBrk="1" hangingPunct="1">
              <a:lnSpc>
                <a:spcPct val="80000"/>
              </a:lnSpc>
            </a:pPr>
            <a:r>
              <a:rPr lang="en-US" b="1" smtClean="0"/>
              <a:t>Is peer-reviewed;</a:t>
            </a:r>
          </a:p>
          <a:p>
            <a:pPr marL="457200" indent="-457200" eaLnBrk="1" hangingPunct="1">
              <a:lnSpc>
                <a:spcPct val="80000"/>
              </a:lnSpc>
            </a:pPr>
            <a:endParaRPr lang="en-US" b="1" smtClean="0">
              <a:solidFill>
                <a:srgbClr val="009900"/>
              </a:solidFill>
            </a:endParaRPr>
          </a:p>
          <a:p>
            <a:pPr marL="457200" indent="-457200" eaLnBrk="1" hangingPunct="1">
              <a:lnSpc>
                <a:spcPct val="80000"/>
              </a:lnSpc>
            </a:pPr>
            <a:r>
              <a:rPr lang="en-US" b="1" smtClean="0"/>
              <a:t>And, is accepted for publication in a journal on or after April 7, 2008;</a:t>
            </a:r>
          </a:p>
          <a:p>
            <a:pPr marL="457200" indent="-457200" eaLnBrk="1" hangingPunct="1">
              <a:lnSpc>
                <a:spcPct val="80000"/>
              </a:lnSpc>
            </a:pPr>
            <a:endParaRPr lang="en-US" b="1" smtClean="0"/>
          </a:p>
          <a:p>
            <a:pPr marL="457200" indent="-457200" eaLnBrk="1" hangingPunct="1">
              <a:lnSpc>
                <a:spcPct val="80000"/>
              </a:lnSpc>
            </a:pPr>
            <a:r>
              <a:rPr lang="en-US" b="1" smtClean="0"/>
              <a:t>And, arises from:</a:t>
            </a:r>
          </a:p>
          <a:p>
            <a:pPr marL="838200" lvl="1" indent="-381000" eaLnBrk="1" hangingPunct="1">
              <a:lnSpc>
                <a:spcPct val="80000"/>
              </a:lnSpc>
            </a:pPr>
            <a:r>
              <a:rPr lang="en-US" smtClean="0"/>
              <a:t>Any direct funding from an NIH grant or cooperative agreement active in Fiscal Year 2008 or beyond, or;</a:t>
            </a:r>
            <a:endParaRPr lang="en-US" smtClean="0">
              <a:solidFill>
                <a:schemeClr val="tx1"/>
              </a:solidFill>
            </a:endParaRPr>
          </a:p>
          <a:p>
            <a:pPr marL="838200" lvl="1" indent="-381000" eaLnBrk="1" hangingPunct="1">
              <a:lnSpc>
                <a:spcPct val="80000"/>
              </a:lnSpc>
            </a:pPr>
            <a:r>
              <a:rPr lang="en-US" smtClean="0"/>
              <a:t>Any direct funding from an NIH contract signed on or after April 7, 2008, or;</a:t>
            </a:r>
            <a:endParaRPr lang="en-US" smtClean="0">
              <a:solidFill>
                <a:schemeClr val="tx1"/>
              </a:solidFill>
            </a:endParaRPr>
          </a:p>
          <a:p>
            <a:pPr marL="838200" lvl="1" indent="-381000" eaLnBrk="1" hangingPunct="1">
              <a:lnSpc>
                <a:spcPct val="80000"/>
              </a:lnSpc>
            </a:pPr>
            <a:r>
              <a:rPr lang="en-US" smtClean="0"/>
              <a:t>Any direct funding from the NIH Intramural Program, or; </a:t>
            </a:r>
            <a:endParaRPr lang="en-US" smtClean="0">
              <a:solidFill>
                <a:schemeClr val="tx1"/>
              </a:solidFill>
            </a:endParaRPr>
          </a:p>
          <a:p>
            <a:pPr marL="838200" lvl="1" indent="-381000" eaLnBrk="1" hangingPunct="1">
              <a:lnSpc>
                <a:spcPct val="80000"/>
              </a:lnSpc>
            </a:pPr>
            <a:r>
              <a:rPr lang="en-US" smtClean="0"/>
              <a:t>An NIH employee.</a:t>
            </a:r>
          </a:p>
          <a:p>
            <a:pPr marL="838200" lvl="1" indent="-381000" eaLnBrk="1" hangingPunct="1">
              <a:lnSpc>
                <a:spcPct val="80000"/>
              </a:lnSpc>
              <a:buFontTx/>
              <a:buNone/>
            </a:pPr>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22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22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222">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222">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222">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222">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922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5"/>
          <p:cNvSpPr>
            <a:spLocks noGrp="1" noChangeArrowheads="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4CB71592-7B36-4C79-9C5D-7FAA3DA67470}" type="slidenum">
              <a:rPr lang="en-US" sz="1000" smtClean="0">
                <a:solidFill>
                  <a:schemeClr val="bg1"/>
                </a:solidFill>
              </a:rPr>
              <a:pPr eaLnBrk="1" hangingPunct="1"/>
              <a:t>11</a:t>
            </a:fld>
            <a:endParaRPr lang="en-US" sz="1000" smtClean="0">
              <a:solidFill>
                <a:schemeClr val="bg1"/>
              </a:solidFill>
            </a:endParaRPr>
          </a:p>
        </p:txBody>
      </p:sp>
      <p:sp>
        <p:nvSpPr>
          <p:cNvPr id="12291" name="Rectangle 5"/>
          <p:cNvSpPr txBox="1">
            <a:spLocks noGrp="1" noChangeArrowheads="1"/>
          </p:cNvSpPr>
          <p:nvPr/>
        </p:nvSpPr>
        <p:spPr bwMode="auto">
          <a:xfrm>
            <a:off x="7772400" y="6553200"/>
            <a:ext cx="1371600" cy="155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pPr>
            <a:fld id="{FD507B35-0C9A-40A0-A305-0EA6ACA37230}" type="slidenum">
              <a:rPr lang="en-US" sz="1000" b="1">
                <a:solidFill>
                  <a:schemeClr val="bg1"/>
                </a:solidFill>
              </a:rPr>
              <a:pPr algn="r" eaLnBrk="1" hangingPunct="1">
                <a:spcBef>
                  <a:spcPct val="0"/>
                </a:spcBef>
              </a:pPr>
              <a:t>11</a:t>
            </a:fld>
            <a:endParaRPr lang="en-US" sz="1000" b="1">
              <a:solidFill>
                <a:schemeClr val="bg1"/>
              </a:solidFill>
            </a:endParaRPr>
          </a:p>
        </p:txBody>
      </p:sp>
      <p:sp>
        <p:nvSpPr>
          <p:cNvPr id="12292" name="Slide Number Placeholder 3"/>
          <p:cNvSpPr txBox="1">
            <a:spLocks noGrp="1"/>
          </p:cNvSpPr>
          <p:nvPr/>
        </p:nvSpPr>
        <p:spPr bwMode="auto">
          <a:xfrm>
            <a:off x="7772400" y="6553200"/>
            <a:ext cx="1371600" cy="155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pPr>
            <a:fld id="{FC90C9B2-BFFE-46CC-8491-BA09B80B3DA7}" type="slidenum">
              <a:rPr lang="en-US" sz="1000" b="1">
                <a:solidFill>
                  <a:schemeClr val="bg1"/>
                </a:solidFill>
              </a:rPr>
              <a:pPr algn="r" eaLnBrk="1" hangingPunct="1">
                <a:spcBef>
                  <a:spcPct val="0"/>
                </a:spcBef>
              </a:pPr>
              <a:t>11</a:t>
            </a:fld>
            <a:endParaRPr lang="en-US" sz="1000" b="1">
              <a:solidFill>
                <a:schemeClr val="bg1"/>
              </a:solidFill>
            </a:endParaRPr>
          </a:p>
        </p:txBody>
      </p:sp>
      <p:sp>
        <p:nvSpPr>
          <p:cNvPr id="12293" name="Rectangle 2"/>
          <p:cNvSpPr>
            <a:spLocks noGrp="1" noChangeArrowheads="1"/>
          </p:cNvSpPr>
          <p:nvPr>
            <p:ph type="title"/>
          </p:nvPr>
        </p:nvSpPr>
        <p:spPr/>
        <p:txBody>
          <a:bodyPr/>
          <a:lstStyle/>
          <a:p>
            <a:pPr eaLnBrk="1" hangingPunct="1"/>
            <a:r>
              <a:rPr lang="en-US" dirty="0" smtClean="0"/>
              <a:t>How Awardees Comply</a:t>
            </a:r>
          </a:p>
        </p:txBody>
      </p:sp>
      <p:sp>
        <p:nvSpPr>
          <p:cNvPr id="14342" name="Rectangle 3"/>
          <p:cNvSpPr>
            <a:spLocks noGrp="1" noChangeArrowheads="1"/>
          </p:cNvSpPr>
          <p:nvPr>
            <p:ph type="body" idx="1"/>
          </p:nvPr>
        </p:nvSpPr>
        <p:spPr>
          <a:xfrm>
            <a:off x="457200" y="1143000"/>
            <a:ext cx="8305800" cy="5181600"/>
          </a:xfrm>
        </p:spPr>
        <p:txBody>
          <a:bodyPr/>
          <a:lstStyle/>
          <a:p>
            <a:pPr marL="457200" indent="-457200" eaLnBrk="1" hangingPunct="1">
              <a:lnSpc>
                <a:spcPct val="80000"/>
              </a:lnSpc>
            </a:pPr>
            <a:r>
              <a:rPr lang="en-US" sz="2000" b="1" dirty="0" smtClean="0"/>
              <a:t>Address Copyright</a:t>
            </a:r>
          </a:p>
          <a:p>
            <a:pPr marL="838200" lvl="1" indent="-381000" eaLnBrk="1" hangingPunct="1">
              <a:lnSpc>
                <a:spcPct val="80000"/>
              </a:lnSpc>
            </a:pPr>
            <a:r>
              <a:rPr lang="en-US" sz="1800" dirty="0" smtClean="0"/>
              <a:t>Institutions and investigators are responsible for ensuring full compliance with the Public Access Policy (e.g., that any publishing or copyright agreements are consistent with submitting to PMC).</a:t>
            </a:r>
          </a:p>
          <a:p>
            <a:pPr marL="457200" indent="-457200" eaLnBrk="1" hangingPunct="1">
              <a:lnSpc>
                <a:spcPct val="80000"/>
              </a:lnSpc>
            </a:pPr>
            <a:endParaRPr lang="en-US" sz="1800" dirty="0" smtClean="0">
              <a:solidFill>
                <a:srgbClr val="003366"/>
              </a:solidFill>
            </a:endParaRPr>
          </a:p>
          <a:p>
            <a:pPr marL="457200" indent="-457200" eaLnBrk="1" hangingPunct="1">
              <a:lnSpc>
                <a:spcPct val="80000"/>
              </a:lnSpc>
            </a:pPr>
            <a:r>
              <a:rPr lang="en-US" sz="2000" b="1" dirty="0" smtClean="0"/>
              <a:t>Deposit Paper Upon Acceptance for Publication</a:t>
            </a:r>
          </a:p>
          <a:p>
            <a:pPr marL="838200" lvl="1" indent="-381000" eaLnBrk="1" hangingPunct="1">
              <a:lnSpc>
                <a:spcPct val="80000"/>
              </a:lnSpc>
            </a:pPr>
            <a:r>
              <a:rPr lang="en-US" sz="1800" b="1" dirty="0" smtClean="0"/>
              <a:t>Method A</a:t>
            </a:r>
            <a:r>
              <a:rPr lang="en-US" sz="1800" dirty="0" smtClean="0"/>
              <a:t>: Publish in a </a:t>
            </a:r>
            <a:r>
              <a:rPr lang="en-US" sz="1800" dirty="0" smtClean="0">
                <a:hlinkClick r:id="rId3"/>
              </a:rPr>
              <a:t>journal</a:t>
            </a:r>
            <a:r>
              <a:rPr lang="en-US" sz="1800" dirty="0" smtClean="0"/>
              <a:t> that deposits </a:t>
            </a:r>
            <a:r>
              <a:rPr lang="en-US" sz="1800" i="1" dirty="0" smtClean="0"/>
              <a:t>all</a:t>
            </a:r>
            <a:r>
              <a:rPr lang="en-US" sz="1800" dirty="0" smtClean="0"/>
              <a:t> NIH-funded final published articles in PMC without author involvement.</a:t>
            </a:r>
          </a:p>
          <a:p>
            <a:pPr marL="838200" lvl="1" indent="-381000" eaLnBrk="1" hangingPunct="1">
              <a:lnSpc>
                <a:spcPct val="80000"/>
              </a:lnSpc>
            </a:pPr>
            <a:r>
              <a:rPr lang="en-US" sz="1800" b="1" dirty="0" smtClean="0"/>
              <a:t>Method B</a:t>
            </a:r>
            <a:r>
              <a:rPr lang="en-US" sz="1800" dirty="0" smtClean="0"/>
              <a:t>: Make arrangements to have a </a:t>
            </a:r>
            <a:r>
              <a:rPr lang="en-US" sz="1800" dirty="0" smtClean="0">
                <a:hlinkClick r:id="rId4"/>
              </a:rPr>
              <a:t>publisher</a:t>
            </a:r>
            <a:r>
              <a:rPr lang="en-US" sz="1800" dirty="0" smtClean="0"/>
              <a:t> deposit a </a:t>
            </a:r>
            <a:r>
              <a:rPr lang="en-US" sz="1800" i="1" dirty="0" smtClean="0"/>
              <a:t>specific</a:t>
            </a:r>
            <a:r>
              <a:rPr lang="en-US" sz="1800" dirty="0" smtClean="0"/>
              <a:t> final published article in </a:t>
            </a:r>
            <a:r>
              <a:rPr lang="en-US" sz="1800" dirty="0" smtClean="0">
                <a:hlinkClick r:id="rId5"/>
              </a:rPr>
              <a:t>PMC</a:t>
            </a:r>
            <a:r>
              <a:rPr lang="en-US" sz="1800" dirty="0" smtClean="0"/>
              <a:t>.</a:t>
            </a:r>
          </a:p>
          <a:p>
            <a:pPr marL="838200" lvl="1" indent="-381000" eaLnBrk="1" hangingPunct="1">
              <a:lnSpc>
                <a:spcPct val="80000"/>
              </a:lnSpc>
            </a:pPr>
            <a:r>
              <a:rPr lang="en-US" sz="1800" b="1" dirty="0" smtClean="0"/>
              <a:t>Method C</a:t>
            </a:r>
            <a:r>
              <a:rPr lang="en-US" sz="1800" dirty="0" smtClean="0"/>
              <a:t>: Deposit the final peer-reviewed manuscript in </a:t>
            </a:r>
            <a:r>
              <a:rPr lang="en-US" sz="1800" dirty="0" smtClean="0">
                <a:hlinkClick r:id="rId5"/>
              </a:rPr>
              <a:t>PMC</a:t>
            </a:r>
            <a:r>
              <a:rPr lang="en-US" sz="1800" dirty="0" smtClean="0"/>
              <a:t> yourself via the </a:t>
            </a:r>
            <a:r>
              <a:rPr lang="en-US" sz="1800" dirty="0" smtClean="0">
                <a:hlinkClick r:id="rId6"/>
              </a:rPr>
              <a:t>NIHMS</a:t>
            </a:r>
            <a:r>
              <a:rPr lang="en-US" sz="1800" dirty="0" smtClean="0"/>
              <a:t>. </a:t>
            </a:r>
          </a:p>
          <a:p>
            <a:pPr marL="838200" lvl="1" indent="-381000" eaLnBrk="1" hangingPunct="1">
              <a:lnSpc>
                <a:spcPct val="80000"/>
              </a:lnSpc>
            </a:pPr>
            <a:r>
              <a:rPr lang="en-US" sz="1800" b="1" dirty="0" smtClean="0"/>
              <a:t>Method D</a:t>
            </a:r>
            <a:r>
              <a:rPr lang="en-US" sz="1800" dirty="0" smtClean="0"/>
              <a:t>: Complete the submission process for a final peer-reviewed manuscript that the publisher has deposited via the </a:t>
            </a:r>
            <a:r>
              <a:rPr lang="en-US" sz="1800" dirty="0" smtClean="0">
                <a:hlinkClick r:id="rId6"/>
              </a:rPr>
              <a:t>NIHMS</a:t>
            </a:r>
            <a:r>
              <a:rPr lang="en-US" sz="1800" dirty="0" smtClean="0"/>
              <a:t>.</a:t>
            </a:r>
          </a:p>
          <a:p>
            <a:pPr marL="457200" indent="-457200" eaLnBrk="1" hangingPunct="1">
              <a:lnSpc>
                <a:spcPct val="80000"/>
              </a:lnSpc>
            </a:pPr>
            <a:endParaRPr lang="en-US" sz="2000" b="1" dirty="0" smtClean="0"/>
          </a:p>
          <a:p>
            <a:pPr marL="457200" indent="-457200" eaLnBrk="1" hangingPunct="1">
              <a:lnSpc>
                <a:spcPct val="80000"/>
              </a:lnSpc>
            </a:pPr>
            <a:r>
              <a:rPr lang="en-US" sz="2000" b="1" dirty="0" smtClean="0"/>
              <a:t>Cite Article</a:t>
            </a:r>
          </a:p>
          <a:p>
            <a:pPr marL="838200" lvl="1" indent="-381000" eaLnBrk="1" hangingPunct="1">
              <a:lnSpc>
                <a:spcPct val="80000"/>
              </a:lnSpc>
            </a:pPr>
            <a:r>
              <a:rPr lang="en-US" sz="1800" b="1" dirty="0" smtClean="0"/>
              <a:t>Include the PMC number (PMCID) </a:t>
            </a:r>
            <a:r>
              <a:rPr lang="en-US" sz="1800" dirty="0" smtClean="0"/>
              <a:t>for applicable papers in applications, proposals and reports, as described at </a:t>
            </a:r>
            <a:r>
              <a:rPr lang="en-US" sz="1800" dirty="0" smtClean="0">
                <a:hlinkClick r:id="rId7"/>
              </a:rPr>
              <a:t>http://publicaccess.nih.gov/citation_methods.htm</a:t>
            </a:r>
            <a:r>
              <a:rPr lang="en-US" sz="1800"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434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342">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4342">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342">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4342">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342">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342">
                                            <p:txEl>
                                              <p:pRg st="7" end="7"/>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4342">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434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5"/>
          <p:cNvSpPr>
            <a:spLocks noGrp="1" noChangeArrowheads="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D281AF03-F81E-4A25-BBB7-0236F48470C0}" type="slidenum">
              <a:rPr lang="en-US" sz="1000" smtClean="0">
                <a:solidFill>
                  <a:schemeClr val="bg1"/>
                </a:solidFill>
              </a:rPr>
              <a:pPr eaLnBrk="1" hangingPunct="1"/>
              <a:t>12</a:t>
            </a:fld>
            <a:endParaRPr lang="en-US" sz="1000" smtClean="0">
              <a:solidFill>
                <a:schemeClr val="bg1"/>
              </a:solidFill>
            </a:endParaRPr>
          </a:p>
        </p:txBody>
      </p:sp>
      <p:sp>
        <p:nvSpPr>
          <p:cNvPr id="13315" name="Rectangle 5"/>
          <p:cNvSpPr txBox="1">
            <a:spLocks noGrp="1" noChangeArrowheads="1"/>
          </p:cNvSpPr>
          <p:nvPr/>
        </p:nvSpPr>
        <p:spPr bwMode="auto">
          <a:xfrm>
            <a:off x="7772400" y="6553200"/>
            <a:ext cx="1371600" cy="155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pPr>
            <a:fld id="{F1504489-3C6E-43E7-B3A7-CE73BB834523}" type="slidenum">
              <a:rPr lang="en-US" sz="1000" b="1">
                <a:solidFill>
                  <a:schemeClr val="bg1"/>
                </a:solidFill>
              </a:rPr>
              <a:pPr algn="r" eaLnBrk="1" hangingPunct="1">
                <a:spcBef>
                  <a:spcPct val="0"/>
                </a:spcBef>
              </a:pPr>
              <a:t>12</a:t>
            </a:fld>
            <a:endParaRPr lang="en-US" sz="1000" b="1">
              <a:solidFill>
                <a:schemeClr val="bg1"/>
              </a:solidFill>
            </a:endParaRPr>
          </a:p>
        </p:txBody>
      </p:sp>
      <p:sp>
        <p:nvSpPr>
          <p:cNvPr id="13316" name="Slide Number Placeholder 3"/>
          <p:cNvSpPr txBox="1">
            <a:spLocks noGrp="1"/>
          </p:cNvSpPr>
          <p:nvPr/>
        </p:nvSpPr>
        <p:spPr bwMode="auto">
          <a:xfrm>
            <a:off x="7772400" y="6553200"/>
            <a:ext cx="1371600" cy="155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pPr>
            <a:fld id="{0DFC762B-F5A4-4E21-AC8C-C1C833276074}" type="slidenum">
              <a:rPr lang="en-US" sz="1000" b="1">
                <a:solidFill>
                  <a:schemeClr val="bg1"/>
                </a:solidFill>
              </a:rPr>
              <a:pPr algn="r" eaLnBrk="1" hangingPunct="1">
                <a:spcBef>
                  <a:spcPct val="0"/>
                </a:spcBef>
              </a:pPr>
              <a:t>12</a:t>
            </a:fld>
            <a:endParaRPr lang="en-US" sz="1000" b="1">
              <a:solidFill>
                <a:schemeClr val="bg1"/>
              </a:solidFill>
            </a:endParaRPr>
          </a:p>
        </p:txBody>
      </p:sp>
      <p:sp>
        <p:nvSpPr>
          <p:cNvPr id="13317" name="Rectangle 2"/>
          <p:cNvSpPr>
            <a:spLocks noGrp="1" noChangeArrowheads="1"/>
          </p:cNvSpPr>
          <p:nvPr>
            <p:ph type="title"/>
          </p:nvPr>
        </p:nvSpPr>
        <p:spPr/>
        <p:txBody>
          <a:bodyPr/>
          <a:lstStyle/>
          <a:p>
            <a:pPr eaLnBrk="1" hangingPunct="1"/>
            <a:r>
              <a:rPr lang="en-US" smtClean="0"/>
              <a:t>Address Copyright</a:t>
            </a:r>
          </a:p>
        </p:txBody>
      </p:sp>
      <p:sp>
        <p:nvSpPr>
          <p:cNvPr id="13318" name="Rectangle 3"/>
          <p:cNvSpPr>
            <a:spLocks noGrp="1" noChangeArrowheads="1"/>
          </p:cNvSpPr>
          <p:nvPr>
            <p:ph type="body" idx="1"/>
          </p:nvPr>
        </p:nvSpPr>
        <p:spPr>
          <a:xfrm>
            <a:off x="431800" y="1206500"/>
            <a:ext cx="8229600" cy="4826000"/>
          </a:xfrm>
        </p:spPr>
        <p:txBody>
          <a:bodyPr/>
          <a:lstStyle/>
          <a:p>
            <a:pPr eaLnBrk="1" hangingPunct="1">
              <a:buFontTx/>
              <a:buNone/>
            </a:pPr>
            <a:r>
              <a:rPr lang="en-US" sz="2000" b="1" smtClean="0"/>
              <a:t>Before</a:t>
            </a:r>
            <a:r>
              <a:rPr lang="en-US" sz="2000" smtClean="0"/>
              <a:t> an author signs a publication agreement or similar copyright transfer agreement, make sure that the agreement allows the final peer-reviewed manuscript to be submitted to NIH in accordance with the Public Access Policy.</a:t>
            </a:r>
          </a:p>
          <a:p>
            <a:pPr eaLnBrk="1" hangingPunct="1">
              <a:buFontTx/>
              <a:buNone/>
            </a:pPr>
            <a:endParaRPr lang="en-US" sz="2000" b="1" smtClean="0"/>
          </a:p>
          <a:p>
            <a:pPr eaLnBrk="1" hangingPunct="1">
              <a:buFontTx/>
              <a:buNone/>
            </a:pPr>
            <a:r>
              <a:rPr lang="en-US" sz="2000" b="1" smtClean="0"/>
              <a:t>We encourage authors to consider</a:t>
            </a:r>
          </a:p>
          <a:p>
            <a:pPr eaLnBrk="1" hangingPunct="1"/>
            <a:r>
              <a:rPr lang="en-US" sz="2000" smtClean="0"/>
              <a:t>What submission method will be used? </a:t>
            </a:r>
          </a:p>
          <a:p>
            <a:pPr eaLnBrk="1" hangingPunct="1"/>
            <a:r>
              <a:rPr lang="en-US" sz="2000" smtClean="0"/>
              <a:t>What version of the paper will be made available on PMC?</a:t>
            </a:r>
          </a:p>
          <a:p>
            <a:pPr eaLnBrk="1" hangingPunct="1"/>
            <a:r>
              <a:rPr lang="en-US" sz="2000" smtClean="0"/>
              <a:t>Who will submit the paper?</a:t>
            </a:r>
          </a:p>
          <a:p>
            <a:pPr eaLnBrk="1" hangingPunct="1"/>
            <a:r>
              <a:rPr lang="en-US" sz="2000" smtClean="0"/>
              <a:t>When will it be submitted?</a:t>
            </a:r>
          </a:p>
          <a:p>
            <a:pPr eaLnBrk="1" hangingPunct="1"/>
            <a:r>
              <a:rPr lang="en-US" sz="2000" smtClean="0"/>
              <a:t>Who will approve the submission?</a:t>
            </a:r>
          </a:p>
          <a:p>
            <a:pPr eaLnBrk="1" hangingPunct="1"/>
            <a:r>
              <a:rPr lang="en-US" sz="2000" smtClean="0"/>
              <a:t>When can the paper be made public on PMC?</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5"/>
          <p:cNvSpPr>
            <a:spLocks noGrp="1" noChangeArrowheads="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50A0E8E8-5A78-4769-85D3-046FA9FFC57E}" type="slidenum">
              <a:rPr lang="en-US" sz="1000" smtClean="0">
                <a:solidFill>
                  <a:schemeClr val="bg1"/>
                </a:solidFill>
              </a:rPr>
              <a:pPr eaLnBrk="1" hangingPunct="1"/>
              <a:t>13</a:t>
            </a:fld>
            <a:endParaRPr lang="en-US" sz="1000" smtClean="0">
              <a:solidFill>
                <a:schemeClr val="bg1"/>
              </a:solidFill>
            </a:endParaRPr>
          </a:p>
        </p:txBody>
      </p:sp>
      <p:sp>
        <p:nvSpPr>
          <p:cNvPr id="15363" name="Rectangle 2"/>
          <p:cNvSpPr>
            <a:spLocks noGrp="1" noChangeArrowheads="1"/>
          </p:cNvSpPr>
          <p:nvPr>
            <p:ph type="title"/>
          </p:nvPr>
        </p:nvSpPr>
        <p:spPr/>
        <p:txBody>
          <a:bodyPr/>
          <a:lstStyle/>
          <a:p>
            <a:pPr eaLnBrk="1" hangingPunct="1"/>
            <a:r>
              <a:rPr lang="en-US" dirty="0" smtClean="0"/>
              <a:t>Overview of Submission Methods</a:t>
            </a:r>
          </a:p>
        </p:txBody>
      </p:sp>
      <p:graphicFrame>
        <p:nvGraphicFramePr>
          <p:cNvPr id="80899" name="Group 3"/>
          <p:cNvGraphicFramePr>
            <a:graphicFrameLocks noGrp="1"/>
          </p:cNvGraphicFramePr>
          <p:nvPr>
            <p:ph sz="half" idx="1"/>
          </p:nvPr>
        </p:nvGraphicFramePr>
        <p:xfrm>
          <a:off x="687388" y="982663"/>
          <a:ext cx="8008937" cy="5016852"/>
        </p:xfrm>
        <a:graphic>
          <a:graphicData uri="http://schemas.openxmlformats.org/drawingml/2006/table">
            <a:tbl>
              <a:tblPr/>
              <a:tblGrid>
                <a:gridCol w="1855787"/>
                <a:gridCol w="1349375"/>
                <a:gridCol w="1698625"/>
                <a:gridCol w="1543050"/>
                <a:gridCol w="1562100"/>
              </a:tblGrid>
              <a:tr h="365713">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cs typeface="Arial" charset="0"/>
                      </a:endParaRPr>
                    </a:p>
                  </a:txBody>
                  <a:tcPr marT="45707" marB="457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800" b="1" i="0" u="sng" strike="noStrike" cap="none" normalizeH="0" baseline="0" smtClean="0">
                          <a:ln>
                            <a:noFill/>
                          </a:ln>
                          <a:solidFill>
                            <a:schemeClr val="tx1"/>
                          </a:solidFill>
                          <a:effectLst/>
                          <a:latin typeface="Arial" charset="0"/>
                          <a:cs typeface="Times New Roman" pitchFamily="18" charset="0"/>
                        </a:rPr>
                        <a:t>Method A </a:t>
                      </a:r>
                      <a:endParaRPr kumimoji="0" lang="en-US" sz="1800" b="0" i="0" u="sng"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sz="1800" b="1" i="0" u="sng" strike="noStrike" cap="none" normalizeH="0" baseline="0" smtClean="0">
                          <a:ln>
                            <a:noFill/>
                          </a:ln>
                          <a:solidFill>
                            <a:schemeClr val="tx1"/>
                          </a:solidFill>
                          <a:effectLst/>
                          <a:latin typeface="Arial" charset="0"/>
                          <a:cs typeface="Times New Roman" pitchFamily="18" charset="0"/>
                        </a:rPr>
                        <a:t>Method B</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sz="1800" b="1" i="0" u="sng" strike="noStrike" cap="none" normalizeH="0" baseline="0" smtClean="0">
                          <a:ln>
                            <a:noFill/>
                          </a:ln>
                          <a:solidFill>
                            <a:schemeClr val="tx1"/>
                          </a:solidFill>
                          <a:effectLst/>
                          <a:latin typeface="Arial" charset="0"/>
                          <a:cs typeface="Times New Roman" pitchFamily="18" charset="0"/>
                        </a:rPr>
                        <a:t>Method C</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sz="1800" b="1" i="0" u="sng" strike="noStrike" cap="none" normalizeH="0" baseline="0" smtClean="0">
                          <a:ln>
                            <a:noFill/>
                          </a:ln>
                          <a:solidFill>
                            <a:schemeClr val="tx1"/>
                          </a:solidFill>
                          <a:effectLst/>
                          <a:latin typeface="Arial" charset="0"/>
                          <a:cs typeface="Times New Roman" pitchFamily="18" charset="0"/>
                        </a:rPr>
                        <a:t>Method D</a:t>
                      </a:r>
                    </a:p>
                  </a:txBody>
                  <a:tcPr marT="45707" marB="457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22876">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Version of Paper Submitted</a:t>
                      </a: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Final Published Article</a:t>
                      </a: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Final Published Article</a:t>
                      </a: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Final Peer-Reviewed Manuscript</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Final Peer-Reviewed Manuscript</a:t>
                      </a:r>
                    </a:p>
                  </a:txBody>
                  <a:tcPr marT="45707" marB="457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22876">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Task 1: Who deposits the paper?</a:t>
                      </a:r>
                    </a:p>
                  </a:txBody>
                  <a:tcPr marT="45707" marB="457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Publisher direct to PMC</a:t>
                      </a: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Publisher direct to PMC</a:t>
                      </a: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Author or designee, via NIHMS</a:t>
                      </a: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Publisher, via NIHMS</a:t>
                      </a:r>
                    </a:p>
                  </a:txBody>
                  <a:tcPr marT="45707" marB="457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7164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Task 2: Who approves paper for processing?</a:t>
                      </a: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Not Applicable</a:t>
                      </a: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Not Applicable</a:t>
                      </a: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Author, via NIHMS</a:t>
                      </a: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Author, via NIHMS</a:t>
                      </a: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66697">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cs typeface="Times New Roman" pitchFamily="18" charset="0"/>
                        </a:rPr>
                        <a:t>Task 3: Who approves paper for Pub Med Central display?</a:t>
                      </a:r>
                      <a:endParaRPr kumimoji="0" lang="en-US" sz="1600" b="0" i="0" u="none" strike="noStrike" cap="none" normalizeH="0" baseline="0" dirty="0" smtClean="0">
                        <a:ln>
                          <a:noFill/>
                        </a:ln>
                        <a:solidFill>
                          <a:schemeClr val="tx1"/>
                        </a:solidFill>
                        <a:effectLst/>
                        <a:latin typeface="Arial" charset="0"/>
                        <a:cs typeface="Arial" charset="0"/>
                      </a:endParaRPr>
                    </a:p>
                  </a:txBody>
                  <a:tcPr marT="45707" marB="457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Not Applicable</a:t>
                      </a: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Not Applicable</a:t>
                      </a: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Author, via NIHMS</a:t>
                      </a: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Times New Roman" pitchFamily="18" charset="0"/>
                        </a:rPr>
                        <a:t>Author, via NIHMS</a:t>
                      </a:r>
                      <a:endParaRPr kumimoji="0" lang="en-US" sz="1600" b="0" i="0" u="none" strike="noStrike" cap="none" normalizeH="0" baseline="0" dirty="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66697">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1" i="0" u="none" strike="noStrike" cap="none" normalizeH="0" baseline="0" smtClean="0">
                          <a:ln>
                            <a:noFill/>
                          </a:ln>
                          <a:solidFill>
                            <a:schemeClr val="tx1"/>
                          </a:solidFill>
                          <a:effectLst/>
                          <a:latin typeface="Arial" charset="0"/>
                          <a:cs typeface="Times New Roman" pitchFamily="18" charset="0"/>
                        </a:rPr>
                        <a:t>Participating journal/publisher</a:t>
                      </a: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Method A </a:t>
                      </a:r>
                      <a:r>
                        <a:rPr kumimoji="0" lang="en-US" sz="1600" b="0" i="0" u="none" strike="noStrike" cap="none" normalizeH="0" baseline="0" smtClean="0">
                          <a:ln>
                            <a:noFill/>
                          </a:ln>
                          <a:solidFill>
                            <a:schemeClr val="tx1"/>
                          </a:solidFill>
                          <a:effectLst/>
                          <a:latin typeface="Arial" charset="0"/>
                          <a:cs typeface="Times New Roman" pitchFamily="18" charset="0"/>
                          <a:hlinkClick r:id=""/>
                        </a:rPr>
                        <a:t>Journals</a:t>
                      </a:r>
                      <a:endParaRPr kumimoji="0" lang="en-US" sz="1600" b="0" i="0" u="none" strike="noStrike" cap="none" normalizeH="0" baseline="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Make arrangements with these </a:t>
                      </a:r>
                      <a:r>
                        <a:rPr kumimoji="0" lang="en-US" sz="1600" b="0" i="0" u="none" strike="noStrike" cap="none" normalizeH="0" baseline="0" smtClean="0">
                          <a:ln>
                            <a:noFill/>
                          </a:ln>
                          <a:solidFill>
                            <a:schemeClr val="tx1"/>
                          </a:solidFill>
                          <a:effectLst/>
                          <a:latin typeface="Arial" charset="0"/>
                          <a:cs typeface="Times New Roman" pitchFamily="18" charset="0"/>
                          <a:hlinkClick r:id=""/>
                        </a:rPr>
                        <a:t>publishers</a:t>
                      </a: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cs typeface="Times New Roman" pitchFamily="18" charset="0"/>
                        </a:rPr>
                        <a:t>Check publishing agreement </a:t>
                      </a:r>
                      <a:endParaRPr kumimoji="0" lang="en-US" sz="1600" b="0" i="0" u="none" strike="noStrike" cap="none" normalizeH="0" baseline="0" smtClean="0">
                        <a:ln>
                          <a:noFill/>
                        </a:ln>
                        <a:solidFill>
                          <a:schemeClr val="tx1"/>
                        </a:solidFill>
                        <a:effectLst/>
                        <a:latin typeface="Arial" charset="0"/>
                        <a:cs typeface="Arial" charset="0"/>
                      </a:endParaRPr>
                    </a:p>
                  </a:txBody>
                  <a:tcPr marT="45707" marB="4570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cs typeface="Times New Roman" pitchFamily="18" charset="0"/>
                        </a:rPr>
                        <a:t>Check publishing agreement</a:t>
                      </a:r>
                    </a:p>
                  </a:txBody>
                  <a:tcPr marT="45707" marB="4570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80943" name="Rectangle 47"/>
          <p:cNvSpPr>
            <a:spLocks noChangeArrowheads="1"/>
          </p:cNvSpPr>
          <p:nvPr/>
        </p:nvSpPr>
        <p:spPr bwMode="auto">
          <a:xfrm>
            <a:off x="1803400" y="6069013"/>
            <a:ext cx="5045075" cy="3079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p>
            <a:pPr>
              <a:buFontTx/>
              <a:buNone/>
            </a:pPr>
            <a:r>
              <a:rPr lang="en-US" sz="1400" b="1" dirty="0"/>
              <a:t>Details: </a:t>
            </a:r>
            <a:r>
              <a:rPr lang="en-US" sz="1400" b="1" dirty="0">
                <a:hlinkClick r:id="rId3"/>
              </a:rPr>
              <a:t>http://publicaccess.nih.gov/submit_process.htm</a:t>
            </a:r>
            <a:endParaRPr lang="en-US" sz="1400" b="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Identifying Submission Method by Journal</a:t>
            </a:r>
            <a:endParaRPr lang="en-US" dirty="0"/>
          </a:p>
        </p:txBody>
      </p:sp>
      <p:sp>
        <p:nvSpPr>
          <p:cNvPr id="5" name="Slide Number Placeholder 4"/>
          <p:cNvSpPr>
            <a:spLocks noGrp="1"/>
          </p:cNvSpPr>
          <p:nvPr>
            <p:ph type="sldNum" sz="quarter" idx="10"/>
          </p:nvPr>
        </p:nvSpPr>
        <p:spPr/>
        <p:txBody>
          <a:bodyPr/>
          <a:lstStyle/>
          <a:p>
            <a:pPr>
              <a:defRPr/>
            </a:pPr>
            <a:fld id="{3D25BB91-9983-4695-9B81-17BBE83A4981}" type="slidenum">
              <a:rPr lang="en-US" smtClean="0"/>
              <a:pPr>
                <a:defRPr/>
              </a:pPr>
              <a:t>14</a:t>
            </a:fld>
            <a:endParaRPr lang="en-US"/>
          </a:p>
        </p:txBody>
      </p:sp>
      <p:pic>
        <p:nvPicPr>
          <p:cNvPr id="133123" name="Picture 3"/>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l="48411" t="5594" r="7339" b="14020"/>
          <a:stretch/>
        </p:blipFill>
        <p:spPr bwMode="auto">
          <a:xfrm>
            <a:off x="113151" y="1073821"/>
            <a:ext cx="8919206" cy="546841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6" name="Oval 5"/>
          <p:cNvSpPr/>
          <p:nvPr/>
        </p:nvSpPr>
        <p:spPr bwMode="auto">
          <a:xfrm>
            <a:off x="7300686" y="3808836"/>
            <a:ext cx="1567543" cy="922821"/>
          </a:xfrm>
          <a:prstGeom prst="ellipse">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400" b="0" i="0" u="none" strike="noStrike" cap="none" normalizeH="0" baseline="0" smtClean="0">
              <a:ln>
                <a:noFill/>
              </a:ln>
              <a:solidFill>
                <a:schemeClr val="tx1"/>
              </a:solidFill>
              <a:effectLst/>
              <a:latin typeface="Arial" charset="0"/>
              <a:cs typeface="Arial" charset="0"/>
            </a:endParaRPr>
          </a:p>
        </p:txBody>
      </p:sp>
      <p:sp>
        <p:nvSpPr>
          <p:cNvPr id="9" name="Oval 8"/>
          <p:cNvSpPr/>
          <p:nvPr/>
        </p:nvSpPr>
        <p:spPr bwMode="auto">
          <a:xfrm>
            <a:off x="7300686" y="3711446"/>
            <a:ext cx="1680301" cy="1117600"/>
          </a:xfrm>
          <a:prstGeom prst="ellipse">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400" b="0" i="0" u="none" strike="noStrike" cap="none" normalizeH="0" baseline="0" smtClean="0">
              <a:ln>
                <a:noFill/>
              </a:ln>
              <a:solidFill>
                <a:schemeClr val="tx1"/>
              </a:solidFill>
              <a:effectLst/>
              <a:latin typeface="Arial" charset="0"/>
              <a:cs typeface="Arial" charset="0"/>
            </a:endParaRPr>
          </a:p>
        </p:txBody>
      </p:sp>
    </p:spTree>
    <p:extLst>
      <p:ext uri="{BB962C8B-B14F-4D97-AF65-F5344CB8AC3E}">
        <p14:creationId xmlns="" xmlns:p14="http://schemas.microsoft.com/office/powerpoint/2010/main" val="4922035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5"/>
          <p:cNvSpPr>
            <a:spLocks noGrp="1" noChangeArrowheads="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BDFA2561-CEFA-4BC5-B3EC-C833A93FEDE6}" type="slidenum">
              <a:rPr lang="en-US" sz="1000" smtClean="0">
                <a:solidFill>
                  <a:schemeClr val="bg1"/>
                </a:solidFill>
              </a:rPr>
              <a:pPr eaLnBrk="1" hangingPunct="1"/>
              <a:t>15</a:t>
            </a:fld>
            <a:endParaRPr lang="en-US" sz="1000" smtClean="0">
              <a:solidFill>
                <a:schemeClr val="bg1"/>
              </a:solidFill>
            </a:endParaRPr>
          </a:p>
        </p:txBody>
      </p:sp>
      <p:sp>
        <p:nvSpPr>
          <p:cNvPr id="16387" name="Rectangle 5"/>
          <p:cNvSpPr txBox="1">
            <a:spLocks noGrp="1" noChangeArrowheads="1"/>
          </p:cNvSpPr>
          <p:nvPr/>
        </p:nvSpPr>
        <p:spPr bwMode="auto">
          <a:xfrm>
            <a:off x="7772400" y="6553200"/>
            <a:ext cx="1371600" cy="155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pPr>
            <a:fld id="{9DAAB9CE-9ECE-442E-B0A4-F66A7580C843}" type="slidenum">
              <a:rPr lang="en-US" sz="1000" b="1">
                <a:solidFill>
                  <a:schemeClr val="bg1"/>
                </a:solidFill>
              </a:rPr>
              <a:pPr algn="r" eaLnBrk="1" hangingPunct="1">
                <a:spcBef>
                  <a:spcPct val="0"/>
                </a:spcBef>
              </a:pPr>
              <a:t>15</a:t>
            </a:fld>
            <a:endParaRPr lang="en-US" sz="1000" b="1">
              <a:solidFill>
                <a:schemeClr val="bg1"/>
              </a:solidFill>
            </a:endParaRPr>
          </a:p>
        </p:txBody>
      </p:sp>
      <p:sp>
        <p:nvSpPr>
          <p:cNvPr id="11269" name="Oval 5"/>
          <p:cNvSpPr>
            <a:spLocks noChangeArrowheads="1"/>
          </p:cNvSpPr>
          <p:nvPr/>
        </p:nvSpPr>
        <p:spPr bwMode="auto">
          <a:xfrm>
            <a:off x="4673600" y="5321300"/>
            <a:ext cx="2387600" cy="393700"/>
          </a:xfrm>
          <a:prstGeom prst="ellipse">
            <a:avLst/>
          </a:prstGeom>
          <a:noFill/>
          <a:ln w="9525">
            <a:solidFill>
              <a:srgbClr val="FF0000"/>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pPr>
              <a:spcBef>
                <a:spcPct val="0"/>
              </a:spcBef>
            </a:pPr>
            <a:endParaRPr lang="en-US"/>
          </a:p>
        </p:txBody>
      </p:sp>
      <p:sp>
        <p:nvSpPr>
          <p:cNvPr id="16389" name="Slide Number Placeholder 3"/>
          <p:cNvSpPr txBox="1">
            <a:spLocks noGrp="1"/>
          </p:cNvSpPr>
          <p:nvPr/>
        </p:nvSpPr>
        <p:spPr bwMode="auto">
          <a:xfrm>
            <a:off x="7772400" y="6553200"/>
            <a:ext cx="1371600" cy="155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pPr>
            <a:fld id="{37ADD7D9-0978-4397-B645-B32AD2E15623}" type="slidenum">
              <a:rPr lang="en-US" sz="1000" b="1">
                <a:solidFill>
                  <a:schemeClr val="bg1"/>
                </a:solidFill>
              </a:rPr>
              <a:pPr algn="r" eaLnBrk="1" hangingPunct="1">
                <a:spcBef>
                  <a:spcPct val="0"/>
                </a:spcBef>
              </a:pPr>
              <a:t>15</a:t>
            </a:fld>
            <a:endParaRPr lang="en-US" sz="1000" b="1">
              <a:solidFill>
                <a:schemeClr val="bg1"/>
              </a:solidFill>
            </a:endParaRPr>
          </a:p>
        </p:txBody>
      </p:sp>
      <p:sp>
        <p:nvSpPr>
          <p:cNvPr id="16390" name="Rectangle 2"/>
          <p:cNvSpPr>
            <a:spLocks noGrp="1" noChangeArrowheads="1"/>
          </p:cNvSpPr>
          <p:nvPr>
            <p:ph type="title"/>
          </p:nvPr>
        </p:nvSpPr>
        <p:spPr/>
        <p:txBody>
          <a:bodyPr/>
          <a:lstStyle/>
          <a:p>
            <a:pPr eaLnBrk="1" hangingPunct="1"/>
            <a:r>
              <a:rPr lang="en-US" dirty="0" smtClean="0"/>
              <a:t>Cite Articles Using PMC Numbers (PMCID)</a:t>
            </a:r>
          </a:p>
        </p:txBody>
      </p:sp>
      <p:sp>
        <p:nvSpPr>
          <p:cNvPr id="409603" name="Rectangle 3"/>
          <p:cNvSpPr>
            <a:spLocks noGrp="1" noChangeArrowheads="1"/>
          </p:cNvSpPr>
          <p:nvPr>
            <p:ph type="body" idx="1"/>
          </p:nvPr>
        </p:nvSpPr>
        <p:spPr>
          <a:xfrm>
            <a:off x="419100" y="1003300"/>
            <a:ext cx="8229600" cy="4800600"/>
          </a:xfrm>
        </p:spPr>
        <p:txBody>
          <a:bodyPr/>
          <a:lstStyle/>
          <a:p>
            <a:pPr eaLnBrk="1" hangingPunct="1"/>
            <a:r>
              <a:rPr lang="en-US" b="1" smtClean="0"/>
              <a:t>Cite Paper</a:t>
            </a:r>
            <a:r>
              <a:rPr lang="en-US" smtClean="0"/>
              <a:t> </a:t>
            </a:r>
          </a:p>
          <a:p>
            <a:pPr lvl="1" eaLnBrk="1" hangingPunct="1"/>
            <a:r>
              <a:rPr lang="en-US" smtClean="0">
                <a:solidFill>
                  <a:schemeClr val="tx1"/>
                </a:solidFill>
              </a:rPr>
              <a:t>When citing a paper in NIH applications, proposals, and progress reports, include the PMCID at the end of the full citation. </a:t>
            </a:r>
          </a:p>
          <a:p>
            <a:pPr lvl="1" eaLnBrk="1" hangingPunct="1"/>
            <a:r>
              <a:rPr lang="en-US" smtClean="0">
                <a:solidFill>
                  <a:schemeClr val="tx1"/>
                </a:solidFill>
              </a:rPr>
              <a:t>This requirement only applies to papers that fall under the Policy and are authored or co-authored by you or arose from your NIH award.</a:t>
            </a:r>
          </a:p>
          <a:p>
            <a:pPr lvl="1" eaLnBrk="1" hangingPunct="1"/>
            <a:r>
              <a:rPr lang="en-US" smtClean="0">
                <a:solidFill>
                  <a:schemeClr val="tx1"/>
                </a:solidFill>
              </a:rPr>
              <a:t>For more information see </a:t>
            </a:r>
            <a:r>
              <a:rPr lang="en-US" smtClean="0">
                <a:hlinkClick r:id="rId3"/>
              </a:rPr>
              <a:t>http://publicaccess.nih.gov/citation_methods.htm</a:t>
            </a:r>
            <a:r>
              <a:rPr lang="en-US" smtClean="0"/>
              <a:t>.</a:t>
            </a:r>
          </a:p>
          <a:p>
            <a:pPr lvl="1" eaLnBrk="1" hangingPunct="1"/>
            <a:endParaRPr lang="en-US" smtClean="0">
              <a:solidFill>
                <a:schemeClr val="tx1"/>
              </a:solidFill>
            </a:endParaRPr>
          </a:p>
          <a:p>
            <a:pPr lvl="1" eaLnBrk="1" hangingPunct="1">
              <a:buFontTx/>
              <a:buNone/>
            </a:pPr>
            <a:r>
              <a:rPr lang="en-US" b="1" smtClean="0"/>
              <a:t>Example</a:t>
            </a:r>
          </a:p>
          <a:p>
            <a:pPr lvl="2" eaLnBrk="1" hangingPunct="1">
              <a:buFontTx/>
              <a:buNone/>
            </a:pPr>
            <a:r>
              <a:rPr lang="en-US" smtClean="0"/>
              <a:t>Varmus H, Klausner R, Zerhouni E, Acharya T, Daar A, Singer P. 2003. PUBLIC HEALTH: Grand Challenges in Global Health. Science 302(5644): 398–399. PMCID: PMC243493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60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960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960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09603">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0960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09603">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2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animBg="1"/>
      <p:bldP spid="40960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p:cNvSpPr>
            <a:spLocks noGrp="1" noChangeArrowheads="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50B8DCC4-AD7A-49F7-A692-740DEF61D8C3}" type="slidenum">
              <a:rPr lang="en-US" sz="1000" smtClean="0">
                <a:solidFill>
                  <a:schemeClr val="bg1"/>
                </a:solidFill>
              </a:rPr>
              <a:pPr eaLnBrk="1" hangingPunct="1"/>
              <a:t>16</a:t>
            </a:fld>
            <a:endParaRPr lang="en-US" sz="1000" smtClean="0">
              <a:solidFill>
                <a:schemeClr val="bg1"/>
              </a:solidFill>
            </a:endParaRPr>
          </a:p>
        </p:txBody>
      </p:sp>
      <p:sp>
        <p:nvSpPr>
          <p:cNvPr id="17411" name="Rectangle 5"/>
          <p:cNvSpPr txBox="1">
            <a:spLocks noGrp="1" noChangeArrowheads="1"/>
          </p:cNvSpPr>
          <p:nvPr/>
        </p:nvSpPr>
        <p:spPr bwMode="auto">
          <a:xfrm>
            <a:off x="7772400" y="6553200"/>
            <a:ext cx="1371600" cy="155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pPr>
            <a:fld id="{755C6C03-D3A6-461E-86BA-76004FD47C1C}" type="slidenum">
              <a:rPr lang="en-US" sz="1000" b="1">
                <a:solidFill>
                  <a:schemeClr val="bg1"/>
                </a:solidFill>
              </a:rPr>
              <a:pPr algn="r" eaLnBrk="1" hangingPunct="1">
                <a:spcBef>
                  <a:spcPct val="0"/>
                </a:spcBef>
              </a:pPr>
              <a:t>16</a:t>
            </a:fld>
            <a:endParaRPr lang="en-US" sz="1000" b="1">
              <a:solidFill>
                <a:schemeClr val="bg1"/>
              </a:solidFill>
            </a:endParaRPr>
          </a:p>
        </p:txBody>
      </p:sp>
      <p:sp>
        <p:nvSpPr>
          <p:cNvPr id="17412" name="Slide Number Placeholder 3"/>
          <p:cNvSpPr txBox="1">
            <a:spLocks noGrp="1"/>
          </p:cNvSpPr>
          <p:nvPr/>
        </p:nvSpPr>
        <p:spPr bwMode="auto">
          <a:xfrm>
            <a:off x="7772400" y="6553200"/>
            <a:ext cx="1371600" cy="1555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r" eaLnBrk="1" hangingPunct="1">
              <a:spcBef>
                <a:spcPct val="0"/>
              </a:spcBef>
            </a:pPr>
            <a:fld id="{2BDC1A3D-3365-4220-B33C-AF4C25A36063}" type="slidenum">
              <a:rPr lang="en-US" sz="1000" b="1">
                <a:solidFill>
                  <a:schemeClr val="bg1"/>
                </a:solidFill>
              </a:rPr>
              <a:pPr algn="r" eaLnBrk="1" hangingPunct="1">
                <a:spcBef>
                  <a:spcPct val="0"/>
                </a:spcBef>
              </a:pPr>
              <a:t>16</a:t>
            </a:fld>
            <a:endParaRPr lang="en-US" sz="1000" b="1">
              <a:solidFill>
                <a:schemeClr val="bg1"/>
              </a:solidFill>
            </a:endParaRPr>
          </a:p>
        </p:txBody>
      </p:sp>
      <p:sp>
        <p:nvSpPr>
          <p:cNvPr id="17413" name="Rectangle 2"/>
          <p:cNvSpPr>
            <a:spLocks noGrp="1" noChangeArrowheads="1"/>
          </p:cNvSpPr>
          <p:nvPr>
            <p:ph type="title" idx="4294967295"/>
          </p:nvPr>
        </p:nvSpPr>
        <p:spPr/>
        <p:txBody>
          <a:bodyPr/>
          <a:lstStyle/>
          <a:p>
            <a:pPr eaLnBrk="1" hangingPunct="1"/>
            <a:r>
              <a:rPr lang="en-US" sz="2000" dirty="0" smtClean="0"/>
              <a:t>How to cite papers </a:t>
            </a:r>
            <a:r>
              <a:rPr lang="en-US" sz="2000" dirty="0" smtClean="0">
                <a:solidFill>
                  <a:srgbClr val="FF0000"/>
                </a:solidFill>
              </a:rPr>
              <a:t>in press</a:t>
            </a:r>
            <a:r>
              <a:rPr lang="en-US" sz="2000" dirty="0" smtClean="0"/>
              <a:t>, or within 3 months of publication…</a:t>
            </a:r>
          </a:p>
        </p:txBody>
      </p:sp>
      <p:sp>
        <p:nvSpPr>
          <p:cNvPr id="425987" name="Rectangle 3"/>
          <p:cNvSpPr>
            <a:spLocks noGrp="1" noChangeArrowheads="1"/>
          </p:cNvSpPr>
          <p:nvPr>
            <p:ph type="body" idx="4294967295"/>
          </p:nvPr>
        </p:nvSpPr>
        <p:spPr>
          <a:xfrm>
            <a:off x="457200" y="1200150"/>
            <a:ext cx="8229600" cy="5340350"/>
          </a:xfrm>
        </p:spPr>
        <p:txBody>
          <a:bodyPr/>
          <a:lstStyle/>
          <a:p>
            <a:pPr eaLnBrk="1" hangingPunct="1">
              <a:lnSpc>
                <a:spcPct val="80000"/>
              </a:lnSpc>
            </a:pPr>
            <a:r>
              <a:rPr lang="en-US" smtClean="0"/>
              <a:t>For Method A and B Journals, use  “</a:t>
            </a:r>
            <a:r>
              <a:rPr lang="en-US" b="1" smtClean="0"/>
              <a:t>PMC Journal - In Process</a:t>
            </a:r>
            <a:r>
              <a:rPr lang="en-US" smtClean="0"/>
              <a:t>”. </a:t>
            </a:r>
          </a:p>
          <a:p>
            <a:pPr lvl="1" eaLnBrk="1" hangingPunct="1">
              <a:lnSpc>
                <a:spcPct val="80000"/>
              </a:lnSpc>
            </a:pPr>
            <a:r>
              <a:rPr lang="en-US" sz="1600" smtClean="0"/>
              <a:t>Example: Sala-Torra O, Gundacker HM, Stirewalt DL, Ladne PA, Pogosova-Agadjanyan EL, Slovak ML, Willman CL, Heimfeld S, Boldt DH, Radich JP.</a:t>
            </a:r>
            <a:r>
              <a:rPr lang="en-US" sz="1800" smtClean="0"/>
              <a:t> </a:t>
            </a:r>
            <a:r>
              <a:rPr lang="en-US" sz="1600" smtClean="0"/>
              <a:t>Connective tissue growth factor (CTGF) expression and outcome in adult patients with acute lymphoblastic leukemia. </a:t>
            </a:r>
            <a:r>
              <a:rPr lang="en-US" sz="1600" i="1" smtClean="0"/>
              <a:t>Blood.</a:t>
            </a:r>
            <a:r>
              <a:rPr lang="en-US" sz="1600" smtClean="0"/>
              <a:t> [</a:t>
            </a:r>
            <a:r>
              <a:rPr lang="en-US" sz="1600" i="1" smtClean="0"/>
              <a:t>a publication date within 3 months of when the application, proposal or report was submitted to NIH</a:t>
            </a:r>
            <a:r>
              <a:rPr lang="en-US" sz="1600" smtClean="0"/>
              <a:t>]. PMCID: PMC Journal - In Process</a:t>
            </a:r>
          </a:p>
          <a:p>
            <a:pPr eaLnBrk="1" hangingPunct="1">
              <a:lnSpc>
                <a:spcPct val="80000"/>
              </a:lnSpc>
            </a:pPr>
            <a:endParaRPr lang="en-US" sz="900" smtClean="0"/>
          </a:p>
          <a:p>
            <a:pPr eaLnBrk="1" hangingPunct="1">
              <a:lnSpc>
                <a:spcPct val="80000"/>
              </a:lnSpc>
            </a:pPr>
            <a:r>
              <a:rPr lang="en-US" smtClean="0"/>
              <a:t>For Method C and D Journals, use the </a:t>
            </a:r>
            <a:r>
              <a:rPr lang="en-US" b="1" smtClean="0"/>
              <a:t>NIHMSID</a:t>
            </a:r>
            <a:r>
              <a:rPr lang="en-US" smtClean="0"/>
              <a:t>.  </a:t>
            </a:r>
          </a:p>
          <a:p>
            <a:pPr lvl="1" eaLnBrk="1" hangingPunct="1">
              <a:lnSpc>
                <a:spcPct val="80000"/>
              </a:lnSpc>
            </a:pPr>
            <a:r>
              <a:rPr lang="en-US" sz="1600" smtClean="0"/>
              <a:t>Example:  Cerrato A, Parisi M, Santa Anna S, Missirlis F, Guru S, Agarwal S, Sturgill D, Talbot T, Spiegel A, Collins F, Chandrasekharappa S, Marx S, Oliver B. Genetic interactions between </a:t>
            </a:r>
            <a:r>
              <a:rPr lang="en-US" sz="1600" i="1" smtClean="0"/>
              <a:t>Drosophila melanogaster</a:t>
            </a:r>
            <a:r>
              <a:rPr lang="en-US" sz="1600" smtClean="0"/>
              <a:t> menin and Jun/Fos. </a:t>
            </a:r>
            <a:r>
              <a:rPr lang="en-US" sz="1600" i="1" smtClean="0"/>
              <a:t>Dev Biol</a:t>
            </a:r>
            <a:r>
              <a:rPr lang="en-US" sz="1600" smtClean="0"/>
              <a:t>. In press. NIHMSID: NIHMS44135</a:t>
            </a:r>
            <a:endParaRPr lang="en-US" sz="900" smtClean="0"/>
          </a:p>
          <a:p>
            <a:pPr eaLnBrk="1" hangingPunct="1">
              <a:lnSpc>
                <a:spcPct val="80000"/>
              </a:lnSpc>
            </a:pPr>
            <a:endParaRPr lang="en-US" sz="700" smtClean="0"/>
          </a:p>
          <a:p>
            <a:pPr eaLnBrk="1" hangingPunct="1">
              <a:lnSpc>
                <a:spcPct val="80000"/>
              </a:lnSpc>
            </a:pPr>
            <a:endParaRPr lang="en-US" sz="1600" smtClean="0"/>
          </a:p>
          <a:p>
            <a:pPr eaLnBrk="1" hangingPunct="1">
              <a:lnSpc>
                <a:spcPct val="80000"/>
              </a:lnSpc>
            </a:pPr>
            <a:r>
              <a:rPr lang="en-US" b="1" smtClean="0">
                <a:solidFill>
                  <a:srgbClr val="009900"/>
                </a:solidFill>
              </a:rPr>
              <a:t>NIHMSIDs will not be accepted 3 months after publication.</a:t>
            </a:r>
            <a:r>
              <a:rPr lang="en-US" smtClean="0">
                <a:solidFill>
                  <a:srgbClr val="009900"/>
                </a:solidFill>
              </a:rPr>
              <a:t> </a:t>
            </a:r>
          </a:p>
          <a:p>
            <a:pPr lvl="2" eaLnBrk="1" hangingPunct="1">
              <a:lnSpc>
                <a:spcPct val="80000"/>
              </a:lnSpc>
            </a:pPr>
            <a:r>
              <a:rPr lang="en-US" smtClean="0">
                <a:solidFill>
                  <a:srgbClr val="009900"/>
                </a:solidFill>
              </a:rPr>
              <a:t>PMCIDs are assigned around the time of publication. </a:t>
            </a:r>
          </a:p>
          <a:p>
            <a:pPr lvl="2" eaLnBrk="1" hangingPunct="1">
              <a:lnSpc>
                <a:spcPct val="80000"/>
              </a:lnSpc>
            </a:pPr>
            <a:r>
              <a:rPr lang="en-US" smtClean="0">
                <a:solidFill>
                  <a:srgbClr val="009900"/>
                </a:solidFill>
              </a:rPr>
              <a:t>Please use the PMCID once it is assigned.  </a:t>
            </a:r>
          </a:p>
        </p:txBody>
      </p:sp>
      <p:sp>
        <p:nvSpPr>
          <p:cNvPr id="70662" name="Oval 6"/>
          <p:cNvSpPr>
            <a:spLocks noChangeArrowheads="1"/>
          </p:cNvSpPr>
          <p:nvPr/>
        </p:nvSpPr>
        <p:spPr bwMode="auto">
          <a:xfrm>
            <a:off x="1136650" y="2781300"/>
            <a:ext cx="3276600" cy="441325"/>
          </a:xfrm>
          <a:prstGeom prst="ellipse">
            <a:avLst/>
          </a:prstGeom>
          <a:noFill/>
          <a:ln w="9525">
            <a:solidFill>
              <a:srgbClr val="FF0000"/>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70663" name="Oval 7"/>
          <p:cNvSpPr>
            <a:spLocks noChangeArrowheads="1"/>
          </p:cNvSpPr>
          <p:nvPr/>
        </p:nvSpPr>
        <p:spPr bwMode="auto">
          <a:xfrm>
            <a:off x="2876550" y="4076700"/>
            <a:ext cx="2400300" cy="457200"/>
          </a:xfrm>
          <a:prstGeom prst="ellipse">
            <a:avLst/>
          </a:prstGeom>
          <a:noFill/>
          <a:ln w="9525">
            <a:solidFill>
              <a:srgbClr val="FF0000"/>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2598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2598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066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25987">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25987">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066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25987">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25987">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2598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5987" grpId="0" build="p"/>
      <p:bldP spid="70662" grpId="0" animBg="1"/>
      <p:bldP spid="7066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1"/>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93AD2AFB-62A1-47CC-A8BC-E4D1CF715749}" type="slidenum">
              <a:rPr lang="en-US" sz="1000" smtClean="0">
                <a:solidFill>
                  <a:schemeClr val="bg1"/>
                </a:solidFill>
              </a:rPr>
              <a:pPr eaLnBrk="1" hangingPunct="1"/>
              <a:t>17</a:t>
            </a:fld>
            <a:endParaRPr lang="en-US" sz="1000" smtClean="0">
              <a:solidFill>
                <a:schemeClr val="bg1"/>
              </a:solidFill>
            </a:endParaRPr>
          </a:p>
        </p:txBody>
      </p:sp>
      <p:sp>
        <p:nvSpPr>
          <p:cNvPr id="8195" name="Title 2"/>
          <p:cNvSpPr>
            <a:spLocks noGrp="1"/>
          </p:cNvSpPr>
          <p:nvPr>
            <p:ph type="title" idx="4294967295"/>
          </p:nvPr>
        </p:nvSpPr>
        <p:spPr/>
        <p:txBody>
          <a:bodyPr/>
          <a:lstStyle/>
          <a:p>
            <a:r>
              <a:rPr lang="en-US" dirty="0" smtClean="0"/>
              <a:t>Poll: How many people are viewing the webinar with you?</a:t>
            </a:r>
          </a:p>
        </p:txBody>
      </p:sp>
      <p:sp>
        <p:nvSpPr>
          <p:cNvPr id="4" name="Text Placeholder 3"/>
          <p:cNvSpPr>
            <a:spLocks noGrp="1"/>
          </p:cNvSpPr>
          <p:nvPr>
            <p:ph type="body" idx="4294967295"/>
          </p:nvPr>
        </p:nvSpPr>
        <p:spPr/>
        <p:txBody>
          <a:bodyPr/>
          <a:lstStyle/>
          <a:p>
            <a:pPr marL="0" indent="0">
              <a:buFontTx/>
              <a:buNone/>
            </a:pPr>
            <a:r>
              <a:rPr lang="en-US" dirty="0" smtClean="0"/>
              <a:t> </a:t>
            </a:r>
          </a:p>
        </p:txBody>
      </p:sp>
      <p:sp>
        <p:nvSpPr>
          <p:cNvPr id="2" name="TextBox 1"/>
          <p:cNvSpPr txBox="1"/>
          <p:nvPr/>
        </p:nvSpPr>
        <p:spPr>
          <a:xfrm>
            <a:off x="406400" y="1306286"/>
            <a:ext cx="6604000" cy="3539430"/>
          </a:xfrm>
          <a:prstGeom prst="rect">
            <a:avLst/>
          </a:prstGeom>
          <a:noFill/>
        </p:spPr>
        <p:txBody>
          <a:bodyPr wrap="square" rtlCol="0">
            <a:spAutoFit/>
          </a:bodyPr>
          <a:lstStyle/>
          <a:p>
            <a:pPr marL="457200" lvl="0" indent="-457200">
              <a:buFont typeface="+mj-lt"/>
              <a:buAutoNum type="alphaUcPeriod"/>
            </a:pPr>
            <a:r>
              <a:rPr lang="en-US" sz="3200" dirty="0"/>
              <a:t> Viewing Alone</a:t>
            </a:r>
          </a:p>
          <a:p>
            <a:pPr marL="457200" lvl="0" indent="-457200">
              <a:buFont typeface="+mj-lt"/>
              <a:buAutoNum type="alphaUcPeriod"/>
            </a:pPr>
            <a:r>
              <a:rPr lang="en-US" sz="3200" dirty="0" smtClean="0"/>
              <a:t> 1-5</a:t>
            </a:r>
            <a:endParaRPr lang="en-US" sz="3200" dirty="0"/>
          </a:p>
          <a:p>
            <a:pPr marL="457200" lvl="0" indent="-457200">
              <a:buFont typeface="+mj-lt"/>
              <a:buAutoNum type="alphaUcPeriod"/>
            </a:pPr>
            <a:r>
              <a:rPr lang="en-US" sz="3200" dirty="0" smtClean="0"/>
              <a:t> 6-20</a:t>
            </a:r>
            <a:endParaRPr lang="en-US" sz="3200" dirty="0"/>
          </a:p>
          <a:p>
            <a:pPr marL="457200" lvl="0" indent="-457200">
              <a:buFont typeface="+mj-lt"/>
              <a:buAutoNum type="alphaUcPeriod"/>
            </a:pPr>
            <a:r>
              <a:rPr lang="en-US" sz="3200" dirty="0" smtClean="0"/>
              <a:t> 21-50</a:t>
            </a:r>
            <a:endParaRPr lang="en-US" sz="3200" dirty="0"/>
          </a:p>
          <a:p>
            <a:pPr marL="457200" lvl="0" indent="-457200">
              <a:buFont typeface="+mj-lt"/>
              <a:buAutoNum type="alphaUcPeriod"/>
            </a:pPr>
            <a:r>
              <a:rPr lang="en-US" sz="3200" dirty="0" smtClean="0"/>
              <a:t> More </a:t>
            </a:r>
            <a:r>
              <a:rPr lang="en-US" sz="3200" dirty="0"/>
              <a:t>than 50</a:t>
            </a:r>
          </a:p>
          <a:p>
            <a:pPr marL="457200" indent="-457200">
              <a:buFont typeface="+mj-lt"/>
              <a:buAutoNum type="alphaUcPeriod"/>
            </a:pPr>
            <a:endParaRPr lang="en-US" sz="3200" dirty="0"/>
          </a:p>
        </p:txBody>
      </p:sp>
    </p:spTree>
    <p:extLst>
      <p:ext uri="{BB962C8B-B14F-4D97-AF65-F5344CB8AC3E}">
        <p14:creationId xmlns="" xmlns:p14="http://schemas.microsoft.com/office/powerpoint/2010/main" val="38725650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4EA04E38-7978-4A1D-B943-B789E5EE3C70}" type="slidenum">
              <a:rPr lang="en-US" sz="1000" smtClean="0">
                <a:solidFill>
                  <a:schemeClr val="bg1"/>
                </a:solidFill>
              </a:rPr>
              <a:pPr eaLnBrk="1" hangingPunct="1"/>
              <a:t>18</a:t>
            </a:fld>
            <a:endParaRPr lang="en-US" sz="1000" smtClean="0">
              <a:solidFill>
                <a:schemeClr val="bg1"/>
              </a:solidFill>
            </a:endParaRPr>
          </a:p>
        </p:txBody>
      </p:sp>
      <p:sp>
        <p:nvSpPr>
          <p:cNvPr id="10243" name="Rectangle 3"/>
          <p:cNvSpPr>
            <a:spLocks noGrp="1" noChangeArrowheads="1"/>
          </p:cNvSpPr>
          <p:nvPr>
            <p:ph type="body" idx="1"/>
          </p:nvPr>
        </p:nvSpPr>
        <p:spPr/>
        <p:txBody>
          <a:bodyPr/>
          <a:lstStyle/>
          <a:p>
            <a:pPr algn="ctr" eaLnBrk="1" hangingPunct="1">
              <a:buFontTx/>
              <a:buNone/>
            </a:pPr>
            <a:endParaRPr lang="en-US" sz="3200" dirty="0" smtClean="0"/>
          </a:p>
          <a:p>
            <a:pPr algn="ctr" eaLnBrk="1" hangingPunct="1">
              <a:buFontTx/>
              <a:buNone/>
            </a:pPr>
            <a:r>
              <a:rPr lang="en-US" sz="3200" b="1" dirty="0" smtClean="0">
                <a:solidFill>
                  <a:srgbClr val="009900"/>
                </a:solidFill>
              </a:rPr>
              <a:t>3) Awardee Tasks: an Example</a:t>
            </a:r>
          </a:p>
          <a:p>
            <a:pPr algn="ctr" eaLnBrk="1" hangingPunct="1">
              <a:buFontTx/>
              <a:buNone/>
            </a:pPr>
            <a:endParaRPr lang="en-US" sz="3200" dirty="0" smtClean="0"/>
          </a:p>
        </p:txBody>
      </p:sp>
    </p:spTree>
    <p:extLst>
      <p:ext uri="{BB962C8B-B14F-4D97-AF65-F5344CB8AC3E}">
        <p14:creationId xmlns="" xmlns:p14="http://schemas.microsoft.com/office/powerpoint/2010/main" val="14749292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1"/>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FBDD7CED-881C-4BF2-B6DA-6739B5EB7DD4}" type="slidenum">
              <a:rPr lang="en-US" sz="1000" smtClean="0">
                <a:solidFill>
                  <a:schemeClr val="bg1"/>
                </a:solidFill>
              </a:rPr>
              <a:pPr eaLnBrk="1" hangingPunct="1"/>
              <a:t>19</a:t>
            </a:fld>
            <a:endParaRPr lang="en-US" sz="1000" smtClean="0">
              <a:solidFill>
                <a:schemeClr val="bg1"/>
              </a:solidFill>
            </a:endParaRPr>
          </a:p>
        </p:txBody>
      </p:sp>
      <p:sp>
        <p:nvSpPr>
          <p:cNvPr id="18435" name="Title 2"/>
          <p:cNvSpPr>
            <a:spLocks noGrp="1"/>
          </p:cNvSpPr>
          <p:nvPr>
            <p:ph type="title" idx="4294967295"/>
          </p:nvPr>
        </p:nvSpPr>
        <p:spPr/>
        <p:txBody>
          <a:bodyPr/>
          <a:lstStyle/>
          <a:p>
            <a:r>
              <a:rPr lang="en-US" dirty="0" smtClean="0"/>
              <a:t>Who does what?</a:t>
            </a:r>
          </a:p>
        </p:txBody>
      </p:sp>
      <p:sp>
        <p:nvSpPr>
          <p:cNvPr id="18436" name="Text Placeholder 4"/>
          <p:cNvSpPr>
            <a:spLocks noGrp="1"/>
          </p:cNvSpPr>
          <p:nvPr>
            <p:ph type="body" idx="4294967295"/>
          </p:nvPr>
        </p:nvSpPr>
        <p:spPr>
          <a:xfrm>
            <a:off x="423863" y="960438"/>
            <a:ext cx="8229600" cy="4800600"/>
          </a:xfrm>
        </p:spPr>
        <p:txBody>
          <a:bodyPr/>
          <a:lstStyle/>
          <a:p>
            <a:pPr marL="0" indent="0">
              <a:buNone/>
            </a:pPr>
            <a:r>
              <a:rPr lang="en-US" sz="2000" dirty="0" smtClean="0"/>
              <a:t>B Trawick, N Thakur, S Gibb.  When to cite a paper under the NIH public access policy.  </a:t>
            </a:r>
            <a:r>
              <a:rPr lang="en-US" sz="2000" i="1" dirty="0" smtClean="0"/>
              <a:t>Peer Reviewed Journal</a:t>
            </a:r>
            <a:r>
              <a:rPr lang="en-US" sz="2000" dirty="0" smtClean="0"/>
              <a:t>. In Press.  NIHMSID 1233456</a:t>
            </a:r>
          </a:p>
        </p:txBody>
      </p:sp>
      <p:grpSp>
        <p:nvGrpSpPr>
          <p:cNvPr id="2" name="Group 7"/>
          <p:cNvGrpSpPr>
            <a:grpSpLocks/>
          </p:cNvGrpSpPr>
          <p:nvPr/>
        </p:nvGrpSpPr>
        <p:grpSpPr bwMode="auto">
          <a:xfrm>
            <a:off x="1391057" y="4090989"/>
            <a:ext cx="1352144" cy="2347344"/>
            <a:chOff x="1488140" y="3935732"/>
            <a:chExt cx="1352205" cy="2346837"/>
          </a:xfrm>
        </p:grpSpPr>
        <p:pic>
          <p:nvPicPr>
            <p:cNvPr id="18447" name="Picture 8" descr="https://oer-sharepoint.nih.gov/DCO/RegionalSeminars/Picture/Trawick.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l="26750" t="12025" r="24480" b="20174"/>
            <a:stretch>
              <a:fillRect/>
            </a:stretch>
          </p:blipFill>
          <p:spPr bwMode="auto">
            <a:xfrm>
              <a:off x="1605213" y="3935732"/>
              <a:ext cx="1133526" cy="15758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448" name="TextBox 5"/>
            <p:cNvSpPr txBox="1">
              <a:spLocks noChangeArrowheads="1"/>
            </p:cNvSpPr>
            <p:nvPr/>
          </p:nvSpPr>
          <p:spPr bwMode="auto">
            <a:xfrm>
              <a:off x="1488140" y="5544064"/>
              <a:ext cx="1352205" cy="73850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dirty="0" smtClean="0"/>
                <a:t>NIH support for research in paper</a:t>
              </a:r>
              <a:endParaRPr lang="en-US" sz="1400" dirty="0"/>
            </a:p>
          </p:txBody>
        </p:sp>
      </p:grpSp>
      <p:grpSp>
        <p:nvGrpSpPr>
          <p:cNvPr id="3" name="Group 6"/>
          <p:cNvGrpSpPr>
            <a:grpSpLocks/>
          </p:cNvGrpSpPr>
          <p:nvPr/>
        </p:nvGrpSpPr>
        <p:grpSpPr bwMode="auto">
          <a:xfrm>
            <a:off x="3627438" y="4090988"/>
            <a:ext cx="1892300" cy="2132012"/>
            <a:chOff x="3662887" y="4019834"/>
            <a:chExt cx="1890785" cy="2131552"/>
          </a:xfrm>
        </p:grpSpPr>
        <p:pic>
          <p:nvPicPr>
            <p:cNvPr id="18445" name="Picture 6" descr="https://oer-sharepoint.nih.gov/DCO/RegionalSeminars/Picture/Thakur.JPG"/>
            <p:cNvPicPr>
              <a:picLocks noChangeAspect="1" noChangeArrowheads="1"/>
            </p:cNvPicPr>
            <p:nvPr/>
          </p:nvPicPr>
          <p:blipFill>
            <a:blip r:embed="rId4" cstate="print">
              <a:extLst>
                <a:ext uri="{28A0092B-C50C-407E-A947-70E740481C1C}">
                  <a14:useLocalDpi xmlns="" xmlns:a14="http://schemas.microsoft.com/office/drawing/2010/main" val="0"/>
                </a:ext>
              </a:extLst>
            </a:blip>
            <a:srcRect l="30396" t="20294" r="31763" b="24387"/>
            <a:stretch>
              <a:fillRect/>
            </a:stretch>
          </p:blipFill>
          <p:spPr bwMode="auto">
            <a:xfrm>
              <a:off x="3885214" y="4019834"/>
              <a:ext cx="1376819" cy="15095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446" name="TextBox 10"/>
            <p:cNvSpPr txBox="1">
              <a:spLocks noChangeArrowheads="1"/>
            </p:cNvSpPr>
            <p:nvPr/>
          </p:nvSpPr>
          <p:spPr bwMode="auto">
            <a:xfrm>
              <a:off x="3662887" y="5585077"/>
              <a:ext cx="1890785" cy="5663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a:t>Salary Support</a:t>
              </a:r>
            </a:p>
            <a:p>
              <a:pPr algn="ctr" eaLnBrk="1" hangingPunct="1">
                <a:buFontTx/>
                <a:buNone/>
              </a:pPr>
              <a:r>
                <a:rPr lang="en-US" sz="1400"/>
                <a:t>From Mentor’s Grant</a:t>
              </a:r>
            </a:p>
          </p:txBody>
        </p:sp>
      </p:grpSp>
      <p:grpSp>
        <p:nvGrpSpPr>
          <p:cNvPr id="4" name="Group 8"/>
          <p:cNvGrpSpPr>
            <a:grpSpLocks/>
          </p:cNvGrpSpPr>
          <p:nvPr/>
        </p:nvGrpSpPr>
        <p:grpSpPr bwMode="auto">
          <a:xfrm>
            <a:off x="6554788" y="4090989"/>
            <a:ext cx="1376362" cy="2103824"/>
            <a:chOff x="6554536" y="4090799"/>
            <a:chExt cx="1376889" cy="2103627"/>
          </a:xfrm>
        </p:grpSpPr>
        <p:pic>
          <p:nvPicPr>
            <p:cNvPr id="18443" name="Picture 4" descr="https://oer-sharepoint.nih.gov/DCO/RegionalSeminars/Picture/Gibb.jpg"/>
            <p:cNvPicPr>
              <a:picLocks noChangeAspect="1" noChangeArrowheads="1"/>
            </p:cNvPicPr>
            <p:nvPr/>
          </p:nvPicPr>
          <p:blipFill>
            <a:blip r:embed="rId5" cstate="print">
              <a:extLst>
                <a:ext uri="{28A0092B-C50C-407E-A947-70E740481C1C}">
                  <a14:useLocalDpi xmlns="" xmlns:a14="http://schemas.microsoft.com/office/drawing/2010/main" val="0"/>
                </a:ext>
              </a:extLst>
            </a:blip>
            <a:srcRect l="16241" t="8614" r="16241" b="25639"/>
            <a:stretch>
              <a:fillRect/>
            </a:stretch>
          </p:blipFill>
          <p:spPr bwMode="auto">
            <a:xfrm>
              <a:off x="6554536" y="4090799"/>
              <a:ext cx="1362412" cy="15758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444" name="TextBox 11"/>
            <p:cNvSpPr txBox="1">
              <a:spLocks noChangeArrowheads="1"/>
            </p:cNvSpPr>
            <p:nvPr/>
          </p:nvSpPr>
          <p:spPr bwMode="auto">
            <a:xfrm>
              <a:off x="6554536" y="5671255"/>
              <a:ext cx="1376889" cy="523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dirty="0" smtClean="0"/>
                <a:t>No NIH Support</a:t>
              </a:r>
              <a:endParaRPr lang="en-US" sz="1400" dirty="0"/>
            </a:p>
          </p:txBody>
        </p:sp>
      </p:grpSp>
      <p:grpSp>
        <p:nvGrpSpPr>
          <p:cNvPr id="6" name="Group 5"/>
          <p:cNvGrpSpPr/>
          <p:nvPr/>
        </p:nvGrpSpPr>
        <p:grpSpPr>
          <a:xfrm>
            <a:off x="3826164" y="2114953"/>
            <a:ext cx="2395249" cy="1597987"/>
            <a:chOff x="3826164" y="2114953"/>
            <a:chExt cx="2395249" cy="1597987"/>
          </a:xfrm>
        </p:grpSpPr>
        <p:sp>
          <p:nvSpPr>
            <p:cNvPr id="18442" name="TextBox 12"/>
            <p:cNvSpPr txBox="1">
              <a:spLocks noChangeArrowheads="1"/>
            </p:cNvSpPr>
            <p:nvPr/>
          </p:nvSpPr>
          <p:spPr bwMode="auto">
            <a:xfrm>
              <a:off x="5111045" y="2165513"/>
              <a:ext cx="1110368" cy="13849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dirty="0"/>
                <a:t>Not an author, but h</a:t>
              </a:r>
              <a:r>
                <a:rPr lang="en-US" sz="1400" dirty="0" smtClean="0"/>
                <a:t>is NIH </a:t>
              </a:r>
              <a:r>
                <a:rPr lang="en-US" sz="1400" dirty="0"/>
                <a:t>grant supported an author</a:t>
              </a:r>
            </a:p>
          </p:txBody>
        </p:sp>
        <p:pic>
          <p:nvPicPr>
            <p:cNvPr id="17" name="Picture 2"/>
            <p:cNvPicPr>
              <a:picLocks noChangeArrowheads="1"/>
            </p:cNvPicPr>
            <p:nvPr/>
          </p:nvPicPr>
          <p:blipFill rotWithShape="1">
            <a:blip r:embed="rId6" cstate="print">
              <a:extLst>
                <a:ext uri="{28A0092B-C50C-407E-A947-70E740481C1C}">
                  <a14:useLocalDpi xmlns="" xmlns:a14="http://schemas.microsoft.com/office/drawing/2010/main" val="0"/>
                </a:ext>
              </a:extLst>
            </a:blip>
            <a:srcRect l="19734" t="4611" r="19227" b="27659"/>
            <a:stretch/>
          </p:blipFill>
          <p:spPr bwMode="auto">
            <a:xfrm>
              <a:off x="3826164" y="2114953"/>
              <a:ext cx="1227813" cy="15979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1"/>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FBDD7CED-881C-4BF2-B6DA-6739B5EB7DD4}" type="slidenum">
              <a:rPr lang="en-US" sz="1000" smtClean="0">
                <a:solidFill>
                  <a:schemeClr val="bg1"/>
                </a:solidFill>
              </a:rPr>
              <a:pPr eaLnBrk="1" hangingPunct="1"/>
              <a:t>20</a:t>
            </a:fld>
            <a:endParaRPr lang="en-US" sz="1000" smtClean="0">
              <a:solidFill>
                <a:schemeClr val="bg1"/>
              </a:solidFill>
            </a:endParaRPr>
          </a:p>
        </p:txBody>
      </p:sp>
      <p:sp>
        <p:nvSpPr>
          <p:cNvPr id="18435" name="Title 2"/>
          <p:cNvSpPr>
            <a:spLocks noGrp="1"/>
          </p:cNvSpPr>
          <p:nvPr>
            <p:ph type="title" idx="4294967295"/>
          </p:nvPr>
        </p:nvSpPr>
        <p:spPr/>
        <p:txBody>
          <a:bodyPr/>
          <a:lstStyle/>
          <a:p>
            <a:r>
              <a:rPr lang="en-US" dirty="0" smtClean="0"/>
              <a:t>Who does what?</a:t>
            </a:r>
          </a:p>
        </p:txBody>
      </p:sp>
      <p:sp>
        <p:nvSpPr>
          <p:cNvPr id="18436" name="Text Placeholder 4"/>
          <p:cNvSpPr>
            <a:spLocks noGrp="1"/>
          </p:cNvSpPr>
          <p:nvPr>
            <p:ph type="body" idx="4294967295"/>
          </p:nvPr>
        </p:nvSpPr>
        <p:spPr>
          <a:xfrm>
            <a:off x="423863" y="960438"/>
            <a:ext cx="8229600" cy="4800600"/>
          </a:xfrm>
        </p:spPr>
        <p:txBody>
          <a:bodyPr/>
          <a:lstStyle/>
          <a:p>
            <a:pPr marL="0" indent="0">
              <a:buNone/>
            </a:pPr>
            <a:r>
              <a:rPr lang="en-US" sz="2000" dirty="0" smtClean="0"/>
              <a:t>B Trawick, N Thakur, S Gibb.  When to cite a paper under the NIH public access policy.  </a:t>
            </a:r>
            <a:r>
              <a:rPr lang="en-US" sz="2000" i="1" dirty="0" smtClean="0"/>
              <a:t>Peer Reviewed Journal</a:t>
            </a:r>
            <a:r>
              <a:rPr lang="en-US" sz="2000" dirty="0" smtClean="0"/>
              <a:t>. In Press.  NIHMSID 1233456</a:t>
            </a:r>
          </a:p>
        </p:txBody>
      </p:sp>
      <p:grpSp>
        <p:nvGrpSpPr>
          <p:cNvPr id="2" name="Group 7"/>
          <p:cNvGrpSpPr>
            <a:grpSpLocks/>
          </p:cNvGrpSpPr>
          <p:nvPr/>
        </p:nvGrpSpPr>
        <p:grpSpPr bwMode="auto">
          <a:xfrm>
            <a:off x="1391057" y="4090989"/>
            <a:ext cx="1352144" cy="2347344"/>
            <a:chOff x="1488140" y="3935732"/>
            <a:chExt cx="1352205" cy="2346837"/>
          </a:xfrm>
        </p:grpSpPr>
        <p:pic>
          <p:nvPicPr>
            <p:cNvPr id="18447" name="Picture 8" descr="https://oer-sharepoint.nih.gov/DCO/RegionalSeminars/Picture/Trawick.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l="26750" t="12025" r="24480" b="20174"/>
            <a:stretch>
              <a:fillRect/>
            </a:stretch>
          </p:blipFill>
          <p:spPr bwMode="auto">
            <a:xfrm>
              <a:off x="1605213" y="3935732"/>
              <a:ext cx="1133526" cy="15758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448" name="TextBox 5"/>
            <p:cNvSpPr txBox="1">
              <a:spLocks noChangeArrowheads="1"/>
            </p:cNvSpPr>
            <p:nvPr/>
          </p:nvSpPr>
          <p:spPr bwMode="auto">
            <a:xfrm>
              <a:off x="1488140" y="5544064"/>
              <a:ext cx="1352205" cy="73850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dirty="0" smtClean="0"/>
                <a:t>NIH support for research in paper</a:t>
              </a:r>
              <a:endParaRPr lang="en-US" sz="1400" dirty="0"/>
            </a:p>
          </p:txBody>
        </p:sp>
      </p:grpSp>
      <p:grpSp>
        <p:nvGrpSpPr>
          <p:cNvPr id="3" name="Group 6"/>
          <p:cNvGrpSpPr>
            <a:grpSpLocks/>
          </p:cNvGrpSpPr>
          <p:nvPr/>
        </p:nvGrpSpPr>
        <p:grpSpPr bwMode="auto">
          <a:xfrm>
            <a:off x="3627438" y="4090988"/>
            <a:ext cx="1892300" cy="2132012"/>
            <a:chOff x="3662887" y="4019834"/>
            <a:chExt cx="1890785" cy="2131552"/>
          </a:xfrm>
        </p:grpSpPr>
        <p:pic>
          <p:nvPicPr>
            <p:cNvPr id="18445" name="Picture 6" descr="https://oer-sharepoint.nih.gov/DCO/RegionalSeminars/Picture/Thakur.JPG"/>
            <p:cNvPicPr>
              <a:picLocks noChangeAspect="1" noChangeArrowheads="1"/>
            </p:cNvPicPr>
            <p:nvPr/>
          </p:nvPicPr>
          <p:blipFill>
            <a:blip r:embed="rId4" cstate="print">
              <a:extLst>
                <a:ext uri="{28A0092B-C50C-407E-A947-70E740481C1C}">
                  <a14:useLocalDpi xmlns="" xmlns:a14="http://schemas.microsoft.com/office/drawing/2010/main" val="0"/>
                </a:ext>
              </a:extLst>
            </a:blip>
            <a:srcRect l="30396" t="20294" r="31763" b="24387"/>
            <a:stretch>
              <a:fillRect/>
            </a:stretch>
          </p:blipFill>
          <p:spPr bwMode="auto">
            <a:xfrm>
              <a:off x="3885214" y="4019834"/>
              <a:ext cx="1376819" cy="15095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446" name="TextBox 10"/>
            <p:cNvSpPr txBox="1">
              <a:spLocks noChangeArrowheads="1"/>
            </p:cNvSpPr>
            <p:nvPr/>
          </p:nvSpPr>
          <p:spPr bwMode="auto">
            <a:xfrm>
              <a:off x="3662887" y="5585077"/>
              <a:ext cx="1890785" cy="5663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a:t>Salary Support</a:t>
              </a:r>
            </a:p>
            <a:p>
              <a:pPr algn="ctr" eaLnBrk="1" hangingPunct="1">
                <a:buFontTx/>
                <a:buNone/>
              </a:pPr>
              <a:r>
                <a:rPr lang="en-US" sz="1400"/>
                <a:t>From Mentor’s Grant</a:t>
              </a:r>
            </a:p>
          </p:txBody>
        </p:sp>
      </p:grpSp>
      <p:grpSp>
        <p:nvGrpSpPr>
          <p:cNvPr id="4" name="Group 8"/>
          <p:cNvGrpSpPr>
            <a:grpSpLocks/>
          </p:cNvGrpSpPr>
          <p:nvPr/>
        </p:nvGrpSpPr>
        <p:grpSpPr bwMode="auto">
          <a:xfrm>
            <a:off x="6554788" y="4090989"/>
            <a:ext cx="1376362" cy="2103824"/>
            <a:chOff x="6554536" y="4090799"/>
            <a:chExt cx="1376889" cy="2103627"/>
          </a:xfrm>
        </p:grpSpPr>
        <p:pic>
          <p:nvPicPr>
            <p:cNvPr id="18443" name="Picture 4" descr="https://oer-sharepoint.nih.gov/DCO/RegionalSeminars/Picture/Gibb.jpg"/>
            <p:cNvPicPr>
              <a:picLocks noChangeAspect="1" noChangeArrowheads="1"/>
            </p:cNvPicPr>
            <p:nvPr/>
          </p:nvPicPr>
          <p:blipFill>
            <a:blip r:embed="rId5" cstate="print">
              <a:extLst>
                <a:ext uri="{28A0092B-C50C-407E-A947-70E740481C1C}">
                  <a14:useLocalDpi xmlns="" xmlns:a14="http://schemas.microsoft.com/office/drawing/2010/main" val="0"/>
                </a:ext>
              </a:extLst>
            </a:blip>
            <a:srcRect l="16241" t="8614" r="16241" b="25639"/>
            <a:stretch>
              <a:fillRect/>
            </a:stretch>
          </p:blipFill>
          <p:spPr bwMode="auto">
            <a:xfrm>
              <a:off x="6554536" y="4090799"/>
              <a:ext cx="1362412" cy="15758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444" name="TextBox 11"/>
            <p:cNvSpPr txBox="1">
              <a:spLocks noChangeArrowheads="1"/>
            </p:cNvSpPr>
            <p:nvPr/>
          </p:nvSpPr>
          <p:spPr bwMode="auto">
            <a:xfrm>
              <a:off x="6554536" y="5671255"/>
              <a:ext cx="1376889" cy="523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dirty="0" smtClean="0"/>
                <a:t>No NIH Support</a:t>
              </a:r>
              <a:endParaRPr lang="en-US" sz="1400" dirty="0"/>
            </a:p>
          </p:txBody>
        </p:sp>
      </p:grpSp>
      <p:sp>
        <p:nvSpPr>
          <p:cNvPr id="6" name="TextBox 5"/>
          <p:cNvSpPr txBox="1"/>
          <p:nvPr/>
        </p:nvSpPr>
        <p:spPr>
          <a:xfrm>
            <a:off x="1070038" y="2316271"/>
            <a:ext cx="1945517" cy="1200329"/>
          </a:xfrm>
          <a:prstGeom prst="rect">
            <a:avLst/>
          </a:prstGeom>
          <a:solidFill>
            <a:schemeClr val="accent3">
              <a:lumMod val="65000"/>
            </a:schemeClr>
          </a:solidFill>
        </p:spPr>
        <p:txBody>
          <a:bodyPr wrap="square" rtlCol="0">
            <a:spAutoFit/>
          </a:bodyPr>
          <a:lstStyle/>
          <a:p>
            <a:pPr algn="ctr">
              <a:buNone/>
            </a:pPr>
            <a:r>
              <a:rPr lang="en-US" dirty="0" smtClean="0">
                <a:solidFill>
                  <a:srgbClr val="FF0000"/>
                </a:solidFill>
              </a:rPr>
              <a:t>Who addresses copyright?</a:t>
            </a:r>
          </a:p>
        </p:txBody>
      </p:sp>
      <p:sp>
        <p:nvSpPr>
          <p:cNvPr id="7" name="Oval 6"/>
          <p:cNvSpPr/>
          <p:nvPr/>
        </p:nvSpPr>
        <p:spPr bwMode="auto">
          <a:xfrm>
            <a:off x="953311" y="3754877"/>
            <a:ext cx="4893012" cy="2439936"/>
          </a:xfrm>
          <a:prstGeom prst="ellipse">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indent="-342900" algn="l" defTabSz="914400" rtl="0" eaLnBrk="1" fontAlgn="base" latinLnBrk="0" hangingPunct="1">
              <a:lnSpc>
                <a:spcPct val="100000"/>
              </a:lnSpc>
              <a:spcBef>
                <a:spcPct val="20000"/>
              </a:spcBef>
              <a:spcAft>
                <a:spcPct val="0"/>
              </a:spcAft>
              <a:buClrTx/>
              <a:buSzTx/>
              <a:buFontTx/>
              <a:buChar char="•"/>
              <a:tabLst/>
            </a:pPr>
            <a:endParaRPr kumimoji="0" lang="en-US" sz="2400" b="0" i="0" u="none" strike="noStrike" cap="none" normalizeH="0" baseline="0" smtClean="0">
              <a:ln>
                <a:noFill/>
              </a:ln>
              <a:solidFill>
                <a:schemeClr val="tx1"/>
              </a:solidFill>
              <a:effectLst/>
              <a:latin typeface="Arial" charset="0"/>
              <a:cs typeface="Arial" charset="0"/>
            </a:endParaRPr>
          </a:p>
        </p:txBody>
      </p:sp>
      <p:grpSp>
        <p:nvGrpSpPr>
          <p:cNvPr id="19" name="Group 18"/>
          <p:cNvGrpSpPr/>
          <p:nvPr/>
        </p:nvGrpSpPr>
        <p:grpSpPr>
          <a:xfrm>
            <a:off x="3826164" y="2114953"/>
            <a:ext cx="2395249" cy="1597987"/>
            <a:chOff x="3826164" y="2114953"/>
            <a:chExt cx="2395249" cy="1597987"/>
          </a:xfrm>
        </p:grpSpPr>
        <p:sp>
          <p:nvSpPr>
            <p:cNvPr id="20" name="TextBox 12"/>
            <p:cNvSpPr txBox="1">
              <a:spLocks noChangeArrowheads="1"/>
            </p:cNvSpPr>
            <p:nvPr/>
          </p:nvSpPr>
          <p:spPr bwMode="auto">
            <a:xfrm>
              <a:off x="5111045" y="2165513"/>
              <a:ext cx="1110368" cy="13849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dirty="0"/>
                <a:t>Not an author, but h</a:t>
              </a:r>
              <a:r>
                <a:rPr lang="en-US" sz="1400" dirty="0" smtClean="0"/>
                <a:t>is NIH </a:t>
              </a:r>
              <a:r>
                <a:rPr lang="en-US" sz="1400" dirty="0"/>
                <a:t>grant supported an author</a:t>
              </a:r>
            </a:p>
          </p:txBody>
        </p:sp>
        <p:pic>
          <p:nvPicPr>
            <p:cNvPr id="21" name="Picture 2"/>
            <p:cNvPicPr>
              <a:picLocks noChangeArrowheads="1"/>
            </p:cNvPicPr>
            <p:nvPr/>
          </p:nvPicPr>
          <p:blipFill rotWithShape="1">
            <a:blip r:embed="rId6" cstate="print">
              <a:extLst>
                <a:ext uri="{28A0092B-C50C-407E-A947-70E740481C1C}">
                  <a14:useLocalDpi xmlns="" xmlns:a14="http://schemas.microsoft.com/office/drawing/2010/main" val="0"/>
                </a:ext>
              </a:extLst>
            </a:blip>
            <a:srcRect l="19734" t="4611" r="19227" b="27659"/>
            <a:stretch/>
          </p:blipFill>
          <p:spPr bwMode="auto">
            <a:xfrm>
              <a:off x="3826164" y="2114953"/>
              <a:ext cx="1227813" cy="15979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 xmlns:p14="http://schemas.microsoft.com/office/powerpoint/2010/main" val="24268496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1"/>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FBDD7CED-881C-4BF2-B6DA-6739B5EB7DD4}" type="slidenum">
              <a:rPr lang="en-US" sz="1000" smtClean="0">
                <a:solidFill>
                  <a:schemeClr val="bg1"/>
                </a:solidFill>
              </a:rPr>
              <a:pPr eaLnBrk="1" hangingPunct="1"/>
              <a:t>21</a:t>
            </a:fld>
            <a:endParaRPr lang="en-US" sz="1000" smtClean="0">
              <a:solidFill>
                <a:schemeClr val="bg1"/>
              </a:solidFill>
            </a:endParaRPr>
          </a:p>
        </p:txBody>
      </p:sp>
      <p:sp>
        <p:nvSpPr>
          <p:cNvPr id="18435" name="Title 2"/>
          <p:cNvSpPr>
            <a:spLocks noGrp="1"/>
          </p:cNvSpPr>
          <p:nvPr>
            <p:ph type="title" idx="4294967295"/>
          </p:nvPr>
        </p:nvSpPr>
        <p:spPr/>
        <p:txBody>
          <a:bodyPr/>
          <a:lstStyle/>
          <a:p>
            <a:r>
              <a:rPr lang="en-US" dirty="0" smtClean="0"/>
              <a:t>Who does what?</a:t>
            </a:r>
          </a:p>
        </p:txBody>
      </p:sp>
      <p:sp>
        <p:nvSpPr>
          <p:cNvPr id="18436" name="Text Placeholder 4"/>
          <p:cNvSpPr>
            <a:spLocks noGrp="1"/>
          </p:cNvSpPr>
          <p:nvPr>
            <p:ph type="body" idx="4294967295"/>
          </p:nvPr>
        </p:nvSpPr>
        <p:spPr>
          <a:xfrm>
            <a:off x="423863" y="960438"/>
            <a:ext cx="8229600" cy="4800600"/>
          </a:xfrm>
        </p:spPr>
        <p:txBody>
          <a:bodyPr/>
          <a:lstStyle/>
          <a:p>
            <a:pPr marL="0" indent="0">
              <a:buNone/>
            </a:pPr>
            <a:r>
              <a:rPr lang="en-US" sz="2000" dirty="0" smtClean="0"/>
              <a:t>B Trawick, N Thakur, S Gibb.  When to cite a paper under the NIH public access policy.  </a:t>
            </a:r>
            <a:r>
              <a:rPr lang="en-US" sz="2000" i="1" dirty="0" smtClean="0"/>
              <a:t>Peer Reviewed Journal</a:t>
            </a:r>
            <a:r>
              <a:rPr lang="en-US" sz="2000" dirty="0" smtClean="0"/>
              <a:t>. In Press.  NIHMSID 1233456</a:t>
            </a:r>
          </a:p>
        </p:txBody>
      </p:sp>
      <p:grpSp>
        <p:nvGrpSpPr>
          <p:cNvPr id="2" name="Group 7"/>
          <p:cNvGrpSpPr>
            <a:grpSpLocks/>
          </p:cNvGrpSpPr>
          <p:nvPr/>
        </p:nvGrpSpPr>
        <p:grpSpPr bwMode="auto">
          <a:xfrm>
            <a:off x="1391057" y="4090989"/>
            <a:ext cx="1352144" cy="2347344"/>
            <a:chOff x="1488140" y="3935732"/>
            <a:chExt cx="1352205" cy="2346837"/>
          </a:xfrm>
        </p:grpSpPr>
        <p:pic>
          <p:nvPicPr>
            <p:cNvPr id="18447" name="Picture 8" descr="https://oer-sharepoint.nih.gov/DCO/RegionalSeminars/Picture/Trawick.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l="26750" t="12025" r="24480" b="20174"/>
            <a:stretch>
              <a:fillRect/>
            </a:stretch>
          </p:blipFill>
          <p:spPr bwMode="auto">
            <a:xfrm>
              <a:off x="1605213" y="3935732"/>
              <a:ext cx="1133526" cy="15758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448" name="TextBox 5"/>
            <p:cNvSpPr txBox="1">
              <a:spLocks noChangeArrowheads="1"/>
            </p:cNvSpPr>
            <p:nvPr/>
          </p:nvSpPr>
          <p:spPr bwMode="auto">
            <a:xfrm>
              <a:off x="1488140" y="5544064"/>
              <a:ext cx="1352205" cy="73850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dirty="0" smtClean="0"/>
                <a:t>NIH support for research in paper</a:t>
              </a:r>
              <a:endParaRPr lang="en-US" sz="1400" dirty="0"/>
            </a:p>
          </p:txBody>
        </p:sp>
      </p:grpSp>
      <p:grpSp>
        <p:nvGrpSpPr>
          <p:cNvPr id="3" name="Group 6"/>
          <p:cNvGrpSpPr>
            <a:grpSpLocks/>
          </p:cNvGrpSpPr>
          <p:nvPr/>
        </p:nvGrpSpPr>
        <p:grpSpPr bwMode="auto">
          <a:xfrm>
            <a:off x="3627438" y="4090988"/>
            <a:ext cx="1892300" cy="2132012"/>
            <a:chOff x="3662887" y="4019834"/>
            <a:chExt cx="1890785" cy="2131552"/>
          </a:xfrm>
        </p:grpSpPr>
        <p:pic>
          <p:nvPicPr>
            <p:cNvPr id="18445" name="Picture 6" descr="https://oer-sharepoint.nih.gov/DCO/RegionalSeminars/Picture/Thakur.JPG"/>
            <p:cNvPicPr>
              <a:picLocks noChangeAspect="1" noChangeArrowheads="1"/>
            </p:cNvPicPr>
            <p:nvPr/>
          </p:nvPicPr>
          <p:blipFill>
            <a:blip r:embed="rId4" cstate="print">
              <a:extLst>
                <a:ext uri="{28A0092B-C50C-407E-A947-70E740481C1C}">
                  <a14:useLocalDpi xmlns="" xmlns:a14="http://schemas.microsoft.com/office/drawing/2010/main" val="0"/>
                </a:ext>
              </a:extLst>
            </a:blip>
            <a:srcRect l="30396" t="20294" r="31763" b="24387"/>
            <a:stretch>
              <a:fillRect/>
            </a:stretch>
          </p:blipFill>
          <p:spPr bwMode="auto">
            <a:xfrm>
              <a:off x="3885214" y="4019834"/>
              <a:ext cx="1376819" cy="15095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446" name="TextBox 10"/>
            <p:cNvSpPr txBox="1">
              <a:spLocks noChangeArrowheads="1"/>
            </p:cNvSpPr>
            <p:nvPr/>
          </p:nvSpPr>
          <p:spPr bwMode="auto">
            <a:xfrm>
              <a:off x="3662887" y="5585077"/>
              <a:ext cx="1890785" cy="5663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a:t>Salary Support</a:t>
              </a:r>
            </a:p>
            <a:p>
              <a:pPr algn="ctr" eaLnBrk="1" hangingPunct="1">
                <a:buFontTx/>
                <a:buNone/>
              </a:pPr>
              <a:r>
                <a:rPr lang="en-US" sz="1400"/>
                <a:t>From Mentor’s Grant</a:t>
              </a:r>
            </a:p>
          </p:txBody>
        </p:sp>
      </p:grpSp>
      <p:grpSp>
        <p:nvGrpSpPr>
          <p:cNvPr id="4" name="Group 8"/>
          <p:cNvGrpSpPr>
            <a:grpSpLocks/>
          </p:cNvGrpSpPr>
          <p:nvPr/>
        </p:nvGrpSpPr>
        <p:grpSpPr bwMode="auto">
          <a:xfrm>
            <a:off x="6554788" y="4090989"/>
            <a:ext cx="1376362" cy="2103824"/>
            <a:chOff x="6554536" y="4090799"/>
            <a:chExt cx="1376889" cy="2103627"/>
          </a:xfrm>
        </p:grpSpPr>
        <p:pic>
          <p:nvPicPr>
            <p:cNvPr id="18443" name="Picture 4" descr="https://oer-sharepoint.nih.gov/DCO/RegionalSeminars/Picture/Gibb.jpg"/>
            <p:cNvPicPr>
              <a:picLocks noChangeAspect="1" noChangeArrowheads="1"/>
            </p:cNvPicPr>
            <p:nvPr/>
          </p:nvPicPr>
          <p:blipFill>
            <a:blip r:embed="rId5" cstate="print">
              <a:extLst>
                <a:ext uri="{28A0092B-C50C-407E-A947-70E740481C1C}">
                  <a14:useLocalDpi xmlns="" xmlns:a14="http://schemas.microsoft.com/office/drawing/2010/main" val="0"/>
                </a:ext>
              </a:extLst>
            </a:blip>
            <a:srcRect l="16241" t="8614" r="16241" b="25639"/>
            <a:stretch>
              <a:fillRect/>
            </a:stretch>
          </p:blipFill>
          <p:spPr bwMode="auto">
            <a:xfrm>
              <a:off x="6554536" y="4090799"/>
              <a:ext cx="1362412" cy="15758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444" name="TextBox 11"/>
            <p:cNvSpPr txBox="1">
              <a:spLocks noChangeArrowheads="1"/>
            </p:cNvSpPr>
            <p:nvPr/>
          </p:nvSpPr>
          <p:spPr bwMode="auto">
            <a:xfrm>
              <a:off x="6554536" y="5671255"/>
              <a:ext cx="1376889" cy="523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dirty="0" smtClean="0"/>
                <a:t>No NIH Support</a:t>
              </a:r>
              <a:endParaRPr lang="en-US" sz="1400" dirty="0"/>
            </a:p>
          </p:txBody>
        </p:sp>
      </p:grpSp>
      <p:sp>
        <p:nvSpPr>
          <p:cNvPr id="6" name="TextBox 5"/>
          <p:cNvSpPr txBox="1"/>
          <p:nvPr/>
        </p:nvSpPr>
        <p:spPr>
          <a:xfrm>
            <a:off x="963024" y="2287087"/>
            <a:ext cx="2159540" cy="1200329"/>
          </a:xfrm>
          <a:prstGeom prst="rect">
            <a:avLst/>
          </a:prstGeom>
          <a:solidFill>
            <a:schemeClr val="accent3">
              <a:lumMod val="65000"/>
            </a:schemeClr>
          </a:solidFill>
        </p:spPr>
        <p:txBody>
          <a:bodyPr wrap="square" rtlCol="0">
            <a:spAutoFit/>
          </a:bodyPr>
          <a:lstStyle/>
          <a:p>
            <a:pPr algn="ctr">
              <a:buNone/>
            </a:pPr>
            <a:r>
              <a:rPr lang="en-US" dirty="0" smtClean="0">
                <a:solidFill>
                  <a:srgbClr val="FF0000"/>
                </a:solidFill>
              </a:rPr>
              <a:t>Who deposits the paper to PMC?</a:t>
            </a:r>
          </a:p>
        </p:txBody>
      </p:sp>
      <p:grpSp>
        <p:nvGrpSpPr>
          <p:cNvPr id="18" name="Group 17"/>
          <p:cNvGrpSpPr/>
          <p:nvPr/>
        </p:nvGrpSpPr>
        <p:grpSpPr>
          <a:xfrm>
            <a:off x="3826164" y="2114953"/>
            <a:ext cx="2395249" cy="1597987"/>
            <a:chOff x="3826164" y="2114953"/>
            <a:chExt cx="2395249" cy="1597987"/>
          </a:xfrm>
        </p:grpSpPr>
        <p:sp>
          <p:nvSpPr>
            <p:cNvPr id="19" name="TextBox 12"/>
            <p:cNvSpPr txBox="1">
              <a:spLocks noChangeArrowheads="1"/>
            </p:cNvSpPr>
            <p:nvPr/>
          </p:nvSpPr>
          <p:spPr bwMode="auto">
            <a:xfrm>
              <a:off x="5111045" y="2165513"/>
              <a:ext cx="1110368" cy="13849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dirty="0"/>
                <a:t>Not an author, but h</a:t>
              </a:r>
              <a:r>
                <a:rPr lang="en-US" sz="1400" dirty="0" smtClean="0"/>
                <a:t>is NIH </a:t>
              </a:r>
              <a:r>
                <a:rPr lang="en-US" sz="1400" dirty="0"/>
                <a:t>grant supported an author</a:t>
              </a:r>
            </a:p>
          </p:txBody>
        </p:sp>
        <p:pic>
          <p:nvPicPr>
            <p:cNvPr id="20" name="Picture 2"/>
            <p:cNvPicPr>
              <a:picLocks noChangeArrowheads="1"/>
            </p:cNvPicPr>
            <p:nvPr/>
          </p:nvPicPr>
          <p:blipFill rotWithShape="1">
            <a:blip r:embed="rId6" cstate="print">
              <a:extLst>
                <a:ext uri="{28A0092B-C50C-407E-A947-70E740481C1C}">
                  <a14:useLocalDpi xmlns="" xmlns:a14="http://schemas.microsoft.com/office/drawing/2010/main" val="0"/>
                </a:ext>
              </a:extLst>
            </a:blip>
            <a:srcRect l="19734" t="4611" r="19227" b="27659"/>
            <a:stretch/>
          </p:blipFill>
          <p:spPr bwMode="auto">
            <a:xfrm>
              <a:off x="3826164" y="2114953"/>
              <a:ext cx="1227813" cy="15979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 xmlns:p14="http://schemas.microsoft.com/office/powerpoint/2010/main" val="4823472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1"/>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FBDD7CED-881C-4BF2-B6DA-6739B5EB7DD4}" type="slidenum">
              <a:rPr lang="en-US" sz="1000" smtClean="0">
                <a:solidFill>
                  <a:schemeClr val="bg1"/>
                </a:solidFill>
              </a:rPr>
              <a:pPr eaLnBrk="1" hangingPunct="1"/>
              <a:t>22</a:t>
            </a:fld>
            <a:endParaRPr lang="en-US" sz="1000" smtClean="0">
              <a:solidFill>
                <a:schemeClr val="bg1"/>
              </a:solidFill>
            </a:endParaRPr>
          </a:p>
        </p:txBody>
      </p:sp>
      <p:sp>
        <p:nvSpPr>
          <p:cNvPr id="18435" name="Title 2"/>
          <p:cNvSpPr>
            <a:spLocks noGrp="1"/>
          </p:cNvSpPr>
          <p:nvPr>
            <p:ph type="title" idx="4294967295"/>
          </p:nvPr>
        </p:nvSpPr>
        <p:spPr/>
        <p:txBody>
          <a:bodyPr/>
          <a:lstStyle/>
          <a:p>
            <a:r>
              <a:rPr lang="en-US" dirty="0" smtClean="0"/>
              <a:t>Who does what?</a:t>
            </a:r>
          </a:p>
        </p:txBody>
      </p:sp>
      <p:sp>
        <p:nvSpPr>
          <p:cNvPr id="18436" name="Text Placeholder 4"/>
          <p:cNvSpPr>
            <a:spLocks noGrp="1"/>
          </p:cNvSpPr>
          <p:nvPr>
            <p:ph type="body" idx="4294967295"/>
          </p:nvPr>
        </p:nvSpPr>
        <p:spPr>
          <a:xfrm>
            <a:off x="423863" y="960438"/>
            <a:ext cx="8229600" cy="4800600"/>
          </a:xfrm>
        </p:spPr>
        <p:txBody>
          <a:bodyPr/>
          <a:lstStyle/>
          <a:p>
            <a:pPr marL="0" indent="0">
              <a:buNone/>
            </a:pPr>
            <a:r>
              <a:rPr lang="en-US" sz="2000" dirty="0" smtClean="0"/>
              <a:t>B Trawick, N Thakur, S Gibb.  When to cite a paper under the NIH public access policy.  </a:t>
            </a:r>
            <a:r>
              <a:rPr lang="en-US" sz="2000" i="1" dirty="0" smtClean="0"/>
              <a:t>Peer Reviewed Journal</a:t>
            </a:r>
            <a:r>
              <a:rPr lang="en-US" sz="2000" dirty="0" smtClean="0"/>
              <a:t>. In Press.  NIHMSID 1233456</a:t>
            </a:r>
          </a:p>
        </p:txBody>
      </p:sp>
      <p:grpSp>
        <p:nvGrpSpPr>
          <p:cNvPr id="2" name="Group 7"/>
          <p:cNvGrpSpPr>
            <a:grpSpLocks/>
          </p:cNvGrpSpPr>
          <p:nvPr/>
        </p:nvGrpSpPr>
        <p:grpSpPr bwMode="auto">
          <a:xfrm>
            <a:off x="1391057" y="4090989"/>
            <a:ext cx="1352144" cy="2347344"/>
            <a:chOff x="1488140" y="3935732"/>
            <a:chExt cx="1352205" cy="2346837"/>
          </a:xfrm>
        </p:grpSpPr>
        <p:pic>
          <p:nvPicPr>
            <p:cNvPr id="18447" name="Picture 8" descr="https://oer-sharepoint.nih.gov/DCO/RegionalSeminars/Picture/Trawick.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l="26750" t="12025" r="24480" b="20174"/>
            <a:stretch>
              <a:fillRect/>
            </a:stretch>
          </p:blipFill>
          <p:spPr bwMode="auto">
            <a:xfrm>
              <a:off x="1605213" y="3935732"/>
              <a:ext cx="1133526" cy="15758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448" name="TextBox 5"/>
            <p:cNvSpPr txBox="1">
              <a:spLocks noChangeArrowheads="1"/>
            </p:cNvSpPr>
            <p:nvPr/>
          </p:nvSpPr>
          <p:spPr bwMode="auto">
            <a:xfrm>
              <a:off x="1488140" y="5544064"/>
              <a:ext cx="1352205" cy="73850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dirty="0" smtClean="0"/>
                <a:t>NIH support for research in paper</a:t>
              </a:r>
              <a:endParaRPr lang="en-US" sz="1400" dirty="0"/>
            </a:p>
          </p:txBody>
        </p:sp>
      </p:grpSp>
      <p:grpSp>
        <p:nvGrpSpPr>
          <p:cNvPr id="3" name="Group 6"/>
          <p:cNvGrpSpPr>
            <a:grpSpLocks/>
          </p:cNvGrpSpPr>
          <p:nvPr/>
        </p:nvGrpSpPr>
        <p:grpSpPr bwMode="auto">
          <a:xfrm>
            <a:off x="3627438" y="4090988"/>
            <a:ext cx="1892300" cy="2132012"/>
            <a:chOff x="3662887" y="4019834"/>
            <a:chExt cx="1890785" cy="2131552"/>
          </a:xfrm>
        </p:grpSpPr>
        <p:pic>
          <p:nvPicPr>
            <p:cNvPr id="18445" name="Picture 6" descr="https://oer-sharepoint.nih.gov/DCO/RegionalSeminars/Picture/Thakur.JPG"/>
            <p:cNvPicPr>
              <a:picLocks noChangeAspect="1" noChangeArrowheads="1"/>
            </p:cNvPicPr>
            <p:nvPr/>
          </p:nvPicPr>
          <p:blipFill>
            <a:blip r:embed="rId4" cstate="print">
              <a:extLst>
                <a:ext uri="{28A0092B-C50C-407E-A947-70E740481C1C}">
                  <a14:useLocalDpi xmlns="" xmlns:a14="http://schemas.microsoft.com/office/drawing/2010/main" val="0"/>
                </a:ext>
              </a:extLst>
            </a:blip>
            <a:srcRect l="30396" t="20294" r="31763" b="24387"/>
            <a:stretch>
              <a:fillRect/>
            </a:stretch>
          </p:blipFill>
          <p:spPr bwMode="auto">
            <a:xfrm>
              <a:off x="3885214" y="4019834"/>
              <a:ext cx="1376819" cy="15095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446" name="TextBox 10"/>
            <p:cNvSpPr txBox="1">
              <a:spLocks noChangeArrowheads="1"/>
            </p:cNvSpPr>
            <p:nvPr/>
          </p:nvSpPr>
          <p:spPr bwMode="auto">
            <a:xfrm>
              <a:off x="3662887" y="5585077"/>
              <a:ext cx="1890785" cy="5663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a:t>Salary Support</a:t>
              </a:r>
            </a:p>
            <a:p>
              <a:pPr algn="ctr" eaLnBrk="1" hangingPunct="1">
                <a:buFontTx/>
                <a:buNone/>
              </a:pPr>
              <a:r>
                <a:rPr lang="en-US" sz="1400"/>
                <a:t>From Mentor’s Grant</a:t>
              </a:r>
            </a:p>
          </p:txBody>
        </p:sp>
      </p:grpSp>
      <p:grpSp>
        <p:nvGrpSpPr>
          <p:cNvPr id="4" name="Group 8"/>
          <p:cNvGrpSpPr>
            <a:grpSpLocks/>
          </p:cNvGrpSpPr>
          <p:nvPr/>
        </p:nvGrpSpPr>
        <p:grpSpPr bwMode="auto">
          <a:xfrm>
            <a:off x="6554788" y="4090989"/>
            <a:ext cx="1376362" cy="2103824"/>
            <a:chOff x="6554536" y="4090799"/>
            <a:chExt cx="1376889" cy="2103627"/>
          </a:xfrm>
        </p:grpSpPr>
        <p:pic>
          <p:nvPicPr>
            <p:cNvPr id="18443" name="Picture 4" descr="https://oer-sharepoint.nih.gov/DCO/RegionalSeminars/Picture/Gibb.jpg"/>
            <p:cNvPicPr>
              <a:picLocks noChangeAspect="1" noChangeArrowheads="1"/>
            </p:cNvPicPr>
            <p:nvPr/>
          </p:nvPicPr>
          <p:blipFill>
            <a:blip r:embed="rId5" cstate="print">
              <a:extLst>
                <a:ext uri="{28A0092B-C50C-407E-A947-70E740481C1C}">
                  <a14:useLocalDpi xmlns="" xmlns:a14="http://schemas.microsoft.com/office/drawing/2010/main" val="0"/>
                </a:ext>
              </a:extLst>
            </a:blip>
            <a:srcRect l="16241" t="8614" r="16241" b="25639"/>
            <a:stretch>
              <a:fillRect/>
            </a:stretch>
          </p:blipFill>
          <p:spPr bwMode="auto">
            <a:xfrm>
              <a:off x="6554536" y="4090799"/>
              <a:ext cx="1362412" cy="15758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8444" name="TextBox 11"/>
            <p:cNvSpPr txBox="1">
              <a:spLocks noChangeArrowheads="1"/>
            </p:cNvSpPr>
            <p:nvPr/>
          </p:nvSpPr>
          <p:spPr bwMode="auto">
            <a:xfrm>
              <a:off x="6554536" y="5671255"/>
              <a:ext cx="1376889" cy="5231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dirty="0" smtClean="0"/>
                <a:t>No NIH Support</a:t>
              </a:r>
              <a:endParaRPr lang="en-US" sz="1400" dirty="0"/>
            </a:p>
          </p:txBody>
        </p:sp>
      </p:grpSp>
      <p:sp>
        <p:nvSpPr>
          <p:cNvPr id="18" name="TextBox 17"/>
          <p:cNvSpPr txBox="1"/>
          <p:nvPr/>
        </p:nvSpPr>
        <p:spPr>
          <a:xfrm>
            <a:off x="1166240" y="2237071"/>
            <a:ext cx="1793132" cy="1200329"/>
          </a:xfrm>
          <a:prstGeom prst="rect">
            <a:avLst/>
          </a:prstGeom>
          <a:solidFill>
            <a:schemeClr val="accent3">
              <a:lumMod val="65000"/>
            </a:schemeClr>
          </a:solidFill>
        </p:spPr>
        <p:txBody>
          <a:bodyPr wrap="square" rtlCol="0">
            <a:spAutoFit/>
          </a:bodyPr>
          <a:lstStyle/>
          <a:p>
            <a:pPr algn="ctr">
              <a:spcBef>
                <a:spcPts val="0"/>
              </a:spcBef>
              <a:buNone/>
            </a:pPr>
            <a:r>
              <a:rPr lang="en-US" dirty="0" smtClean="0">
                <a:solidFill>
                  <a:srgbClr val="FF0000"/>
                </a:solidFill>
              </a:rPr>
              <a:t>Who reports</a:t>
            </a:r>
          </a:p>
          <a:p>
            <a:pPr algn="ctr">
              <a:spcBef>
                <a:spcPts val="0"/>
              </a:spcBef>
              <a:buNone/>
            </a:pPr>
            <a:r>
              <a:rPr lang="en-US" dirty="0" smtClean="0">
                <a:solidFill>
                  <a:srgbClr val="FF0000"/>
                </a:solidFill>
              </a:rPr>
              <a:t>the paper?</a:t>
            </a:r>
          </a:p>
        </p:txBody>
      </p:sp>
      <p:grpSp>
        <p:nvGrpSpPr>
          <p:cNvPr id="19" name="Group 18"/>
          <p:cNvGrpSpPr/>
          <p:nvPr/>
        </p:nvGrpSpPr>
        <p:grpSpPr>
          <a:xfrm>
            <a:off x="3826164" y="2114953"/>
            <a:ext cx="2395249" cy="1597987"/>
            <a:chOff x="3826164" y="2114953"/>
            <a:chExt cx="2395249" cy="1597987"/>
          </a:xfrm>
        </p:grpSpPr>
        <p:sp>
          <p:nvSpPr>
            <p:cNvPr id="20" name="TextBox 12"/>
            <p:cNvSpPr txBox="1">
              <a:spLocks noChangeArrowheads="1"/>
            </p:cNvSpPr>
            <p:nvPr/>
          </p:nvSpPr>
          <p:spPr bwMode="auto">
            <a:xfrm>
              <a:off x="5111045" y="2165513"/>
              <a:ext cx="1110368" cy="13849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algn="ctr" eaLnBrk="1" hangingPunct="1">
                <a:buFontTx/>
                <a:buNone/>
              </a:pPr>
              <a:r>
                <a:rPr lang="en-US" sz="1400" dirty="0"/>
                <a:t>Not an author, but h</a:t>
              </a:r>
              <a:r>
                <a:rPr lang="en-US" sz="1400" dirty="0" smtClean="0"/>
                <a:t>is NIH </a:t>
              </a:r>
              <a:r>
                <a:rPr lang="en-US" sz="1400" dirty="0"/>
                <a:t>grant supported an author</a:t>
              </a:r>
            </a:p>
          </p:txBody>
        </p:sp>
        <p:pic>
          <p:nvPicPr>
            <p:cNvPr id="21" name="Picture 2"/>
            <p:cNvPicPr>
              <a:picLocks noChangeArrowheads="1"/>
            </p:cNvPicPr>
            <p:nvPr/>
          </p:nvPicPr>
          <p:blipFill rotWithShape="1">
            <a:blip r:embed="rId6" cstate="print">
              <a:extLst>
                <a:ext uri="{28A0092B-C50C-407E-A947-70E740481C1C}">
                  <a14:useLocalDpi xmlns="" xmlns:a14="http://schemas.microsoft.com/office/drawing/2010/main" val="0"/>
                </a:ext>
              </a:extLst>
            </a:blip>
            <a:srcRect l="19734" t="4611" r="19227" b="27659"/>
            <a:stretch/>
          </p:blipFill>
          <p:spPr bwMode="auto">
            <a:xfrm>
              <a:off x="3826164" y="2114953"/>
              <a:ext cx="1227813" cy="15979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 xmlns:p14="http://schemas.microsoft.com/office/powerpoint/2010/main" val="26851621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1"/>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BC6934C1-8832-4D09-A6BF-267FA55E2616}" type="slidenum">
              <a:rPr lang="en-US" sz="1000" smtClean="0">
                <a:solidFill>
                  <a:schemeClr val="bg1"/>
                </a:solidFill>
              </a:rPr>
              <a:pPr eaLnBrk="1" hangingPunct="1"/>
              <a:t>23</a:t>
            </a:fld>
            <a:endParaRPr lang="en-US" sz="1000" smtClean="0">
              <a:solidFill>
                <a:schemeClr val="bg1"/>
              </a:solidFill>
            </a:endParaRPr>
          </a:p>
        </p:txBody>
      </p:sp>
      <p:sp>
        <p:nvSpPr>
          <p:cNvPr id="19459" name="Title 2"/>
          <p:cNvSpPr>
            <a:spLocks noGrp="1"/>
          </p:cNvSpPr>
          <p:nvPr>
            <p:ph type="title" idx="4294967295"/>
          </p:nvPr>
        </p:nvSpPr>
        <p:spPr/>
        <p:txBody>
          <a:bodyPr/>
          <a:lstStyle/>
          <a:p>
            <a:endParaRPr lang="en-US" smtClean="0"/>
          </a:p>
        </p:txBody>
      </p:sp>
      <p:sp>
        <p:nvSpPr>
          <p:cNvPr id="19460" name="Text Placeholder 3"/>
          <p:cNvSpPr>
            <a:spLocks noGrp="1"/>
          </p:cNvSpPr>
          <p:nvPr>
            <p:ph type="body" idx="4294967295"/>
          </p:nvPr>
        </p:nvSpPr>
        <p:spPr/>
        <p:txBody>
          <a:bodyPr/>
          <a:lstStyle/>
          <a:p>
            <a:pPr marL="0" indent="0" algn="ctr">
              <a:buFontTx/>
              <a:buNone/>
            </a:pPr>
            <a:endParaRPr lang="en-US" sz="3200" smtClean="0"/>
          </a:p>
          <a:p>
            <a:pPr marL="0" indent="0" algn="ctr">
              <a:buFontTx/>
              <a:buNone/>
            </a:pPr>
            <a:endParaRPr lang="en-US" sz="3200" smtClean="0"/>
          </a:p>
          <a:p>
            <a:pPr marL="0" indent="0" algn="ctr">
              <a:buFontTx/>
              <a:buNone/>
            </a:pPr>
            <a:endParaRPr lang="en-US" sz="3200" smtClean="0"/>
          </a:p>
          <a:p>
            <a:pPr marL="0" indent="0" algn="ctr">
              <a:buFontTx/>
              <a:buNone/>
            </a:pPr>
            <a:r>
              <a:rPr lang="en-US" sz="3200" smtClean="0"/>
              <a:t>Questions about the policy?</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C090532C-8A16-4771-9ECC-4945AB755D39}" type="slidenum">
              <a:rPr lang="en-US" sz="1000" smtClean="0">
                <a:solidFill>
                  <a:schemeClr val="bg1"/>
                </a:solidFill>
              </a:rPr>
              <a:pPr eaLnBrk="1" hangingPunct="1"/>
              <a:t>24</a:t>
            </a:fld>
            <a:endParaRPr lang="en-US" sz="1000" smtClean="0">
              <a:solidFill>
                <a:schemeClr val="bg1"/>
              </a:solidFill>
            </a:endParaRPr>
          </a:p>
        </p:txBody>
      </p:sp>
      <p:sp>
        <p:nvSpPr>
          <p:cNvPr id="21507" name="Rectangle 3"/>
          <p:cNvSpPr>
            <a:spLocks noGrp="1" noChangeArrowheads="1"/>
          </p:cNvSpPr>
          <p:nvPr>
            <p:ph type="body" idx="1"/>
          </p:nvPr>
        </p:nvSpPr>
        <p:spPr/>
        <p:txBody>
          <a:bodyPr/>
          <a:lstStyle/>
          <a:p>
            <a:pPr algn="ctr" eaLnBrk="1" hangingPunct="1">
              <a:buFontTx/>
              <a:buNone/>
              <a:defRPr/>
            </a:pPr>
            <a:r>
              <a:rPr lang="en-US" sz="3600" b="1" dirty="0" smtClean="0">
                <a:solidFill>
                  <a:srgbClr val="009900"/>
                </a:solidFill>
              </a:rPr>
              <a:t>5) Change Happens</a:t>
            </a:r>
          </a:p>
          <a:p>
            <a:pPr algn="ctr" eaLnBrk="1" hangingPunct="1">
              <a:buFontTx/>
              <a:buNone/>
              <a:defRPr/>
            </a:pPr>
            <a:endParaRPr lang="en-US" sz="3600" b="1" dirty="0" smtClean="0">
              <a:solidFill>
                <a:srgbClr val="009900"/>
              </a:solidFill>
            </a:endParaRPr>
          </a:p>
          <a:p>
            <a:pPr marL="2568575" lvl="4" indent="-457200" eaLnBrk="1" hangingPunct="1">
              <a:buFont typeface="Arial" pitchFamily="34" charset="0"/>
              <a:buChar char="•"/>
              <a:tabLst>
                <a:tab pos="2403475" algn="l"/>
              </a:tabLst>
              <a:defRPr/>
            </a:pPr>
            <a:r>
              <a:rPr lang="en-US" sz="2600" dirty="0" smtClean="0"/>
              <a:t>What’s New?</a:t>
            </a:r>
          </a:p>
          <a:p>
            <a:pPr marL="2568575" lvl="4" indent="-457200" eaLnBrk="1" hangingPunct="1">
              <a:buFont typeface="Arial" pitchFamily="34" charset="0"/>
              <a:buChar char="•"/>
              <a:tabLst>
                <a:tab pos="2403475" algn="l"/>
              </a:tabLst>
              <a:defRPr/>
            </a:pPr>
            <a:r>
              <a:rPr lang="en-US" sz="2600" dirty="0" smtClean="0"/>
              <a:t>My NCBI, RPPR and PHS 2590</a:t>
            </a:r>
          </a:p>
          <a:p>
            <a:pPr marL="2568575" lvl="4" indent="-457200" eaLnBrk="1" hangingPunct="1">
              <a:buFont typeface="Arial" pitchFamily="34" charset="0"/>
              <a:buChar char="•"/>
              <a:tabLst>
                <a:tab pos="2403475" algn="l"/>
              </a:tabLst>
              <a:defRPr/>
            </a:pPr>
            <a:r>
              <a:rPr lang="en-US" sz="2600" dirty="0" smtClean="0"/>
              <a:t>Why change now?</a:t>
            </a:r>
            <a:endParaRPr lang="en-US" sz="3200"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smtClean="0"/>
              <a:t>Upcoming Changes to the Public Access Policy</a:t>
            </a:r>
          </a:p>
        </p:txBody>
      </p:sp>
      <p:sp>
        <p:nvSpPr>
          <p:cNvPr id="21507" name="Content Placeholder 2"/>
          <p:cNvSpPr>
            <a:spLocks noGrp="1"/>
          </p:cNvSpPr>
          <p:nvPr>
            <p:ph idx="1"/>
          </p:nvPr>
        </p:nvSpPr>
        <p:spPr/>
        <p:txBody>
          <a:bodyPr/>
          <a:lstStyle/>
          <a:p>
            <a:pPr eaLnBrk="1" hangingPunct="1">
              <a:spcAft>
                <a:spcPts val="600"/>
              </a:spcAft>
              <a:buFontTx/>
              <a:buNone/>
            </a:pPr>
            <a:r>
              <a:rPr lang="en-US" sz="2800" dirty="0" smtClean="0">
                <a:solidFill>
                  <a:srgbClr val="990033"/>
                </a:solidFill>
              </a:rPr>
              <a:t>The Changes </a:t>
            </a:r>
            <a:r>
              <a:rPr lang="en-US" sz="2200" dirty="0" smtClean="0">
                <a:solidFill>
                  <a:srgbClr val="000066"/>
                </a:solidFill>
              </a:rPr>
              <a:t>(NOT-OD-12-160)  </a:t>
            </a:r>
            <a:r>
              <a:rPr lang="en-US" sz="2200" b="1" dirty="0" smtClean="0">
                <a:solidFill>
                  <a:srgbClr val="000066"/>
                </a:solidFill>
              </a:rPr>
              <a:t>No earlier than April 2013</a:t>
            </a:r>
            <a:endParaRPr lang="en-US" sz="2200" b="1" dirty="0" smtClean="0">
              <a:solidFill>
                <a:srgbClr val="990033"/>
              </a:solidFill>
            </a:endParaRPr>
          </a:p>
          <a:p>
            <a:pPr eaLnBrk="1" hangingPunct="1">
              <a:spcAft>
                <a:spcPts val="1200"/>
              </a:spcAft>
              <a:buFont typeface="Arial" pitchFamily="34" charset="0"/>
              <a:buChar char="•"/>
            </a:pPr>
            <a:r>
              <a:rPr lang="en-US" dirty="0" smtClean="0">
                <a:solidFill>
                  <a:srgbClr val="000066"/>
                </a:solidFill>
              </a:rPr>
              <a:t>Awards (non-competing continuation) will be placed on hold until grantees have demonstrated compliance</a:t>
            </a:r>
          </a:p>
          <a:p>
            <a:r>
              <a:rPr lang="en-US" dirty="0">
                <a:solidFill>
                  <a:srgbClr val="000066"/>
                </a:solidFill>
              </a:rPr>
              <a:t>Use of My NCBI will be required to report papers, when electronically submitting progress reports using the  Research Performance Progress Report (RPPR)</a:t>
            </a:r>
          </a:p>
          <a:p>
            <a:endParaRPr lang="en-US" sz="1600" dirty="0" smtClean="0">
              <a:solidFill>
                <a:srgbClr val="000066"/>
              </a:solidFill>
            </a:endParaRPr>
          </a:p>
          <a:p>
            <a:pPr eaLnBrk="1" hangingPunct="1">
              <a:spcAft>
                <a:spcPts val="1200"/>
              </a:spcAft>
              <a:buFont typeface="Arial" pitchFamily="34" charset="0"/>
              <a:buChar char="•"/>
            </a:pPr>
            <a:r>
              <a:rPr lang="en-US" dirty="0" smtClean="0">
                <a:solidFill>
                  <a:srgbClr val="000066"/>
                </a:solidFill>
              </a:rPr>
              <a:t>PDF report generated from My NCBI will be required, when submitting paper progress reports using the form PHS 2590 (replaces publication section)</a:t>
            </a:r>
          </a:p>
        </p:txBody>
      </p:sp>
      <p:sp>
        <p:nvSpPr>
          <p:cNvPr id="21508"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6ABCAF2A-F00A-4FBF-93D1-964333902B1A}" type="slidenum">
              <a:rPr lang="en-US" sz="1000" smtClean="0">
                <a:solidFill>
                  <a:schemeClr val="bg1"/>
                </a:solidFill>
              </a:rPr>
              <a:pPr eaLnBrk="1" hangingPunct="1"/>
              <a:t>25</a:t>
            </a:fld>
            <a:endParaRPr lang="en-US" sz="1000"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0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50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50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p:nvPr>
        </p:nvSpPr>
        <p:spPr/>
        <p:txBody>
          <a:bodyPr/>
          <a:lstStyle/>
          <a:p>
            <a:pPr eaLnBrk="1" hangingPunct="1"/>
            <a:r>
              <a:rPr lang="en-US" smtClean="0">
                <a:latin typeface="Calibri" pitchFamily="34" charset="0"/>
                <a:ea typeface="ＭＳ Ｐゴシック" charset="-128"/>
              </a:rPr>
              <a:t>What is My NCBI?</a:t>
            </a:r>
          </a:p>
        </p:txBody>
      </p:sp>
      <p:sp>
        <p:nvSpPr>
          <p:cNvPr id="52226" name="Content Placeholder 2"/>
          <p:cNvSpPr>
            <a:spLocks noGrp="1"/>
          </p:cNvSpPr>
          <p:nvPr>
            <p:ph idx="1"/>
          </p:nvPr>
        </p:nvSpPr>
        <p:spPr>
          <a:xfrm>
            <a:off x="685799" y="1021404"/>
            <a:ext cx="7796719" cy="4754563"/>
          </a:xfrm>
        </p:spPr>
        <p:txBody>
          <a:bodyPr/>
          <a:lstStyle/>
          <a:p>
            <a:pPr marL="0" indent="0" eaLnBrk="1" hangingPunct="1">
              <a:buNone/>
            </a:pPr>
            <a:r>
              <a:rPr lang="en-US" b="1" dirty="0" smtClean="0">
                <a:latin typeface="Calibri" pitchFamily="34" charset="0"/>
                <a:ea typeface="ＭＳ Ｐゴシック" charset="-128"/>
              </a:rPr>
              <a:t>A  tool integrated with PubMed to track literature searches, collections of citations, and public access compliance.  </a:t>
            </a:r>
          </a:p>
          <a:p>
            <a:pPr marL="0" indent="0" eaLnBrk="1" hangingPunct="1">
              <a:buNone/>
            </a:pPr>
            <a:r>
              <a:rPr lang="en-US" b="1" dirty="0" smtClean="0">
                <a:latin typeface="Calibri" pitchFamily="34" charset="0"/>
                <a:ea typeface="ＭＳ Ｐゴシック" charset="-128"/>
              </a:rPr>
              <a:t>Key features for our discussion:</a:t>
            </a:r>
          </a:p>
          <a:p>
            <a:pPr eaLnBrk="1" hangingPunct="1"/>
            <a:r>
              <a:rPr lang="en-US" dirty="0" smtClean="0">
                <a:latin typeface="Calibri" pitchFamily="34" charset="0"/>
                <a:ea typeface="ＭＳ Ｐゴシック" charset="-128"/>
              </a:rPr>
              <a:t>Can be linked to eRA Commons accounts</a:t>
            </a:r>
          </a:p>
          <a:p>
            <a:pPr eaLnBrk="1" hangingPunct="1"/>
            <a:r>
              <a:rPr lang="en-US" dirty="0" smtClean="0">
                <a:latin typeface="Calibri" pitchFamily="34" charset="0"/>
                <a:ea typeface="ＭＳ Ｐゴシック" charset="-128"/>
              </a:rPr>
              <a:t>Commons linked users can associate publications with NIH grants</a:t>
            </a:r>
          </a:p>
          <a:p>
            <a:pPr eaLnBrk="1" hangingPunct="1"/>
            <a:r>
              <a:rPr lang="en-US" dirty="0" smtClean="0">
                <a:latin typeface="Calibri" pitchFamily="34" charset="0"/>
                <a:ea typeface="ＭＳ Ｐゴシック" charset="-128"/>
              </a:rPr>
              <a:t>Tracks NIH Public Access compliance</a:t>
            </a:r>
          </a:p>
          <a:p>
            <a:pPr eaLnBrk="1" hangingPunct="1"/>
            <a:r>
              <a:rPr lang="en-US" dirty="0" smtClean="0">
                <a:latin typeface="Calibri" pitchFamily="34" charset="0"/>
                <a:ea typeface="ＭＳ Ｐゴシック" charset="-128"/>
              </a:rPr>
              <a:t>The </a:t>
            </a:r>
            <a:r>
              <a:rPr lang="en-US" dirty="0">
                <a:latin typeface="Calibri" pitchFamily="34" charset="0"/>
                <a:ea typeface="ＭＳ Ｐゴシック" charset="-128"/>
              </a:rPr>
              <a:t>only way to enter publications into RPPR</a:t>
            </a:r>
          </a:p>
          <a:p>
            <a:pPr eaLnBrk="1" hangingPunct="1"/>
            <a:r>
              <a:rPr lang="en-US" dirty="0" smtClean="0">
                <a:latin typeface="Calibri" pitchFamily="34" charset="0"/>
                <a:ea typeface="ＭＳ Ｐゴシック" charset="-128"/>
              </a:rPr>
              <a:t>Creates the publications section (Section E) of PHS 2590s</a:t>
            </a:r>
          </a:p>
          <a:p>
            <a:pPr eaLnBrk="1" hangingPunct="1"/>
            <a:endParaRPr lang="en-US" dirty="0">
              <a:latin typeface="Calibri" pitchFamily="34" charset="0"/>
              <a:ea typeface="ＭＳ Ｐゴシック" charset="-128"/>
            </a:endParaRPr>
          </a:p>
          <a:p>
            <a:pPr eaLnBrk="1" hangingPunct="1"/>
            <a:r>
              <a:rPr lang="en-US" dirty="0" smtClean="0">
                <a:latin typeface="Calibri" pitchFamily="34" charset="0"/>
                <a:ea typeface="ＭＳ Ｐゴシック" charset="-128"/>
              </a:rPr>
              <a:t>Other time savers: Delegation, options to share and publish bibliographies, automate searches, etc.</a:t>
            </a:r>
          </a:p>
        </p:txBody>
      </p:sp>
    </p:spTree>
    <p:extLst>
      <p:ext uri="{BB962C8B-B14F-4D97-AF65-F5344CB8AC3E}">
        <p14:creationId xmlns="" xmlns:p14="http://schemas.microsoft.com/office/powerpoint/2010/main" val="216478195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POLL: Have you worked on an RPPR?</a:t>
            </a:r>
            <a:endParaRPr lang="en-US" dirty="0"/>
          </a:p>
        </p:txBody>
      </p:sp>
      <p:sp>
        <p:nvSpPr>
          <p:cNvPr id="3" name="Content Placeholder 2"/>
          <p:cNvSpPr>
            <a:spLocks noGrp="1"/>
          </p:cNvSpPr>
          <p:nvPr>
            <p:ph idx="1"/>
          </p:nvPr>
        </p:nvSpPr>
        <p:spPr/>
        <p:txBody>
          <a:bodyPr/>
          <a:lstStyle/>
          <a:p>
            <a:pPr marL="0" indent="0">
              <a:buNone/>
            </a:pPr>
            <a:r>
              <a:rPr lang="en-US" dirty="0" smtClean="0"/>
              <a:t>Choose one:</a:t>
            </a:r>
          </a:p>
          <a:p>
            <a:pPr marL="857250" lvl="1" indent="-457200">
              <a:buFont typeface="+mj-lt"/>
              <a:buAutoNum type="alphaUcPeriod"/>
            </a:pPr>
            <a:r>
              <a:rPr lang="en-US" dirty="0" smtClean="0"/>
              <a:t>Yes</a:t>
            </a:r>
          </a:p>
          <a:p>
            <a:pPr marL="857250" lvl="1" indent="-457200">
              <a:buFont typeface="+mj-lt"/>
              <a:buAutoNum type="alphaUcPeriod"/>
            </a:pPr>
            <a:r>
              <a:rPr lang="en-US" dirty="0" smtClean="0"/>
              <a:t>No</a:t>
            </a:r>
          </a:p>
          <a:p>
            <a:pPr marL="0" indent="0">
              <a:buNone/>
            </a:pPr>
            <a:endParaRPr lang="en-US" dirty="0"/>
          </a:p>
        </p:txBody>
      </p:sp>
      <p:sp>
        <p:nvSpPr>
          <p:cNvPr id="4" name="Slide Number Placeholder 3"/>
          <p:cNvSpPr>
            <a:spLocks noGrp="1"/>
          </p:cNvSpPr>
          <p:nvPr>
            <p:ph type="sldNum" sz="quarter" idx="10"/>
          </p:nvPr>
        </p:nvSpPr>
        <p:spPr/>
        <p:txBody>
          <a:bodyPr/>
          <a:lstStyle/>
          <a:p>
            <a:pPr>
              <a:defRPr/>
            </a:pPr>
            <a:fld id="{4B002F4B-4586-49B6-B1AC-A2F32D535C25}" type="slidenum">
              <a:rPr lang="en-US" smtClean="0"/>
              <a:pPr>
                <a:defRPr/>
              </a:pPr>
              <a:t>27</a:t>
            </a:fld>
            <a:endParaRPr lang="en-US"/>
          </a:p>
        </p:txBody>
      </p:sp>
    </p:spTree>
    <p:extLst>
      <p:ext uri="{BB962C8B-B14F-4D97-AF65-F5344CB8AC3E}">
        <p14:creationId xmlns="" xmlns:p14="http://schemas.microsoft.com/office/powerpoint/2010/main" val="297665156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dirty="0" smtClean="0"/>
              <a:t>Display on RPPR</a:t>
            </a:r>
          </a:p>
        </p:txBody>
      </p:sp>
      <p:sp>
        <p:nvSpPr>
          <p:cNvPr id="21507"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032E7C5A-F377-44E5-BB6D-45F2520C1FF7}" type="slidenum">
              <a:rPr lang="en-US" sz="1000" smtClean="0">
                <a:solidFill>
                  <a:schemeClr val="bg1"/>
                </a:solidFill>
              </a:rPr>
              <a:pPr eaLnBrk="1" hangingPunct="1"/>
              <a:t>28</a:t>
            </a:fld>
            <a:endParaRPr lang="en-US" sz="1000" smtClean="0">
              <a:solidFill>
                <a:schemeClr val="bg1"/>
              </a:solidFill>
            </a:endParaRPr>
          </a:p>
        </p:txBody>
      </p:sp>
      <p:pic>
        <p:nvPicPr>
          <p:cNvPr id="21508"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9050" y="931863"/>
            <a:ext cx="9067800" cy="486568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lgn="ctr">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926076" y="5933872"/>
            <a:ext cx="6178294" cy="461665"/>
          </a:xfrm>
          <a:prstGeom prst="rect">
            <a:avLst/>
          </a:prstGeom>
          <a:noFill/>
        </p:spPr>
        <p:txBody>
          <a:bodyPr wrap="none" rtlCol="0">
            <a:spAutoFit/>
          </a:bodyPr>
          <a:lstStyle/>
          <a:p>
            <a:pPr>
              <a:buNone/>
            </a:pPr>
            <a:r>
              <a:rPr lang="en-US" dirty="0">
                <a:hlinkClick r:id="rId4"/>
              </a:rPr>
              <a:t>http://grants.nih.gov/grants/rppr/#</a:t>
            </a:r>
            <a:r>
              <a:rPr lang="en-US" dirty="0" smtClean="0">
                <a:hlinkClick r:id="rId4"/>
              </a:rPr>
              <a:t>resources</a:t>
            </a:r>
            <a:r>
              <a:rPr lang="en-US" dirty="0" smtClean="0"/>
              <a:t> </a:t>
            </a:r>
            <a:endParaRPr lang="en-US" dirty="0"/>
          </a:p>
        </p:txBody>
      </p:sp>
      <p:sp>
        <p:nvSpPr>
          <p:cNvPr id="3" name="TextBox 2"/>
          <p:cNvSpPr txBox="1"/>
          <p:nvPr/>
        </p:nvSpPr>
        <p:spPr>
          <a:xfrm>
            <a:off x="5197791" y="3988593"/>
            <a:ext cx="115416" cy="123111"/>
          </a:xfrm>
          <a:prstGeom prst="rect">
            <a:avLst/>
          </a:prstGeom>
          <a:pattFill prst="pct20">
            <a:fgClr>
              <a:schemeClr val="bg2">
                <a:lumMod val="40000"/>
                <a:lumOff val="60000"/>
              </a:schemeClr>
            </a:fgClr>
            <a:bgClr>
              <a:schemeClr val="bg2">
                <a:lumMod val="20000"/>
                <a:lumOff val="80000"/>
              </a:schemeClr>
            </a:bgClr>
          </a:pattFill>
        </p:spPr>
        <p:txBody>
          <a:bodyPr wrap="none" lIns="0" tIns="0" rIns="0" bIns="0" rtlCol="0">
            <a:spAutoFit/>
          </a:bodyPr>
          <a:lstStyle/>
          <a:p>
            <a:pPr>
              <a:buNone/>
            </a:pPr>
            <a:r>
              <a:rPr lang="en-US" sz="800" dirty="0" smtClean="0"/>
              <a:t>10</a:t>
            </a:r>
            <a:endParaRPr lang="en-US" sz="800" dirty="0"/>
          </a:p>
        </p:txBody>
      </p:sp>
    </p:spTree>
    <p:extLst>
      <p:ext uri="{BB962C8B-B14F-4D97-AF65-F5344CB8AC3E}">
        <p14:creationId xmlns="" xmlns:p14="http://schemas.microsoft.com/office/powerpoint/2010/main" val="250550272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dirty="0" smtClean="0"/>
              <a:t>RPPR and E Notification</a:t>
            </a:r>
          </a:p>
        </p:txBody>
      </p:sp>
      <p:sp>
        <p:nvSpPr>
          <p:cNvPr id="25603"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A73AA1E3-B450-4908-B974-D1412121DDE1}" type="slidenum">
              <a:rPr lang="en-US" sz="1000" smtClean="0">
                <a:solidFill>
                  <a:schemeClr val="bg1"/>
                </a:solidFill>
              </a:rPr>
              <a:pPr eaLnBrk="1" hangingPunct="1"/>
              <a:t>29</a:t>
            </a:fld>
            <a:endParaRPr lang="en-US" sz="1000" smtClean="0">
              <a:solidFill>
                <a:schemeClr val="bg1"/>
              </a:solidFill>
            </a:endParaRPr>
          </a:p>
        </p:txBody>
      </p:sp>
      <p:sp>
        <p:nvSpPr>
          <p:cNvPr id="9" name="Rectangle 8"/>
          <p:cNvSpPr>
            <a:spLocks noChangeArrowheads="1"/>
          </p:cNvSpPr>
          <p:nvPr/>
        </p:nvSpPr>
        <p:spPr bwMode="auto">
          <a:xfrm>
            <a:off x="574675" y="1243013"/>
            <a:ext cx="7626350" cy="452431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p>
            <a:pPr>
              <a:buFontTx/>
              <a:buNone/>
            </a:pPr>
            <a:r>
              <a:rPr lang="en-US" b="1" dirty="0"/>
              <a:t>Trigger</a:t>
            </a:r>
            <a:r>
              <a:rPr lang="en-US" dirty="0"/>
              <a:t>: When a grantee submits a RPPR to NIH that associates 1 or more publications with the award for which the public access compliance status is “Noncompliant</a:t>
            </a:r>
            <a:r>
              <a:rPr lang="en-US" dirty="0" smtClean="0"/>
              <a:t>”.  </a:t>
            </a:r>
          </a:p>
          <a:p>
            <a:pPr>
              <a:buFontTx/>
              <a:buNone/>
            </a:pPr>
            <a:endParaRPr lang="en-US" sz="1400" dirty="0"/>
          </a:p>
          <a:p>
            <a:pPr>
              <a:buFontTx/>
              <a:buNone/>
            </a:pPr>
            <a:r>
              <a:rPr lang="en-US" b="1" dirty="0"/>
              <a:t>Recipients</a:t>
            </a:r>
            <a:r>
              <a:rPr lang="en-US" dirty="0"/>
              <a:t>: to the PD/PI, with a cc to the AO, SO, GMS, IC mailbox, and PO.</a:t>
            </a:r>
          </a:p>
          <a:p>
            <a:pPr>
              <a:buFontTx/>
              <a:buNone/>
            </a:pPr>
            <a:endParaRPr lang="en-US" sz="1400" dirty="0"/>
          </a:p>
          <a:p>
            <a:pPr>
              <a:buFontTx/>
              <a:buNone/>
            </a:pPr>
            <a:r>
              <a:rPr lang="en-US" b="1" dirty="0"/>
              <a:t>Response</a:t>
            </a:r>
            <a:r>
              <a:rPr lang="en-US" dirty="0"/>
              <a:t>: The grantee may respond to the </a:t>
            </a:r>
            <a:r>
              <a:rPr lang="en-US" dirty="0" err="1"/>
              <a:t>eNotification</a:t>
            </a:r>
            <a:r>
              <a:rPr lang="en-US" dirty="0"/>
              <a:t> via email or through the Progress Report Additional Materials (PRAM) link.</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a:xfrm>
            <a:off x="457200" y="182564"/>
            <a:ext cx="8229600" cy="702654"/>
          </a:xfrm>
        </p:spPr>
        <p:txBody>
          <a:bodyPr/>
          <a:lstStyle/>
          <a:p>
            <a:r>
              <a:rPr lang="en-US" dirty="0" smtClean="0"/>
              <a:t>Example: PDF of PRAM for Public Access</a:t>
            </a:r>
          </a:p>
        </p:txBody>
      </p:sp>
      <p:sp>
        <p:nvSpPr>
          <p:cNvPr id="3" name="Text Placeholder 2"/>
          <p:cNvSpPr>
            <a:spLocks noGrp="1"/>
          </p:cNvSpPr>
          <p:nvPr>
            <p:ph type="body" sz="half" idx="4294967295"/>
          </p:nvPr>
        </p:nvSpPr>
        <p:spPr>
          <a:xfrm>
            <a:off x="381000" y="1600200"/>
            <a:ext cx="8534400" cy="5029200"/>
          </a:xfrm>
        </p:spPr>
        <p:txBody>
          <a:bodyPr rtlCol="0">
            <a:normAutofit/>
          </a:bodyPr>
          <a:lstStyle/>
          <a:p>
            <a:pPr marL="457200" lvl="1" indent="0" algn="r" fontAlgn="auto">
              <a:spcAft>
                <a:spcPts val="0"/>
              </a:spcAft>
              <a:buFont typeface="Courier New" pitchFamily="49" charset="0"/>
              <a:buNone/>
              <a:defRPr/>
            </a:pPr>
            <a:endParaRPr lang="en-US" sz="2400" dirty="0" smtClean="0">
              <a:solidFill>
                <a:schemeClr val="accent3">
                  <a:lumMod val="25000"/>
                </a:schemeClr>
              </a:solidFill>
            </a:endParaRPr>
          </a:p>
          <a:p>
            <a:pPr lvl="1" fontAlgn="auto">
              <a:spcAft>
                <a:spcPts val="0"/>
              </a:spcAft>
              <a:defRPr/>
            </a:pPr>
            <a:endParaRPr lang="en-US" dirty="0"/>
          </a:p>
          <a:p>
            <a:pPr lvl="1" fontAlgn="auto">
              <a:spcAft>
                <a:spcPts val="0"/>
              </a:spcAft>
              <a:defRPr/>
            </a:pPr>
            <a:endParaRPr lang="en-US" dirty="0" smtClean="0"/>
          </a:p>
        </p:txBody>
      </p:sp>
      <p:sp>
        <p:nvSpPr>
          <p:cNvPr id="51204" name="Slide Number Placeholder 3"/>
          <p:cNvSpPr>
            <a:spLocks noGrp="1"/>
          </p:cNvSpPr>
          <p:nvPr>
            <p:ph type="sldNum" sz="quarter" idx="10"/>
          </p:nvPr>
        </p:nvSpPr>
        <p:spPr>
          <a:xfrm>
            <a:off x="6553200" y="6356350"/>
            <a:ext cx="2133600" cy="365125"/>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EE7B85D6-F42A-4261-B300-75829823A491}" type="slidenum">
              <a:rPr lang="en-US" sz="1000" smtClean="0">
                <a:solidFill>
                  <a:schemeClr val="bg1"/>
                </a:solidFill>
              </a:rPr>
              <a:pPr eaLnBrk="1" hangingPunct="1"/>
              <a:t>30</a:t>
            </a:fld>
            <a:endParaRPr lang="en-US" sz="1000" smtClean="0">
              <a:solidFill>
                <a:schemeClr val="bg1"/>
              </a:solidFill>
            </a:endParaRPr>
          </a:p>
        </p:txBody>
      </p:sp>
      <p:pic>
        <p:nvPicPr>
          <p:cNvPr id="51205"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04800" y="2209800"/>
            <a:ext cx="8623300" cy="29765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9327147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sz="3200" dirty="0" smtClean="0"/>
              <a:t>My NCBI PDF reports</a:t>
            </a:r>
            <a:endParaRPr lang="en-US" dirty="0" smtClean="0"/>
          </a:p>
        </p:txBody>
      </p:sp>
      <p:sp>
        <p:nvSpPr>
          <p:cNvPr id="24579"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18104FBB-8D10-4CEC-8B47-7C4AEBC57E2C}" type="slidenum">
              <a:rPr lang="en-US" sz="1000" smtClean="0">
                <a:solidFill>
                  <a:schemeClr val="bg1"/>
                </a:solidFill>
              </a:rPr>
              <a:pPr eaLnBrk="1" hangingPunct="1"/>
              <a:t>31</a:t>
            </a:fld>
            <a:endParaRPr lang="en-US" sz="1000" smtClean="0">
              <a:solidFill>
                <a:schemeClr val="bg1"/>
              </a:solidFill>
            </a:endParaRPr>
          </a:p>
        </p:txBody>
      </p:sp>
      <p:pic>
        <p:nvPicPr>
          <p:cNvPr id="10" name="Picture 2"/>
          <p:cNvPicPr>
            <a:picLocks noChangeAspect="1" noChangeArrowheads="1"/>
          </p:cNvPicPr>
          <p:nvPr/>
        </p:nvPicPr>
        <p:blipFill rotWithShape="1">
          <a:blip r:embed="rId2" cstate="print">
            <a:extLst/>
          </a:blip>
          <a:srcRect l="14029" t="53918" r="65166" b="10262"/>
          <a:stretch/>
        </p:blipFill>
        <p:spPr bwMode="auto">
          <a:xfrm>
            <a:off x="1027771" y="1838325"/>
            <a:ext cx="8059080" cy="46828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219139" name="Picture 3"/>
          <p:cNvPicPr>
            <a:picLocks noChangeAspect="1" noChangeArrowheads="1"/>
          </p:cNvPicPr>
          <p:nvPr/>
        </p:nvPicPr>
        <p:blipFill rotWithShape="1">
          <a:blip r:embed="rId3" cstate="print">
            <a:extLst/>
          </a:blip>
          <a:srcRect l="14250" t="11481" r="65156" b="58889"/>
          <a:stretch/>
        </p:blipFill>
        <p:spPr bwMode="auto">
          <a:xfrm>
            <a:off x="123825" y="895349"/>
            <a:ext cx="7791454" cy="37834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dirty="0" smtClean="0"/>
              <a:t>Why make the change</a:t>
            </a:r>
          </a:p>
        </p:txBody>
      </p:sp>
      <p:sp>
        <p:nvSpPr>
          <p:cNvPr id="3" name="Content Placeholder 2"/>
          <p:cNvSpPr>
            <a:spLocks noGrp="1"/>
          </p:cNvSpPr>
          <p:nvPr>
            <p:ph idx="1"/>
          </p:nvPr>
        </p:nvSpPr>
        <p:spPr/>
        <p:txBody>
          <a:bodyPr/>
          <a:lstStyle/>
          <a:p>
            <a:pPr>
              <a:defRPr/>
            </a:pPr>
            <a:r>
              <a:rPr lang="en-US" b="1" dirty="0" smtClean="0"/>
              <a:t>Growth</a:t>
            </a:r>
            <a:r>
              <a:rPr lang="en-US" dirty="0" smtClean="0"/>
              <a:t> of compliance rates starting to slow</a:t>
            </a:r>
          </a:p>
          <a:p>
            <a:pPr>
              <a:defRPr/>
            </a:pPr>
            <a:r>
              <a:rPr lang="en-US" dirty="0" smtClean="0"/>
              <a:t>Better IT systems</a:t>
            </a:r>
          </a:p>
          <a:p>
            <a:pPr lvl="1">
              <a:defRPr/>
            </a:pPr>
            <a:r>
              <a:rPr lang="en-US" dirty="0" smtClean="0"/>
              <a:t>More automation of RPPR tasks for extramural staff</a:t>
            </a:r>
          </a:p>
          <a:p>
            <a:pPr lvl="1">
              <a:defRPr/>
            </a:pPr>
            <a:r>
              <a:rPr lang="en-US" dirty="0" smtClean="0"/>
              <a:t>Better compliance, per early RPPR pilot (May-July 2012)</a:t>
            </a:r>
          </a:p>
          <a:p>
            <a:pPr lvl="2" indent="-285750">
              <a:defRPr/>
            </a:pPr>
            <a:r>
              <a:rPr lang="en-US" dirty="0">
                <a:ea typeface="+mn-ea"/>
              </a:rPr>
              <a:t>Papers reported in C1 of the RPPR were 2.8 times more likely to be compliant than papers reported in the text (63.0% v. 22.4%).  Many papers were listed in both places, non-compliant in the text, and compliant in C1.</a:t>
            </a:r>
          </a:p>
          <a:p>
            <a:pPr lvl="2" indent="-342900">
              <a:defRPr/>
            </a:pPr>
            <a:r>
              <a:rPr lang="en-US" dirty="0" smtClean="0">
                <a:ea typeface="+mn-ea"/>
              </a:rPr>
              <a:t>RPPRs were 2.3 more likely to report papers in the publication section</a:t>
            </a:r>
            <a:endParaRPr lang="en-US" dirty="0" smtClean="0"/>
          </a:p>
          <a:p>
            <a:pPr lvl="2" indent="-342900">
              <a:defRPr/>
            </a:pPr>
            <a:r>
              <a:rPr lang="en-US" dirty="0" smtClean="0">
                <a:ea typeface="+mn-ea"/>
              </a:rPr>
              <a:t>Comparable </a:t>
            </a:r>
            <a:r>
              <a:rPr lang="en-US" dirty="0" err="1" smtClean="0">
                <a:ea typeface="+mn-ea"/>
              </a:rPr>
              <a:t>eSNAPs</a:t>
            </a:r>
            <a:r>
              <a:rPr lang="en-US" dirty="0" smtClean="0">
                <a:ea typeface="+mn-ea"/>
              </a:rPr>
              <a:t> 2 times more likely to report papers in the text section</a:t>
            </a:r>
            <a:endParaRPr lang="en-US" dirty="0" smtClean="0"/>
          </a:p>
          <a:p>
            <a:pPr lvl="2" indent="-342900">
              <a:defRPr/>
            </a:pPr>
            <a:r>
              <a:rPr lang="en-US" dirty="0" smtClean="0">
                <a:ea typeface="+mn-ea"/>
              </a:rPr>
              <a:t>RPPRs were 1.3 times more likely to be submitted compliant than comparable </a:t>
            </a:r>
            <a:r>
              <a:rPr lang="en-US" dirty="0" err="1" smtClean="0">
                <a:ea typeface="+mn-ea"/>
              </a:rPr>
              <a:t>eSNAPs</a:t>
            </a:r>
            <a:endParaRPr lang="en-US" dirty="0" smtClean="0"/>
          </a:p>
          <a:p>
            <a:pPr lvl="1">
              <a:defRPr/>
            </a:pPr>
            <a:endParaRPr lang="en-US" dirty="0"/>
          </a:p>
        </p:txBody>
      </p:sp>
      <p:sp>
        <p:nvSpPr>
          <p:cNvPr id="26628"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6BCBA114-5933-4B7B-809B-17C293D1CFDF}" type="slidenum">
              <a:rPr lang="en-US" sz="1000" smtClean="0">
                <a:solidFill>
                  <a:schemeClr val="bg1"/>
                </a:solidFill>
              </a:rPr>
              <a:pPr eaLnBrk="1" hangingPunct="1"/>
              <a:t>32</a:t>
            </a:fld>
            <a:endParaRPr lang="en-US" sz="1000" smtClean="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1"/>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BC6934C1-8832-4D09-A6BF-267FA55E2616}" type="slidenum">
              <a:rPr lang="en-US" sz="1000" smtClean="0">
                <a:solidFill>
                  <a:schemeClr val="bg1"/>
                </a:solidFill>
              </a:rPr>
              <a:pPr eaLnBrk="1" hangingPunct="1"/>
              <a:t>33</a:t>
            </a:fld>
            <a:endParaRPr lang="en-US" sz="1000" smtClean="0">
              <a:solidFill>
                <a:schemeClr val="bg1"/>
              </a:solidFill>
            </a:endParaRPr>
          </a:p>
        </p:txBody>
      </p:sp>
      <p:sp>
        <p:nvSpPr>
          <p:cNvPr id="19459" name="Title 2"/>
          <p:cNvSpPr>
            <a:spLocks noGrp="1"/>
          </p:cNvSpPr>
          <p:nvPr>
            <p:ph type="title" idx="4294967295"/>
          </p:nvPr>
        </p:nvSpPr>
        <p:spPr/>
        <p:txBody>
          <a:bodyPr/>
          <a:lstStyle/>
          <a:p>
            <a:endParaRPr lang="en-US" dirty="0" smtClean="0"/>
          </a:p>
        </p:txBody>
      </p:sp>
      <p:sp>
        <p:nvSpPr>
          <p:cNvPr id="19460" name="Text Placeholder 3"/>
          <p:cNvSpPr>
            <a:spLocks noGrp="1"/>
          </p:cNvSpPr>
          <p:nvPr>
            <p:ph type="body" idx="4294967295"/>
          </p:nvPr>
        </p:nvSpPr>
        <p:spPr/>
        <p:txBody>
          <a:bodyPr/>
          <a:lstStyle/>
          <a:p>
            <a:pPr marL="0" indent="0" algn="ctr">
              <a:buFontTx/>
              <a:buNone/>
            </a:pPr>
            <a:endParaRPr lang="en-US" sz="3200" dirty="0" smtClean="0"/>
          </a:p>
          <a:p>
            <a:pPr marL="0" indent="0" algn="ctr">
              <a:buFontTx/>
              <a:buNone/>
            </a:pPr>
            <a:endParaRPr lang="en-US" sz="3200" dirty="0" smtClean="0"/>
          </a:p>
          <a:p>
            <a:pPr marL="0" indent="0" algn="ctr">
              <a:buFontTx/>
              <a:buNone/>
            </a:pPr>
            <a:endParaRPr lang="en-US" sz="3200" dirty="0" smtClean="0"/>
          </a:p>
          <a:p>
            <a:pPr marL="0" indent="0" algn="ctr">
              <a:buFontTx/>
              <a:buNone/>
            </a:pPr>
            <a:r>
              <a:rPr lang="en-US" sz="3200" dirty="0" smtClean="0"/>
              <a:t>Questions?</a:t>
            </a:r>
          </a:p>
        </p:txBody>
      </p:sp>
    </p:spTree>
    <p:extLst>
      <p:ext uri="{BB962C8B-B14F-4D97-AF65-F5344CB8AC3E}">
        <p14:creationId xmlns="" xmlns:p14="http://schemas.microsoft.com/office/powerpoint/2010/main" val="21851429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4E945227-DD91-491E-B4E1-79184DDE6232}" type="slidenum">
              <a:rPr lang="en-US" sz="1000" smtClean="0">
                <a:solidFill>
                  <a:schemeClr val="bg1"/>
                </a:solidFill>
              </a:rPr>
              <a:pPr eaLnBrk="1" hangingPunct="1"/>
              <a:t>34</a:t>
            </a:fld>
            <a:endParaRPr lang="en-US" sz="1000" smtClean="0">
              <a:solidFill>
                <a:schemeClr val="bg1"/>
              </a:solidFill>
            </a:endParaRPr>
          </a:p>
        </p:txBody>
      </p:sp>
      <p:sp>
        <p:nvSpPr>
          <p:cNvPr id="27651" name="Rectangle 3"/>
          <p:cNvSpPr>
            <a:spLocks noGrp="1" noChangeArrowheads="1"/>
          </p:cNvSpPr>
          <p:nvPr>
            <p:ph type="body" idx="1"/>
          </p:nvPr>
        </p:nvSpPr>
        <p:spPr/>
        <p:txBody>
          <a:bodyPr/>
          <a:lstStyle/>
          <a:p>
            <a:pPr algn="ctr" eaLnBrk="1" hangingPunct="1">
              <a:buFontTx/>
              <a:buNone/>
            </a:pPr>
            <a:r>
              <a:rPr lang="en-US" sz="3600" b="1" dirty="0" smtClean="0">
                <a:solidFill>
                  <a:srgbClr val="009900"/>
                </a:solidFill>
              </a:rPr>
              <a:t>6) My NCBI: a Primer</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3" name="Picture 3"/>
          <p:cNvPicPr>
            <a:picLocks noChangeAspect="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762000" y="1371600"/>
            <a:ext cx="7510463" cy="3543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39994155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txBox="1">
            <a:spLocks/>
          </p:cNvSpPr>
          <p:nvPr/>
        </p:nvSpPr>
        <p:spPr bwMode="auto">
          <a:xfrm>
            <a:off x="1828800" y="228600"/>
            <a:ext cx="6954838" cy="609600"/>
          </a:xfrm>
          <a:prstGeom prst="rect">
            <a:avLst/>
          </a:prstGeom>
          <a:noFill/>
          <a:ln w="9525">
            <a:noFill/>
            <a:miter lim="800000"/>
            <a:headEnd/>
            <a:tailEnd/>
          </a:ln>
        </p:spPr>
        <p:txBody>
          <a:bodyPr anchor="ctr"/>
          <a:lstStyle/>
          <a:p>
            <a:pPr algn="r" eaLnBrk="0" hangingPunct="0">
              <a:buFontTx/>
              <a:buNone/>
              <a:defRPr/>
            </a:pPr>
            <a:r>
              <a:rPr lang="en-US" sz="3600" b="1" kern="0" dirty="0">
                <a:solidFill>
                  <a:srgbClr val="FFFFFF"/>
                </a:solidFill>
                <a:latin typeface="+mj-lt"/>
                <a:ea typeface="+mj-ea"/>
                <a:cs typeface="+mj-cs"/>
              </a:rPr>
              <a:t>Adding PubMed Citations</a:t>
            </a:r>
          </a:p>
        </p:txBody>
      </p:sp>
      <p:pic>
        <p:nvPicPr>
          <p:cNvPr id="61442" name="Picture 2"/>
          <p:cNvPicPr>
            <a:picLocks noChangeAspect="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828800" y="1447800"/>
            <a:ext cx="5448300" cy="33686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9808689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itle 1"/>
          <p:cNvSpPr>
            <a:spLocks noGrp="1"/>
          </p:cNvSpPr>
          <p:nvPr>
            <p:ph type="title"/>
          </p:nvPr>
        </p:nvSpPr>
        <p:spPr/>
        <p:txBody>
          <a:bodyPr/>
          <a:lstStyle/>
          <a:p>
            <a:pPr eaLnBrk="1" hangingPunct="1"/>
            <a:r>
              <a:rPr lang="en-US" sz="3600" dirty="0" smtClean="0">
                <a:solidFill>
                  <a:srgbClr val="FFFFFF"/>
                </a:solidFill>
                <a:ea typeface="ＭＳ Ｐゴシック" charset="-128"/>
              </a:rPr>
              <a:t>NIH Public Access View</a:t>
            </a:r>
          </a:p>
        </p:txBody>
      </p:sp>
      <p:pic>
        <p:nvPicPr>
          <p:cNvPr id="62466" name="Picture 1"/>
          <p:cNvPicPr>
            <a:picLocks noChangeAspect="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244600" y="1816100"/>
            <a:ext cx="6654800" cy="3517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122311061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89" name="Picture 1"/>
          <p:cNvPicPr>
            <a:picLocks noChangeAspect="1"/>
          </p:cNvPicPr>
          <p:nvPr/>
        </p:nvPicPr>
        <p:blipFill>
          <a:blip r:embed="rId2" cstate="print">
            <a:extLst>
              <a:ext uri="{28A0092B-C50C-407E-A947-70E740481C1C}">
                <a14:useLocalDpi xmlns="" xmlns:a14="http://schemas.microsoft.com/office/drawing/2010/main" val="0"/>
              </a:ext>
            </a:extLst>
          </a:blip>
          <a:srcRect l="722" r="-722"/>
          <a:stretch>
            <a:fillRect/>
          </a:stretch>
        </p:blipFill>
        <p:spPr bwMode="auto">
          <a:xfrm>
            <a:off x="1508125" y="1371600"/>
            <a:ext cx="6216650" cy="3937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3490" name="Title 2"/>
          <p:cNvSpPr>
            <a:spLocks noGrp="1"/>
          </p:cNvSpPr>
          <p:nvPr>
            <p:ph type="title"/>
          </p:nvPr>
        </p:nvSpPr>
        <p:spPr>
          <a:xfrm>
            <a:off x="2514600" y="152400"/>
            <a:ext cx="6324600" cy="715963"/>
          </a:xfrm>
        </p:spPr>
        <p:txBody>
          <a:bodyPr/>
          <a:lstStyle/>
          <a:p>
            <a:pPr eaLnBrk="1" hangingPunct="1"/>
            <a:r>
              <a:rPr lang="en-US" sz="3600" dirty="0" smtClean="0">
                <a:solidFill>
                  <a:srgbClr val="FFFFFF"/>
                </a:solidFill>
                <a:ea typeface="ＭＳ Ｐゴシック" charset="-128"/>
              </a:rPr>
              <a:t>Public access status codes</a:t>
            </a:r>
          </a:p>
        </p:txBody>
      </p:sp>
    </p:spTree>
    <p:extLst>
      <p:ext uri="{BB962C8B-B14F-4D97-AF65-F5344CB8AC3E}">
        <p14:creationId xmlns="" xmlns:p14="http://schemas.microsoft.com/office/powerpoint/2010/main" val="21488670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itle 4"/>
          <p:cNvSpPr>
            <a:spLocks noGrp="1"/>
          </p:cNvSpPr>
          <p:nvPr>
            <p:ph type="title"/>
          </p:nvPr>
        </p:nvSpPr>
        <p:spPr>
          <a:xfrm>
            <a:off x="152400" y="228600"/>
            <a:ext cx="8610600" cy="563563"/>
          </a:xfrm>
        </p:spPr>
        <p:txBody>
          <a:bodyPr/>
          <a:lstStyle/>
          <a:p>
            <a:pPr eaLnBrk="1" hangingPunct="1"/>
            <a:r>
              <a:rPr lang="en-US" sz="3200" dirty="0" smtClean="0">
                <a:solidFill>
                  <a:srgbClr val="FFFFFF"/>
                </a:solidFill>
                <a:ea typeface="ＭＳ Ｐゴシック" charset="-128"/>
              </a:rPr>
              <a:t>Delegation in My Bibliography</a:t>
            </a:r>
          </a:p>
        </p:txBody>
      </p:sp>
      <p:pic>
        <p:nvPicPr>
          <p:cNvPr id="64514" name="Picture 1"/>
          <p:cNvPicPr>
            <a:picLocks noChangeAspect="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85800" y="1295400"/>
            <a:ext cx="4841875" cy="29003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810000" y="4000500"/>
            <a:ext cx="3733800" cy="1714500"/>
          </a:xfrm>
          <a:prstGeom prst="rect">
            <a:avLst/>
          </a:prstGeom>
          <a:noFill/>
          <a:ln>
            <a:noFill/>
          </a:ln>
          <a:effectLst>
            <a:outerShdw blurRad="50800" dist="38100" dir="13500000" algn="br" rotWithShape="0">
              <a:srgbClr val="808080">
                <a:alpha val="39998"/>
              </a:srgbClr>
            </a:outerShdw>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Bent Arrow 7"/>
          <p:cNvSpPr>
            <a:spLocks/>
          </p:cNvSpPr>
          <p:nvPr/>
        </p:nvSpPr>
        <p:spPr bwMode="auto">
          <a:xfrm rot="5400000">
            <a:off x="4991100" y="2628900"/>
            <a:ext cx="1828800" cy="990600"/>
          </a:xfrm>
          <a:custGeom>
            <a:avLst/>
            <a:gdLst>
              <a:gd name="T0" fmla="*/ 1766595 w 1600200"/>
              <a:gd name="T1" fmla="*/ 0 h 990600"/>
              <a:gd name="T2" fmla="*/ 1766595 w 1600200"/>
              <a:gd name="T3" fmla="*/ 495300 h 990600"/>
              <a:gd name="T4" fmla="*/ 161730 w 1600200"/>
              <a:gd name="T5" fmla="*/ 990600 h 990600"/>
              <a:gd name="T6" fmla="*/ 2090057 w 1600200"/>
              <a:gd name="T7" fmla="*/ 247650 h 990600"/>
              <a:gd name="T8" fmla="*/ 17694720 60000 65536"/>
              <a:gd name="T9" fmla="*/ 5898240 60000 65536"/>
              <a:gd name="T10" fmla="*/ 5898240 60000 65536"/>
              <a:gd name="T11" fmla="*/ 0 60000 65536"/>
            </a:gdLst>
            <a:ahLst/>
            <a:cxnLst>
              <a:cxn ang="T8">
                <a:pos x="T0" y="T1"/>
              </a:cxn>
              <a:cxn ang="T9">
                <a:pos x="T2" y="T3"/>
              </a:cxn>
              <a:cxn ang="T10">
                <a:pos x="T4" y="T5"/>
              </a:cxn>
              <a:cxn ang="T11">
                <a:pos x="T6" y="T7"/>
              </a:cxn>
            </a:cxnLst>
            <a:rect l="0" t="0" r="r" b="b"/>
            <a:pathLst>
              <a:path w="1600200" h="990600">
                <a:moveTo>
                  <a:pt x="0" y="990600"/>
                </a:moveTo>
                <a:lnTo>
                  <a:pt x="0" y="557213"/>
                </a:lnTo>
                <a:cubicBezTo>
                  <a:pt x="0" y="317859"/>
                  <a:pt x="194034" y="123825"/>
                  <a:pt x="433388" y="123825"/>
                </a:cubicBezTo>
                <a:cubicBezTo>
                  <a:pt x="433388" y="123825"/>
                  <a:pt x="433388" y="123826"/>
                  <a:pt x="433388" y="123826"/>
                </a:cubicBezTo>
                <a:lnTo>
                  <a:pt x="1352550" y="123825"/>
                </a:lnTo>
                <a:lnTo>
                  <a:pt x="1352550" y="0"/>
                </a:lnTo>
                <a:lnTo>
                  <a:pt x="1600200" y="247650"/>
                </a:lnTo>
                <a:lnTo>
                  <a:pt x="1352550" y="495300"/>
                </a:lnTo>
                <a:lnTo>
                  <a:pt x="1352550" y="371475"/>
                </a:lnTo>
                <a:lnTo>
                  <a:pt x="433388" y="371475"/>
                </a:lnTo>
                <a:lnTo>
                  <a:pt x="433388" y="371474"/>
                </a:lnTo>
                <a:cubicBezTo>
                  <a:pt x="330807" y="371474"/>
                  <a:pt x="247649" y="454632"/>
                  <a:pt x="247649" y="557212"/>
                </a:cubicBezTo>
                <a:lnTo>
                  <a:pt x="247650" y="990600"/>
                </a:lnTo>
                <a:lnTo>
                  <a:pt x="0" y="990600"/>
                </a:lnTo>
                <a:close/>
              </a:path>
            </a:pathLst>
          </a:custGeom>
          <a:solidFill>
            <a:srgbClr val="FF0000"/>
          </a:solidFill>
          <a:ln w="9525" cap="flat" cmpd="sng">
            <a:solidFill>
              <a:srgbClr val="B6DCDF"/>
            </a:solidFill>
            <a:prstDash val="solid"/>
            <a:round/>
            <a:headEnd/>
            <a:tailEnd/>
          </a:ln>
          <a:effectLst>
            <a:outerShdw blurRad="63500" dist="23000" dir="5400000" rotWithShape="0">
              <a:srgbClr val="000000">
                <a:alpha val="34998"/>
              </a:srgbClr>
            </a:outerShdw>
          </a:effectLst>
        </p:spPr>
        <p:txBody>
          <a:bodyPr/>
          <a:lstStyle/>
          <a:p>
            <a:endParaRPr lang="en-US"/>
          </a:p>
        </p:txBody>
      </p:sp>
    </p:spTree>
    <p:extLst>
      <p:ext uri="{BB962C8B-B14F-4D97-AF65-F5344CB8AC3E}">
        <p14:creationId xmlns="" xmlns:p14="http://schemas.microsoft.com/office/powerpoint/2010/main" val="356334463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itle 1"/>
          <p:cNvSpPr>
            <a:spLocks noGrp="1"/>
          </p:cNvSpPr>
          <p:nvPr>
            <p:ph type="title"/>
          </p:nvPr>
        </p:nvSpPr>
        <p:spPr>
          <a:xfrm>
            <a:off x="1219200" y="304800"/>
            <a:ext cx="7620000" cy="411163"/>
          </a:xfrm>
        </p:spPr>
        <p:txBody>
          <a:bodyPr/>
          <a:lstStyle/>
          <a:p>
            <a:pPr eaLnBrk="1" hangingPunct="1"/>
            <a:r>
              <a:rPr lang="en-US" sz="3600" dirty="0" smtClean="0">
                <a:solidFill>
                  <a:srgbClr val="FFFFFF"/>
                </a:solidFill>
                <a:ea typeface="ＭＳ Ｐゴシック" charset="-128"/>
              </a:rPr>
              <a:t>PI/author collaboration</a:t>
            </a:r>
          </a:p>
        </p:txBody>
      </p:sp>
      <p:pic>
        <p:nvPicPr>
          <p:cNvPr id="65538" name="Picture 1"/>
          <p:cNvPicPr>
            <a:picLocks noChangeAspect="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04800" y="1676400"/>
            <a:ext cx="4406900" cy="36909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105400" y="1143000"/>
            <a:ext cx="3313113" cy="5105400"/>
          </a:xfrm>
          <a:prstGeom prst="rect">
            <a:avLst/>
          </a:prstGeom>
          <a:noFill/>
          <a:ln>
            <a:noFill/>
          </a:ln>
          <a:effectLst>
            <a:outerShdw blurRad="50800" dist="38100" dir="2700000" algn="tl" rotWithShape="0">
              <a:srgbClr val="808080">
                <a:alpha val="39998"/>
              </a:srgbClr>
            </a:outerShdw>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77815295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itle 1"/>
          <p:cNvSpPr>
            <a:spLocks noGrp="1"/>
          </p:cNvSpPr>
          <p:nvPr>
            <p:ph type="title"/>
          </p:nvPr>
        </p:nvSpPr>
        <p:spPr/>
        <p:txBody>
          <a:bodyPr/>
          <a:lstStyle/>
          <a:p>
            <a:r>
              <a:rPr lang="en-US" sz="2800" dirty="0" smtClean="0">
                <a:ea typeface="ＭＳ Ｐゴシック" charset="-128"/>
              </a:rPr>
              <a:t>How My NCBI Reduces PI Workload</a:t>
            </a:r>
          </a:p>
        </p:txBody>
      </p:sp>
      <p:sp>
        <p:nvSpPr>
          <p:cNvPr id="14339" name="Content Placeholder 2"/>
          <p:cNvSpPr>
            <a:spLocks noGrp="1"/>
          </p:cNvSpPr>
          <p:nvPr>
            <p:ph idx="1"/>
          </p:nvPr>
        </p:nvSpPr>
        <p:spPr/>
        <p:txBody>
          <a:bodyPr/>
          <a:lstStyle/>
          <a:p>
            <a:endParaRPr lang="en-US" sz="1100" b="1" dirty="0" smtClean="0">
              <a:latin typeface="Calibri" pitchFamily="34" charset="0"/>
              <a:ea typeface="ＭＳ Ｐゴシック" charset="-128"/>
            </a:endParaRPr>
          </a:p>
          <a:p>
            <a:r>
              <a:rPr lang="en-US" b="1" dirty="0" smtClean="0">
                <a:latin typeface="Calibri" pitchFamily="34" charset="0"/>
                <a:ea typeface="ＭＳ Ｐゴシック" charset="-128"/>
              </a:rPr>
              <a:t>Automated and Collaborative Methods to Track Publications</a:t>
            </a:r>
          </a:p>
          <a:p>
            <a:pPr marL="571500" lvl="1" indent="-171450"/>
            <a:r>
              <a:rPr lang="en-US" dirty="0" smtClean="0">
                <a:latin typeface="Calibri" pitchFamily="34" charset="0"/>
                <a:ea typeface="Arial" pitchFamily="34" charset="0"/>
              </a:rPr>
              <a:t>Import citations directly from PubMed</a:t>
            </a:r>
          </a:p>
          <a:p>
            <a:pPr marL="571500" lvl="1" indent="-171450"/>
            <a:r>
              <a:rPr lang="en-US" dirty="0" smtClean="0">
                <a:latin typeface="Calibri" pitchFamily="34" charset="0"/>
                <a:ea typeface="Arial" pitchFamily="34" charset="0"/>
              </a:rPr>
              <a:t>Automated matches of manuscript citations to PubMed records</a:t>
            </a:r>
          </a:p>
          <a:p>
            <a:pPr marL="571500" lvl="1" indent="-171450"/>
            <a:r>
              <a:rPr lang="en-US" dirty="0" smtClean="0">
                <a:latin typeface="Calibri" pitchFamily="34" charset="0"/>
                <a:ea typeface="Arial" pitchFamily="34" charset="0"/>
              </a:rPr>
              <a:t>NIHMS paper-grant suggestions</a:t>
            </a:r>
          </a:p>
          <a:p>
            <a:pPr marL="571500" lvl="1" indent="-171450"/>
            <a:r>
              <a:rPr lang="en-US" dirty="0" smtClean="0">
                <a:latin typeface="Calibri" pitchFamily="34" charset="0"/>
                <a:ea typeface="Arial" pitchFamily="34" charset="0"/>
              </a:rPr>
              <a:t>Recommendations from other authors</a:t>
            </a:r>
          </a:p>
          <a:p>
            <a:pPr marL="571500" lvl="1" indent="-171450"/>
            <a:r>
              <a:rPr lang="en-US" dirty="0" smtClean="0">
                <a:latin typeface="Calibri" pitchFamily="34" charset="0"/>
                <a:ea typeface="Arial" pitchFamily="34" charset="0"/>
              </a:rPr>
              <a:t>Paper- grant associations by other authors</a:t>
            </a:r>
          </a:p>
          <a:p>
            <a:pPr>
              <a:lnSpc>
                <a:spcPct val="150000"/>
              </a:lnSpc>
            </a:pPr>
            <a:r>
              <a:rPr lang="en-US" b="1" dirty="0" smtClean="0">
                <a:latin typeface="Calibri" pitchFamily="34" charset="0"/>
                <a:ea typeface="ＭＳ Ｐゴシック" charset="-128"/>
              </a:rPr>
              <a:t>Year round management</a:t>
            </a:r>
          </a:p>
          <a:p>
            <a:pPr>
              <a:lnSpc>
                <a:spcPct val="150000"/>
              </a:lnSpc>
            </a:pPr>
            <a:r>
              <a:rPr lang="en-US" b="1" dirty="0" smtClean="0">
                <a:latin typeface="Calibri" pitchFamily="34" charset="0"/>
                <a:ea typeface="ＭＳ Ｐゴシック" charset="-128"/>
              </a:rPr>
              <a:t>Live Public Access compliance status for every record</a:t>
            </a:r>
          </a:p>
          <a:p>
            <a:pPr>
              <a:lnSpc>
                <a:spcPct val="150000"/>
              </a:lnSpc>
            </a:pPr>
            <a:r>
              <a:rPr lang="en-US" b="1" dirty="0" smtClean="0">
                <a:latin typeface="Calibri" pitchFamily="34" charset="0"/>
                <a:ea typeface="ＭＳ Ｐゴシック" charset="-128"/>
              </a:rPr>
              <a:t>Delegation</a:t>
            </a:r>
          </a:p>
        </p:txBody>
      </p:sp>
      <p:sp>
        <p:nvSpPr>
          <p:cNvPr id="67587" name="Slide Number Placeholder 3"/>
          <p:cNvSpPr>
            <a:spLocks noGrp="1"/>
          </p:cNvSpPr>
          <p:nvPr>
            <p:ph type="sldNum" sz="quarter" idx="10"/>
          </p:nvPr>
        </p:nvSpPr>
        <p:spPr>
          <a:xfrm>
            <a:off x="6553200" y="6356350"/>
            <a:ext cx="2133600" cy="365125"/>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charset="-128"/>
                <a:cs typeface="ＭＳ Ｐゴシック" charset="-128"/>
              </a:defRPr>
            </a:lvl1pPr>
            <a:lvl2pPr marL="742950" indent="-285750" eaLnBrk="0" hangingPunct="0">
              <a:defRPr sz="2400">
                <a:solidFill>
                  <a:schemeClr val="tx1"/>
                </a:solidFill>
                <a:latin typeface="Arial" pitchFamily="34" charset="0"/>
                <a:ea typeface="ＭＳ Ｐゴシック" charset="-128"/>
                <a:cs typeface="ＭＳ Ｐゴシック" charset="-128"/>
              </a:defRPr>
            </a:lvl2pPr>
            <a:lvl3pPr marL="1143000" indent="-228600" eaLnBrk="0" hangingPunct="0">
              <a:defRPr sz="2400">
                <a:solidFill>
                  <a:schemeClr val="tx1"/>
                </a:solidFill>
                <a:latin typeface="Arial" pitchFamily="34" charset="0"/>
                <a:ea typeface="ＭＳ Ｐゴシック" charset="-128"/>
                <a:cs typeface="ＭＳ Ｐゴシック" charset="-128"/>
              </a:defRPr>
            </a:lvl3pPr>
            <a:lvl4pPr marL="1600200" indent="-228600" eaLnBrk="0" hangingPunct="0">
              <a:defRPr sz="2400">
                <a:solidFill>
                  <a:schemeClr val="tx1"/>
                </a:solidFill>
                <a:latin typeface="Arial" pitchFamily="34" charset="0"/>
                <a:ea typeface="ＭＳ Ｐゴシック" charset="-128"/>
                <a:cs typeface="ＭＳ Ｐゴシック" charset="-128"/>
              </a:defRPr>
            </a:lvl4pPr>
            <a:lvl5pPr marL="2057400" indent="-228600" eaLnBrk="0" hangingPunct="0">
              <a:defRPr sz="2400">
                <a:solidFill>
                  <a:schemeClr val="tx1"/>
                </a:solidFill>
                <a:latin typeface="Arial" pitchFamily="34" charset="0"/>
                <a:ea typeface="ＭＳ Ｐゴシック" charset="-128"/>
                <a:cs typeface="ＭＳ Ｐゴシック" charset="-128"/>
              </a:defRPr>
            </a:lvl5pPr>
            <a:lvl6pPr marL="2514600" indent="-228600" eaLnBrk="0" fontAlgn="base" hangingPunct="0">
              <a:spcBef>
                <a:spcPct val="20000"/>
              </a:spcBef>
              <a:spcAft>
                <a:spcPct val="0"/>
              </a:spcAft>
              <a:buChar char="•"/>
              <a:defRPr sz="2400">
                <a:solidFill>
                  <a:schemeClr val="tx1"/>
                </a:solidFill>
                <a:latin typeface="Arial" pitchFamily="34" charset="0"/>
                <a:ea typeface="ＭＳ Ｐゴシック" charset="-128"/>
                <a:cs typeface="ＭＳ Ｐゴシック" charset="-128"/>
              </a:defRPr>
            </a:lvl6pPr>
            <a:lvl7pPr marL="2971800" indent="-228600" eaLnBrk="0" fontAlgn="base" hangingPunct="0">
              <a:spcBef>
                <a:spcPct val="20000"/>
              </a:spcBef>
              <a:spcAft>
                <a:spcPct val="0"/>
              </a:spcAft>
              <a:buChar char="•"/>
              <a:defRPr sz="2400">
                <a:solidFill>
                  <a:schemeClr val="tx1"/>
                </a:solidFill>
                <a:latin typeface="Arial" pitchFamily="34" charset="0"/>
                <a:ea typeface="ＭＳ Ｐゴシック" charset="-128"/>
                <a:cs typeface="ＭＳ Ｐゴシック" charset="-128"/>
              </a:defRPr>
            </a:lvl7pPr>
            <a:lvl8pPr marL="3429000" indent="-228600" eaLnBrk="0" fontAlgn="base" hangingPunct="0">
              <a:spcBef>
                <a:spcPct val="20000"/>
              </a:spcBef>
              <a:spcAft>
                <a:spcPct val="0"/>
              </a:spcAft>
              <a:buChar char="•"/>
              <a:defRPr sz="2400">
                <a:solidFill>
                  <a:schemeClr val="tx1"/>
                </a:solidFill>
                <a:latin typeface="Arial" pitchFamily="34" charset="0"/>
                <a:ea typeface="ＭＳ Ｐゴシック" charset="-128"/>
                <a:cs typeface="ＭＳ Ｐゴシック" charset="-128"/>
              </a:defRPr>
            </a:lvl8pPr>
            <a:lvl9pPr marL="3886200" indent="-228600" eaLnBrk="0" fontAlgn="base" hangingPunct="0">
              <a:spcBef>
                <a:spcPct val="20000"/>
              </a:spcBef>
              <a:spcAft>
                <a:spcPct val="0"/>
              </a:spcAft>
              <a:buChar char="•"/>
              <a:defRPr sz="2400">
                <a:solidFill>
                  <a:schemeClr val="tx1"/>
                </a:solidFill>
                <a:latin typeface="Arial" pitchFamily="34" charset="0"/>
                <a:ea typeface="ＭＳ Ｐゴシック" charset="-128"/>
                <a:cs typeface="ＭＳ Ｐゴシック" charset="-128"/>
              </a:defRPr>
            </a:lvl9pPr>
          </a:lstStyle>
          <a:p>
            <a:pPr eaLnBrk="1" hangingPunct="1"/>
            <a:fld id="{415BC53E-3698-4DFF-B2D0-386E20EAE898}" type="slidenum">
              <a:rPr lang="en-US" sz="1000">
                <a:solidFill>
                  <a:srgbClr val="898989"/>
                </a:solidFill>
                <a:latin typeface="Calibri" pitchFamily="34" charset="0"/>
              </a:rPr>
              <a:pPr eaLnBrk="1" hangingPunct="1"/>
              <a:t>41</a:t>
            </a:fld>
            <a:endParaRPr lang="en-US" sz="1000">
              <a:solidFill>
                <a:srgbClr val="898989"/>
              </a:solidFill>
              <a:latin typeface="Calibri" pitchFamily="34" charset="0"/>
            </a:endParaRPr>
          </a:p>
        </p:txBody>
      </p:sp>
    </p:spTree>
    <p:extLst>
      <p:ext uri="{BB962C8B-B14F-4D97-AF65-F5344CB8AC3E}">
        <p14:creationId xmlns="" xmlns:p14="http://schemas.microsoft.com/office/powerpoint/2010/main" val="6531755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339">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339">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339">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339">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4339">
                                            <p:txEl>
                                              <p:pRg st="6" end="6"/>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4339">
                                            <p:txEl>
                                              <p:pRg st="7" end="7"/>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4339">
                                            <p:txEl>
                                              <p:pRg st="8" end="8"/>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433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endParaRPr lang="en-US" dirty="0" smtClean="0"/>
          </a:p>
        </p:txBody>
      </p:sp>
      <p:sp>
        <p:nvSpPr>
          <p:cNvPr id="38915" name="Content Placeholder 2"/>
          <p:cNvSpPr>
            <a:spLocks noGrp="1"/>
          </p:cNvSpPr>
          <p:nvPr>
            <p:ph idx="1"/>
          </p:nvPr>
        </p:nvSpPr>
        <p:spPr/>
        <p:txBody>
          <a:bodyPr/>
          <a:lstStyle/>
          <a:p>
            <a:pPr marL="0" indent="0" algn="ctr">
              <a:buFontTx/>
              <a:buNone/>
            </a:pPr>
            <a:endParaRPr lang="en-US" smtClean="0"/>
          </a:p>
          <a:p>
            <a:pPr marL="0" indent="0" algn="ctr">
              <a:buFontTx/>
              <a:buNone/>
            </a:pPr>
            <a:endParaRPr lang="en-US" smtClean="0"/>
          </a:p>
          <a:p>
            <a:pPr marL="0" indent="0" algn="ctr">
              <a:buFontTx/>
              <a:buNone/>
            </a:pPr>
            <a:endParaRPr lang="en-US" smtClean="0"/>
          </a:p>
          <a:p>
            <a:pPr marL="0" indent="0" algn="ctr">
              <a:buFontTx/>
              <a:buNone/>
            </a:pPr>
            <a:endParaRPr lang="en-US" smtClean="0"/>
          </a:p>
          <a:p>
            <a:pPr marL="0" indent="0" algn="ctr">
              <a:buFontTx/>
              <a:buNone/>
            </a:pPr>
            <a:r>
              <a:rPr lang="en-US" sz="3200" smtClean="0"/>
              <a:t>Questions?</a:t>
            </a:r>
          </a:p>
          <a:p>
            <a:pPr marL="0" indent="0" algn="ctr">
              <a:buFontTx/>
              <a:buNone/>
            </a:pPr>
            <a:endParaRPr lang="en-US" smtClean="0"/>
          </a:p>
          <a:p>
            <a:pPr marL="0" indent="0" algn="ctr">
              <a:buFontTx/>
              <a:buNone/>
            </a:pPr>
            <a:endParaRPr lang="en-US" smtClean="0"/>
          </a:p>
          <a:p>
            <a:pPr marL="0" indent="0" algn="ctr">
              <a:buFontTx/>
              <a:buNone/>
            </a:pPr>
            <a:endParaRPr lang="en-US" smtClean="0"/>
          </a:p>
        </p:txBody>
      </p:sp>
      <p:sp>
        <p:nvSpPr>
          <p:cNvPr id="38916"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BA8C71B2-68D2-4964-BEC8-496825028224}" type="slidenum">
              <a:rPr lang="en-US" sz="1000" smtClean="0">
                <a:solidFill>
                  <a:schemeClr val="bg1"/>
                </a:solidFill>
              </a:rPr>
              <a:pPr eaLnBrk="1" hangingPunct="1"/>
              <a:t>42</a:t>
            </a:fld>
            <a:endParaRPr lang="en-US" sz="1000" smtClean="0">
              <a:solidFill>
                <a:schemeClr val="bg1"/>
              </a:solidFill>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4E945227-DD91-491E-B4E1-79184DDE6232}" type="slidenum">
              <a:rPr lang="en-US" sz="1000" smtClean="0">
                <a:solidFill>
                  <a:schemeClr val="bg1"/>
                </a:solidFill>
              </a:rPr>
              <a:pPr eaLnBrk="1" hangingPunct="1"/>
              <a:t>43</a:t>
            </a:fld>
            <a:endParaRPr lang="en-US" sz="1000" smtClean="0">
              <a:solidFill>
                <a:schemeClr val="bg1"/>
              </a:solidFill>
            </a:endParaRPr>
          </a:p>
        </p:txBody>
      </p:sp>
      <p:sp>
        <p:nvSpPr>
          <p:cNvPr id="27651" name="Rectangle 3"/>
          <p:cNvSpPr>
            <a:spLocks noGrp="1" noChangeArrowheads="1"/>
          </p:cNvSpPr>
          <p:nvPr>
            <p:ph type="body" idx="1"/>
          </p:nvPr>
        </p:nvSpPr>
        <p:spPr/>
        <p:txBody>
          <a:bodyPr/>
          <a:lstStyle/>
          <a:p>
            <a:pPr algn="ctr" eaLnBrk="1" hangingPunct="1">
              <a:buFontTx/>
              <a:buNone/>
            </a:pPr>
            <a:r>
              <a:rPr lang="en-US" sz="3600" b="1" dirty="0" smtClean="0">
                <a:solidFill>
                  <a:srgbClr val="009900"/>
                </a:solidFill>
              </a:rPr>
              <a:t>7) An Introduction to the </a:t>
            </a:r>
          </a:p>
          <a:p>
            <a:pPr algn="ctr" eaLnBrk="1" hangingPunct="1">
              <a:buFontTx/>
              <a:buNone/>
            </a:pPr>
            <a:r>
              <a:rPr lang="en-US" sz="3600" b="1" dirty="0" smtClean="0">
                <a:solidFill>
                  <a:srgbClr val="009900"/>
                </a:solidFill>
              </a:rPr>
              <a:t>Public Access Compliance Monitor</a:t>
            </a:r>
          </a:p>
        </p:txBody>
      </p:sp>
    </p:spTree>
    <p:extLst>
      <p:ext uri="{BB962C8B-B14F-4D97-AF65-F5344CB8AC3E}">
        <p14:creationId xmlns="" xmlns:p14="http://schemas.microsoft.com/office/powerpoint/2010/main" val="226077527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dirty="0"/>
          </a:p>
        </p:txBody>
      </p:sp>
      <p:sp>
        <p:nvSpPr>
          <p:cNvPr id="5" name="Rectangle 4"/>
          <p:cNvSpPr/>
          <p:nvPr/>
        </p:nvSpPr>
        <p:spPr>
          <a:xfrm>
            <a:off x="1528762" y="3313702"/>
            <a:ext cx="5715000" cy="461665"/>
          </a:xfrm>
          <a:prstGeom prst="rect">
            <a:avLst/>
          </a:prstGeom>
        </p:spPr>
        <p:txBody>
          <a:bodyPr wrap="square">
            <a:spAutoFit/>
          </a:bodyPr>
          <a:lstStyle/>
          <a:p>
            <a:pPr algn="ctr">
              <a:buNone/>
            </a:pPr>
            <a:r>
              <a:rPr lang="en-US" dirty="0" smtClean="0">
                <a:hlinkClick r:id="rId2"/>
              </a:rPr>
              <a:t>http://</a:t>
            </a:r>
            <a:r>
              <a:rPr lang="en-US" sz="2000" dirty="0" smtClean="0">
                <a:hlinkClick r:id="rId2"/>
              </a:rPr>
              <a:t>www.pubmedcentral.nih.gov/utils/pacm</a:t>
            </a:r>
            <a:r>
              <a:rPr lang="en-US" dirty="0" smtClean="0">
                <a:hlinkClick r:id="rId2"/>
              </a:rPr>
              <a:t>/</a:t>
            </a:r>
            <a:r>
              <a:rPr lang="en-US" dirty="0" smtClean="0"/>
              <a:t> </a:t>
            </a:r>
            <a:endParaRPr lang="en-US" dirty="0"/>
          </a:p>
        </p:txBody>
      </p:sp>
      <p:sp>
        <p:nvSpPr>
          <p:cNvPr id="6" name="Rectangle 5"/>
          <p:cNvSpPr/>
          <p:nvPr/>
        </p:nvSpPr>
        <p:spPr>
          <a:xfrm>
            <a:off x="1295400" y="4267200"/>
            <a:ext cx="6324600" cy="1323439"/>
          </a:xfrm>
          <a:prstGeom prst="rect">
            <a:avLst/>
          </a:prstGeom>
        </p:spPr>
        <p:txBody>
          <a:bodyPr wrap="square">
            <a:spAutoFit/>
          </a:bodyPr>
          <a:lstStyle/>
          <a:p>
            <a:pPr algn="ctr">
              <a:buNone/>
            </a:pPr>
            <a:r>
              <a:rPr lang="en-US" sz="2000" dirty="0" smtClean="0"/>
              <a:t>The Public Access Compliance Monitor is a </a:t>
            </a:r>
            <a:r>
              <a:rPr lang="en-US" sz="2000" dirty="0"/>
              <a:t>web-based tool that institutions can use to track compliance of publications that fall under the NIH Public Access Policy. </a:t>
            </a:r>
          </a:p>
        </p:txBody>
      </p:sp>
      <p:sp>
        <p:nvSpPr>
          <p:cNvPr id="2" name="Slide Number Placeholder 1"/>
          <p:cNvSpPr>
            <a:spLocks noGrp="1"/>
          </p:cNvSpPr>
          <p:nvPr>
            <p:ph type="sldNum" sz="quarter" idx="12"/>
          </p:nvPr>
        </p:nvSpPr>
        <p:spPr/>
        <p:txBody>
          <a:bodyPr/>
          <a:lstStyle/>
          <a:p>
            <a:fld id="{AD1E2889-AF68-474F-8619-A6CAED8BC80E}" type="slidenum">
              <a:rPr lang="en-US" smtClean="0"/>
              <a:pPr/>
              <a:t>44</a:t>
            </a:fld>
            <a:endParaRPr lang="en-US"/>
          </a:p>
        </p:txBody>
      </p:sp>
      <p:pic>
        <p:nvPicPr>
          <p:cNvPr id="1028" name="Picture 4" descr="C:\Users\cooperp1\Documents\Welcome Page - www_pubmedcentral_nih_gov_utils_pacm.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0" y="376137"/>
            <a:ext cx="8968902" cy="236493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02955448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990600"/>
          </a:xfrm>
        </p:spPr>
        <p:txBody>
          <a:bodyPr>
            <a:normAutofit/>
          </a:bodyPr>
          <a:lstStyle/>
          <a:p>
            <a:r>
              <a:rPr lang="en-US" sz="3600" dirty="0"/>
              <a:t>U</a:t>
            </a:r>
            <a:r>
              <a:rPr lang="en-US" sz="3600" dirty="0" smtClean="0"/>
              <a:t>sing the Compliance Monitor</a:t>
            </a:r>
            <a:endParaRPr lang="en-US" sz="3600" dirty="0"/>
          </a:p>
        </p:txBody>
      </p:sp>
      <p:sp>
        <p:nvSpPr>
          <p:cNvPr id="3" name="TextBox 2"/>
          <p:cNvSpPr txBox="1"/>
          <p:nvPr/>
        </p:nvSpPr>
        <p:spPr>
          <a:xfrm>
            <a:off x="1322962" y="1981200"/>
            <a:ext cx="6468893" cy="3416320"/>
          </a:xfrm>
          <a:prstGeom prst="rect">
            <a:avLst/>
          </a:prstGeom>
          <a:noFill/>
        </p:spPr>
        <p:txBody>
          <a:bodyPr wrap="square" rtlCol="0">
            <a:spAutoFit/>
          </a:bodyPr>
          <a:lstStyle/>
          <a:p>
            <a:pPr marL="342900" indent="-342900">
              <a:buFont typeface="Wingdings" pitchFamily="2" charset="2"/>
              <a:buChar char="Ø"/>
            </a:pPr>
            <a:r>
              <a:rPr lang="en-US" sz="2400" dirty="0"/>
              <a:t>R</a:t>
            </a:r>
            <a:r>
              <a:rPr lang="en-US" sz="2400" dirty="0" smtClean="0"/>
              <a:t>equires a PACR role in </a:t>
            </a:r>
            <a:r>
              <a:rPr lang="en-US" sz="2400" dirty="0" err="1" smtClean="0"/>
              <a:t>eRA</a:t>
            </a:r>
            <a:r>
              <a:rPr lang="en-US" sz="2400" dirty="0" smtClean="0"/>
              <a:t> Commons.</a:t>
            </a:r>
          </a:p>
          <a:p>
            <a:pPr marL="342900" indent="-342900">
              <a:buFont typeface="Wingdings" pitchFamily="2" charset="2"/>
              <a:buChar char="Ø"/>
            </a:pPr>
            <a:endParaRPr lang="en-US" sz="2400" dirty="0" smtClean="0"/>
          </a:p>
          <a:p>
            <a:pPr marL="342900" indent="-342900">
              <a:buFont typeface="Wingdings" pitchFamily="2" charset="2"/>
              <a:buChar char="Ø"/>
            </a:pPr>
            <a:r>
              <a:rPr lang="en-US" sz="2400" dirty="0" smtClean="0"/>
              <a:t>Compliance reports are tied to IPF number.</a:t>
            </a:r>
          </a:p>
          <a:p>
            <a:pPr marL="342900" indent="-342900">
              <a:buFont typeface="Wingdings" pitchFamily="2" charset="2"/>
              <a:buChar char="Ø"/>
            </a:pPr>
            <a:endParaRPr lang="en-US" sz="2400" dirty="0" smtClean="0"/>
          </a:p>
          <a:p>
            <a:pPr marL="342900" indent="-342900">
              <a:buFont typeface="Wingdings" pitchFamily="2" charset="2"/>
              <a:buChar char="Ø"/>
            </a:pPr>
            <a:r>
              <a:rPr lang="en-US" sz="2400" dirty="0" smtClean="0"/>
              <a:t>Institutions with multiple affiliated IPFs assign a PACR role to someone for each IPF they plan to monitor.</a:t>
            </a:r>
          </a:p>
          <a:p>
            <a:endParaRPr lang="en-US" dirty="0"/>
          </a:p>
        </p:txBody>
      </p:sp>
      <p:pic>
        <p:nvPicPr>
          <p:cNvPr id="5" name="Picture 2" descr="C:\Users\cooperp1\Documents\PPT banner.pn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l="6818" r="-6818"/>
          <a:stretch/>
        </p:blipFill>
        <p:spPr bwMode="auto">
          <a:xfrm>
            <a:off x="559254" y="76200"/>
            <a:ext cx="8584746" cy="278104"/>
          </a:xfrm>
          <a:prstGeom prst="rect">
            <a:avLst/>
          </a:prstGeom>
          <a:noFill/>
          <a:extLst>
            <a:ext uri="{909E8E84-426E-40DD-AFC4-6F175D3DCCD1}">
              <a14:hiddenFill xmlns=""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AD1E2889-AF68-474F-8619-A6CAED8BC80E}" type="slidenum">
              <a:rPr lang="en-US" smtClean="0"/>
              <a:pPr/>
              <a:t>45</a:t>
            </a:fld>
            <a:endParaRPr lang="en-US"/>
          </a:p>
        </p:txBody>
      </p:sp>
    </p:spTree>
    <p:extLst>
      <p:ext uri="{BB962C8B-B14F-4D97-AF65-F5344CB8AC3E}">
        <p14:creationId xmlns="" xmlns:p14="http://schemas.microsoft.com/office/powerpoint/2010/main" val="361437879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387" y="100519"/>
            <a:ext cx="8229600" cy="1143000"/>
          </a:xfrm>
        </p:spPr>
        <p:txBody>
          <a:bodyPr>
            <a:normAutofit/>
          </a:bodyPr>
          <a:lstStyle/>
          <a:p>
            <a:r>
              <a:rPr lang="en-US" sz="2800" dirty="0" smtClean="0"/>
              <a:t>Institution Summary</a:t>
            </a:r>
            <a:endParaRPr lang="en-US" sz="2800" dirty="0"/>
          </a:p>
        </p:txBody>
      </p:sp>
      <p:sp>
        <p:nvSpPr>
          <p:cNvPr id="3" name="TextBox 2"/>
          <p:cNvSpPr txBox="1"/>
          <p:nvPr/>
        </p:nvSpPr>
        <p:spPr>
          <a:xfrm>
            <a:off x="1337869" y="3531140"/>
            <a:ext cx="6590173" cy="2825389"/>
          </a:xfrm>
          <a:prstGeom prst="rect">
            <a:avLst/>
          </a:prstGeom>
          <a:noFill/>
        </p:spPr>
        <p:txBody>
          <a:bodyPr wrap="square" rtlCol="0">
            <a:spAutoFit/>
          </a:bodyPr>
          <a:lstStyle/>
          <a:p>
            <a:pPr marL="285750" indent="-285750">
              <a:buFont typeface="Wingdings" pitchFamily="2" charset="2"/>
              <a:buChar char="Ø"/>
            </a:pPr>
            <a:r>
              <a:rPr lang="en-US" dirty="0"/>
              <a:t>T</a:t>
            </a:r>
            <a:r>
              <a:rPr lang="en-US" dirty="0" smtClean="0"/>
              <a:t>he Institution Summary gives each IPF a snapshot of overall compliance during a selected date range.</a:t>
            </a:r>
          </a:p>
          <a:p>
            <a:pPr marL="285750" indent="-285750">
              <a:buFont typeface="Wingdings" pitchFamily="2" charset="2"/>
              <a:buChar char="Ø"/>
            </a:pPr>
            <a:endParaRPr lang="en-US" dirty="0" smtClean="0"/>
          </a:p>
          <a:p>
            <a:pPr marL="285750" lvl="0" indent="-285750">
              <a:buFont typeface="Wingdings" pitchFamily="2" charset="2"/>
              <a:buChar char="Ø"/>
            </a:pPr>
            <a:r>
              <a:rPr lang="en-US" dirty="0" smtClean="0"/>
              <a:t>Click </a:t>
            </a:r>
            <a:r>
              <a:rPr lang="en-US" dirty="0"/>
              <a:t>on the </a:t>
            </a:r>
            <a:r>
              <a:rPr lang="en-US" i="1" dirty="0"/>
              <a:t>Compliant</a:t>
            </a:r>
            <a:r>
              <a:rPr lang="en-US" dirty="0"/>
              <a:t>, </a:t>
            </a:r>
            <a:r>
              <a:rPr lang="en-US" i="1" dirty="0"/>
              <a:t>Non-Compliant</a:t>
            </a:r>
            <a:r>
              <a:rPr lang="en-US" dirty="0"/>
              <a:t>, or </a:t>
            </a:r>
            <a:r>
              <a:rPr lang="en-US" i="1" dirty="0"/>
              <a:t>In Process</a:t>
            </a:r>
            <a:r>
              <a:rPr lang="en-US" dirty="0"/>
              <a:t> number to </a:t>
            </a:r>
            <a:r>
              <a:rPr lang="en-US" dirty="0" smtClean="0"/>
              <a:t>view details about </a:t>
            </a:r>
            <a:r>
              <a:rPr lang="en-US" dirty="0"/>
              <a:t>the articles that are in each of these three states</a:t>
            </a:r>
            <a:r>
              <a:rPr lang="en-US" dirty="0" smtClean="0"/>
              <a:t>.</a:t>
            </a:r>
            <a:endParaRPr lang="en-US" dirty="0"/>
          </a:p>
        </p:txBody>
      </p:sp>
      <p:sp>
        <p:nvSpPr>
          <p:cNvPr id="4" name="Slide Number Placeholder 3"/>
          <p:cNvSpPr>
            <a:spLocks noGrp="1"/>
          </p:cNvSpPr>
          <p:nvPr>
            <p:ph type="sldNum" sz="quarter" idx="12"/>
          </p:nvPr>
        </p:nvSpPr>
        <p:spPr/>
        <p:txBody>
          <a:bodyPr/>
          <a:lstStyle/>
          <a:p>
            <a:fld id="{AD1E2889-AF68-474F-8619-A6CAED8BC80E}" type="slidenum">
              <a:rPr lang="en-US" smtClean="0"/>
              <a:pPr/>
              <a:t>46</a:t>
            </a:fld>
            <a:endParaRPr lang="en-US"/>
          </a:p>
        </p:txBody>
      </p:sp>
      <p:pic>
        <p:nvPicPr>
          <p:cNvPr id="2050" name="Picture 2" descr="C:\Users\cooperp1\Documents\Inst. Summary.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3337" y="1094344"/>
            <a:ext cx="9029700" cy="218122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70717842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77157" y="228600"/>
            <a:ext cx="8229600" cy="762000"/>
          </a:xfrm>
        </p:spPr>
        <p:txBody>
          <a:bodyPr>
            <a:normAutofit/>
          </a:bodyPr>
          <a:lstStyle/>
          <a:p>
            <a:r>
              <a:rPr lang="en-US" sz="3600" dirty="0" smtClean="0"/>
              <a:t>Institution Details</a:t>
            </a:r>
            <a:endParaRPr lang="en-US" sz="3600" dirty="0"/>
          </a:p>
        </p:txBody>
      </p:sp>
      <p:sp>
        <p:nvSpPr>
          <p:cNvPr id="2" name="Slide Number Placeholder 1"/>
          <p:cNvSpPr>
            <a:spLocks noGrp="1"/>
          </p:cNvSpPr>
          <p:nvPr>
            <p:ph type="sldNum" sz="quarter" idx="12"/>
          </p:nvPr>
        </p:nvSpPr>
        <p:spPr/>
        <p:txBody>
          <a:bodyPr/>
          <a:lstStyle/>
          <a:p>
            <a:fld id="{AD1E2889-AF68-474F-8619-A6CAED8BC80E}" type="slidenum">
              <a:rPr lang="en-US" smtClean="0"/>
              <a:pPr/>
              <a:t>47</a:t>
            </a:fld>
            <a:endParaRPr lang="en-US"/>
          </a:p>
        </p:txBody>
      </p:sp>
      <p:pic>
        <p:nvPicPr>
          <p:cNvPr id="3075" name="Picture 3" descr="C:\Users\cooperp1\Documents\Inst. Details.png"/>
          <p:cNvPicPr>
            <a:picLocks noChangeAspect="1" noChangeArrowheads="1"/>
          </p:cNvPicPr>
          <p:nvPr/>
        </p:nvPicPr>
        <p:blipFill rotWithShape="1">
          <a:blip r:embed="rId2" cstate="print">
            <a:extLst>
              <a:ext uri="{BEBA8EAE-BF5A-486C-A8C5-ECC9F3942E4B}">
                <a14:imgProps xmlns="" xmlns:a14="http://schemas.microsoft.com/office/drawing/2010/main">
                  <a14:imgLayer r:embed="rId3">
                    <a14:imgEffect>
                      <a14:sharpenSoften amount="10000"/>
                    </a14:imgEffect>
                  </a14:imgLayer>
                </a14:imgProps>
              </a:ext>
              <a:ext uri="{28A0092B-C50C-407E-A947-70E740481C1C}">
                <a14:useLocalDpi xmlns="" xmlns:a14="http://schemas.microsoft.com/office/drawing/2010/main" val="0"/>
              </a:ext>
            </a:extLst>
          </a:blip>
          <a:srcRect t="434" b="2899"/>
          <a:stretch/>
        </p:blipFill>
        <p:spPr bwMode="auto">
          <a:xfrm>
            <a:off x="76200" y="1171575"/>
            <a:ext cx="9020175" cy="530352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75794096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927" y="291452"/>
            <a:ext cx="8229600" cy="1035050"/>
          </a:xfrm>
        </p:spPr>
        <p:txBody>
          <a:bodyPr/>
          <a:lstStyle/>
          <a:p>
            <a:r>
              <a:rPr lang="en-US" dirty="0" smtClean="0"/>
              <a:t>CSV File</a:t>
            </a:r>
            <a:endParaRPr lang="en-US" dirty="0"/>
          </a:p>
        </p:txBody>
      </p:sp>
      <p:sp>
        <p:nvSpPr>
          <p:cNvPr id="3" name="TextBox 2"/>
          <p:cNvSpPr txBox="1"/>
          <p:nvPr/>
        </p:nvSpPr>
        <p:spPr>
          <a:xfrm>
            <a:off x="758756" y="1215958"/>
            <a:ext cx="7461115" cy="5780044"/>
          </a:xfrm>
          <a:prstGeom prst="rect">
            <a:avLst/>
          </a:prstGeom>
          <a:noFill/>
        </p:spPr>
        <p:txBody>
          <a:bodyPr wrap="square" rtlCol="0">
            <a:spAutoFit/>
          </a:bodyPr>
          <a:lstStyle/>
          <a:p>
            <a:pPr marL="285750" indent="-285750">
              <a:buFont typeface="Wingdings" pitchFamily="2" charset="2"/>
              <a:buChar char="Ø"/>
            </a:pPr>
            <a:r>
              <a:rPr lang="en-US" dirty="0" smtClean="0"/>
              <a:t>Download the CSV file as an Excel worksheet.</a:t>
            </a:r>
          </a:p>
          <a:p>
            <a:pPr marL="285750" indent="-285750">
              <a:buFont typeface="Wingdings" pitchFamily="2" charset="2"/>
              <a:buChar char="Ø"/>
            </a:pPr>
            <a:endParaRPr lang="en-US" sz="1050" dirty="0" smtClean="0"/>
          </a:p>
          <a:p>
            <a:pPr marL="285750" indent="-285750">
              <a:buFont typeface="Wingdings" pitchFamily="2" charset="2"/>
              <a:buChar char="Ø"/>
            </a:pPr>
            <a:r>
              <a:rPr lang="en-US" dirty="0" smtClean="0"/>
              <a:t>The Excel worksheet gives additional information, including article title, journal and publisher, first author and affiliation, and “NIHMS person” (i.e., the name of the individual currently responsible for the manuscript in NIHMS).</a:t>
            </a:r>
          </a:p>
          <a:p>
            <a:pPr marL="285750" indent="-285750">
              <a:buFont typeface="Wingdings" pitchFamily="2" charset="2"/>
              <a:buChar char="Ø"/>
            </a:pPr>
            <a:endParaRPr lang="en-US" sz="1050" dirty="0" smtClean="0"/>
          </a:p>
          <a:p>
            <a:pPr marL="285750" indent="-285750">
              <a:buFont typeface="Wingdings" pitchFamily="2" charset="2"/>
              <a:buChar char="Ø"/>
            </a:pPr>
            <a:r>
              <a:rPr lang="en-US" dirty="0" smtClean="0"/>
              <a:t>Sort by PI to create an information-rich report that each PI at your institution can use to follow up on compliance issues.</a:t>
            </a:r>
          </a:p>
          <a:p>
            <a:pPr marL="285750" indent="-285750">
              <a:buFont typeface="Wingdings" pitchFamily="2" charset="2"/>
              <a:buChar char="Ø"/>
            </a:pPr>
            <a:endParaRPr lang="en-US" sz="1100" dirty="0" smtClean="0"/>
          </a:p>
          <a:p>
            <a:pPr marL="285750" indent="-285750">
              <a:buFont typeface="Wingdings" pitchFamily="2" charset="2"/>
              <a:buChar char="Ø"/>
            </a:pPr>
            <a:r>
              <a:rPr lang="en-US" dirty="0" smtClean="0"/>
              <a:t>Use the “NIHMS person” column to identify individuals who may need a reminder that their manuscripts are stalled in NIHMS.</a:t>
            </a:r>
          </a:p>
          <a:p>
            <a:pPr marL="285750" indent="-285750">
              <a:buFont typeface="Wingdings" pitchFamily="2" charset="2"/>
              <a:buChar char="v"/>
            </a:pPr>
            <a:endParaRPr lang="en-US" dirty="0"/>
          </a:p>
        </p:txBody>
      </p:sp>
      <p:pic>
        <p:nvPicPr>
          <p:cNvPr id="6" name="Picture 2" descr="C:\Users\cooperp1\Documents\PPT banner.png"/>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l="6818" r="-6818"/>
          <a:stretch/>
        </p:blipFill>
        <p:spPr bwMode="auto">
          <a:xfrm>
            <a:off x="559254" y="152400"/>
            <a:ext cx="8584746" cy="278104"/>
          </a:xfrm>
          <a:prstGeom prst="rect">
            <a:avLst/>
          </a:prstGeom>
          <a:noFill/>
          <a:extLst>
            <a:ext uri="{909E8E84-426E-40DD-AFC4-6F175D3DCCD1}">
              <a14:hiddenFill xmlns=""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pPr>
              <a:buNone/>
            </a:pPr>
            <a:fld id="{AD1E2889-AF68-474F-8619-A6CAED8BC80E}" type="slidenum">
              <a:rPr lang="en-US" smtClean="0"/>
              <a:pPr>
                <a:buNone/>
              </a:pPr>
              <a:t>48</a:t>
            </a:fld>
            <a:endParaRPr lang="en-US" dirty="0"/>
          </a:p>
        </p:txBody>
      </p:sp>
    </p:spTree>
    <p:extLst>
      <p:ext uri="{BB962C8B-B14F-4D97-AF65-F5344CB8AC3E}">
        <p14:creationId xmlns="" xmlns:p14="http://schemas.microsoft.com/office/powerpoint/2010/main" val="53485732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16730" y="457200"/>
            <a:ext cx="8229600" cy="762000"/>
          </a:xfrm>
        </p:spPr>
        <p:txBody>
          <a:bodyPr>
            <a:normAutofit/>
          </a:bodyPr>
          <a:lstStyle/>
          <a:p>
            <a:r>
              <a:rPr lang="en-US" sz="3600" dirty="0" smtClean="0"/>
              <a:t>For even more information …</a:t>
            </a:r>
            <a:endParaRPr lang="en-US" sz="3600" dirty="0"/>
          </a:p>
        </p:txBody>
      </p:sp>
      <p:sp>
        <p:nvSpPr>
          <p:cNvPr id="2" name="TextBox 1"/>
          <p:cNvSpPr txBox="1"/>
          <p:nvPr/>
        </p:nvSpPr>
        <p:spPr>
          <a:xfrm>
            <a:off x="1143000" y="5717232"/>
            <a:ext cx="7247105" cy="461665"/>
          </a:xfrm>
          <a:prstGeom prst="rect">
            <a:avLst/>
          </a:prstGeom>
          <a:noFill/>
        </p:spPr>
        <p:txBody>
          <a:bodyPr wrap="square" rtlCol="0">
            <a:spAutoFit/>
          </a:bodyPr>
          <a:lstStyle/>
          <a:p>
            <a:pPr algn="ctr">
              <a:buNone/>
            </a:pPr>
            <a:r>
              <a:rPr lang="en-US" dirty="0" smtClean="0"/>
              <a:t>Click on the PMID to go to the Article Details page.</a:t>
            </a:r>
            <a:endParaRPr lang="en-US" dirty="0"/>
          </a:p>
        </p:txBody>
      </p:sp>
      <p:sp>
        <p:nvSpPr>
          <p:cNvPr id="8" name="Slide Number Placeholder 7"/>
          <p:cNvSpPr>
            <a:spLocks noGrp="1"/>
          </p:cNvSpPr>
          <p:nvPr>
            <p:ph type="sldNum" sz="quarter" idx="12"/>
          </p:nvPr>
        </p:nvSpPr>
        <p:spPr/>
        <p:txBody>
          <a:bodyPr/>
          <a:lstStyle/>
          <a:p>
            <a:fld id="{AD1E2889-AF68-474F-8619-A6CAED8BC80E}" type="slidenum">
              <a:rPr lang="en-US" smtClean="0"/>
              <a:pPr/>
              <a:t>49</a:t>
            </a:fld>
            <a:endParaRPr lang="en-US"/>
          </a:p>
        </p:txBody>
      </p:sp>
      <p:pic>
        <p:nvPicPr>
          <p:cNvPr id="4098" name="Picture 2" descr="C:\Users\cooperp1\Documents\more info.png"/>
          <p:cNvPicPr>
            <a:picLocks noChangeAspect="1" noChangeArrowheads="1"/>
          </p:cNvPicPr>
          <p:nvPr/>
        </p:nvPicPr>
        <p:blipFill>
          <a:blip r:embed="rId2" cstate="print">
            <a:extLst>
              <a:ext uri="{BEBA8EAE-BF5A-486C-A8C5-ECC9F3942E4B}">
                <a14:imgProps xmlns="" xmlns:a14="http://schemas.microsoft.com/office/drawing/2010/main">
                  <a14:imgLayer r:embed="rId3">
                    <a14:imgEffect>
                      <a14:sharpenSoften amount="10000"/>
                    </a14:imgEffect>
                  </a14:imgLayer>
                </a14:imgProps>
              </a:ext>
              <a:ext uri="{28A0092B-C50C-407E-A947-70E740481C1C}">
                <a14:useLocalDpi xmlns="" xmlns:a14="http://schemas.microsoft.com/office/drawing/2010/main" val="0"/>
              </a:ext>
            </a:extLst>
          </a:blip>
          <a:srcRect/>
          <a:stretch>
            <a:fillRect/>
          </a:stretch>
        </p:blipFill>
        <p:spPr bwMode="auto">
          <a:xfrm>
            <a:off x="121443" y="1447800"/>
            <a:ext cx="9020175" cy="3781425"/>
          </a:xfrm>
          <a:prstGeom prst="rect">
            <a:avLst/>
          </a:prstGeom>
          <a:noFill/>
          <a:extLst>
            <a:ext uri="{909E8E84-426E-40DD-AFC4-6F175D3DCCD1}">
              <a14:hiddenFill xmlns="" xmlns:a14="http://schemas.microsoft.com/office/drawing/2010/main">
                <a:solidFill>
                  <a:srgbClr val="FFFFFF"/>
                </a:solidFill>
              </a14:hiddenFill>
            </a:ext>
          </a:extLst>
        </p:spPr>
      </p:pic>
      <p:sp>
        <p:nvSpPr>
          <p:cNvPr id="9" name="Left Arrow 8"/>
          <p:cNvSpPr/>
          <p:nvPr/>
        </p:nvSpPr>
        <p:spPr>
          <a:xfrm>
            <a:off x="762000" y="4191000"/>
            <a:ext cx="762000" cy="381000"/>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147390725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825" y="381000"/>
            <a:ext cx="8229600" cy="928688"/>
          </a:xfrm>
        </p:spPr>
        <p:txBody>
          <a:bodyPr>
            <a:normAutofit/>
          </a:bodyPr>
          <a:lstStyle/>
          <a:p>
            <a:r>
              <a:rPr lang="en-US" sz="3600" dirty="0" smtClean="0"/>
              <a:t>Article Details</a:t>
            </a:r>
            <a:endParaRPr lang="en-US" sz="3600" dirty="0"/>
          </a:p>
        </p:txBody>
      </p:sp>
      <p:sp>
        <p:nvSpPr>
          <p:cNvPr id="3" name="Slide Number Placeholder 2"/>
          <p:cNvSpPr>
            <a:spLocks noGrp="1"/>
          </p:cNvSpPr>
          <p:nvPr>
            <p:ph type="sldNum" sz="quarter" idx="12"/>
          </p:nvPr>
        </p:nvSpPr>
        <p:spPr/>
        <p:txBody>
          <a:bodyPr/>
          <a:lstStyle/>
          <a:p>
            <a:fld id="{AD1E2889-AF68-474F-8619-A6CAED8BC80E}" type="slidenum">
              <a:rPr lang="en-US" smtClean="0"/>
              <a:pPr/>
              <a:t>50</a:t>
            </a:fld>
            <a:endParaRPr lang="en-US"/>
          </a:p>
        </p:txBody>
      </p:sp>
      <p:pic>
        <p:nvPicPr>
          <p:cNvPr id="5123" name="Picture 3" descr="C:\Users\cooperp1\Documents\ARTICLE DETAILS.png"/>
          <p:cNvPicPr>
            <a:picLocks noChangeAspect="1" noChangeArrowheads="1"/>
          </p:cNvPicPr>
          <p:nvPr/>
        </p:nvPicPr>
        <p:blipFill>
          <a:blip r:embed="rId2" cstate="print">
            <a:extLst>
              <a:ext uri="{BEBA8EAE-BF5A-486C-A8C5-ECC9F3942E4B}">
                <a14:imgProps xmlns="" xmlns:a14="http://schemas.microsoft.com/office/drawing/2010/main">
                  <a14:imgLayer r:embed="rId3">
                    <a14:imgEffect>
                      <a14:sharpenSoften amount="10000"/>
                    </a14:imgEffect>
                  </a14:imgLayer>
                </a14:imgProps>
              </a:ext>
              <a:ext uri="{28A0092B-C50C-407E-A947-70E740481C1C}">
                <a14:useLocalDpi xmlns="" xmlns:a14="http://schemas.microsoft.com/office/drawing/2010/main" val="0"/>
              </a:ext>
            </a:extLst>
          </a:blip>
          <a:srcRect/>
          <a:stretch>
            <a:fillRect/>
          </a:stretch>
        </p:blipFill>
        <p:spPr bwMode="auto">
          <a:xfrm>
            <a:off x="28575" y="1600200"/>
            <a:ext cx="9029700" cy="452437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23547089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AD1E2889-AF68-474F-8619-A6CAED8BC80E}" type="slidenum">
              <a:rPr lang="en-US" smtClean="0"/>
              <a:pPr/>
              <a:t>51</a:t>
            </a:fld>
            <a:endParaRPr lang="en-US"/>
          </a:p>
        </p:txBody>
      </p:sp>
      <p:sp>
        <p:nvSpPr>
          <p:cNvPr id="5" name="TextBox 4"/>
          <p:cNvSpPr txBox="1"/>
          <p:nvPr/>
        </p:nvSpPr>
        <p:spPr>
          <a:xfrm>
            <a:off x="1678629" y="2113765"/>
            <a:ext cx="5729591" cy="2357568"/>
          </a:xfrm>
          <a:prstGeom prst="rect">
            <a:avLst/>
          </a:prstGeom>
          <a:noFill/>
        </p:spPr>
        <p:txBody>
          <a:bodyPr wrap="square" rtlCol="0">
            <a:spAutoFit/>
          </a:bodyPr>
          <a:lstStyle/>
          <a:p>
            <a:pPr algn="ctr">
              <a:buNone/>
            </a:pPr>
            <a:r>
              <a:rPr lang="en-US" sz="3200" dirty="0" smtClean="0"/>
              <a:t>Questions and comments?</a:t>
            </a:r>
          </a:p>
          <a:p>
            <a:pPr algn="ctr">
              <a:buNone/>
            </a:pPr>
            <a:r>
              <a:rPr lang="en-US" sz="3200" dirty="0" smtClean="0"/>
              <a:t>Contact Peter Cooper:</a:t>
            </a:r>
          </a:p>
          <a:p>
            <a:pPr algn="ctr">
              <a:buNone/>
            </a:pPr>
            <a:endParaRPr lang="en-US" sz="3200" dirty="0"/>
          </a:p>
          <a:p>
            <a:pPr algn="ctr">
              <a:buNone/>
            </a:pPr>
            <a:r>
              <a:rPr lang="en-US" sz="3200" dirty="0" smtClean="0">
                <a:solidFill>
                  <a:schemeClr val="tx2">
                    <a:lumMod val="60000"/>
                    <a:lumOff val="40000"/>
                  </a:schemeClr>
                </a:solidFill>
              </a:rPr>
              <a:t>peter.cooper2@nih.gov</a:t>
            </a:r>
            <a:endParaRPr lang="en-US" sz="3200" dirty="0">
              <a:solidFill>
                <a:schemeClr val="tx2">
                  <a:lumMod val="60000"/>
                  <a:lumOff val="40000"/>
                </a:schemeClr>
              </a:solidFill>
            </a:endParaRPr>
          </a:p>
        </p:txBody>
      </p:sp>
      <p:pic>
        <p:nvPicPr>
          <p:cNvPr id="1026" name="Picture 2" descr="C:\Users\cooperp1\Documents\PPT banner.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33400" y="304800"/>
            <a:ext cx="8020050" cy="26035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23272985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p:txBody>
          <a:bodyPr/>
          <a:lstStyle/>
          <a:p>
            <a:endParaRPr lang="en-US" dirty="0" smtClean="0"/>
          </a:p>
        </p:txBody>
      </p:sp>
      <p:sp>
        <p:nvSpPr>
          <p:cNvPr id="63491" name="Content Placeholder 2"/>
          <p:cNvSpPr>
            <a:spLocks noGrp="1"/>
          </p:cNvSpPr>
          <p:nvPr>
            <p:ph idx="1"/>
          </p:nvPr>
        </p:nvSpPr>
        <p:spPr/>
        <p:txBody>
          <a:bodyPr/>
          <a:lstStyle/>
          <a:p>
            <a:pPr marL="0" indent="0" algn="ctr">
              <a:buFontTx/>
              <a:buNone/>
            </a:pPr>
            <a:endParaRPr lang="en-US" smtClean="0"/>
          </a:p>
          <a:p>
            <a:pPr marL="0" indent="0" algn="ctr">
              <a:buFontTx/>
              <a:buNone/>
            </a:pPr>
            <a:endParaRPr lang="en-US" smtClean="0"/>
          </a:p>
          <a:p>
            <a:pPr marL="0" indent="0" algn="ctr">
              <a:buFontTx/>
              <a:buNone/>
            </a:pPr>
            <a:endParaRPr lang="en-US" smtClean="0"/>
          </a:p>
          <a:p>
            <a:pPr marL="0" indent="0" algn="ctr">
              <a:buFontTx/>
              <a:buNone/>
            </a:pPr>
            <a:endParaRPr lang="en-US" smtClean="0"/>
          </a:p>
          <a:p>
            <a:pPr marL="0" indent="0" algn="ctr">
              <a:buFontTx/>
              <a:buNone/>
            </a:pPr>
            <a:r>
              <a:rPr lang="en-US" sz="3200" smtClean="0"/>
              <a:t>Questions?</a:t>
            </a:r>
          </a:p>
          <a:p>
            <a:pPr marL="0" indent="0" algn="ctr">
              <a:buFontTx/>
              <a:buNone/>
            </a:pPr>
            <a:endParaRPr lang="en-US" smtClean="0"/>
          </a:p>
          <a:p>
            <a:pPr marL="0" indent="0" algn="ctr">
              <a:buFontTx/>
              <a:buNone/>
            </a:pPr>
            <a:endParaRPr lang="en-US" smtClean="0"/>
          </a:p>
          <a:p>
            <a:pPr marL="0" indent="0" algn="ctr">
              <a:buFontTx/>
              <a:buNone/>
            </a:pPr>
            <a:endParaRPr lang="en-US" smtClean="0"/>
          </a:p>
        </p:txBody>
      </p:sp>
      <p:sp>
        <p:nvSpPr>
          <p:cNvPr id="63492"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1434B89B-2AF8-4423-B6CE-9B3A7EF74744}" type="slidenum">
              <a:rPr lang="en-US" sz="1000" smtClean="0">
                <a:solidFill>
                  <a:schemeClr val="bg1"/>
                </a:solidFill>
              </a:rPr>
              <a:pPr eaLnBrk="1" hangingPunct="1"/>
              <a:t>52</a:t>
            </a:fld>
            <a:endParaRPr lang="en-US" sz="1000" smtClean="0">
              <a:solidFill>
                <a:schemeClr val="bg1"/>
              </a:solidFill>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4E945227-DD91-491E-B4E1-79184DDE6232}" type="slidenum">
              <a:rPr lang="en-US" sz="1000" smtClean="0">
                <a:solidFill>
                  <a:schemeClr val="bg1"/>
                </a:solidFill>
              </a:rPr>
              <a:pPr eaLnBrk="1" hangingPunct="1"/>
              <a:t>53</a:t>
            </a:fld>
            <a:endParaRPr lang="en-US" sz="1000" smtClean="0">
              <a:solidFill>
                <a:schemeClr val="bg1"/>
              </a:solidFill>
            </a:endParaRPr>
          </a:p>
        </p:txBody>
      </p:sp>
      <p:sp>
        <p:nvSpPr>
          <p:cNvPr id="27651" name="Rectangle 3"/>
          <p:cNvSpPr>
            <a:spLocks noGrp="1" noChangeArrowheads="1"/>
          </p:cNvSpPr>
          <p:nvPr>
            <p:ph type="body" idx="1"/>
          </p:nvPr>
        </p:nvSpPr>
        <p:spPr/>
        <p:txBody>
          <a:bodyPr/>
          <a:lstStyle/>
          <a:p>
            <a:pPr algn="ctr" eaLnBrk="1" hangingPunct="1">
              <a:buFontTx/>
              <a:buNone/>
            </a:pPr>
            <a:r>
              <a:rPr lang="en-US" sz="3600" b="1" dirty="0" smtClean="0">
                <a:solidFill>
                  <a:srgbClr val="009900"/>
                </a:solidFill>
              </a:rPr>
              <a:t>8) How can institutions ensure compliance?</a:t>
            </a:r>
          </a:p>
        </p:txBody>
      </p:sp>
    </p:spTree>
    <p:extLst>
      <p:ext uri="{BB962C8B-B14F-4D97-AF65-F5344CB8AC3E}">
        <p14:creationId xmlns="" xmlns:p14="http://schemas.microsoft.com/office/powerpoint/2010/main" val="226255163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Content Placeholder 2"/>
          <p:cNvSpPr>
            <a:spLocks noGrp="1"/>
          </p:cNvSpPr>
          <p:nvPr>
            <p:ph idx="1"/>
          </p:nvPr>
        </p:nvSpPr>
        <p:spPr/>
        <p:txBody>
          <a:bodyPr/>
          <a:lstStyle/>
          <a:p>
            <a:pPr marL="342900" lvl="1" indent="-342900" eaLnBrk="1" hangingPunct="1">
              <a:spcAft>
                <a:spcPts val="1200"/>
              </a:spcAft>
              <a:buFontTx/>
              <a:buNone/>
            </a:pPr>
            <a:r>
              <a:rPr lang="en-US" sz="2400" dirty="0" smtClean="0">
                <a:solidFill>
                  <a:srgbClr val="000066"/>
                </a:solidFill>
              </a:rPr>
              <a:t>Encourage your investigators to: </a:t>
            </a:r>
          </a:p>
          <a:p>
            <a:pPr marL="742950" lvl="2" indent="-342900" eaLnBrk="1" hangingPunct="1">
              <a:spcBef>
                <a:spcPts val="600"/>
              </a:spcBef>
              <a:spcAft>
                <a:spcPts val="1200"/>
              </a:spcAft>
            </a:pPr>
            <a:r>
              <a:rPr lang="en-US" sz="2000" dirty="0" smtClean="0">
                <a:solidFill>
                  <a:srgbClr val="000066"/>
                </a:solidFill>
              </a:rPr>
              <a:t>Use My NCBI </a:t>
            </a:r>
            <a:r>
              <a:rPr lang="en-US" sz="2000" b="1" i="1" dirty="0" smtClean="0">
                <a:solidFill>
                  <a:srgbClr val="000066"/>
                </a:solidFill>
              </a:rPr>
              <a:t>now</a:t>
            </a:r>
            <a:r>
              <a:rPr lang="en-US" sz="2000" i="1" dirty="0" smtClean="0">
                <a:solidFill>
                  <a:srgbClr val="000066"/>
                </a:solidFill>
              </a:rPr>
              <a:t> </a:t>
            </a:r>
            <a:r>
              <a:rPr lang="en-US" sz="2000" dirty="0" smtClean="0">
                <a:solidFill>
                  <a:srgbClr val="000066"/>
                </a:solidFill>
              </a:rPr>
              <a:t>to track public access compliance</a:t>
            </a:r>
          </a:p>
          <a:p>
            <a:pPr marL="742950" lvl="2" indent="-342900" eaLnBrk="1" hangingPunct="1">
              <a:spcBef>
                <a:spcPts val="600"/>
              </a:spcBef>
              <a:spcAft>
                <a:spcPts val="1200"/>
              </a:spcAft>
            </a:pPr>
            <a:r>
              <a:rPr lang="en-US" sz="2000" dirty="0" smtClean="0">
                <a:solidFill>
                  <a:srgbClr val="000066"/>
                </a:solidFill>
              </a:rPr>
              <a:t>Associate papers with awards </a:t>
            </a:r>
            <a:r>
              <a:rPr lang="en-US" sz="2000" b="1" i="1" dirty="0" smtClean="0">
                <a:solidFill>
                  <a:srgbClr val="000066"/>
                </a:solidFill>
              </a:rPr>
              <a:t>today</a:t>
            </a:r>
          </a:p>
          <a:p>
            <a:pPr marL="742950" lvl="2" indent="-342900" eaLnBrk="1" hangingPunct="1">
              <a:spcBef>
                <a:spcPts val="600"/>
              </a:spcBef>
            </a:pPr>
            <a:r>
              <a:rPr lang="en-US" sz="2000" dirty="0" smtClean="0">
                <a:solidFill>
                  <a:srgbClr val="000066"/>
                </a:solidFill>
              </a:rPr>
              <a:t>Ensure compliance </a:t>
            </a:r>
            <a:r>
              <a:rPr lang="en-US" sz="2000" b="1" i="1" dirty="0" smtClean="0">
                <a:solidFill>
                  <a:srgbClr val="000066"/>
                </a:solidFill>
              </a:rPr>
              <a:t>well before </a:t>
            </a:r>
            <a:r>
              <a:rPr lang="en-US" sz="2000" dirty="0" smtClean="0">
                <a:solidFill>
                  <a:srgbClr val="000066"/>
                </a:solidFill>
              </a:rPr>
              <a:t>their annual reports are due, to avoid a last minute scramble</a:t>
            </a:r>
          </a:p>
          <a:p>
            <a:pPr marL="742950" lvl="2" indent="-342900" eaLnBrk="1" hangingPunct="1">
              <a:spcBef>
                <a:spcPts val="600"/>
              </a:spcBef>
            </a:pPr>
            <a:endParaRPr lang="en-US" sz="2000" dirty="0" smtClean="0">
              <a:solidFill>
                <a:srgbClr val="000066"/>
              </a:solidFill>
            </a:endParaRPr>
          </a:p>
          <a:p>
            <a:pPr marL="342900" lvl="1" indent="-342900" eaLnBrk="1" hangingPunct="1">
              <a:spcAft>
                <a:spcPts val="1200"/>
              </a:spcAft>
              <a:buFontTx/>
              <a:buNone/>
            </a:pPr>
            <a:r>
              <a:rPr lang="en-US" sz="2400" dirty="0" smtClean="0">
                <a:solidFill>
                  <a:srgbClr val="000066"/>
                </a:solidFill>
              </a:rPr>
              <a:t>Resources at </a:t>
            </a:r>
            <a:r>
              <a:rPr lang="en-US" sz="2400" u="sng" dirty="0" smtClean="0">
                <a:hlinkClick r:id="rId2"/>
              </a:rPr>
              <a:t>http://publicaccess.nih.gov/</a:t>
            </a:r>
            <a:r>
              <a:rPr lang="en-US" sz="2400" dirty="0" smtClean="0"/>
              <a:t> </a:t>
            </a:r>
          </a:p>
          <a:p>
            <a:pPr eaLnBrk="1" hangingPunct="1">
              <a:buFontTx/>
              <a:buNone/>
            </a:pPr>
            <a:endParaRPr lang="en-US" sz="4400" dirty="0" smtClean="0"/>
          </a:p>
        </p:txBody>
      </p:sp>
      <p:sp>
        <p:nvSpPr>
          <p:cNvPr id="59395"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CD3B6C2D-7F62-4FE4-A7EE-4339BE70A977}" type="slidenum">
              <a:rPr lang="en-US" sz="1000" smtClean="0">
                <a:solidFill>
                  <a:schemeClr val="bg1"/>
                </a:solidFill>
              </a:rPr>
              <a:pPr eaLnBrk="1" hangingPunct="1"/>
              <a:t>54</a:t>
            </a:fld>
            <a:endParaRPr lang="en-US" sz="1000" smtClean="0">
              <a:solidFill>
                <a:schemeClr val="bg1"/>
              </a:solidFill>
            </a:endParaRPr>
          </a:p>
        </p:txBody>
      </p:sp>
      <p:sp>
        <p:nvSpPr>
          <p:cNvPr id="59396" name="Rectangle 2"/>
          <p:cNvSpPr>
            <a:spLocks noGrp="1" noChangeArrowheads="1"/>
          </p:cNvSpPr>
          <p:nvPr>
            <p:ph type="title"/>
          </p:nvPr>
        </p:nvSpPr>
        <p:spPr/>
        <p:txBody>
          <a:bodyPr/>
          <a:lstStyle/>
          <a:p>
            <a:pPr marL="342900" indent="-342900" eaLnBrk="1" hangingPunct="1">
              <a:spcAft>
                <a:spcPts val="600"/>
              </a:spcAft>
            </a:pPr>
            <a:r>
              <a:rPr lang="en-US" dirty="0" smtClean="0">
                <a:solidFill>
                  <a:srgbClr val="990033"/>
                </a:solidFill>
              </a:rPr>
              <a:t>Preparation is Key to Avoiding Delays in Funding</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Number Placeholder 1"/>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600951B4-AA66-4307-AD19-2B5C70BD1D91}" type="slidenum">
              <a:rPr lang="en-US" sz="1000" smtClean="0">
                <a:solidFill>
                  <a:srgbClr val="FFFFFF"/>
                </a:solidFill>
                <a:ea typeface="ＭＳ Ｐゴシック"/>
                <a:cs typeface="ＭＳ Ｐゴシック"/>
              </a:rPr>
              <a:pPr eaLnBrk="1" hangingPunct="1"/>
              <a:t>55</a:t>
            </a:fld>
            <a:endParaRPr lang="en-US" sz="1000" smtClean="0">
              <a:solidFill>
                <a:srgbClr val="FFFFFF"/>
              </a:solidFill>
              <a:ea typeface="ＭＳ Ｐゴシック"/>
              <a:cs typeface="ＭＳ Ｐゴシック"/>
            </a:endParaRPr>
          </a:p>
        </p:txBody>
      </p:sp>
      <p:sp>
        <p:nvSpPr>
          <p:cNvPr id="4" name="Rectangle 2"/>
          <p:cNvSpPr txBox="1">
            <a:spLocks noChangeArrowheads="1"/>
          </p:cNvSpPr>
          <p:nvPr/>
        </p:nvSpPr>
        <p:spPr>
          <a:xfrm>
            <a:off x="1219200" y="228600"/>
            <a:ext cx="7620000" cy="563563"/>
          </a:xfrm>
          <a:prstGeom prst="rect">
            <a:avLst/>
          </a:prstGeom>
        </p:spPr>
        <p:txBody>
          <a:bodyPr/>
          <a:lstStyle/>
          <a:p>
            <a:pPr algn="r" eaLnBrk="0" hangingPunct="0">
              <a:buFontTx/>
              <a:buNone/>
              <a:defRPr/>
            </a:pPr>
            <a:r>
              <a:rPr lang="en-US" b="1" kern="0" dirty="0">
                <a:solidFill>
                  <a:srgbClr val="FFFFFF"/>
                </a:solidFill>
                <a:latin typeface="Arial" charset="0"/>
                <a:ea typeface="ＭＳ Ｐゴシック"/>
                <a:cs typeface="Arial" charset="0"/>
              </a:rPr>
              <a:t>Ways Institutions Can Ensure Compliance</a:t>
            </a:r>
          </a:p>
        </p:txBody>
      </p:sp>
      <p:sp>
        <p:nvSpPr>
          <p:cNvPr id="60420" name="Rectangle 3"/>
          <p:cNvSpPr txBox="1">
            <a:spLocks noChangeArrowheads="1"/>
          </p:cNvSpPr>
          <p:nvPr/>
        </p:nvSpPr>
        <p:spPr bwMode="auto">
          <a:xfrm>
            <a:off x="533400" y="1143000"/>
            <a:ext cx="8229600" cy="4800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342900" indent="-342900"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r>
              <a:rPr lang="en-US" sz="2000" b="1">
                <a:solidFill>
                  <a:srgbClr val="000000"/>
                </a:solidFill>
                <a:ea typeface="ＭＳ Ｐゴシック"/>
                <a:cs typeface="ＭＳ Ｐゴシック"/>
              </a:rPr>
              <a:t>Training</a:t>
            </a:r>
          </a:p>
          <a:p>
            <a:pPr lvl="1">
              <a:buFontTx/>
              <a:buChar char="–"/>
            </a:pPr>
            <a:r>
              <a:rPr lang="en-US" sz="2000">
                <a:solidFill>
                  <a:srgbClr val="003366"/>
                </a:solidFill>
                <a:ea typeface="ＭＳ Ｐゴシック"/>
                <a:cs typeface="ＭＳ Ｐゴシック"/>
              </a:rPr>
              <a:t>Policy awareness, submitting papers, preparing citations</a:t>
            </a:r>
          </a:p>
          <a:p>
            <a:r>
              <a:rPr lang="en-US" sz="2000" b="1">
                <a:solidFill>
                  <a:srgbClr val="000000"/>
                </a:solidFill>
                <a:ea typeface="ＭＳ Ｐゴシック"/>
                <a:cs typeface="ＭＳ Ｐゴシック"/>
              </a:rPr>
              <a:t>Author Support</a:t>
            </a:r>
          </a:p>
          <a:p>
            <a:pPr lvl="1">
              <a:buFontTx/>
              <a:buChar char="–"/>
            </a:pPr>
            <a:r>
              <a:rPr lang="en-US" sz="2000">
                <a:solidFill>
                  <a:srgbClr val="003366"/>
                </a:solidFill>
                <a:ea typeface="ＭＳ Ｐゴシック"/>
                <a:cs typeface="ＭＳ Ｐゴシック"/>
              </a:rPr>
              <a:t>Submitting manuscripts</a:t>
            </a:r>
          </a:p>
          <a:p>
            <a:pPr lvl="1">
              <a:buFontTx/>
              <a:buChar char="–"/>
            </a:pPr>
            <a:r>
              <a:rPr lang="en-US" sz="2000">
                <a:solidFill>
                  <a:srgbClr val="003366"/>
                </a:solidFill>
                <a:ea typeface="ＭＳ Ｐゴシック"/>
                <a:cs typeface="ＭＳ Ｐゴシック"/>
              </a:rPr>
              <a:t>Answering questions</a:t>
            </a:r>
          </a:p>
          <a:p>
            <a:r>
              <a:rPr lang="en-US" sz="2000" b="1">
                <a:solidFill>
                  <a:srgbClr val="000000"/>
                </a:solidFill>
                <a:ea typeface="ＭＳ Ｐゴシック"/>
                <a:cs typeface="ＭＳ Ｐゴシック"/>
              </a:rPr>
              <a:t>Support on Publishing Agreements</a:t>
            </a:r>
          </a:p>
          <a:p>
            <a:pPr lvl="1">
              <a:buFontTx/>
              <a:buChar char="–"/>
            </a:pPr>
            <a:r>
              <a:rPr lang="en-US" sz="2000">
                <a:solidFill>
                  <a:srgbClr val="003366"/>
                </a:solidFill>
                <a:ea typeface="ＭＳ Ｐゴシック"/>
                <a:cs typeface="ＭＳ Ｐゴシック"/>
              </a:rPr>
              <a:t>Policies</a:t>
            </a:r>
          </a:p>
          <a:p>
            <a:pPr lvl="2"/>
            <a:r>
              <a:rPr lang="en-US" sz="2000">
                <a:solidFill>
                  <a:srgbClr val="000000"/>
                </a:solidFill>
                <a:ea typeface="ＭＳ Ｐゴシック"/>
                <a:cs typeface="ＭＳ Ｐゴシック"/>
              </a:rPr>
              <a:t>Coversheets/ Addenda</a:t>
            </a:r>
          </a:p>
          <a:p>
            <a:pPr lvl="2"/>
            <a:r>
              <a:rPr lang="en-US" sz="2000">
                <a:solidFill>
                  <a:srgbClr val="000000"/>
                </a:solidFill>
                <a:ea typeface="ＭＳ Ｐゴシック"/>
                <a:cs typeface="ＭＳ Ｐゴシック"/>
              </a:rPr>
              <a:t>(NIH</a:t>
            </a:r>
            <a:r>
              <a:rPr lang="ja-JP" altLang="en-US" sz="2000">
                <a:solidFill>
                  <a:srgbClr val="000000"/>
                </a:solidFill>
                <a:ea typeface="ＭＳ Ｐゴシック"/>
                <a:cs typeface="ＭＳ Ｐゴシック"/>
              </a:rPr>
              <a:t>’</a:t>
            </a:r>
            <a:r>
              <a:rPr lang="en-US" altLang="ja-JP" sz="2000">
                <a:solidFill>
                  <a:srgbClr val="000000"/>
                </a:solidFill>
                <a:ea typeface="ＭＳ Ｐゴシック"/>
                <a:cs typeface="ＭＳ Ｐゴシック"/>
              </a:rPr>
              <a:t>s Example: </a:t>
            </a:r>
            <a:r>
              <a:rPr lang="en-US" altLang="ja-JP" sz="2000">
                <a:solidFill>
                  <a:srgbClr val="000000"/>
                </a:solidFill>
                <a:ea typeface="ＭＳ Ｐゴシック"/>
                <a:cs typeface="ＭＳ Ｐゴシック"/>
                <a:hlinkClick r:id="rId2"/>
              </a:rPr>
              <a:t>http://publicaccess.nih.gov/nih_employee_procedures.htm</a:t>
            </a:r>
            <a:r>
              <a:rPr lang="en-US" altLang="ja-JP" sz="2000">
                <a:solidFill>
                  <a:srgbClr val="000000"/>
                </a:solidFill>
                <a:ea typeface="ＭＳ Ｐゴシック"/>
                <a:cs typeface="ＭＳ Ｐゴシック"/>
              </a:rPr>
              <a:t>) </a:t>
            </a:r>
          </a:p>
          <a:p>
            <a:pPr lvl="1">
              <a:buFontTx/>
              <a:buChar char="–"/>
            </a:pPr>
            <a:r>
              <a:rPr lang="en-US" sz="2000">
                <a:solidFill>
                  <a:srgbClr val="003366"/>
                </a:solidFill>
                <a:ea typeface="ＭＳ Ｐゴシック"/>
                <a:cs typeface="ＭＳ Ｐゴシック"/>
              </a:rPr>
              <a:t>Questions/discussion with publishers</a:t>
            </a:r>
          </a:p>
          <a:p>
            <a:r>
              <a:rPr lang="en-US" sz="2000" b="1">
                <a:solidFill>
                  <a:srgbClr val="000000"/>
                </a:solidFill>
                <a:ea typeface="ＭＳ Ｐゴシック"/>
                <a:cs typeface="ＭＳ Ｐゴシック"/>
              </a:rPr>
              <a:t>Ensuring compliance</a:t>
            </a:r>
          </a:p>
          <a:p>
            <a:pPr lvl="1">
              <a:buFontTx/>
              <a:buChar char="–"/>
            </a:pPr>
            <a:r>
              <a:rPr lang="en-US" sz="2000">
                <a:solidFill>
                  <a:srgbClr val="003366"/>
                </a:solidFill>
                <a:ea typeface="ＭＳ Ｐゴシック"/>
                <a:cs typeface="ＭＳ Ｐゴシック"/>
              </a:rPr>
              <a:t>Checking applications, proposals and reports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42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0420">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042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0420">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0420">
                                            <p:txEl>
                                              <p:pRg st="4" end="4"/>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0420">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0420">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0420">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0420">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0420">
                                            <p:txEl>
                                              <p:pRg st="9" end="9"/>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60420">
                                            <p:txEl>
                                              <p:pRg st="10" end="10"/>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60420">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p:txBody>
          <a:bodyPr/>
          <a:lstStyle/>
          <a:p>
            <a:r>
              <a:rPr lang="en-US" dirty="0" smtClean="0"/>
              <a:t>NIH Support</a:t>
            </a:r>
          </a:p>
        </p:txBody>
      </p:sp>
      <p:sp>
        <p:nvSpPr>
          <p:cNvPr id="74755" name="Content Placeholder 2"/>
          <p:cNvSpPr>
            <a:spLocks noGrp="1"/>
          </p:cNvSpPr>
          <p:nvPr>
            <p:ph idx="1"/>
          </p:nvPr>
        </p:nvSpPr>
        <p:spPr>
          <a:xfrm>
            <a:off x="457200" y="1031875"/>
            <a:ext cx="8229600" cy="5826125"/>
          </a:xfrm>
        </p:spPr>
        <p:txBody>
          <a:bodyPr/>
          <a:lstStyle/>
          <a:p>
            <a:r>
              <a:rPr lang="en-US" sz="2000" b="1" dirty="0" smtClean="0"/>
              <a:t>NIH Public Access Policy Online</a:t>
            </a:r>
          </a:p>
          <a:p>
            <a:pPr lvl="1"/>
            <a:r>
              <a:rPr lang="en-US" dirty="0" smtClean="0"/>
              <a:t>Email:  </a:t>
            </a:r>
            <a:r>
              <a:rPr lang="en-US" dirty="0" smtClean="0">
                <a:hlinkClick r:id="rId2"/>
              </a:rPr>
              <a:t>PublicAccess@nih.gov</a:t>
            </a:r>
            <a:r>
              <a:rPr lang="en-US" dirty="0" smtClean="0"/>
              <a:t> </a:t>
            </a:r>
          </a:p>
          <a:p>
            <a:pPr lvl="1"/>
            <a:r>
              <a:rPr lang="en-US" dirty="0" smtClean="0"/>
              <a:t>Website:  </a:t>
            </a:r>
            <a:r>
              <a:rPr lang="en-US" dirty="0" smtClean="0">
                <a:hlinkClick r:id="rId3"/>
              </a:rPr>
              <a:t>http://publicaccess.nih.gov</a:t>
            </a:r>
            <a:endParaRPr lang="en-US" dirty="0" smtClean="0"/>
          </a:p>
          <a:p>
            <a:pPr lvl="1"/>
            <a:r>
              <a:rPr lang="en-US" dirty="0" smtClean="0"/>
              <a:t>Upcoming Changes: </a:t>
            </a:r>
            <a:r>
              <a:rPr lang="en-US" dirty="0" smtClean="0">
                <a:hlinkClick r:id="rId4"/>
              </a:rPr>
              <a:t>NIH Guide Notice NOT-OD-12-160</a:t>
            </a:r>
            <a:endParaRPr lang="en-US" dirty="0" smtClean="0"/>
          </a:p>
          <a:p>
            <a:pPr lvl="1"/>
            <a:r>
              <a:rPr lang="en-US" dirty="0" smtClean="0"/>
              <a:t>OER Website:  </a:t>
            </a:r>
            <a:r>
              <a:rPr lang="en-US" dirty="0" smtClean="0">
                <a:hlinkClick r:id="rId5"/>
              </a:rPr>
              <a:t>www.grants.nih.gov</a:t>
            </a:r>
            <a:endParaRPr lang="en-US" dirty="0" smtClean="0"/>
          </a:p>
          <a:p>
            <a:endParaRPr lang="en-US" sz="2000" b="1" dirty="0" smtClean="0"/>
          </a:p>
          <a:p>
            <a:r>
              <a:rPr lang="en-US" sz="2000" b="1" dirty="0" smtClean="0"/>
              <a:t>Contacts:</a:t>
            </a:r>
          </a:p>
          <a:p>
            <a:pPr lvl="1"/>
            <a:r>
              <a:rPr lang="en-US" dirty="0" smtClean="0"/>
              <a:t>NIH Public Access Policy:  </a:t>
            </a:r>
            <a:r>
              <a:rPr lang="en-US" dirty="0" smtClean="0">
                <a:hlinkClick r:id="rId6"/>
              </a:rPr>
              <a:t>Neil.Thakur@nih.gov</a:t>
            </a:r>
            <a:endParaRPr lang="en-US" dirty="0" smtClean="0"/>
          </a:p>
          <a:p>
            <a:pPr lvl="1"/>
            <a:r>
              <a:rPr lang="en-US" dirty="0" smtClean="0"/>
              <a:t>eRA Systems:  </a:t>
            </a:r>
            <a:r>
              <a:rPr lang="en-US" dirty="0" smtClean="0">
                <a:hlinkClick r:id="rId7"/>
              </a:rPr>
              <a:t>Scarlett.Gibb@nih.gov</a:t>
            </a:r>
            <a:endParaRPr lang="en-US" dirty="0" smtClean="0"/>
          </a:p>
          <a:p>
            <a:pPr lvl="1"/>
            <a:r>
              <a:rPr lang="en-US" dirty="0" smtClean="0"/>
              <a:t>NCBI:  </a:t>
            </a:r>
            <a:r>
              <a:rPr lang="en-US" dirty="0" smtClean="0">
                <a:hlinkClick r:id="rId8"/>
              </a:rPr>
              <a:t>Bart.Trawick@nih.gov</a:t>
            </a:r>
            <a:endParaRPr lang="en-US" dirty="0"/>
          </a:p>
          <a:p>
            <a:pPr lvl="1"/>
            <a:r>
              <a:rPr lang="en-US" dirty="0" smtClean="0"/>
              <a:t>PACM</a:t>
            </a:r>
            <a:r>
              <a:rPr lang="en-US" dirty="0"/>
              <a:t>: </a:t>
            </a:r>
            <a:r>
              <a:rPr lang="en-US" dirty="0" smtClean="0">
                <a:solidFill>
                  <a:schemeClr val="tx2">
                    <a:lumMod val="60000"/>
                    <a:lumOff val="40000"/>
                  </a:schemeClr>
                </a:solidFill>
                <a:hlinkClick r:id="rId9"/>
              </a:rPr>
              <a:t>Peter.Cooper2@nih.gov</a:t>
            </a:r>
            <a:r>
              <a:rPr lang="en-US" dirty="0" smtClean="0">
                <a:solidFill>
                  <a:schemeClr val="tx2">
                    <a:lumMod val="60000"/>
                    <a:lumOff val="40000"/>
                  </a:schemeClr>
                </a:solidFill>
              </a:rPr>
              <a:t> </a:t>
            </a:r>
            <a:endParaRPr lang="en-US" dirty="0">
              <a:solidFill>
                <a:schemeClr val="tx2">
                  <a:lumMod val="60000"/>
                  <a:lumOff val="40000"/>
                </a:schemeClr>
              </a:solidFill>
            </a:endParaRPr>
          </a:p>
          <a:p>
            <a:pPr lvl="2">
              <a:buFontTx/>
              <a:buNone/>
            </a:pPr>
            <a:endParaRPr lang="en-US" sz="2000" dirty="0" smtClean="0"/>
          </a:p>
          <a:p>
            <a:pPr lvl="2">
              <a:buFontTx/>
              <a:buNone/>
            </a:pPr>
            <a:r>
              <a:rPr lang="en-US" dirty="0" smtClean="0"/>
              <a:t>This presentation and a webinar archive will be </a:t>
            </a:r>
            <a:r>
              <a:rPr lang="en-US" dirty="0"/>
              <a:t>available at </a:t>
            </a:r>
            <a:r>
              <a:rPr lang="en-US" dirty="0">
                <a:hlinkClick r:id="rId10"/>
              </a:rPr>
              <a:t>http://</a:t>
            </a:r>
            <a:r>
              <a:rPr lang="en-US" dirty="0" smtClean="0">
                <a:hlinkClick r:id="rId10"/>
              </a:rPr>
              <a:t>publicaccess.nih.gov/sponsored.htm</a:t>
            </a:r>
            <a:r>
              <a:rPr lang="en-US" dirty="0" smtClean="0"/>
              <a:t>.</a:t>
            </a:r>
          </a:p>
          <a:p>
            <a:pPr lvl="2">
              <a:buFontTx/>
              <a:buNone/>
            </a:pPr>
            <a:endParaRPr lang="en-US" dirty="0" smtClean="0"/>
          </a:p>
        </p:txBody>
      </p:sp>
      <p:sp>
        <p:nvSpPr>
          <p:cNvPr id="74756"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C7A5D7FC-81C6-4FFF-945B-69538D198118}" type="slidenum">
              <a:rPr lang="en-US" sz="1000" smtClean="0">
                <a:solidFill>
                  <a:schemeClr val="bg1"/>
                </a:solidFill>
              </a:rPr>
              <a:pPr eaLnBrk="1" hangingPunct="1"/>
              <a:t>56</a:t>
            </a:fld>
            <a:endParaRPr lang="en-US" sz="1000" smtClean="0">
              <a:solidFill>
                <a:schemeClr val="bg1"/>
              </a:solidFill>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3"/>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cs typeface="Arial" pitchFamily="34" charset="0"/>
              </a:defRPr>
            </a:lvl1pPr>
            <a:lvl2pPr marL="742950" indent="-285750" eaLnBrk="0" hangingPunct="0">
              <a:defRPr sz="2400">
                <a:solidFill>
                  <a:schemeClr val="tx1"/>
                </a:solidFill>
                <a:latin typeface="Arial" pitchFamily="34" charset="0"/>
                <a:cs typeface="Arial" pitchFamily="34" charset="0"/>
              </a:defRPr>
            </a:lvl2pPr>
            <a:lvl3pPr marL="1143000" indent="-228600" eaLnBrk="0" hangingPunct="0">
              <a:defRPr sz="2400">
                <a:solidFill>
                  <a:schemeClr val="tx1"/>
                </a:solidFill>
                <a:latin typeface="Arial" pitchFamily="34" charset="0"/>
                <a:cs typeface="Arial" pitchFamily="34" charset="0"/>
              </a:defRPr>
            </a:lvl3pPr>
            <a:lvl4pPr marL="1600200" indent="-228600" eaLnBrk="0" hangingPunct="0">
              <a:defRPr sz="2400">
                <a:solidFill>
                  <a:schemeClr val="tx1"/>
                </a:solidFill>
                <a:latin typeface="Arial" pitchFamily="34" charset="0"/>
                <a:cs typeface="Arial" pitchFamily="34" charset="0"/>
              </a:defRPr>
            </a:lvl4pPr>
            <a:lvl5pPr marL="2057400" indent="-228600" eaLnBrk="0" hangingPunct="0">
              <a:defRPr sz="24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4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4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4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400">
                <a:solidFill>
                  <a:schemeClr val="tx1"/>
                </a:solidFill>
                <a:latin typeface="Arial" pitchFamily="34" charset="0"/>
                <a:cs typeface="Arial" pitchFamily="34" charset="0"/>
              </a:defRPr>
            </a:lvl9pPr>
          </a:lstStyle>
          <a:p>
            <a:pPr eaLnBrk="1" hangingPunct="1"/>
            <a:fld id="{4EA04E38-7978-4A1D-B943-B789E5EE3C70}" type="slidenum">
              <a:rPr lang="en-US" sz="1000" smtClean="0">
                <a:solidFill>
                  <a:schemeClr val="bg1"/>
                </a:solidFill>
              </a:rPr>
              <a:pPr eaLnBrk="1" hangingPunct="1"/>
              <a:t>57</a:t>
            </a:fld>
            <a:endParaRPr lang="en-US" sz="1000" smtClean="0">
              <a:solidFill>
                <a:schemeClr val="bg1"/>
              </a:solidFill>
            </a:endParaRPr>
          </a:p>
        </p:txBody>
      </p:sp>
      <p:sp>
        <p:nvSpPr>
          <p:cNvPr id="10243" name="Rectangle 3"/>
          <p:cNvSpPr>
            <a:spLocks noGrp="1" noChangeArrowheads="1"/>
          </p:cNvSpPr>
          <p:nvPr>
            <p:ph type="body" idx="1"/>
          </p:nvPr>
        </p:nvSpPr>
        <p:spPr/>
        <p:txBody>
          <a:bodyPr/>
          <a:lstStyle/>
          <a:p>
            <a:pPr algn="ctr" eaLnBrk="1" hangingPunct="1">
              <a:buFontTx/>
              <a:buNone/>
            </a:pPr>
            <a:endParaRPr lang="en-US" sz="3200" dirty="0" smtClean="0"/>
          </a:p>
          <a:p>
            <a:pPr algn="ctr" eaLnBrk="1" hangingPunct="1">
              <a:buFontTx/>
              <a:buNone/>
            </a:pPr>
            <a:r>
              <a:rPr lang="en-US" sz="3200" b="1" dirty="0" smtClean="0">
                <a:solidFill>
                  <a:srgbClr val="009900"/>
                </a:solidFill>
              </a:rPr>
              <a:t>8) Questions and Discussion</a:t>
            </a:r>
          </a:p>
          <a:p>
            <a:pPr lvl="4" eaLnBrk="1" hangingPunct="1"/>
            <a:endParaRPr lang="en-US" sz="2600" dirty="0" smtClean="0"/>
          </a:p>
          <a:p>
            <a:pPr algn="ctr" eaLnBrk="1" hangingPunct="1">
              <a:buFontTx/>
              <a:buNone/>
            </a:pPr>
            <a:endParaRPr lang="en-US" sz="3200" dirty="0" smtClean="0"/>
          </a:p>
        </p:txBody>
      </p:sp>
    </p:spTree>
    <p:extLst>
      <p:ext uri="{BB962C8B-B14F-4D97-AF65-F5344CB8AC3E}">
        <p14:creationId xmlns="" xmlns:p14="http://schemas.microsoft.com/office/powerpoint/2010/main" val="3234959333"/>
      </p:ext>
    </p:extLst>
  </p:cSld>
  <p:clrMapOvr>
    <a:masterClrMapping/>
  </p:clrMapOvr>
  <p:timing>
    <p:tnLst>
      <p:par>
        <p:cTn id="1" dur="indefinite" restart="never" nodeType="tmRoot"/>
      </p:par>
    </p:tnLst>
  </p:timing>
</p:sld>
</file>

<file path=ppt/theme/theme1.xml><?xml version="1.0" encoding="utf-8"?>
<a:theme xmlns:a="http://schemas.openxmlformats.org/drawingml/2006/main" name="MASTER_OER_PPT_TEMPLATE_v9_FINALDRAFT">
  <a:themeElements>
    <a:clrScheme name="MASTER_OER_PPT_TEMPLATE_v9_FINALDRA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ASTER_OER_PPT_TEMPLATE_v9_FINALDRAFT">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Tx/>
          <a:buSzTx/>
          <a:buFontTx/>
          <a:buChar char="•"/>
          <a:tabLst/>
          <a:defRPr kumimoji="0" lang="en-US" sz="2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Tx/>
          <a:buSzTx/>
          <a:buFontTx/>
          <a:buChar char="•"/>
          <a:tabLst/>
          <a:defRPr kumimoji="0" lang="en-US" sz="2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MASTER_OER_PPT_TEMPLATE_v9_FINALDRA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ASTER_OER_PPT_TEMPLATE_v9_FINALDRAF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ASTER_OER_PPT_TEMPLATE_v9_FINALDRAF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ASTER_OER_PPT_TEMPLATE_v9_FINALDRAF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ASTER_OER_PPT_TEMPLATE_v9_FINALDRAF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ASTER_OER_PPT_TEMPLATE_v9_FINALDRAF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ASTER_OER_PPT_TEMPLATE_v9_FINALDRAF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ASTER_OER_PPT_TEMPLATE_v9_FINALDRAF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ASTER_OER_PPT_TEMPLATE_v9_FINALDRAF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ASTER_OER_PPT_TEMPLATE_v9_FINALDRAF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ASTER_OER_PPT_TEMPLATE_v9_FINALDRAF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ASTER_OER_PPT_TEMPLATE_v9_FINALDRAF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MASTER_OER_PPT_TEMPLATE_v9_FINALDRAFT</Template>
  <TotalTime>19217</TotalTime>
  <Words>3063</Words>
  <Application>Microsoft Office PowerPoint</Application>
  <PresentationFormat>On-screen Show (4:3)</PresentationFormat>
  <Paragraphs>507</Paragraphs>
  <Slides>57</Slides>
  <Notes>29</Notes>
  <HiddenSlides>0</HiddenSlides>
  <MMClips>0</MMClips>
  <ScaleCrop>false</ScaleCrop>
  <HeadingPairs>
    <vt:vector size="4" baseType="variant">
      <vt:variant>
        <vt:lpstr>Theme</vt:lpstr>
      </vt:variant>
      <vt:variant>
        <vt:i4>2</vt:i4>
      </vt:variant>
      <vt:variant>
        <vt:lpstr>Slide Titles</vt:lpstr>
      </vt:variant>
      <vt:variant>
        <vt:i4>57</vt:i4>
      </vt:variant>
    </vt:vector>
  </HeadingPairs>
  <TitlesOfParts>
    <vt:vector size="59" baseType="lpstr">
      <vt:lpstr>MASTER_OER_PPT_TEMPLATE_v9_FINALDRAFT</vt:lpstr>
      <vt:lpstr>Office Theme</vt:lpstr>
      <vt:lpstr>Changes to the NIH Public Access Policy and the Implications</vt:lpstr>
      <vt:lpstr>Today’s Discussion: The NIH Public Access Policy  </vt:lpstr>
      <vt:lpstr>Poll: Who is joining us today?</vt:lpstr>
      <vt:lpstr>Slide 4</vt:lpstr>
      <vt:lpstr>The NIH Public Access Policy Is Mandatory</vt:lpstr>
      <vt:lpstr>Slide 6</vt:lpstr>
      <vt:lpstr>Slide 7</vt:lpstr>
      <vt:lpstr>Implications of a Successful Public Access Policy</vt:lpstr>
      <vt:lpstr>Slide 9</vt:lpstr>
      <vt:lpstr>The NIH Public Access Policy Applies to Any Final Manuscript That…</vt:lpstr>
      <vt:lpstr>How Awardees Comply</vt:lpstr>
      <vt:lpstr>Address Copyright</vt:lpstr>
      <vt:lpstr>Overview of Submission Methods</vt:lpstr>
      <vt:lpstr>Identifying Submission Method by Journal</vt:lpstr>
      <vt:lpstr>Cite Articles Using PMC Numbers (PMCID)</vt:lpstr>
      <vt:lpstr>How to cite papers in press, or within 3 months of publication…</vt:lpstr>
      <vt:lpstr>Poll: How many people are viewing the webinar with you?</vt:lpstr>
      <vt:lpstr>Slide 18</vt:lpstr>
      <vt:lpstr>Who does what?</vt:lpstr>
      <vt:lpstr>Who does what?</vt:lpstr>
      <vt:lpstr>Who does what?</vt:lpstr>
      <vt:lpstr>Who does what?</vt:lpstr>
      <vt:lpstr>Slide 23</vt:lpstr>
      <vt:lpstr>Slide 24</vt:lpstr>
      <vt:lpstr>Upcoming Changes to the Public Access Policy</vt:lpstr>
      <vt:lpstr>What is My NCBI?</vt:lpstr>
      <vt:lpstr>POLL: Have you worked on an RPPR?</vt:lpstr>
      <vt:lpstr>Display on RPPR</vt:lpstr>
      <vt:lpstr>RPPR and E Notification</vt:lpstr>
      <vt:lpstr>Example: PDF of PRAM for Public Access</vt:lpstr>
      <vt:lpstr>My NCBI PDF reports</vt:lpstr>
      <vt:lpstr>Why make the change</vt:lpstr>
      <vt:lpstr>Slide 33</vt:lpstr>
      <vt:lpstr>Slide 34</vt:lpstr>
      <vt:lpstr>Slide 35</vt:lpstr>
      <vt:lpstr>Slide 36</vt:lpstr>
      <vt:lpstr>NIH Public Access View</vt:lpstr>
      <vt:lpstr>Public access status codes</vt:lpstr>
      <vt:lpstr>Delegation in My Bibliography</vt:lpstr>
      <vt:lpstr>PI/author collaboration</vt:lpstr>
      <vt:lpstr>How My NCBI Reduces PI Workload</vt:lpstr>
      <vt:lpstr>Slide 42</vt:lpstr>
      <vt:lpstr>Slide 43</vt:lpstr>
      <vt:lpstr>Slide 44</vt:lpstr>
      <vt:lpstr>Using the Compliance Monitor</vt:lpstr>
      <vt:lpstr>Institution Summary</vt:lpstr>
      <vt:lpstr>Institution Details</vt:lpstr>
      <vt:lpstr>CSV File</vt:lpstr>
      <vt:lpstr>For even more information …</vt:lpstr>
      <vt:lpstr>Article Details</vt:lpstr>
      <vt:lpstr>Slide 51</vt:lpstr>
      <vt:lpstr>Slide 52</vt:lpstr>
      <vt:lpstr>Slide 53</vt:lpstr>
      <vt:lpstr>Preparation is Key to Avoiding Delays in Funding</vt:lpstr>
      <vt:lpstr>Slide 55</vt:lpstr>
      <vt:lpstr>NIH Support</vt:lpstr>
      <vt:lpstr>Slide 57</vt:lpstr>
    </vt:vector>
  </TitlesOfParts>
  <Company>NIH/OD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Changes to the NIH Public Access Policy and the Implications to Awards - 01/15/2013</dc:title>
  <dc:subject>Changes to the NIH Public Access Policy and the Implications to Awards - 01/15/2013</dc:subject>
  <dc:creator>NIH\OD</dc:creator>
  <cp:keywords>Changes to the NIH Public Access Policy and the Implications to Awards - 01/15/2013</cp:keywords>
  <cp:lastModifiedBy>OD/USER</cp:lastModifiedBy>
  <cp:revision>341</cp:revision>
  <cp:lastPrinted>2013-01-09T16:29:39Z</cp:lastPrinted>
  <dcterms:created xsi:type="dcterms:W3CDTF">2007-01-29T20:23:56Z</dcterms:created>
  <dcterms:modified xsi:type="dcterms:W3CDTF">2013-01-15T19:42:46Z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Language">
    <vt:lpwstr>English</vt:lpwstr>
  </property>
</Properties>
</file>