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  <p:sldMasterId id="2147483697" r:id="rId3"/>
  </p:sldMasterIdLst>
  <p:notesMasterIdLst>
    <p:notesMasterId r:id="rId24"/>
  </p:notesMasterIdLst>
  <p:handoutMasterIdLst>
    <p:handoutMasterId r:id="rId25"/>
  </p:handoutMasterIdLst>
  <p:sldIdLst>
    <p:sldId id="264" r:id="rId4"/>
    <p:sldId id="425" r:id="rId5"/>
    <p:sldId id="424" r:id="rId6"/>
    <p:sldId id="407" r:id="rId7"/>
    <p:sldId id="406" r:id="rId8"/>
    <p:sldId id="400" r:id="rId9"/>
    <p:sldId id="419" r:id="rId10"/>
    <p:sldId id="272" r:id="rId11"/>
    <p:sldId id="404" r:id="rId12"/>
    <p:sldId id="426" r:id="rId13"/>
    <p:sldId id="416" r:id="rId14"/>
    <p:sldId id="417" r:id="rId15"/>
    <p:sldId id="421" r:id="rId16"/>
    <p:sldId id="422" r:id="rId17"/>
    <p:sldId id="423" r:id="rId18"/>
    <p:sldId id="410" r:id="rId19"/>
    <p:sldId id="403" r:id="rId20"/>
    <p:sldId id="409" r:id="rId21"/>
    <p:sldId id="408" r:id="rId22"/>
    <p:sldId id="396" r:id="rId23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8E"/>
    <a:srgbClr val="00B853"/>
    <a:srgbClr val="00C057"/>
    <a:srgbClr val="0000FF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665" autoAdjust="0"/>
    <p:restoredTop sz="89242" autoAdjust="0"/>
  </p:normalViewPr>
  <p:slideViewPr>
    <p:cSldViewPr>
      <p:cViewPr varScale="1">
        <p:scale>
          <a:sx n="64" d="100"/>
          <a:sy n="64" d="100"/>
        </p:scale>
        <p:origin x="-179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1608" y="312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32FA90A-D512-4BD2-AA93-1901777BF353}" type="datetimeFigureOut">
              <a:rPr lang="en-US"/>
              <a:pPr>
                <a:defRPr/>
              </a:pPr>
              <a:t>8/11/2014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D391E05-A64A-4FAB-8582-8C7BF47D4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513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978D79C-9EF4-4A23-8001-1F6AB3CDFB42}" type="datetimeFigureOut">
              <a:rPr lang="en-US"/>
              <a:pPr>
                <a:defRPr/>
              </a:pPr>
              <a:t>8/11/2014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767"/>
            <a:ext cx="5608320" cy="4155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378"/>
            <a:ext cx="3037840" cy="4621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0D347C7-CAD8-45CB-983F-37BC8547B2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2534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8FC805-2EB4-47E0-A12A-1EFC34DF224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Insert</a:t>
            </a:r>
            <a:r>
              <a:rPr lang="en-US" baseline="0" dirty="0" smtClean="0"/>
              <a:t> screen shot of G2 and G.3</a:t>
            </a:r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39E85A-0C44-46E7-9C32-DF761F0656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  <p:sp>
        <p:nvSpPr>
          <p:cNvPr id="10650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Insert</a:t>
            </a:r>
            <a:r>
              <a:rPr lang="en-US" baseline="0" dirty="0" smtClean="0"/>
              <a:t> screen shot of G2 and G.3</a:t>
            </a:r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39E85A-0C44-46E7-9C32-DF761F0656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  <p:sp>
        <p:nvSpPr>
          <p:cNvPr id="10650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39E85A-0C44-46E7-9C32-DF761F0656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  <p:sp>
        <p:nvSpPr>
          <p:cNvPr id="10650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39E85A-0C44-46E7-9C32-DF761F0656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  <p:sp>
        <p:nvSpPr>
          <p:cNvPr id="10650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39E85A-0C44-46E7-9C32-DF761F0656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  <p:sp>
        <p:nvSpPr>
          <p:cNvPr id="10650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39E85A-0C44-46E7-9C32-DF761F0656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  <p:sp>
        <p:nvSpPr>
          <p:cNvPr id="10650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39E85A-0C44-46E7-9C32-DF761F0656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  <p:sp>
        <p:nvSpPr>
          <p:cNvPr id="10650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39E85A-0C44-46E7-9C32-DF761F0656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  <p:sp>
        <p:nvSpPr>
          <p:cNvPr id="10650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39E85A-0C44-46E7-9C32-DF761F0656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sp>
        <p:nvSpPr>
          <p:cNvPr id="10650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5C916-5958-408B-AC2B-DAF16C78C848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239511"/>
            <a:ext cx="5608320" cy="415591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714832-9938-4B8B-99A2-CA7D3832779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1B5131-E4E6-49C3-978C-55E91AC37AB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692150"/>
            <a:ext cx="4618038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386190"/>
            <a:ext cx="5608320" cy="415749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445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1B5131-E4E6-49C3-978C-55E91AC37AB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692150"/>
            <a:ext cx="4618038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386190"/>
            <a:ext cx="5608320" cy="415749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445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1B5131-E4E6-49C3-978C-55E91AC37AB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0150" y="692150"/>
            <a:ext cx="4618038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" y="4386190"/>
            <a:ext cx="5608320" cy="415749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4453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39E85A-0C44-46E7-9C32-DF761F0656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  <p:sp>
        <p:nvSpPr>
          <p:cNvPr id="10650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Insert</a:t>
            </a:r>
            <a:r>
              <a:rPr lang="en-US" baseline="0" dirty="0" smtClean="0"/>
              <a:t> screen shot of G2 and G.3</a:t>
            </a:r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39E85A-0C44-46E7-9C32-DF761F06566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  <p:sp>
        <p:nvSpPr>
          <p:cNvPr id="10650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44763"/>
            <a:ext cx="9144000" cy="3255962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667000"/>
            <a:ext cx="9144000" cy="2740025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478463"/>
            <a:ext cx="9144000" cy="23653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19650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150" dirty="0">
                <a:solidFill>
                  <a:srgbClr val="FFFFFF"/>
                </a:solidFill>
                <a:latin typeface="+mn-lt"/>
                <a:cs typeface="+mn-cs"/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8013" y="4260850"/>
            <a:ext cx="12192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150" dirty="0">
                <a:solidFill>
                  <a:srgbClr val="FFFFFF"/>
                </a:solidFill>
                <a:latin typeface="+mn-lt"/>
                <a:cs typeface="+mn-cs"/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2849563"/>
            <a:ext cx="91440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Presented By: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Name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Office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0" name="Picture 15" descr="Logos spaced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8563" y="5943600"/>
            <a:ext cx="4084637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0" y="609600"/>
            <a:ext cx="91440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00B050"/>
                </a:solidFill>
                <a:effectLst>
                  <a:outerShdw blurRad="508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Presentation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00B050"/>
                </a:solidFill>
                <a:effectLst>
                  <a:outerShdw blurRad="508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4958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25E03-6D98-4FA3-BF0D-B6DAB990DA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99054-D899-4867-8AD7-E146841500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9AD35-87E0-46F7-977A-745250EE13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A89E3-FCD2-4E7D-9F63-5AC3D0F04B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top_head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100" y="6400800"/>
            <a:ext cx="85471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top_head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7000"/>
            <a:ext cx="8559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ome_i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914400"/>
            <a:ext cx="66976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ni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19100"/>
            <a:ext cx="4876800" cy="17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o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" y="114300"/>
            <a:ext cx="7239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logo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6400800"/>
            <a:ext cx="3683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logo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6400800"/>
            <a:ext cx="3810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7772400" y="6400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OPERA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1295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267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67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49580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013"/>
            <a:ext cx="9144000" cy="1454150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8275"/>
            <a:ext cx="9144000" cy="1154113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563"/>
            <a:ext cx="8229600" cy="1111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BC45BD-B65F-43B1-8876-70C052497D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368425"/>
            <a:ext cx="9144000" cy="1492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07" r:id="rId3"/>
    <p:sldLayoutId id="2147483708" r:id="rId4"/>
    <p:sldLayoutId id="2147483709" r:id="rId5"/>
    <p:sldLayoutId id="2147483714" r:id="rId6"/>
    <p:sldLayoutId id="2147483715" r:id="rId7"/>
    <p:sldLayoutId id="2147483716" r:id="rId8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800" b="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Courier New" pitchFamily="49" charset="0"/>
        <a:buChar char="o"/>
        <a:defRPr sz="2600" b="1" kern="1200">
          <a:solidFill>
            <a:srgbClr val="00B05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CBCBFF"/>
        </a:buClr>
        <a:buFont typeface="Arial" charset="0"/>
        <a:buChar char="•"/>
        <a:defRPr sz="2400" b="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E36C09"/>
        </a:buClr>
        <a:buFont typeface="Arial" charset="0"/>
        <a:buChar char="•"/>
        <a:defRPr sz="2000" b="1" kern="1200">
          <a:solidFill>
            <a:srgbClr val="E46C0A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4BACC6"/>
        </a:buClr>
        <a:buFont typeface="Arial" charset="0"/>
        <a:buChar char="•"/>
        <a:defRPr b="1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81" name="Title Placeholder 21"/>
          <p:cNvSpPr>
            <a:spLocks noGrp="1"/>
          </p:cNvSpPr>
          <p:nvPr>
            <p:ph type="title"/>
          </p:nvPr>
        </p:nvSpPr>
        <p:spPr bwMode="auto">
          <a:xfrm>
            <a:off x="228600" y="152400"/>
            <a:ext cx="868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76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1600" y="101600"/>
            <a:ext cx="8940800" cy="6662057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chemeClr val="tx2"/>
        </a:buClr>
        <a:buFont typeface="Georgia" pitchFamily="18" charset="0"/>
        <a:buChar char="•"/>
        <a:defRPr sz="2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rgbClr val="00B050"/>
        </a:buClr>
        <a:buSzPct val="50000"/>
        <a:buFont typeface="Wingdings" pitchFamily="2" charset="2"/>
        <a:buChar char="q"/>
        <a:defRPr sz="2600" b="1" kern="1200">
          <a:solidFill>
            <a:srgbClr val="00B050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rgbClr val="E36C09"/>
        </a:buClr>
        <a:buFont typeface="Wingdings 2" pitchFamily="18" charset="2"/>
        <a:buChar char=""/>
        <a:defRPr sz="2200" b="1" kern="1200">
          <a:solidFill>
            <a:srgbClr val="E36C09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chemeClr val="tx2"/>
        </a:buClr>
        <a:buFont typeface="Georgia" pitchFamily="18" charset="0"/>
        <a:buChar char="▫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image003.jpg@01CCD111.FEB00720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grants/rppr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rants.nih.gov/support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wigglesc@od.nih.gov" TargetMode="External"/><Relationship Id="rId4" Type="http://schemas.openxmlformats.org/officeDocument/2006/relationships/hyperlink" Target="mailto:lindee@mail.nih.go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2"/>
          <p:cNvSpPr>
            <a:spLocks noGrp="1"/>
          </p:cNvSpPr>
          <p:nvPr>
            <p:ph type="body" idx="1"/>
          </p:nvPr>
        </p:nvSpPr>
        <p:spPr>
          <a:xfrm>
            <a:off x="571500" y="5029200"/>
            <a:ext cx="8001000" cy="54927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October 17, 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2012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288"/>
            <a:ext cx="9144000" cy="2514600"/>
          </a:xfrm>
          <a:prstGeom prst="rect">
            <a:avLst/>
          </a:prstGeom>
          <a:gradFill flip="none" rotWithShape="1">
            <a:gsLst>
              <a:gs pos="16000">
                <a:schemeClr val="bg2"/>
              </a:gs>
              <a:gs pos="100000">
                <a:srgbClr val="C0C0C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C057">
                    <a:alpha val="49804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0" y="2819400"/>
            <a:ext cx="2971800" cy="1524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838200"/>
            <a:ext cx="9144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smtClean="0">
                <a:ln w="18415" cmpd="sng">
                  <a:solidFill>
                    <a:srgbClr val="00B853"/>
                  </a:solidFill>
                  <a:prstDash val="solid"/>
                </a:ln>
                <a:solidFill>
                  <a:srgbClr val="00B853"/>
                </a:solidFill>
                <a:effectLst>
                  <a:outerShdw blurRad="50800" dist="38100" dir="5400000" algn="tl" rotWithShape="0">
                    <a:srgbClr val="0000FF">
                      <a:alpha val="64000"/>
                    </a:srgbClr>
                  </a:outerShdw>
                </a:effectLst>
                <a:latin typeface="Franklin Gothic Demi" pitchFamily="34" charset="0"/>
                <a:cs typeface="Arial" pitchFamily="34" charset="0"/>
              </a:rPr>
              <a:t>NIH RPPR Training Webinar for Grantees</a:t>
            </a:r>
            <a:endParaRPr lang="en-US" sz="5400" dirty="0">
              <a:ln w="18415" cmpd="sng">
                <a:solidFill>
                  <a:srgbClr val="00B853"/>
                </a:solidFill>
                <a:prstDash val="solid"/>
              </a:ln>
              <a:solidFill>
                <a:srgbClr val="00B853"/>
              </a:solidFill>
              <a:effectLst>
                <a:outerShdw blurRad="50800" dist="38100" dir="5400000" algn="tl" rotWithShape="0">
                  <a:srgbClr val="0000FF">
                    <a:alpha val="64000"/>
                  </a:srgbClr>
                </a:outerShdw>
              </a:effectLst>
              <a:latin typeface="Franklin Gothic Demi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3200400"/>
            <a:ext cx="6096000" cy="13542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cs typeface="+mn-cs"/>
              </a:rPr>
              <a:t>Carol Wigglesworth and Emily Linde</a:t>
            </a:r>
            <a:endParaRPr lang="en-US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+mn-lt"/>
                <a:cs typeface="+mn-cs"/>
              </a:rPr>
              <a:t>Office of Policy for Extramural Research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+mn-cs"/>
              </a:rPr>
              <a:t>Administration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n-lt"/>
                <a:cs typeface="+mn-cs"/>
              </a:rPr>
              <a:t>National Institutes of Health</a:t>
            </a:r>
            <a:endParaRPr lang="en-US" sz="200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 rot="-5400000">
            <a:off x="-959643" y="2864643"/>
            <a:ext cx="2533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 b="1" dirty="0">
                <a:latin typeface="Calibri" pitchFamily="34" charset="0"/>
              </a:rPr>
              <a:t>New RPPR</a:t>
            </a: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7172" name="Picture 13" descr="cid:image003.jpg@01CCD111.FEB00720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8494713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F5F8A08-5B18-438B-BB39-34D0D0787289}" type="slidenum">
              <a:rPr lang="en-US" smtClean="0">
                <a:solidFill>
                  <a:srgbClr val="898989"/>
                </a:solidFill>
                <a:latin typeface="Calibri" pitchFamily="34" charset="0"/>
              </a:rPr>
              <a:pPr eaLnBrk="1" hangingPunct="1"/>
              <a:t>10</a:t>
            </a:fld>
            <a:endParaRPr lang="en-US" smtClean="0">
              <a:solidFill>
                <a:srgbClr val="898989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8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/>
              <a:t>Dynamic Display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381000" y="1676400"/>
            <a:ext cx="8534400" cy="4953000"/>
          </a:xfrm>
        </p:spPr>
        <p:txBody>
          <a:bodyPr rtlCol="0">
            <a:normAutofit/>
          </a:bodyPr>
          <a:lstStyle/>
          <a:p>
            <a:pPr marL="457200" lvl="1" indent="0" algn="r" fontAlgn="auto">
              <a:spcAft>
                <a:spcPts val="0"/>
              </a:spcAft>
              <a:buFont typeface="Courier New" pitchFamily="49" charset="0"/>
              <a:buNone/>
              <a:defRPr/>
            </a:pPr>
            <a:endParaRPr lang="en-US" sz="2400" dirty="0" smtClean="0">
              <a:solidFill>
                <a:schemeClr val="accent3">
                  <a:lumMod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dirty="0"/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C76FD4-9D63-4387-9133-1D602FD115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22955" y="16002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00B853"/>
                  </a:solidFill>
                  <a:prstDash val="solid"/>
                </a:ln>
                <a:solidFill>
                  <a:srgbClr val="00B853"/>
                </a:solidFill>
                <a:latin typeface="Arial" pitchFamily="34" charset="0"/>
                <a:cs typeface="Arial" pitchFamily="34" charset="0"/>
              </a:rPr>
              <a:t>R01-like award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39" y="2438400"/>
            <a:ext cx="69627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8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/>
              <a:t>Dynamic Display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381000" y="1676400"/>
            <a:ext cx="8534400" cy="4953000"/>
          </a:xfrm>
        </p:spPr>
        <p:txBody>
          <a:bodyPr rtlCol="0">
            <a:normAutofit/>
          </a:bodyPr>
          <a:lstStyle/>
          <a:p>
            <a:pPr marL="457200" lvl="1" indent="0" algn="r" fontAlgn="auto">
              <a:spcAft>
                <a:spcPts val="0"/>
              </a:spcAft>
              <a:buFont typeface="Courier New" pitchFamily="49" charset="0"/>
              <a:buNone/>
              <a:defRPr/>
            </a:pPr>
            <a:endParaRPr lang="en-US" sz="2400" dirty="0" smtClean="0">
              <a:solidFill>
                <a:schemeClr val="accent3">
                  <a:lumMod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dirty="0"/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C76FD4-9D63-4387-9133-1D602FD115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2955" y="16002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8415" cmpd="sng">
                  <a:solidFill>
                    <a:srgbClr val="00B853"/>
                  </a:solidFill>
                  <a:prstDash val="solid"/>
                </a:ln>
                <a:solidFill>
                  <a:srgbClr val="00B853"/>
                </a:solidFill>
                <a:latin typeface="Arial" pitchFamily="34" charset="0"/>
                <a:cs typeface="Arial" pitchFamily="34" charset="0"/>
              </a:rPr>
              <a:t>Fellowship Award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62200"/>
            <a:ext cx="895282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6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/>
              <a:t>Progress Report Additional Materials - PRAM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381000" y="1676400"/>
            <a:ext cx="8534400" cy="4953000"/>
          </a:xfrm>
        </p:spPr>
        <p:txBody>
          <a:bodyPr rtlCol="0">
            <a:normAutofit/>
          </a:bodyPr>
          <a:lstStyle/>
          <a:p>
            <a:pPr marL="457200" lvl="1" indent="0" algn="r" fontAlgn="auto">
              <a:spcAft>
                <a:spcPts val="0"/>
              </a:spcAft>
              <a:buFont typeface="Courier New" pitchFamily="49" charset="0"/>
              <a:buNone/>
              <a:defRPr/>
            </a:pPr>
            <a:endParaRPr lang="en-US" sz="2400" dirty="0" smtClean="0">
              <a:solidFill>
                <a:schemeClr val="accent3">
                  <a:lumMod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dirty="0"/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C76FD4-9D63-4387-9133-1D602FD115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  <p:pic>
        <p:nvPicPr>
          <p:cNvPr id="7" name="Picture 6" descr="Status Result - List of Applications with a PRAM lin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8610600" cy="3276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727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/>
              <a:t>PRAM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381000" y="1676400"/>
            <a:ext cx="8534400" cy="4953000"/>
          </a:xfrm>
        </p:spPr>
        <p:txBody>
          <a:bodyPr rtlCol="0">
            <a:normAutofit/>
          </a:bodyPr>
          <a:lstStyle/>
          <a:p>
            <a:pPr marL="457200" lvl="1" indent="0" algn="r" fontAlgn="auto">
              <a:spcAft>
                <a:spcPts val="0"/>
              </a:spcAft>
              <a:buFont typeface="Courier New" pitchFamily="49" charset="0"/>
              <a:buNone/>
              <a:defRPr/>
            </a:pPr>
            <a:endParaRPr lang="en-US" sz="2400" dirty="0" smtClean="0">
              <a:solidFill>
                <a:schemeClr val="accent3">
                  <a:lumMod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dirty="0"/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C76FD4-9D63-4387-9133-1D602FD115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58" y="1069459"/>
            <a:ext cx="8059189" cy="566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15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/>
              <a:t>Summary of PRAM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381000" y="1600200"/>
            <a:ext cx="8534400" cy="5029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Link opened automatically when RPPR submitted with non-compliant publications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Access PRAM link from Status Screen</a:t>
            </a:r>
            <a:endParaRPr lang="en-US" sz="2400" dirty="0" smtClean="0">
              <a:solidFill>
                <a:schemeClr val="accent3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Allows for text entry of 2,000 characters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Route and submit functionality are identical to </a:t>
            </a:r>
            <a:r>
              <a:rPr lang="en-US" dirty="0">
                <a:solidFill>
                  <a:schemeClr val="accent3">
                    <a:lumMod val="25000"/>
                  </a:schemeClr>
                </a:solidFill>
              </a:rPr>
              <a:t>functionality </a:t>
            </a: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for RPPR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accent3">
                    <a:lumMod val="25000"/>
                  </a:schemeClr>
                </a:solidFill>
              </a:rPr>
              <a:t>Certification text when forwarding or submitting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Must be submitted by SO or PD/PI with submit authority</a:t>
            </a:r>
          </a:p>
          <a:p>
            <a:pPr marL="457200" lvl="1" indent="0" algn="r" fontAlgn="auto">
              <a:spcAft>
                <a:spcPts val="0"/>
              </a:spcAft>
              <a:buFont typeface="Courier New" pitchFamily="49" charset="0"/>
              <a:buNone/>
              <a:defRPr/>
            </a:pPr>
            <a:endParaRPr lang="en-US" sz="2400" dirty="0" smtClean="0">
              <a:solidFill>
                <a:schemeClr val="accent3">
                  <a:lumMod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dirty="0"/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C76FD4-9D63-4387-9133-1D602FD115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/>
              <a:t>Summary of New </a:t>
            </a:r>
            <a:br>
              <a:rPr lang="en-US" sz="3600" b="1" dirty="0" smtClean="0"/>
            </a:br>
            <a:r>
              <a:rPr lang="en-US" sz="3600" b="1" dirty="0" smtClean="0"/>
              <a:t>Information Requested 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381000" y="1600200"/>
            <a:ext cx="8534400" cy="50292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Competitive revisions/administrative supplements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3">
                    <a:lumMod val="25000"/>
                  </a:schemeClr>
                </a:solidFill>
              </a:rPr>
              <a:t>Specific location to report aims &amp; accomplishments (B.3)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Foreign Collaborations: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3">
                    <a:lumMod val="25000"/>
                  </a:schemeClr>
                </a:solidFill>
              </a:rPr>
              <a:t>Individual affiliation with foreign organization (D.1)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3">
                    <a:lumMod val="25000"/>
                  </a:schemeClr>
                </a:solidFill>
              </a:rPr>
              <a:t>Dollar amount of award spent in foreign country (E.4)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3">
                    <a:lumMod val="25000"/>
                  </a:schemeClr>
                </a:solidFill>
              </a:rPr>
              <a:t>Information about foreign components (G.9)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Participants – role on project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3">
                    <a:lumMod val="25000"/>
                  </a:schemeClr>
                </a:solidFill>
              </a:rPr>
              <a:t>New role-High School Student; slight rewording of other roles (D.1)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Level of Effort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3">
                    <a:lumMod val="25000"/>
                  </a:schemeClr>
                </a:solidFill>
              </a:rPr>
              <a:t>Prior approval request for reduction of &gt;25% for PD/PI or other individual designated on </a:t>
            </a:r>
            <a:r>
              <a:rPr lang="en-US" sz="2400" dirty="0" err="1" smtClean="0">
                <a:solidFill>
                  <a:schemeClr val="accent3">
                    <a:lumMod val="25000"/>
                  </a:schemeClr>
                </a:solidFill>
              </a:rPr>
              <a:t>NoA</a:t>
            </a:r>
            <a:r>
              <a:rPr lang="en-US" sz="2400" dirty="0" smtClean="0">
                <a:solidFill>
                  <a:schemeClr val="accent3">
                    <a:lumMod val="25000"/>
                  </a:schemeClr>
                </a:solidFill>
              </a:rPr>
              <a:t> (D.2.a)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Estimated unobligated balance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3">
                    <a:lumMod val="25000"/>
                  </a:schemeClr>
                </a:solidFill>
              </a:rPr>
              <a:t>Provide estimated amount and description of how funds will be spent (G.10)</a:t>
            </a:r>
          </a:p>
          <a:p>
            <a:pPr marL="457200" lvl="1" indent="0" algn="r" fontAlgn="auto">
              <a:spcAft>
                <a:spcPts val="0"/>
              </a:spcAft>
              <a:buFont typeface="Courier New" pitchFamily="49" charset="0"/>
              <a:buNone/>
              <a:defRPr/>
            </a:pPr>
            <a:endParaRPr lang="en-US" sz="2400" dirty="0" smtClean="0">
              <a:solidFill>
                <a:schemeClr val="accent3">
                  <a:lumMod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dirty="0"/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C76FD4-9D63-4387-9133-1D602FD115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/>
              <a:t>Points to Remember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381000" y="1676400"/>
            <a:ext cx="8534400" cy="49530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Grantees are encouraged to use and become familiar with the RPPR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Once initiated, the format selected (RPPR or </a:t>
            </a:r>
            <a:r>
              <a:rPr lang="en-US" dirty="0" err="1" smtClean="0">
                <a:solidFill>
                  <a:schemeClr val="accent3">
                    <a:lumMod val="25000"/>
                  </a:schemeClr>
                </a:solidFill>
              </a:rPr>
              <a:t>eSNAP</a:t>
            </a: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) must be completed or user must contact eRA </a:t>
            </a:r>
            <a:r>
              <a:rPr lang="en-US" dirty="0" err="1" smtClean="0">
                <a:solidFill>
                  <a:schemeClr val="accent3">
                    <a:lumMod val="25000"/>
                  </a:schemeClr>
                </a:solidFill>
              </a:rPr>
              <a:t>HelpDesk</a:t>
            </a: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 to change format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System checks for errors prior to submission; user cannot submit with errors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Only warning: publications non-compliant with Public Access Policy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system will generate </a:t>
            </a:r>
            <a:r>
              <a:rPr lang="en-US" dirty="0" err="1" smtClean="0">
                <a:solidFill>
                  <a:schemeClr val="accent3">
                    <a:lumMod val="25000"/>
                  </a:schemeClr>
                </a:solidFill>
              </a:rPr>
              <a:t>eNotification</a:t>
            </a:r>
            <a:endParaRPr lang="en-US" dirty="0" smtClean="0">
              <a:solidFill>
                <a:schemeClr val="accent3">
                  <a:lumMod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response to </a:t>
            </a:r>
            <a:r>
              <a:rPr lang="en-US" dirty="0" err="1" smtClean="0">
                <a:solidFill>
                  <a:schemeClr val="accent3">
                    <a:lumMod val="25000"/>
                  </a:schemeClr>
                </a:solidFill>
              </a:rPr>
              <a:t>eNotification</a:t>
            </a: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 may via PRAM link</a:t>
            </a:r>
          </a:p>
          <a:p>
            <a:pPr marL="457200" lvl="1" indent="0" algn="r" fontAlgn="auto">
              <a:spcAft>
                <a:spcPts val="0"/>
              </a:spcAft>
              <a:buFont typeface="Courier New" pitchFamily="49" charset="0"/>
              <a:buNone/>
              <a:defRPr/>
            </a:pPr>
            <a:endParaRPr lang="en-US" sz="2400" dirty="0" smtClean="0">
              <a:solidFill>
                <a:schemeClr val="accent3">
                  <a:lumMod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dirty="0"/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C76FD4-9D63-4387-9133-1D602FD115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/>
              <a:t>Points to Remember (continued)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381000" y="1676400"/>
            <a:ext cx="8534400" cy="495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Special characters not permitted in text boxes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will not display properly in final PDF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Disregard items marked “Not Applicable”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Round person months to nearest whole number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Follow instructions, e.g., only report   publications under </a:t>
            </a:r>
            <a:r>
              <a:rPr lang="en-US" smtClean="0">
                <a:solidFill>
                  <a:schemeClr val="accent3">
                    <a:lumMod val="25000"/>
                  </a:schemeClr>
                </a:solidFill>
              </a:rPr>
              <a:t>C.1 Publications </a:t>
            </a:r>
            <a:endParaRPr lang="en-US" dirty="0" smtClean="0">
              <a:solidFill>
                <a:schemeClr val="accent3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Fellows are often unfamiliar with eRA Commons modules and </a:t>
            </a:r>
            <a:r>
              <a:rPr lang="en-US" dirty="0" err="1" smtClean="0">
                <a:solidFill>
                  <a:schemeClr val="accent3">
                    <a:lumMod val="25000"/>
                  </a:schemeClr>
                </a:solidFill>
              </a:rPr>
              <a:t>MyNCBI</a:t>
            </a:r>
            <a:endParaRPr lang="en-US" dirty="0" smtClean="0">
              <a:solidFill>
                <a:schemeClr val="accent3">
                  <a:lumMod val="25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accent3">
                  <a:lumMod val="25000"/>
                </a:schemeClr>
              </a:solidFill>
            </a:endParaRPr>
          </a:p>
          <a:p>
            <a:pPr marL="457200" lvl="1" indent="0" algn="r" fontAlgn="auto">
              <a:spcAft>
                <a:spcPts val="0"/>
              </a:spcAft>
              <a:buFont typeface="Courier New" pitchFamily="49" charset="0"/>
              <a:buNone/>
              <a:defRPr/>
            </a:pPr>
            <a:endParaRPr lang="en-US" sz="2400" dirty="0" smtClean="0">
              <a:solidFill>
                <a:schemeClr val="accent3">
                  <a:lumMod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dirty="0"/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C76FD4-9D63-4387-9133-1D602FD115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/>
              <a:t>Information and Resources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457200" y="1905000"/>
            <a:ext cx="8382000" cy="495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RPPR Page:  </a:t>
            </a:r>
            <a:r>
              <a:rPr lang="en-US" sz="2000" dirty="0" smtClean="0">
                <a:solidFill>
                  <a:srgbClr val="00C057"/>
                </a:solidFill>
                <a:hlinkClick r:id="rId3"/>
              </a:rPr>
              <a:t>http://grants.nih.gov/grants/rppr/</a:t>
            </a:r>
            <a:r>
              <a:rPr lang="en-US" sz="2000" dirty="0" smtClean="0">
                <a:solidFill>
                  <a:srgbClr val="00C057"/>
                </a:solidFill>
              </a:rPr>
              <a:t>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Background Information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RPPR Instruction Guide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Screen shots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Archive of this training webinar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Relevant Guide Notices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Learn how the RPPR differs from </a:t>
            </a:r>
            <a:r>
              <a:rPr lang="en-US" dirty="0" err="1" smtClean="0">
                <a:solidFill>
                  <a:schemeClr val="accent3">
                    <a:lumMod val="25000"/>
                  </a:schemeClr>
                </a:solidFill>
              </a:rPr>
              <a:t>eSNAP</a:t>
            </a:r>
            <a:endParaRPr lang="en-US" dirty="0" smtClean="0">
              <a:solidFill>
                <a:schemeClr val="accent3">
                  <a:lumMod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accent3">
                  <a:lumMod val="25000"/>
                </a:schemeClr>
              </a:solidFill>
            </a:endParaRPr>
          </a:p>
          <a:p>
            <a:pPr marL="457200" lvl="1" indent="0" algn="r" fontAlgn="auto">
              <a:spcAft>
                <a:spcPts val="0"/>
              </a:spcAft>
              <a:buFont typeface="Courier New" pitchFamily="49" charset="0"/>
              <a:buNone/>
              <a:defRPr/>
            </a:pPr>
            <a:endParaRPr lang="en-US" sz="2400" dirty="0" smtClean="0">
              <a:solidFill>
                <a:schemeClr val="accent3">
                  <a:lumMod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dirty="0"/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C76FD4-9D63-4387-9133-1D602FD115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/>
              <a:t>Speakers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228600" y="1676400"/>
            <a:ext cx="8534400" cy="4953000"/>
          </a:xfrm>
        </p:spPr>
        <p:txBody>
          <a:bodyPr rtlCol="0">
            <a:normAutofit lnSpcReduction="10000"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sz="2400" dirty="0" smtClean="0">
              <a:solidFill>
                <a:schemeClr val="accent3">
                  <a:lumMod val="2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sz="2400" dirty="0">
              <a:solidFill>
                <a:schemeClr val="accent3">
                  <a:lumMod val="2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sz="2400" dirty="0" smtClean="0">
              <a:solidFill>
                <a:schemeClr val="accent3">
                  <a:lumMod val="2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accent3">
                    <a:lumMod val="25000"/>
                  </a:schemeClr>
                </a:solidFill>
              </a:rPr>
              <a:t>Emily Linde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accent3">
                    <a:lumMod val="25000"/>
                  </a:schemeClr>
                </a:solidFill>
              </a:rPr>
              <a:t>and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2400" dirty="0">
                <a:solidFill>
                  <a:schemeClr val="accent3">
                    <a:lumMod val="25000"/>
                  </a:schemeClr>
                </a:solidFill>
              </a:rPr>
              <a:t>Carol Wigglesworth 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sz="2400" dirty="0">
              <a:solidFill>
                <a:schemeClr val="accent3">
                  <a:lumMod val="2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sz="2400" dirty="0" smtClean="0">
              <a:solidFill>
                <a:schemeClr val="accent3">
                  <a:lumMod val="2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en-US" sz="2400" dirty="0">
              <a:solidFill>
                <a:schemeClr val="accent3">
                  <a:lumMod val="25000"/>
                </a:schemeClr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2400" dirty="0" smtClean="0">
                <a:solidFill>
                  <a:schemeClr val="accent3">
                    <a:lumMod val="25000"/>
                  </a:schemeClr>
                </a:solidFill>
              </a:rPr>
              <a:t>Grants Policy Analysts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2400" dirty="0" smtClean="0">
                <a:solidFill>
                  <a:schemeClr val="accent3">
                    <a:lumMod val="25000"/>
                  </a:schemeClr>
                </a:solidFill>
              </a:rPr>
              <a:t>Office of Policy for Extramural Research Administration</a:t>
            </a:r>
          </a:p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en-US" sz="2400" dirty="0" smtClean="0">
                <a:solidFill>
                  <a:schemeClr val="accent3">
                    <a:lumMod val="25000"/>
                  </a:schemeClr>
                </a:solidFill>
              </a:rPr>
              <a:t>National Institutes of Health</a:t>
            </a:r>
          </a:p>
          <a:p>
            <a:pPr marL="457200" lvl="1" indent="0" algn="r" fontAlgn="auto">
              <a:spcAft>
                <a:spcPts val="0"/>
              </a:spcAft>
              <a:buFont typeface="Courier New" pitchFamily="49" charset="0"/>
              <a:buNone/>
              <a:defRPr/>
            </a:pPr>
            <a:endParaRPr lang="en-US" sz="2400" dirty="0" smtClean="0">
              <a:solidFill>
                <a:schemeClr val="accent3">
                  <a:lumMod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dirty="0"/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C76FD4-9D63-4387-9133-1D602FD115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  <p:pic>
        <p:nvPicPr>
          <p:cNvPr id="1026" name="Picture 2" descr="C:\Users\lindee\Desktop\Emily Linde 2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30898"/>
            <a:ext cx="1905000" cy="331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05000"/>
            <a:ext cx="21050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50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/>
              <a:t>RPPR Contacts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381000" y="1676400"/>
            <a:ext cx="8534400" cy="495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System Issues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eRA Help Desk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/>
              <a:t>1-866-504-9552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>
                <a:hlinkClick r:id="rId3"/>
              </a:rPr>
              <a:t>g</a:t>
            </a:r>
            <a:r>
              <a:rPr lang="en-US" dirty="0" smtClean="0">
                <a:hlinkClick r:id="rId3"/>
              </a:rPr>
              <a:t>rants.nih.gov/support 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Content </a:t>
            </a:r>
            <a:r>
              <a:rPr lang="en-US" dirty="0" smtClean="0">
                <a:solidFill>
                  <a:schemeClr val="accent3">
                    <a:lumMod val="25000"/>
                  </a:schemeClr>
                </a:solidFill>
              </a:rPr>
              <a:t>Questions or Comments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Email </a:t>
            </a:r>
            <a:r>
              <a:rPr lang="en-US" dirty="0"/>
              <a:t>Emily Linde and Carol </a:t>
            </a:r>
            <a:r>
              <a:rPr lang="en-US" dirty="0" smtClean="0"/>
              <a:t>Wigglesworth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>
                <a:hlinkClick r:id="rId4"/>
              </a:rPr>
              <a:t>lindee@mail.nih.gov</a:t>
            </a:r>
            <a:r>
              <a:rPr lang="en-US" dirty="0"/>
              <a:t> </a:t>
            </a:r>
            <a:endParaRPr lang="en-US" dirty="0" smtClean="0"/>
          </a:p>
          <a:p>
            <a:pPr lvl="2" fontAlgn="auto">
              <a:spcAft>
                <a:spcPts val="0"/>
              </a:spcAft>
              <a:defRPr/>
            </a:pPr>
            <a:r>
              <a:rPr lang="en-US" dirty="0" smtClean="0">
                <a:hlinkClick r:id="rId5"/>
              </a:rPr>
              <a:t>wigglesc@od.nih.gov</a:t>
            </a:r>
            <a:endParaRPr lang="en-US" dirty="0"/>
          </a:p>
          <a:p>
            <a:pPr lvl="1" fontAlgn="auto">
              <a:spcAft>
                <a:spcPts val="0"/>
              </a:spcAft>
              <a:defRPr/>
            </a:pPr>
            <a:endParaRPr lang="en-US" dirty="0"/>
          </a:p>
          <a:p>
            <a:pPr marL="457200" lvl="1" indent="0" algn="r" fontAlgn="auto">
              <a:spcAft>
                <a:spcPts val="0"/>
              </a:spcAft>
              <a:buFont typeface="Courier New" pitchFamily="49" charset="0"/>
              <a:buNone/>
              <a:defRPr/>
            </a:pPr>
            <a:endParaRPr lang="en-US" sz="2400" dirty="0" smtClean="0">
              <a:solidFill>
                <a:schemeClr val="accent3">
                  <a:lumMod val="25000"/>
                </a:schemeClr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dirty="0"/>
          </a:p>
          <a:p>
            <a:pPr lvl="1" fontAlgn="auto"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CC76FD4-9D63-4387-9133-1D602FD115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1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72400" y="6553200"/>
            <a:ext cx="1371600" cy="155575"/>
          </a:xfrm>
          <a:prstGeom prst="rect">
            <a:avLst/>
          </a:prstGeom>
          <a:noFill/>
        </p:spPr>
        <p:txBody>
          <a:bodyPr/>
          <a:lstStyle/>
          <a:p>
            <a:fld id="{2B87EB76-2BA5-4ECF-9BA8-8DD851810A74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/>
              <a:t>Research Performance Progress Report Background</a:t>
            </a:r>
            <a:endParaRPr lang="en-US" sz="3200" dirty="0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7391400" cy="50292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Research Business Models Subcommittee effort, began 2004</a:t>
            </a:r>
            <a:endParaRPr lang="en-US" sz="2000" dirty="0" smtClean="0"/>
          </a:p>
          <a:p>
            <a:pPr eaLnBrk="1" hangingPunct="1"/>
            <a:r>
              <a:rPr lang="en-US" sz="2400" dirty="0" smtClean="0"/>
              <a:t>OMB RPPR Final Format</a:t>
            </a:r>
          </a:p>
          <a:p>
            <a:pPr lvl="1"/>
            <a:r>
              <a:rPr lang="en-US" sz="2000" dirty="0" smtClean="0"/>
              <a:t>April 2010 directive to agencies to implement</a:t>
            </a:r>
          </a:p>
          <a:p>
            <a:pPr lvl="1"/>
            <a:r>
              <a:rPr lang="en-US" sz="2000" dirty="0" smtClean="0"/>
              <a:t>Standardizes information required by agencies</a:t>
            </a:r>
          </a:p>
          <a:p>
            <a:pPr lvl="1"/>
            <a:r>
              <a:rPr lang="en-US" sz="2000" dirty="0" smtClean="0"/>
              <a:t>Reduces administrative burden and costs</a:t>
            </a:r>
          </a:p>
          <a:p>
            <a:pPr lvl="1"/>
            <a:r>
              <a:rPr lang="en-US" sz="2000" dirty="0" smtClean="0"/>
              <a:t>Eases comparison of outcomes across agencies</a:t>
            </a:r>
          </a:p>
          <a:p>
            <a:r>
              <a:rPr lang="en-US" sz="2400" dirty="0" smtClean="0"/>
              <a:t>NIH Implementation Plan</a:t>
            </a:r>
          </a:p>
          <a:p>
            <a:pPr lvl="1"/>
            <a:r>
              <a:rPr lang="en-US" sz="2000" dirty="0" smtClean="0"/>
              <a:t>Electronic format only</a:t>
            </a:r>
          </a:p>
          <a:p>
            <a:pPr lvl="1"/>
            <a:r>
              <a:rPr lang="en-US" sz="2000" dirty="0" smtClean="0"/>
              <a:t>Replaces PHS 2590, including use of eSNAP module, and 416-9 for Fellowships</a:t>
            </a:r>
          </a:p>
          <a:p>
            <a:pPr lvl="1"/>
            <a:r>
              <a:rPr lang="en-US" sz="2000" dirty="0" smtClean="0"/>
              <a:t>AHRQ, FDA and CDC partners will adopt</a:t>
            </a:r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pPr eaLnBrk="1" hangingPunct="1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93859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A89E3-FCD2-4E7D-9F63-5AC3D0F04B8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2209800" y="304800"/>
            <a:ext cx="4343400" cy="47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rPr>
              <a:t>NIH RPPR TIMELINE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304800" y="2514600"/>
            <a:ext cx="1257300" cy="2552700"/>
          </a:xfrm>
          <a:prstGeom prst="downArrowCallout">
            <a:avLst>
              <a:gd name="adj1" fmla="val 25000"/>
              <a:gd name="adj2" fmla="val 25000"/>
              <a:gd name="adj3" fmla="val 33838"/>
              <a:gd name="adj4" fmla="val 66667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RPPR Pilot with 7 grantee  Institutions begins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1676400" y="1600200"/>
            <a:ext cx="1371600" cy="3502025"/>
          </a:xfrm>
          <a:prstGeom prst="downArrowCallout">
            <a:avLst>
              <a:gd name="adj1" fmla="val 39241"/>
              <a:gd name="adj2" fmla="val 35634"/>
              <a:gd name="adj3" fmla="val 35899"/>
              <a:gd name="adj4" fmla="val 78093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All FDP institutions given early access to RPPR module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4038600" y="1143000"/>
            <a:ext cx="1952625" cy="3981450"/>
          </a:xfrm>
          <a:prstGeom prst="downArrowCallout">
            <a:avLst>
              <a:gd name="adj1" fmla="val 10833"/>
              <a:gd name="adj2" fmla="val 25000"/>
              <a:gd name="adj3" fmla="val 23250"/>
              <a:gd name="adj4" fmla="val 81644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All NIH grantees given access to RPPR module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Use of RPPR is OPTIONAL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Progress Report Additional Materials (PRAM) functionality available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7162800" y="2590800"/>
            <a:ext cx="1552575" cy="2286000"/>
          </a:xfrm>
          <a:prstGeom prst="downArrowCallout">
            <a:avLst>
              <a:gd name="adj1" fmla="val 31583"/>
              <a:gd name="adj2" fmla="val 25000"/>
              <a:gd name="adj3" fmla="val 24894"/>
              <a:gd name="adj4" fmla="val 75574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NIH mandates use of RPPR for all SNAP and F awards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57200" y="5181600"/>
            <a:ext cx="8305800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APRIL 2012            JUNE 2012        AUGUST 2012           OCTOBER 2012         JANUARY 2013             April 2013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                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257800" y="5715000"/>
            <a:ext cx="3733800" cy="1143000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RPPR for non SNAP awards TBD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72400" y="6553200"/>
            <a:ext cx="1371600" cy="155575"/>
          </a:xfrm>
          <a:prstGeom prst="rect">
            <a:avLst/>
          </a:prstGeom>
          <a:noFill/>
        </p:spPr>
        <p:txBody>
          <a:bodyPr/>
          <a:lstStyle/>
          <a:p>
            <a:fld id="{CFAB1DC6-4020-4A8A-8BC6-C0C9701726D3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Input on NIH RPPR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7772400" cy="4953000"/>
          </a:xfrm>
        </p:spPr>
        <p:txBody>
          <a:bodyPr/>
          <a:lstStyle/>
          <a:p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23" y="0"/>
            <a:ext cx="9144000" cy="700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42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RPPRs Available Now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2590800"/>
            <a:ext cx="7543800" cy="4870450"/>
          </a:xfrm>
        </p:spPr>
        <p:txBody>
          <a:bodyPr rtlCol="0">
            <a:normAutofit/>
          </a:bodyPr>
          <a:lstStyle/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dirty="0" smtClean="0"/>
          </a:p>
          <a:p>
            <a:pPr lvl="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000" dirty="0" smtClean="0"/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sz="2400" dirty="0" smtClean="0"/>
          </a:p>
          <a:p>
            <a:pPr lvl="1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127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418023-67C6-4B9C-9966-2BCA52475D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400" y="175260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endParaRPr lang="en-US" sz="20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745705"/>
              </p:ext>
            </p:extLst>
          </p:nvPr>
        </p:nvGraphicFramePr>
        <p:xfrm>
          <a:off x="312313" y="1828800"/>
          <a:ext cx="8382000" cy="4509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71800"/>
                <a:gridCol w="5410200"/>
              </a:tblGrid>
              <a:tr h="2109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Activity Codes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8799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R01-like SNAPs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D71, DP1, DP5, G08, G11, G13, P40, R00, R01, R03, R18, R21, R33, R34, R36, R37, R56, RC1, RC2, RL1, S10, S21, S22, SC1, SC2, SC3, UB1, UC2, UH1, UH2, UH3, </a:t>
                      </a:r>
                      <a:r>
                        <a:rPr lang="en-US" sz="2000" dirty="0" smtClean="0">
                          <a:effectLst/>
                        </a:rPr>
                        <a:t>UP5, P01, P20, P30, P40, P41, P50, PL1, R24, S11, U01, U10, U19, U24, U34, U54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867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Individual K SNAPs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effectLst/>
                        </a:rPr>
                        <a:t>K01, K02, K05, K06, </a:t>
                      </a:r>
                      <a:r>
                        <a:rPr lang="en-US" sz="2000" dirty="0" smtClean="0">
                          <a:effectLst/>
                        </a:rPr>
                        <a:t>K07, K08</a:t>
                      </a:r>
                      <a:r>
                        <a:rPr lang="en-US" sz="2000" dirty="0">
                          <a:effectLst/>
                        </a:rPr>
                        <a:t>, K18, K22, K23, K24, K25, K26, K99, KL1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62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Education SNAPs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D43, K30, R13, R25, RL5, T14, T36, U13, U2R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62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Fellowships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F05, F30, F31, F32, F33, F34, F37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620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SBIR/STTR</a:t>
                      </a:r>
                      <a:r>
                        <a:rPr lang="en-US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SNAPs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R41, R42, R43, R44, U43, U44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60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9A89E3-FCD2-4E7D-9F63-5AC3D0F04B8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29800" y="0"/>
            <a:ext cx="19354800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RPPR Structure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752600"/>
            <a:ext cx="8686800" cy="4870450"/>
          </a:xfrm>
        </p:spPr>
        <p:txBody>
          <a:bodyPr rtlCol="0">
            <a:normAutofit/>
          </a:bodyPr>
          <a:lstStyle/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dirty="0" smtClean="0"/>
          </a:p>
          <a:p>
            <a:pPr lvl="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000" dirty="0" smtClean="0"/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sz="2400" dirty="0" smtClean="0"/>
          </a:p>
          <a:p>
            <a:pPr lvl="1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127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418023-67C6-4B9C-9966-2BCA52475D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0" y="1676400"/>
            <a:ext cx="8763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en-US" sz="3600" dirty="0"/>
              <a:t>A.  Cover Page</a:t>
            </a:r>
          </a:p>
          <a:p>
            <a:pPr eaLnBrk="1" hangingPunct="1">
              <a:buNone/>
            </a:pPr>
            <a:r>
              <a:rPr lang="en-US" sz="3600" dirty="0"/>
              <a:t>B.  Accomplishments</a:t>
            </a:r>
          </a:p>
          <a:p>
            <a:pPr eaLnBrk="1" hangingPunct="1">
              <a:buNone/>
            </a:pPr>
            <a:r>
              <a:rPr lang="en-US" sz="3600" dirty="0"/>
              <a:t>C.  Products</a:t>
            </a:r>
          </a:p>
          <a:p>
            <a:pPr eaLnBrk="1" hangingPunct="1">
              <a:buNone/>
            </a:pPr>
            <a:r>
              <a:rPr lang="en-US" sz="3600" dirty="0"/>
              <a:t>D.  Participants</a:t>
            </a:r>
          </a:p>
          <a:p>
            <a:pPr eaLnBrk="1" hangingPunct="1">
              <a:buNone/>
            </a:pPr>
            <a:r>
              <a:rPr lang="en-US" sz="3600" dirty="0"/>
              <a:t>E.  Impact</a:t>
            </a:r>
          </a:p>
          <a:p>
            <a:pPr eaLnBrk="1" hangingPunct="1">
              <a:buNone/>
            </a:pPr>
            <a:r>
              <a:rPr lang="en-US" sz="3600" dirty="0"/>
              <a:t>F.  Changes</a:t>
            </a:r>
          </a:p>
          <a:p>
            <a:pPr eaLnBrk="1" hangingPunct="1">
              <a:buNone/>
            </a:pPr>
            <a:r>
              <a:rPr lang="en-US" sz="3600" dirty="0"/>
              <a:t>G. </a:t>
            </a:r>
            <a:r>
              <a:rPr lang="en-US" sz="3600" dirty="0" smtClean="0"/>
              <a:t>Special </a:t>
            </a:r>
            <a:r>
              <a:rPr lang="en-US" sz="3600" dirty="0"/>
              <a:t>(NIH) Reporting </a:t>
            </a:r>
            <a:r>
              <a:rPr lang="en-US" sz="3600" dirty="0" smtClean="0"/>
              <a:t> Requirements</a:t>
            </a:r>
            <a:endParaRPr lang="en-US" sz="3600" dirty="0"/>
          </a:p>
          <a:p>
            <a:pPr eaLnBrk="1" hangingPunct="1">
              <a:buNone/>
            </a:pPr>
            <a:r>
              <a:rPr lang="en-US" sz="3600" dirty="0"/>
              <a:t>H.  Budget – SF424 (R&amp;R) forms</a:t>
            </a:r>
          </a:p>
          <a:p>
            <a:pPr algn="ctr" fontAlgn="auto">
              <a:spcAft>
                <a:spcPts val="0"/>
              </a:spcAft>
              <a:defRPr/>
            </a:pPr>
            <a:endParaRPr lang="en-US" sz="2400" b="1" dirty="0">
              <a:ln w="13970" cmpd="sng">
                <a:solidFill>
                  <a:srgbClr val="FFFFFF"/>
                </a:solidFill>
                <a:prstDash val="solid"/>
              </a:ln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880"/>
            <a:ext cx="8229600" cy="111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b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2590800"/>
            <a:ext cx="7543800" cy="4870450"/>
          </a:xfrm>
        </p:spPr>
        <p:txBody>
          <a:bodyPr rtlCol="0">
            <a:normAutofit/>
          </a:bodyPr>
          <a:lstStyle/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dirty="0" smtClean="0"/>
          </a:p>
          <a:p>
            <a:pPr lvl="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000" dirty="0" smtClean="0"/>
          </a:p>
          <a:p>
            <a:pPr lvl="1" fontAlgn="auto">
              <a:lnSpc>
                <a:spcPct val="80000"/>
              </a:lnSpc>
              <a:spcAft>
                <a:spcPts val="0"/>
              </a:spcAft>
              <a:defRPr/>
            </a:pPr>
            <a:endParaRPr lang="en-US" sz="2400" dirty="0" smtClean="0"/>
          </a:p>
          <a:p>
            <a:pPr lvl="1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127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418023-67C6-4B9C-9966-2BCA52475D8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28800" y="2819400"/>
            <a:ext cx="5257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r>
              <a:rPr lang="en-US" sz="3600" b="1" dirty="0" smtClean="0"/>
              <a:t>LIVE DEMO OF RPPR in eRA Commons</a:t>
            </a:r>
            <a:endParaRPr lang="en-US" sz="2400" b="1" dirty="0">
              <a:ln w="13970" cmpd="sng">
                <a:solidFill>
                  <a:srgbClr val="FFFFFF"/>
                </a:solidFill>
                <a:prstDash val="solid"/>
              </a:ln>
              <a:solidFill>
                <a:schemeClr val="accent3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PPT 4 - Simple CD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00B0F0"/>
      </a:hlink>
      <a:folHlink>
        <a:srgbClr val="00B0F0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5400" dirty="0" smtClean="0">
            <a:ln w="18415" cmpd="sng">
              <a:solidFill>
                <a:srgbClr val="00B853"/>
              </a:solidFill>
              <a:prstDash val="solid"/>
            </a:ln>
            <a:solidFill>
              <a:srgbClr val="00B853"/>
            </a:solidFill>
            <a:effectLst>
              <a:outerShdw blurRad="50800" dist="38100" dir="5400000" algn="tl" rotWithShape="0">
                <a:srgbClr val="0000FF">
                  <a:alpha val="64000"/>
                </a:srgbClr>
              </a:outerShdw>
            </a:effectLst>
            <a:latin typeface="Franklin Gothic Demi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Urban">
  <a:themeElements>
    <a:clrScheme name="Custom 2">
      <a:dk1>
        <a:sysClr val="windowText" lastClr="000000"/>
      </a:dk1>
      <a:lt1>
        <a:sysClr val="window" lastClr="FFFFFF"/>
      </a:lt1>
      <a:dk2>
        <a:srgbClr val="00359E"/>
      </a:dk2>
      <a:lt2>
        <a:srgbClr val="EEECE1"/>
      </a:lt2>
      <a:accent1>
        <a:srgbClr val="00359E"/>
      </a:accent1>
      <a:accent2>
        <a:srgbClr val="00B050"/>
      </a:accent2>
      <a:accent3>
        <a:srgbClr val="CBCBFF"/>
      </a:accent3>
      <a:accent4>
        <a:srgbClr val="E36C09"/>
      </a:accent4>
      <a:accent5>
        <a:srgbClr val="4BACC6"/>
      </a:accent5>
      <a:accent6>
        <a:srgbClr val="F79646"/>
      </a:accent6>
      <a:hlink>
        <a:srgbClr val="FFC000"/>
      </a:hlink>
      <a:folHlink>
        <a:srgbClr val="FFC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7F7ED20-3E7F-448A-8B7D-3421F81531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4 - Simple CD</Template>
  <TotalTime>0</TotalTime>
  <Words>815</Words>
  <Application>Microsoft Office PowerPoint</Application>
  <PresentationFormat>On-screen Show (4:3)</PresentationFormat>
  <Paragraphs>183</Paragraphs>
  <Slides>20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PPT 4 - Simple CD</vt:lpstr>
      <vt:lpstr>1_Urban</vt:lpstr>
      <vt:lpstr>PowerPoint Presentation</vt:lpstr>
      <vt:lpstr>Speakers</vt:lpstr>
      <vt:lpstr>Research Performance Progress Report Background</vt:lpstr>
      <vt:lpstr>PowerPoint Presentation</vt:lpstr>
      <vt:lpstr>Input on NIH RPPR</vt:lpstr>
      <vt:lpstr>RPPRs Available Now</vt:lpstr>
      <vt:lpstr>PowerPoint Presentation</vt:lpstr>
      <vt:lpstr>RPPR Structure</vt:lpstr>
      <vt:lpstr>PowerPoint Presentation</vt:lpstr>
      <vt:lpstr>PowerPoint Presentation</vt:lpstr>
      <vt:lpstr>Dynamic Display</vt:lpstr>
      <vt:lpstr>Dynamic Display</vt:lpstr>
      <vt:lpstr>Progress Report Additional Materials - PRAM</vt:lpstr>
      <vt:lpstr>PRAM</vt:lpstr>
      <vt:lpstr>Summary of PRAM</vt:lpstr>
      <vt:lpstr>Summary of New  Information Requested </vt:lpstr>
      <vt:lpstr>Points to Remember</vt:lpstr>
      <vt:lpstr>Points to Remember (continued)</vt:lpstr>
      <vt:lpstr>Information and Resources</vt:lpstr>
      <vt:lpstr>RPPR 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NIH RPPR Training Webinar for Grantees  - 10/17/2012</dc:title>
  <dc:subject> NIH RPPR Training Webinar for Grantees  - 10/17/2012</dc:subject>
  <dc:creator/>
  <cp:keywords> NIH RPPR Training Webinar for Grantees  - 10/17/2012</cp:keywords>
  <cp:lastModifiedBy/>
  <cp:revision>1</cp:revision>
  <dcterms:created xsi:type="dcterms:W3CDTF">2012-02-09T04:50:23Z</dcterms:created>
  <dcterms:modified xsi:type="dcterms:W3CDTF">2014-08-11T17:49:23Z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