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97"/>
  </p:notesMasterIdLst>
  <p:handoutMasterIdLst>
    <p:handoutMasterId r:id="rId98"/>
  </p:handoutMasterIdLst>
  <p:sldIdLst>
    <p:sldId id="737" r:id="rId2"/>
    <p:sldId id="718" r:id="rId3"/>
    <p:sldId id="719" r:id="rId4"/>
    <p:sldId id="338" r:id="rId5"/>
    <p:sldId id="722" r:id="rId6"/>
    <p:sldId id="723" r:id="rId7"/>
    <p:sldId id="521" r:id="rId8"/>
    <p:sldId id="724" r:id="rId9"/>
    <p:sldId id="725" r:id="rId10"/>
    <p:sldId id="726" r:id="rId11"/>
    <p:sldId id="727" r:id="rId12"/>
    <p:sldId id="522" r:id="rId13"/>
    <p:sldId id="728" r:id="rId14"/>
    <p:sldId id="495" r:id="rId15"/>
    <p:sldId id="355" r:id="rId16"/>
    <p:sldId id="717" r:id="rId17"/>
    <p:sldId id="716" r:id="rId18"/>
    <p:sldId id="680" r:id="rId19"/>
    <p:sldId id="729" r:id="rId20"/>
    <p:sldId id="735" r:id="rId21"/>
    <p:sldId id="681" r:id="rId22"/>
    <p:sldId id="527" r:id="rId23"/>
    <p:sldId id="530" r:id="rId24"/>
    <p:sldId id="730" r:id="rId25"/>
    <p:sldId id="528" r:id="rId26"/>
    <p:sldId id="541" r:id="rId27"/>
    <p:sldId id="700" r:id="rId28"/>
    <p:sldId id="546" r:id="rId29"/>
    <p:sldId id="736" r:id="rId30"/>
    <p:sldId id="545" r:id="rId31"/>
    <p:sldId id="547" r:id="rId32"/>
    <p:sldId id="548" r:id="rId33"/>
    <p:sldId id="550" r:id="rId34"/>
    <p:sldId id="731" r:id="rId35"/>
    <p:sldId id="745" r:id="rId36"/>
    <p:sldId id="565" r:id="rId37"/>
    <p:sldId id="682" r:id="rId38"/>
    <p:sldId id="743" r:id="rId39"/>
    <p:sldId id="710" r:id="rId40"/>
    <p:sldId id="502" r:id="rId41"/>
    <p:sldId id="631" r:id="rId42"/>
    <p:sldId id="632" r:id="rId43"/>
    <p:sldId id="633" r:id="rId44"/>
    <p:sldId id="634" r:id="rId45"/>
    <p:sldId id="635" r:id="rId46"/>
    <p:sldId id="744" r:id="rId47"/>
    <p:sldId id="738" r:id="rId48"/>
    <p:sldId id="740" r:id="rId49"/>
    <p:sldId id="739" r:id="rId50"/>
    <p:sldId id="711" r:id="rId51"/>
    <p:sldId id="741" r:id="rId52"/>
    <p:sldId id="695" r:id="rId53"/>
    <p:sldId id="637" r:id="rId54"/>
    <p:sldId id="706" r:id="rId55"/>
    <p:sldId id="638" r:id="rId56"/>
    <p:sldId id="640" r:id="rId57"/>
    <p:sldId id="641" r:id="rId58"/>
    <p:sldId id="746" r:id="rId59"/>
    <p:sldId id="732" r:id="rId60"/>
    <p:sldId id="657" r:id="rId61"/>
    <p:sldId id="660" r:id="rId62"/>
    <p:sldId id="661" r:id="rId63"/>
    <p:sldId id="662" r:id="rId64"/>
    <p:sldId id="703" r:id="rId65"/>
    <p:sldId id="663" r:id="rId66"/>
    <p:sldId id="664" r:id="rId67"/>
    <p:sldId id="665" r:id="rId68"/>
    <p:sldId id="666" r:id="rId69"/>
    <p:sldId id="667" r:id="rId70"/>
    <p:sldId id="668" r:id="rId71"/>
    <p:sldId id="669" r:id="rId72"/>
    <p:sldId id="504" r:id="rId73"/>
    <p:sldId id="589" r:id="rId74"/>
    <p:sldId id="590" r:id="rId75"/>
    <p:sldId id="591" r:id="rId76"/>
    <p:sldId id="505" r:id="rId77"/>
    <p:sldId id="593" r:id="rId78"/>
    <p:sldId id="594" r:id="rId79"/>
    <p:sldId id="595" r:id="rId80"/>
    <p:sldId id="596" r:id="rId81"/>
    <p:sldId id="597" r:id="rId82"/>
    <p:sldId id="600" r:id="rId83"/>
    <p:sldId id="685" r:id="rId84"/>
    <p:sldId id="601" r:id="rId85"/>
    <p:sldId id="602" r:id="rId86"/>
    <p:sldId id="704" r:id="rId87"/>
    <p:sldId id="705" r:id="rId88"/>
    <p:sldId id="686" r:id="rId89"/>
    <p:sldId id="605" r:id="rId90"/>
    <p:sldId id="734" r:id="rId91"/>
    <p:sldId id="506" r:id="rId92"/>
    <p:sldId id="610" r:id="rId93"/>
    <p:sldId id="713" r:id="rId94"/>
    <p:sldId id="714" r:id="rId95"/>
    <p:sldId id="333" r:id="rId9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ton, Oliver B. (NIH/OD) [E]" initials="pb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1A2D61"/>
    <a:srgbClr val="2566C5"/>
    <a:srgbClr val="FFFF99"/>
    <a:srgbClr val="FFC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5" autoAdjust="0"/>
    <p:restoredTop sz="94427" autoAdjust="0"/>
  </p:normalViewPr>
  <p:slideViewPr>
    <p:cSldViewPr>
      <p:cViewPr>
        <p:scale>
          <a:sx n="110" d="100"/>
          <a:sy n="110" d="100"/>
        </p:scale>
        <p:origin x="-684" y="-360"/>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365AE3CC-4449-461C-B0C2-B3DD8B5F3E9E}" type="datetimeFigureOut">
              <a:rPr lang="en-US" smtClean="0"/>
              <a:pPr/>
              <a:t>9/10/2015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AC8269C5-5BE1-4632-8AAF-C66B0B6A5D64}" type="slidenum">
              <a:rPr lang="en-US" smtClean="0"/>
              <a:pPr/>
              <a:t>‹#›</a:t>
            </a:fld>
            <a:endParaRPr lang="en-US"/>
          </a:p>
        </p:txBody>
      </p:sp>
    </p:spTree>
    <p:extLst>
      <p:ext uri="{BB962C8B-B14F-4D97-AF65-F5344CB8AC3E}">
        <p14:creationId xmlns:p14="http://schemas.microsoft.com/office/powerpoint/2010/main" val="1309003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4486D18-FA1B-45B8-9A52-FA0E64D23513}" type="datetimeFigureOut">
              <a:rPr lang="en-US" smtClean="0"/>
              <a:pPr/>
              <a:t>9/10/2015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ADB469E-EF5C-4FB3-A519-76AB1430A321}" type="slidenum">
              <a:rPr lang="en-US" smtClean="0"/>
              <a:pPr/>
              <a:t>‹#›</a:t>
            </a:fld>
            <a:endParaRPr lang="en-US"/>
          </a:p>
        </p:txBody>
      </p:sp>
    </p:spTree>
    <p:extLst>
      <p:ext uri="{BB962C8B-B14F-4D97-AF65-F5344CB8AC3E}">
        <p14:creationId xmlns:p14="http://schemas.microsoft.com/office/powerpoint/2010/main" val="18722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469E-EF5C-4FB3-A519-76AB1430A321}" type="slidenum">
              <a:rPr lang="en-US" smtClean="0"/>
              <a:pPr/>
              <a:t>17</a:t>
            </a:fld>
            <a:endParaRPr lang="en-US"/>
          </a:p>
        </p:txBody>
      </p:sp>
    </p:spTree>
    <p:extLst>
      <p:ext uri="{BB962C8B-B14F-4D97-AF65-F5344CB8AC3E}">
        <p14:creationId xmlns:p14="http://schemas.microsoft.com/office/powerpoint/2010/main" val="37833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469E-EF5C-4FB3-A519-76AB1430A321}" type="slidenum">
              <a:rPr lang="en-US" smtClean="0"/>
              <a:pPr/>
              <a:t>18</a:t>
            </a:fld>
            <a:endParaRPr lang="en-US"/>
          </a:p>
        </p:txBody>
      </p:sp>
    </p:spTree>
    <p:extLst>
      <p:ext uri="{BB962C8B-B14F-4D97-AF65-F5344CB8AC3E}">
        <p14:creationId xmlns:p14="http://schemas.microsoft.com/office/powerpoint/2010/main" val="66186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95</a:t>
            </a:fld>
            <a:endParaRPr lang="en-US"/>
          </a:p>
        </p:txBody>
      </p:sp>
    </p:spTree>
    <p:extLst>
      <p:ext uri="{BB962C8B-B14F-4D97-AF65-F5344CB8AC3E}">
        <p14:creationId xmlns:p14="http://schemas.microsoft.com/office/powerpoint/2010/main" val="284159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3175CE-5B0E-4A4E-96A1-41FC7315B7D7}" type="slidenum">
              <a:rPr lang="en-US" smtClean="0"/>
              <a:pPr>
                <a:defRPr/>
              </a:pPr>
              <a:t>‹#›</a:t>
            </a:fld>
            <a:endParaRPr lang="en-US"/>
          </a:p>
        </p:txBody>
      </p:sp>
    </p:spTree>
    <p:extLst>
      <p:ext uri="{BB962C8B-B14F-4D97-AF65-F5344CB8AC3E}">
        <p14:creationId xmlns:p14="http://schemas.microsoft.com/office/powerpoint/2010/main" val="3615167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304800" y="152400"/>
            <a:ext cx="86106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4FD9C90-97FB-4E07-8171-7E3239C1F90D}" type="slidenum">
              <a:rPr lang="en-US" smtClean="0"/>
              <a:pPr>
                <a:defRPr/>
              </a:pPr>
              <a:t>‹#›</a:t>
            </a:fld>
            <a:endParaRPr lang="en-US"/>
          </a:p>
        </p:txBody>
      </p:sp>
      <p:pic>
        <p:nvPicPr>
          <p:cNvPr id="6" name="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685800"/>
            <a:ext cx="7416800" cy="5562599"/>
          </a:xfrm>
          <a:prstGeom prst="rect">
            <a:avLst/>
          </a:prstGeom>
        </p:spPr>
      </p:pic>
      <p:sp>
        <p:nvSpPr>
          <p:cNvPr id="7" name="Title 1"/>
          <p:cNvSpPr>
            <a:spLocks noGrp="1"/>
          </p:cNvSpPr>
          <p:nvPr>
            <p:ph type="ctrTitle" hasCustomPrompt="1"/>
          </p:nvPr>
        </p:nvSpPr>
        <p:spPr>
          <a:xfrm>
            <a:off x="1828800" y="1066800"/>
            <a:ext cx="5715000" cy="3809999"/>
          </a:xfrm>
        </p:spPr>
        <p:txBody>
          <a:bodyPr/>
          <a:lstStyle>
            <a:lvl1pPr algn="ctr">
              <a:defRPr sz="4400" baseline="0">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549435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978F33-71BB-4CFE-8B33-55E54A34A460}" type="slidenum">
              <a:rPr lang="en-US" smtClean="0"/>
              <a:pPr>
                <a:defRPr/>
              </a:pPr>
              <a:t>‹#›</a:t>
            </a:fld>
            <a:endParaRPr lang="en-US"/>
          </a:p>
        </p:txBody>
      </p:sp>
    </p:spTree>
    <p:extLst>
      <p:ext uri="{BB962C8B-B14F-4D97-AF65-F5344CB8AC3E}">
        <p14:creationId xmlns:p14="http://schemas.microsoft.com/office/powerpoint/2010/main" val="4064426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0345D0-6E21-4BB6-8AA5-039D800A1837}" type="slidenum">
              <a:rPr lang="en-US" smtClean="0"/>
              <a:pPr>
                <a:defRPr/>
              </a:pPr>
              <a:t>‹#›</a:t>
            </a:fld>
            <a:endParaRPr lang="en-US"/>
          </a:p>
        </p:txBody>
      </p:sp>
    </p:spTree>
    <p:extLst>
      <p:ext uri="{BB962C8B-B14F-4D97-AF65-F5344CB8AC3E}">
        <p14:creationId xmlns:p14="http://schemas.microsoft.com/office/powerpoint/2010/main" val="2318448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304328-7975-459E-94A5-B94B98B1E23E}" type="slidenum">
              <a:rPr lang="en-US" smtClean="0"/>
              <a:pPr>
                <a:defRPr/>
              </a:pPr>
              <a:t>‹#›</a:t>
            </a:fld>
            <a:endParaRPr lang="en-US"/>
          </a:p>
        </p:txBody>
      </p:sp>
    </p:spTree>
    <p:extLst>
      <p:ext uri="{BB962C8B-B14F-4D97-AF65-F5344CB8AC3E}">
        <p14:creationId xmlns:p14="http://schemas.microsoft.com/office/powerpoint/2010/main" val="664356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A583767-B5A8-49D6-8ED1-D7894A4DB4CE}" type="slidenum">
              <a:rPr lang="en-US" smtClean="0"/>
              <a:pPr>
                <a:defRPr/>
              </a:pPr>
              <a:t>‹#›</a:t>
            </a:fld>
            <a:endParaRPr lang="en-US"/>
          </a:p>
        </p:txBody>
      </p:sp>
    </p:spTree>
    <p:extLst>
      <p:ext uri="{BB962C8B-B14F-4D97-AF65-F5344CB8AC3E}">
        <p14:creationId xmlns:p14="http://schemas.microsoft.com/office/powerpoint/2010/main" val="165137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E7E03CE-3E98-412B-923F-88DE4298478D}" type="slidenum">
              <a:rPr lang="en-US" smtClean="0"/>
              <a:pPr>
                <a:defRPr/>
              </a:pPr>
              <a:t>‹#›</a:t>
            </a:fld>
            <a:endParaRPr lang="en-US"/>
          </a:p>
        </p:txBody>
      </p:sp>
    </p:spTree>
    <p:extLst>
      <p:ext uri="{BB962C8B-B14F-4D97-AF65-F5344CB8AC3E}">
        <p14:creationId xmlns:p14="http://schemas.microsoft.com/office/powerpoint/2010/main" val="447458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8871F8B-BBDC-4A74-BED3-BA846D1EA405}" type="slidenum">
              <a:rPr lang="en-US" smtClean="0"/>
              <a:pPr>
                <a:defRPr/>
              </a:pPr>
              <a:t>‹#›</a:t>
            </a:fld>
            <a:endParaRPr lang="en-US"/>
          </a:p>
        </p:txBody>
      </p:sp>
    </p:spTree>
    <p:extLst>
      <p:ext uri="{BB962C8B-B14F-4D97-AF65-F5344CB8AC3E}">
        <p14:creationId xmlns:p14="http://schemas.microsoft.com/office/powerpoint/2010/main" val="1961735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
        <p:nvSpPr>
          <p:cNvPr id="4" name="Rectangle 3"/>
          <p:cNvSpPr/>
          <p:nvPr userDrawn="1"/>
        </p:nvSpPr>
        <p:spPr>
          <a:xfrm>
            <a:off x="304800" y="5791200"/>
            <a:ext cx="3429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8CA65E-D8FA-48B3-9BAB-4466F8A5E3E1}" type="slidenum">
              <a:rPr lang="en-US" smtClean="0"/>
              <a:pPr>
                <a:defRPr/>
              </a:pPr>
              <a:t>‹#›</a:t>
            </a:fld>
            <a:endParaRPr lang="en-US"/>
          </a:p>
        </p:txBody>
      </p:sp>
    </p:spTree>
    <p:extLst>
      <p:ext uri="{BB962C8B-B14F-4D97-AF65-F5344CB8AC3E}">
        <p14:creationId xmlns:p14="http://schemas.microsoft.com/office/powerpoint/2010/main" val="1272648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839BDC-6CC2-486D-A6FA-9BF7D12B7F0F}" type="slidenum">
              <a:rPr lang="en-US" smtClean="0"/>
              <a:pPr>
                <a:defRPr/>
              </a:pPr>
              <a:t>‹#›</a:t>
            </a:fld>
            <a:endParaRPr lang="en-US"/>
          </a:p>
        </p:txBody>
      </p:sp>
    </p:spTree>
    <p:extLst>
      <p:ext uri="{BB962C8B-B14F-4D97-AF65-F5344CB8AC3E}">
        <p14:creationId xmlns:p14="http://schemas.microsoft.com/office/powerpoint/2010/main" val="3088287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Arial" charset="0"/>
                <a:cs typeface="Arial" charset="0"/>
              </a:defRPr>
            </a:lvl1pPr>
          </a:lstStyle>
          <a:p>
            <a:pPr>
              <a:defRPr/>
            </a:pPr>
            <a:fld id="{FD45338F-CEA5-4AE7-9B75-B4338CE3F1C7}" type="slidenum">
              <a:rPr lang="en-US" smtClean="0"/>
              <a:pPr>
                <a:defRPr/>
              </a:pPr>
              <a:t>‹#›</a:t>
            </a:fld>
            <a:endParaRPr lang="en-US"/>
          </a:p>
        </p:txBody>
      </p:sp>
      <p:pic>
        <p:nvPicPr>
          <p:cNvPr id="10" name="Picture 8" descr="logo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1716" y="5943600"/>
            <a:ext cx="520700" cy="525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IH_OER_Master_Logo_2Color.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980" y="5921943"/>
            <a:ext cx="2743200" cy="54684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mailto:cumminss@mail.nih.gov"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grants.nih.gov/grants/ElectronicReceipt/files/multi-project_application_image.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grants.nih.gov/grants/ElectronicReceipt/files/registration_handout.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grants.nih.gov/grants/ElectronicReceipt/avoiding_errors.htm" TargetMode="External"/><Relationship Id="rId2" Type="http://schemas.openxmlformats.org/officeDocument/2006/relationships/hyperlink" Target="http://grants.nih.gov/grants/ElectronicReceipt/communication.ht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grants.nih.gov/grants/electronicreceipt/files/ASSIST_eNotifications.pdf"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grants.nih.gov/grants/ElectronicReceipt/support.htm"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25.png"/><Relationship Id="rId2" Type="http://schemas.openxmlformats.org/officeDocument/2006/relationships/hyperlink" Target="https://public.era.nih.gov/assist" TargetMode="External"/><Relationship Id="rId1" Type="http://schemas.openxmlformats.org/officeDocument/2006/relationships/slideLayout" Target="../slideLayouts/slideLayout6.xml"/><Relationship Id="rId6" Type="http://schemas.openxmlformats.org/officeDocument/2006/relationships/hyperlink" Target="http://era.nih.gov/era_training/assist.cfm" TargetMode="External"/><Relationship Id="rId5" Type="http://schemas.openxmlformats.org/officeDocument/2006/relationships/hyperlink" Target="http://grants.nih.gov/grants/ElectronicReceipt/files/annotated_multi-project.pdf" TargetMode="External"/><Relationship Id="rId4" Type="http://schemas.openxmlformats.org/officeDocument/2006/relationships/hyperlink" Target="http://grants.nih.gov/grants/ElectronicReceipt/index.htm"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era.nih.gov/help/" TargetMode="External"/><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title="&quot;&quot;"/>
          <p:cNvSpPr/>
          <p:nvPr/>
        </p:nvSpPr>
        <p:spPr>
          <a:xfrm>
            <a:off x="304800" y="152400"/>
            <a:ext cx="855644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01524" y="559080"/>
            <a:ext cx="8763000" cy="1470025"/>
          </a:xfrm>
        </p:spPr>
        <p:txBody>
          <a:bodyPr/>
          <a:lstStyle/>
          <a:p>
            <a:pPr algn="ctr"/>
            <a:r>
              <a:rPr lang="en-US" sz="4000" dirty="0" smtClean="0">
                <a:solidFill>
                  <a:srgbClr val="006600"/>
                </a:solidFill>
              </a:rPr>
              <a:t>Preparing, Submitting &amp; Tracking </a:t>
            </a:r>
            <a:br>
              <a:rPr lang="en-US" sz="4000" dirty="0" smtClean="0">
                <a:solidFill>
                  <a:srgbClr val="006600"/>
                </a:solidFill>
              </a:rPr>
            </a:br>
            <a:r>
              <a:rPr lang="en-US" sz="4000" dirty="0" smtClean="0">
                <a:solidFill>
                  <a:srgbClr val="006600"/>
                </a:solidFill>
              </a:rPr>
              <a:t>Multi-project  Applications Using</a:t>
            </a:r>
            <a:r>
              <a:rPr lang="en-US" dirty="0">
                <a:solidFill>
                  <a:srgbClr val="0070C0"/>
                </a:solidFill>
              </a:rPr>
              <a:t/>
            </a:r>
            <a:br>
              <a:rPr lang="en-US" dirty="0">
                <a:solidFill>
                  <a:srgbClr val="0070C0"/>
                </a:solidFill>
              </a:rPr>
            </a:br>
            <a:endParaRPr lang="en-US" dirty="0"/>
          </a:p>
        </p:txBody>
      </p:sp>
      <p:sp>
        <p:nvSpPr>
          <p:cNvPr id="4" name="Slide Number Placeholder 3"/>
          <p:cNvSpPr>
            <a:spLocks noGrp="1"/>
          </p:cNvSpPr>
          <p:nvPr>
            <p:ph type="sldNum" sz="quarter" idx="10"/>
          </p:nvPr>
        </p:nvSpPr>
        <p:spPr/>
        <p:txBody>
          <a:bodyPr/>
          <a:lstStyle/>
          <a:p>
            <a:pPr>
              <a:defRPr/>
            </a:pPr>
            <a:fld id="{3F3175CE-5B0E-4A4E-96A1-41FC7315B7D7}" type="slidenum">
              <a:rPr lang="en-US" smtClean="0"/>
              <a:pPr>
                <a:defRPr/>
              </a:pPr>
              <a:t>1</a:t>
            </a:fld>
            <a:endParaRPr lang="en-US"/>
          </a:p>
        </p:txBody>
      </p:sp>
      <p:sp>
        <p:nvSpPr>
          <p:cNvPr id="3" name="Subtitle 2"/>
          <p:cNvSpPr>
            <a:spLocks noGrp="1"/>
          </p:cNvSpPr>
          <p:nvPr>
            <p:ph type="subTitle" idx="1"/>
          </p:nvPr>
        </p:nvSpPr>
        <p:spPr>
          <a:xfrm>
            <a:off x="3227862" y="6490114"/>
            <a:ext cx="2824235" cy="409819"/>
          </a:xfrm>
        </p:spPr>
        <p:txBody>
          <a:bodyPr/>
          <a:lstStyle/>
          <a:p>
            <a:r>
              <a:rPr lang="en-US" sz="1800" dirty="0" smtClean="0">
                <a:solidFill>
                  <a:schemeClr val="bg1"/>
                </a:solidFill>
              </a:rPr>
              <a:t>September 2015</a:t>
            </a:r>
            <a:endParaRPr lang="en-US" sz="2800" dirty="0">
              <a:solidFill>
                <a:schemeClr val="bg1"/>
              </a:solidFill>
            </a:endParaRPr>
          </a:p>
        </p:txBody>
      </p:sp>
      <p:grpSp>
        <p:nvGrpSpPr>
          <p:cNvPr id="5" name="Group 4" title="ASSIST Title"/>
          <p:cNvGrpSpPr/>
          <p:nvPr/>
        </p:nvGrpSpPr>
        <p:grpSpPr>
          <a:xfrm>
            <a:off x="-721152" y="1828800"/>
            <a:ext cx="9582400" cy="4795696"/>
            <a:chOff x="-720766" y="462104"/>
            <a:chExt cx="9582400" cy="4795696"/>
          </a:xfrm>
        </p:grpSpPr>
        <p:grpSp>
          <p:nvGrpSpPr>
            <p:cNvPr id="6" name="Stick_Figure7"/>
            <p:cNvGrpSpPr/>
            <p:nvPr/>
          </p:nvGrpSpPr>
          <p:grpSpPr>
            <a:xfrm>
              <a:off x="6848174" y="820329"/>
              <a:ext cx="2013460" cy="3604882"/>
              <a:chOff x="7187690" y="2046368"/>
              <a:chExt cx="2013460" cy="4072738"/>
            </a:xfrm>
          </p:grpSpPr>
          <p:pic>
            <p:nvPicPr>
              <p:cNvPr id="24" name="figure" title="ASSIST Tit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5" name="TextBox 24"/>
              <p:cNvSpPr txBox="1"/>
              <p:nvPr/>
            </p:nvSpPr>
            <p:spPr>
              <a:xfrm>
                <a:off x="7671874" y="2410917"/>
                <a:ext cx="665567" cy="1015663"/>
              </a:xfrm>
              <a:prstGeom prst="rect">
                <a:avLst/>
              </a:prstGeom>
              <a:noFill/>
            </p:spPr>
            <p:txBody>
              <a:bodyPr wrap="none" rtlCol="0">
                <a:spAutoFit/>
              </a:bodyPr>
              <a:lstStyle/>
              <a:p>
                <a:pPr algn="ctr"/>
                <a:r>
                  <a:rPr lang="en-US" sz="6000" dirty="0" smtClean="0">
                    <a:solidFill>
                      <a:schemeClr val="bg1">
                        <a:lumMod val="85000"/>
                      </a:schemeClr>
                    </a:solidFill>
                    <a:latin typeface="Arial Rounded MT Bold" pitchFamily="34" charset="0"/>
                  </a:rPr>
                  <a:t>T</a:t>
                </a:r>
                <a:endParaRPr lang="en-US" sz="6000" dirty="0">
                  <a:solidFill>
                    <a:schemeClr val="bg1">
                      <a:lumMod val="85000"/>
                    </a:schemeClr>
                  </a:solidFill>
                  <a:latin typeface="Arial Rounded MT Bold" pitchFamily="34" charset="0"/>
                </a:endParaRPr>
              </a:p>
            </p:txBody>
          </p:sp>
        </p:grpSp>
        <p:grpSp>
          <p:nvGrpSpPr>
            <p:cNvPr id="7" name="Group 6"/>
            <p:cNvGrpSpPr/>
            <p:nvPr/>
          </p:nvGrpSpPr>
          <p:grpSpPr>
            <a:xfrm>
              <a:off x="-720766" y="462104"/>
              <a:ext cx="8384297" cy="4795696"/>
              <a:chOff x="-720766" y="462103"/>
              <a:chExt cx="8384297" cy="4795696"/>
            </a:xfrm>
          </p:grpSpPr>
          <p:grpSp>
            <p:nvGrpSpPr>
              <p:cNvPr id="8" name="Stick_Figure1"/>
              <p:cNvGrpSpPr/>
              <p:nvPr/>
            </p:nvGrpSpPr>
            <p:grpSpPr>
              <a:xfrm>
                <a:off x="1241635" y="462103"/>
                <a:ext cx="2583528" cy="4109897"/>
                <a:chOff x="-38100" y="1944085"/>
                <a:chExt cx="2464039" cy="4380513"/>
              </a:xfrm>
            </p:grpSpPr>
            <p:pic>
              <p:nvPicPr>
                <p:cNvPr id="21"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2" name="TextBox 21"/>
                <p:cNvSpPr txBox="1"/>
                <p:nvPr/>
              </p:nvSpPr>
              <p:spPr>
                <a:xfrm rot="21372400">
                  <a:off x="220353" y="2274605"/>
                  <a:ext cx="737702" cy="1015663"/>
                </a:xfrm>
                <a:prstGeom prst="rect">
                  <a:avLst/>
                </a:prstGeom>
                <a:noFill/>
                <a:scene3d>
                  <a:camera prst="orthographicFront">
                    <a:rot lat="0" lon="0" rev="0"/>
                  </a:camera>
                  <a:lightRig rig="threePt" dir="t"/>
                </a:scene3d>
              </p:spPr>
              <p:txBody>
                <a:bodyPr wrap="none" rtlCol="0">
                  <a:spAutoFit/>
                </a:bodyPr>
                <a:lstStyle/>
                <a:p>
                  <a:pPr algn="ctr"/>
                  <a:r>
                    <a:rPr lang="en-US" sz="6000" dirty="0" smtClean="0">
                      <a:solidFill>
                        <a:schemeClr val="bg1">
                          <a:lumMod val="85000"/>
                        </a:schemeClr>
                      </a:solidFill>
                      <a:latin typeface="Arial Rounded MT Bold" pitchFamily="34" charset="0"/>
                    </a:rPr>
                    <a:t>A</a:t>
                  </a:r>
                  <a:endParaRPr lang="en-US" sz="6000" dirty="0">
                    <a:solidFill>
                      <a:schemeClr val="bg1">
                        <a:lumMod val="85000"/>
                      </a:schemeClr>
                    </a:solidFill>
                    <a:latin typeface="Arial Rounded MT Bold" pitchFamily="34" charset="0"/>
                  </a:endParaRPr>
                </a:p>
              </p:txBody>
            </p:sp>
            <p:sp>
              <p:nvSpPr>
                <p:cNvPr id="23" name="TextBox 22"/>
                <p:cNvSpPr txBox="1"/>
                <p:nvPr/>
              </p:nvSpPr>
              <p:spPr>
                <a:xfrm>
                  <a:off x="1342739" y="3075903"/>
                  <a:ext cx="770771" cy="958183"/>
                </a:xfrm>
                <a:prstGeom prst="rect">
                  <a:avLst/>
                </a:prstGeom>
                <a:noFill/>
                <a:scene3d>
                  <a:camera prst="orthographicFront">
                    <a:rot lat="0" lon="0" rev="0"/>
                  </a:camera>
                  <a:lightRig rig="threePt" dir="t"/>
                </a:scene3d>
              </p:spPr>
              <p:txBody>
                <a:bodyPr wrap="square" rtlCol="0">
                  <a:spAutoFit/>
                </a:bodyPr>
                <a:lstStyle/>
                <a:p>
                  <a:pPr algn="ctr"/>
                  <a:r>
                    <a:rPr lang="en-US" sz="6000" dirty="0" smtClean="0">
                      <a:solidFill>
                        <a:schemeClr val="bg1">
                          <a:lumMod val="85000"/>
                        </a:schemeClr>
                      </a:solidFill>
                      <a:latin typeface="Arial Rounded MT Bold" pitchFamily="34" charset="0"/>
                    </a:rPr>
                    <a:t>S</a:t>
                  </a:r>
                  <a:endParaRPr lang="en-US" sz="6000" dirty="0">
                    <a:solidFill>
                      <a:schemeClr val="bg1">
                        <a:lumMod val="85000"/>
                      </a:schemeClr>
                    </a:solidFill>
                    <a:latin typeface="Arial Rounded MT Bold" pitchFamily="34" charset="0"/>
                  </a:endParaRPr>
                </a:p>
              </p:txBody>
            </p:sp>
          </p:grpSp>
          <p:grpSp>
            <p:nvGrpSpPr>
              <p:cNvPr id="9" name="Stick_Figure5"/>
              <p:cNvGrpSpPr/>
              <p:nvPr/>
            </p:nvGrpSpPr>
            <p:grpSpPr>
              <a:xfrm>
                <a:off x="4402226" y="662408"/>
                <a:ext cx="1692811" cy="3424800"/>
                <a:chOff x="4143376" y="1999681"/>
                <a:chExt cx="1692811" cy="3869284"/>
              </a:xfrm>
            </p:grpSpPr>
            <p:pic>
              <p:nvPicPr>
                <p:cNvPr id="19"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0" name="TextBox 19"/>
                <p:cNvSpPr txBox="1"/>
                <p:nvPr/>
              </p:nvSpPr>
              <p:spPr>
                <a:xfrm>
                  <a:off x="4885917" y="2987339"/>
                  <a:ext cx="449162" cy="1107996"/>
                </a:xfrm>
                <a:prstGeom prst="rect">
                  <a:avLst/>
                </a:prstGeom>
                <a:noFill/>
              </p:spPr>
              <p:txBody>
                <a:bodyPr wrap="none" rtlCol="0">
                  <a:spAutoFit/>
                </a:bodyPr>
                <a:lstStyle/>
                <a:p>
                  <a:pPr algn="ctr"/>
                  <a:r>
                    <a:rPr lang="en-US" sz="6600" dirty="0" smtClean="0">
                      <a:solidFill>
                        <a:schemeClr val="bg1">
                          <a:lumMod val="85000"/>
                        </a:schemeClr>
                      </a:solidFill>
                      <a:latin typeface="Arial Rounded MT Bold" pitchFamily="34" charset="0"/>
                    </a:rPr>
                    <a:t>I</a:t>
                  </a:r>
                  <a:endParaRPr lang="en-US" sz="6600" dirty="0">
                    <a:solidFill>
                      <a:schemeClr val="bg1">
                        <a:lumMod val="85000"/>
                      </a:schemeClr>
                    </a:solidFill>
                    <a:latin typeface="Arial Rounded MT Bold" pitchFamily="34" charset="0"/>
                  </a:endParaRPr>
                </a:p>
              </p:txBody>
            </p:sp>
          </p:grpSp>
          <p:grpSp>
            <p:nvGrpSpPr>
              <p:cNvPr id="10" name="Group 9"/>
              <p:cNvGrpSpPr/>
              <p:nvPr/>
            </p:nvGrpSpPr>
            <p:grpSpPr>
              <a:xfrm>
                <a:off x="5593929" y="792951"/>
                <a:ext cx="2069602" cy="3448200"/>
                <a:chOff x="6113263" y="3657600"/>
                <a:chExt cx="2069602" cy="3448200"/>
              </a:xfrm>
            </p:grpSpPr>
            <p:pic>
              <p:nvPicPr>
                <p:cNvPr id="17"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18" name="TextBox 17"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1" name="Stick_Figure3"/>
              <p:cNvGrpSpPr/>
              <p:nvPr/>
            </p:nvGrpSpPr>
            <p:grpSpPr>
              <a:xfrm>
                <a:off x="3198122" y="541306"/>
                <a:ext cx="2134834" cy="3545902"/>
                <a:chOff x="2952750" y="1952057"/>
                <a:chExt cx="2128243" cy="4006104"/>
              </a:xfrm>
            </p:grpSpPr>
            <p:pic>
              <p:nvPicPr>
                <p:cNvPr id="15"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6" name="TextBox 15"/>
                <p:cNvSpPr txBox="1"/>
                <p:nvPr/>
              </p:nvSpPr>
              <p:spPr>
                <a:xfrm>
                  <a:off x="3661068" y="2717931"/>
                  <a:ext cx="554119"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2" name="Group 11"/>
              <p:cNvGrpSpPr/>
              <p:nvPr/>
            </p:nvGrpSpPr>
            <p:grpSpPr>
              <a:xfrm>
                <a:off x="-720766" y="1586508"/>
                <a:ext cx="3540166" cy="3671291"/>
                <a:chOff x="4679106" y="2417161"/>
                <a:chExt cx="3810000" cy="3333750"/>
              </a:xfrm>
            </p:grpSpPr>
            <p:pic>
              <p:nvPicPr>
                <p:cNvPr id="13" name="Picture 1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4" name="Picture 2" descr="C17251AC-E2EE-4B68-8F11-10BB0B1310C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27" name="Subtitle 2"/>
          <p:cNvSpPr txBox="1">
            <a:spLocks/>
          </p:cNvSpPr>
          <p:nvPr/>
        </p:nvSpPr>
        <p:spPr bwMode="auto">
          <a:xfrm>
            <a:off x="6324600" y="5867400"/>
            <a:ext cx="253664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tx1"/>
                </a:solidFill>
                <a:latin typeface="+mn-lt"/>
                <a:ea typeface="+mn-ea"/>
                <a:cs typeface="+mn-cs"/>
              </a:defRPr>
            </a:lvl1pPr>
            <a:lvl2pPr marL="457200" indent="0" algn="ctr" rtl="0" eaLnBrk="1" fontAlgn="base" hangingPunct="1">
              <a:spcBef>
                <a:spcPct val="20000"/>
              </a:spcBef>
              <a:spcAft>
                <a:spcPct val="0"/>
              </a:spcAft>
              <a:buNone/>
              <a:defRPr sz="2800">
                <a:solidFill>
                  <a:srgbClr val="003366"/>
                </a:solidFill>
                <a:latin typeface="+mn-lt"/>
                <a:cs typeface="+mn-cs"/>
              </a:defRPr>
            </a:lvl2pPr>
            <a:lvl3pPr marL="914400" indent="0" algn="ctr" rtl="0" eaLnBrk="1" fontAlgn="base" hangingPunct="1">
              <a:spcBef>
                <a:spcPct val="20000"/>
              </a:spcBef>
              <a:spcAft>
                <a:spcPct val="0"/>
              </a:spcAft>
              <a:buNone/>
              <a:defRPr sz="2400">
                <a:solidFill>
                  <a:schemeClr val="tx1"/>
                </a:solidFill>
                <a:latin typeface="+mn-lt"/>
                <a:cs typeface="+mn-cs"/>
              </a:defRPr>
            </a:lvl3pPr>
            <a:lvl4pPr marL="1371600" indent="0" algn="ctr" rtl="0" eaLnBrk="1" fontAlgn="base" hangingPunct="1">
              <a:spcBef>
                <a:spcPct val="20000"/>
              </a:spcBef>
              <a:spcAft>
                <a:spcPct val="0"/>
              </a:spcAft>
              <a:buNone/>
              <a:defRPr sz="2000">
                <a:solidFill>
                  <a:schemeClr val="tx1"/>
                </a:solidFill>
                <a:latin typeface="+mn-lt"/>
                <a:cs typeface="+mn-cs"/>
              </a:defRPr>
            </a:lvl4pPr>
            <a:lvl5pPr marL="1828800" indent="0" algn="ctr" rtl="0" eaLnBrk="1" fontAlgn="base" hangingPunct="1">
              <a:spcBef>
                <a:spcPct val="20000"/>
              </a:spcBef>
              <a:spcAft>
                <a:spcPct val="0"/>
              </a:spcAft>
              <a:buNone/>
              <a:defRPr sz="2000">
                <a:solidFill>
                  <a:schemeClr val="tx1"/>
                </a:solidFill>
                <a:latin typeface="+mn-lt"/>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algn="r"/>
            <a:r>
              <a:rPr lang="en-US" sz="1800" b="1" kern="0" dirty="0" smtClean="0"/>
              <a:t>Sheri Cummins</a:t>
            </a:r>
          </a:p>
          <a:p>
            <a:pPr algn="r"/>
            <a:r>
              <a:rPr lang="en-US" sz="1600" kern="0" dirty="0" smtClean="0">
                <a:hlinkClick r:id="rId9"/>
              </a:rPr>
              <a:t>cumminss@mail.nih.gov</a:t>
            </a:r>
            <a:r>
              <a:rPr lang="en-US" sz="1600" kern="0" dirty="0" smtClean="0"/>
              <a:t> </a:t>
            </a:r>
            <a:br>
              <a:rPr lang="en-US" sz="1600" kern="0" dirty="0" smtClean="0"/>
            </a:br>
            <a:endParaRPr lang="en-US" sz="2000" kern="0" dirty="0"/>
          </a:p>
        </p:txBody>
      </p:sp>
    </p:spTree>
    <p:extLst>
      <p:ext uri="{BB962C8B-B14F-4D97-AF65-F5344CB8AC3E}">
        <p14:creationId xmlns:p14="http://schemas.microsoft.com/office/powerpoint/2010/main" val="3775441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Multi-Project Application: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10</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smtClean="0">
                    <a:solidFill>
                      <a:prstClr val="black">
                        <a:lumMod val="75000"/>
                        <a:lumOff val="25000"/>
                      </a:prstClr>
                    </a:solidFill>
                  </a:rPr>
                  <a:t>Research Core 2</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title="each component type includes some number of components"/>
          <p:cNvGrpSpPr/>
          <p:nvPr/>
        </p:nvGrpSpPr>
        <p:grpSpPr>
          <a:xfrm>
            <a:off x="227343" y="2674938"/>
            <a:ext cx="8690611" cy="4106862"/>
            <a:chOff x="227343" y="2666575"/>
            <a:chExt cx="8690611" cy="4106862"/>
          </a:xfrm>
        </p:grpSpPr>
        <p:sp>
          <p:nvSpPr>
            <p:cNvPr id="14" name="Rounded Rectangle 13"/>
            <p:cNvSpPr/>
            <p:nvPr/>
          </p:nvSpPr>
          <p:spPr>
            <a:xfrm>
              <a:off x="5271679" y="2666575"/>
              <a:ext cx="3646275" cy="4106862"/>
            </a:xfrm>
            <a:prstGeom prst="roundRect">
              <a:avLst/>
            </a:prstGeom>
            <a:solidFill>
              <a:srgbClr val="FFFF99">
                <a:alpha val="25000"/>
              </a:srgbClr>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ular Callout 60" descr="Section IV. Application and Submission Information of NIH FOAs includes important guidance for preparing your application in ASSIST"/>
            <p:cNvSpPr/>
            <p:nvPr/>
          </p:nvSpPr>
          <p:spPr>
            <a:xfrm>
              <a:off x="227343" y="2913583"/>
              <a:ext cx="4929360" cy="3206836"/>
            </a:xfrm>
            <a:prstGeom prst="wedgeRoundRectCallout">
              <a:avLst>
                <a:gd name="adj1" fmla="val 59566"/>
                <a:gd name="adj2" fmla="val -2561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Some number of </a:t>
              </a:r>
              <a:r>
                <a:rPr lang="en-US" sz="2400" b="1" dirty="0" smtClean="0">
                  <a:solidFill>
                    <a:srgbClr val="002060"/>
                  </a:solidFill>
                </a:rPr>
                <a:t>components</a:t>
              </a:r>
              <a:r>
                <a:rPr lang="en-US" sz="2400" dirty="0" smtClean="0">
                  <a:solidFill>
                    <a:srgbClr val="002060"/>
                  </a:solidFill>
                </a:rPr>
                <a:t> within a </a:t>
              </a:r>
              <a:r>
                <a:rPr lang="en-US" sz="2400" b="1" dirty="0" smtClean="0">
                  <a:solidFill>
                    <a:srgbClr val="002060"/>
                  </a:solidFill>
                </a:rPr>
                <a:t>component type</a:t>
              </a:r>
              <a:endParaRPr lang="en-US" sz="2400" b="1" dirty="0">
                <a:solidFill>
                  <a:srgbClr val="002060"/>
                </a:solidFill>
              </a:endParaRPr>
            </a:p>
            <a:p>
              <a:pPr marL="342900" indent="-342900">
                <a:buFont typeface="Arial" panose="020B0604020202020204" pitchFamily="34" charset="0"/>
                <a:buChar char="•"/>
              </a:pPr>
              <a:r>
                <a:rPr lang="en-US" sz="2400" dirty="0" smtClean="0">
                  <a:solidFill>
                    <a:srgbClr val="002060"/>
                  </a:solidFill>
                </a:rPr>
                <a:t>Announcements </a:t>
              </a:r>
              <a:r>
                <a:rPr lang="en-US" sz="2400" dirty="0">
                  <a:solidFill>
                    <a:srgbClr val="002060"/>
                  </a:solidFill>
                </a:rPr>
                <a:t>will clearly indicate </a:t>
              </a:r>
              <a:r>
                <a:rPr lang="en-US" sz="2400" dirty="0" smtClean="0">
                  <a:solidFill>
                    <a:srgbClr val="002060"/>
                  </a:solidFill>
                </a:rPr>
                <a:t>the required minimum and/or maximum number of components expected</a:t>
              </a:r>
              <a:endParaRPr lang="en-US" sz="2400" dirty="0">
                <a:solidFill>
                  <a:srgbClr val="002060"/>
                </a:solidFill>
              </a:endParaRPr>
            </a:p>
          </p:txBody>
        </p:sp>
      </p:grpSp>
    </p:spTree>
    <p:extLst>
      <p:ext uri="{BB962C8B-B14F-4D97-AF65-F5344CB8AC3E}">
        <p14:creationId xmlns:p14="http://schemas.microsoft.com/office/powerpoint/2010/main" val="1260834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58" title="&quot;&quot;"/>
          <p:cNvGrpSpPr/>
          <p:nvPr/>
        </p:nvGrpSpPr>
        <p:grpSpPr>
          <a:xfrm>
            <a:off x="696433" y="4495800"/>
            <a:ext cx="1632433" cy="720803"/>
            <a:chOff x="3435965" y="2920644"/>
            <a:chExt cx="1632433" cy="720803"/>
          </a:xfrm>
        </p:grpSpPr>
        <p:sp>
          <p:nvSpPr>
            <p:cNvPr id="76" name="Round Same Side Corner Rectangle 75"/>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77" name="Rectangle 76"/>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B</a:t>
              </a:r>
              <a:endParaRPr lang="en-US" sz="1200" dirty="0" smtClean="0">
                <a:solidFill>
                  <a:prstClr val="black">
                    <a:lumMod val="75000"/>
                    <a:lumOff val="25000"/>
                  </a:prstClr>
                </a:solidFill>
              </a:endParaRPr>
            </a:p>
          </p:txBody>
        </p:sp>
      </p:grpSp>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Multi-project Application Forms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11</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smtClean="0">
                    <a:solidFill>
                      <a:prstClr val="black">
                        <a:lumMod val="75000"/>
                        <a:lumOff val="25000"/>
                      </a:prstClr>
                    </a:solidFill>
                  </a:rPr>
                  <a:t>Research Core 2</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74" name="Straight Connector 73" title="&quot;&quot;"/>
          <p:cNvCxnSpPr/>
          <p:nvPr/>
        </p:nvCxnSpPr>
        <p:spPr>
          <a:xfrm>
            <a:off x="1545199" y="4283226"/>
            <a:ext cx="785" cy="21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ounded Rectangle 86" title="&quot;&quot;"/>
          <p:cNvSpPr/>
          <p:nvPr/>
        </p:nvSpPr>
        <p:spPr>
          <a:xfrm>
            <a:off x="2222106" y="787851"/>
            <a:ext cx="4210048" cy="1325562"/>
          </a:xfrm>
          <a:prstGeom prst="roundRect">
            <a:avLst/>
          </a:prstGeom>
          <a:solidFill>
            <a:srgbClr val="FFFF99">
              <a:alpha val="25000"/>
            </a:srgbClr>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title="&quot;&quot;"/>
          <p:cNvGrpSpPr/>
          <p:nvPr/>
        </p:nvGrpSpPr>
        <p:grpSpPr>
          <a:xfrm>
            <a:off x="2209800" y="838200"/>
            <a:ext cx="6641493" cy="3460191"/>
            <a:chOff x="2209800" y="838200"/>
            <a:chExt cx="6641493" cy="3460191"/>
          </a:xfrm>
        </p:grpSpPr>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Group 59" title="overall component forms"/>
            <p:cNvGrpSpPr/>
            <p:nvPr/>
          </p:nvGrpSpPr>
          <p:grpSpPr>
            <a:xfrm>
              <a:off x="5215842" y="1671295"/>
              <a:ext cx="3635451" cy="2627096"/>
              <a:chOff x="-936111" y="2249703"/>
              <a:chExt cx="3635451" cy="2627096"/>
            </a:xfrm>
          </p:grpSpPr>
          <p:sp>
            <p:nvSpPr>
              <p:cNvPr id="61" name="Rounded Rectangular Callout 60"/>
              <p:cNvSpPr/>
              <p:nvPr/>
            </p:nvSpPr>
            <p:spPr>
              <a:xfrm>
                <a:off x="-936111" y="2249703"/>
                <a:ext cx="3635451" cy="2627096"/>
              </a:xfrm>
              <a:prstGeom prst="wedgeRoundRectCallout">
                <a:avLst>
                  <a:gd name="adj1" fmla="val -63729"/>
                  <a:gd name="adj2" fmla="val -43264"/>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362541" y="3911021"/>
                <a:ext cx="2869444" cy="754637"/>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191170" y="3987221"/>
                <a:ext cx="1920719" cy="369332"/>
              </a:xfrm>
              <a:prstGeom prst="rect">
                <a:avLst/>
              </a:prstGeom>
              <a:noFill/>
            </p:spPr>
            <p:txBody>
              <a:bodyPr wrap="none" rtlCol="0">
                <a:spAutoFit/>
              </a:bodyPr>
              <a:lstStyle/>
              <a:p>
                <a:r>
                  <a:rPr lang="en-US" dirty="0" smtClean="0"/>
                  <a:t>“Optional” Forms</a:t>
                </a:r>
                <a:endParaRPr lang="en-US" dirty="0"/>
              </a:p>
            </p:txBody>
          </p:sp>
          <p:sp>
            <p:nvSpPr>
              <p:cNvPr id="65" name="TextBox 64"/>
              <p:cNvSpPr txBox="1"/>
              <p:nvPr/>
            </p:nvSpPr>
            <p:spPr>
              <a:xfrm>
                <a:off x="-325114" y="4278626"/>
                <a:ext cx="2908990" cy="307777"/>
              </a:xfrm>
              <a:prstGeom prst="rect">
                <a:avLst/>
              </a:prstGeom>
              <a:noFill/>
            </p:spPr>
            <p:txBody>
              <a:bodyPr wrap="square" rtlCol="0">
                <a:spAutoFit/>
              </a:bodyPr>
              <a:lstStyle/>
              <a:p>
                <a:r>
                  <a:rPr lang="en-US" sz="1400" dirty="0" smtClean="0"/>
                  <a:t>PHS Additional Indirect Costs</a:t>
                </a:r>
                <a:endParaRPr lang="en-US" sz="1400" dirty="0"/>
              </a:p>
            </p:txBody>
          </p:sp>
          <p:sp>
            <p:nvSpPr>
              <p:cNvPr id="66" name="Rounded Rectangle 65"/>
              <p:cNvSpPr/>
              <p:nvPr/>
            </p:nvSpPr>
            <p:spPr>
              <a:xfrm>
                <a:off x="-833453" y="2387021"/>
                <a:ext cx="3021844"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p:cNvSpPr txBox="1"/>
              <p:nvPr/>
            </p:nvSpPr>
            <p:spPr>
              <a:xfrm>
                <a:off x="-285664" y="2374248"/>
                <a:ext cx="1838965" cy="369332"/>
              </a:xfrm>
              <a:prstGeom prst="rect">
                <a:avLst/>
              </a:prstGeom>
              <a:noFill/>
            </p:spPr>
            <p:txBody>
              <a:bodyPr wrap="none" rtlCol="0">
                <a:spAutoFit/>
              </a:bodyPr>
              <a:lstStyle/>
              <a:p>
                <a:r>
                  <a:rPr lang="en-US" dirty="0" smtClean="0"/>
                  <a:t>Required Forms</a:t>
                </a:r>
                <a:endParaRPr lang="en-US" dirty="0"/>
              </a:p>
            </p:txBody>
          </p:sp>
          <p:sp>
            <p:nvSpPr>
              <p:cNvPr id="69" name="TextBox 68"/>
              <p:cNvSpPr txBox="1"/>
              <p:nvPr/>
            </p:nvSpPr>
            <p:spPr>
              <a:xfrm>
                <a:off x="-720599" y="2691821"/>
                <a:ext cx="2908990" cy="1384995"/>
              </a:xfrm>
              <a:prstGeom prst="rect">
                <a:avLst/>
              </a:prstGeom>
              <a:noFill/>
            </p:spPr>
            <p:txBody>
              <a:bodyPr wrap="square" rtlCol="0">
                <a:spAutoFit/>
              </a:bodyPr>
              <a:lstStyle/>
              <a:p>
                <a:r>
                  <a:rPr lang="en-US" sz="1400" dirty="0" smtClean="0"/>
                  <a:t>SF424 (R&amp;R)</a:t>
                </a:r>
              </a:p>
              <a:p>
                <a:r>
                  <a:rPr lang="en-US" sz="1400" dirty="0" smtClean="0"/>
                  <a:t>Project/Performance Sites</a:t>
                </a:r>
              </a:p>
              <a:p>
                <a:r>
                  <a:rPr lang="en-US" sz="1400" dirty="0" smtClean="0"/>
                  <a:t>R&amp;R Other Project Info</a:t>
                </a:r>
              </a:p>
              <a:p>
                <a:r>
                  <a:rPr lang="en-US" sz="1400" dirty="0" smtClean="0"/>
                  <a:t>R&amp;R Senior/Key Persons</a:t>
                </a:r>
              </a:p>
              <a:p>
                <a:r>
                  <a:rPr lang="en-US" sz="1400" dirty="0" smtClean="0"/>
                  <a:t>PHS 398 Cover Page Supplement</a:t>
                </a:r>
              </a:p>
              <a:p>
                <a:r>
                  <a:rPr lang="en-US" sz="1400" dirty="0" smtClean="0"/>
                  <a:t>PHS 398 Research Plan</a:t>
                </a:r>
                <a:endParaRPr lang="en-US" sz="1400" dirty="0"/>
              </a:p>
            </p:txBody>
          </p:sp>
        </p:grpSp>
      </p:grpSp>
      <p:sp>
        <p:nvSpPr>
          <p:cNvPr id="89" name="Rounded Rectangle 88" title="&quot;&quot;"/>
          <p:cNvSpPr/>
          <p:nvPr/>
        </p:nvSpPr>
        <p:spPr>
          <a:xfrm>
            <a:off x="332936" y="2673138"/>
            <a:ext cx="2105024" cy="2605389"/>
          </a:xfrm>
          <a:prstGeom prst="roundRect">
            <a:avLst/>
          </a:prstGeom>
          <a:solidFill>
            <a:srgbClr val="FFFF99">
              <a:alpha val="25000"/>
            </a:srgbClr>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title="component forms"/>
          <p:cNvGrpSpPr/>
          <p:nvPr/>
        </p:nvGrpSpPr>
        <p:grpSpPr>
          <a:xfrm>
            <a:off x="2277527" y="3429000"/>
            <a:ext cx="3589873" cy="3383757"/>
            <a:chOff x="601127" y="4664800"/>
            <a:chExt cx="3589873" cy="3383757"/>
          </a:xfrm>
        </p:grpSpPr>
        <p:sp>
          <p:nvSpPr>
            <p:cNvPr id="80" name="Rounded Rectangular Callout 79"/>
            <p:cNvSpPr/>
            <p:nvPr/>
          </p:nvSpPr>
          <p:spPr>
            <a:xfrm>
              <a:off x="601127" y="4664800"/>
              <a:ext cx="3589873" cy="3383757"/>
            </a:xfrm>
            <a:prstGeom prst="wedgeRoundRectCallout">
              <a:avLst>
                <a:gd name="adj1" fmla="val -56710"/>
                <a:gd name="adj2" fmla="val -39622"/>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134527" y="6715153"/>
              <a:ext cx="2869444" cy="1134965"/>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1688238" y="6810470"/>
              <a:ext cx="1920719" cy="369332"/>
            </a:xfrm>
            <a:prstGeom prst="rect">
              <a:avLst/>
            </a:prstGeom>
            <a:noFill/>
          </p:spPr>
          <p:txBody>
            <a:bodyPr wrap="none" rtlCol="0">
              <a:spAutoFit/>
            </a:bodyPr>
            <a:lstStyle/>
            <a:p>
              <a:r>
                <a:rPr lang="en-US" dirty="0" smtClean="0"/>
                <a:t>“Optional” Forms</a:t>
              </a:r>
              <a:endParaRPr lang="en-US" dirty="0"/>
            </a:p>
          </p:txBody>
        </p:sp>
        <p:sp>
          <p:nvSpPr>
            <p:cNvPr id="83" name="TextBox 82"/>
            <p:cNvSpPr txBox="1"/>
            <p:nvPr/>
          </p:nvSpPr>
          <p:spPr>
            <a:xfrm>
              <a:off x="1171954" y="7101875"/>
              <a:ext cx="2908990" cy="738664"/>
            </a:xfrm>
            <a:prstGeom prst="rect">
              <a:avLst/>
            </a:prstGeom>
            <a:noFill/>
          </p:spPr>
          <p:txBody>
            <a:bodyPr wrap="square" rtlCol="0">
              <a:spAutoFit/>
            </a:bodyPr>
            <a:lstStyle/>
            <a:p>
              <a:r>
                <a:rPr lang="en-US" sz="1400" dirty="0" smtClean="0"/>
                <a:t>R&amp;R </a:t>
              </a:r>
              <a:r>
                <a:rPr lang="en-US" sz="1400" dirty="0" err="1" smtClean="0"/>
                <a:t>Subaward</a:t>
              </a:r>
              <a:r>
                <a:rPr lang="en-US" sz="1400" dirty="0" smtClean="0"/>
                <a:t> Budget</a:t>
              </a:r>
            </a:p>
            <a:p>
              <a:r>
                <a:rPr lang="en-US" sz="1400" dirty="0" smtClean="0"/>
                <a:t>Planned Enrollment Report</a:t>
              </a:r>
            </a:p>
            <a:p>
              <a:r>
                <a:rPr lang="en-US" sz="1400" dirty="0" smtClean="0"/>
                <a:t>Cumulative Inclusion Enrollment</a:t>
              </a:r>
              <a:endParaRPr lang="en-US" sz="1400" dirty="0"/>
            </a:p>
          </p:txBody>
        </p:sp>
        <p:sp>
          <p:nvSpPr>
            <p:cNvPr id="84" name="Rounded Rectangle 83"/>
            <p:cNvSpPr/>
            <p:nvPr/>
          </p:nvSpPr>
          <p:spPr>
            <a:xfrm>
              <a:off x="737279" y="4802119"/>
              <a:ext cx="3021844" cy="200178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1285068" y="4789346"/>
              <a:ext cx="1838965" cy="369332"/>
            </a:xfrm>
            <a:prstGeom prst="rect">
              <a:avLst/>
            </a:prstGeom>
            <a:noFill/>
          </p:spPr>
          <p:txBody>
            <a:bodyPr wrap="none" rtlCol="0">
              <a:spAutoFit/>
            </a:bodyPr>
            <a:lstStyle/>
            <a:p>
              <a:r>
                <a:rPr lang="en-US" dirty="0" smtClean="0"/>
                <a:t>Required Forms</a:t>
              </a:r>
              <a:endParaRPr lang="en-US" dirty="0"/>
            </a:p>
          </p:txBody>
        </p:sp>
        <p:sp>
          <p:nvSpPr>
            <p:cNvPr id="86" name="TextBox 85"/>
            <p:cNvSpPr txBox="1"/>
            <p:nvPr/>
          </p:nvSpPr>
          <p:spPr>
            <a:xfrm>
              <a:off x="850133" y="5106919"/>
              <a:ext cx="2908990" cy="1600438"/>
            </a:xfrm>
            <a:prstGeom prst="rect">
              <a:avLst/>
            </a:prstGeom>
            <a:noFill/>
          </p:spPr>
          <p:txBody>
            <a:bodyPr wrap="square" rtlCol="0">
              <a:spAutoFit/>
            </a:bodyPr>
            <a:lstStyle/>
            <a:p>
              <a:r>
                <a:rPr lang="en-US" sz="1400" dirty="0" smtClean="0"/>
                <a:t>SF424 (R&amp;R)</a:t>
              </a:r>
            </a:p>
            <a:p>
              <a:r>
                <a:rPr lang="en-US" sz="1400" dirty="0" smtClean="0"/>
                <a:t>Project/Performance Sites</a:t>
              </a:r>
            </a:p>
            <a:p>
              <a:r>
                <a:rPr lang="en-US" sz="1400" dirty="0" smtClean="0"/>
                <a:t>R&amp;R Other Project Info</a:t>
              </a:r>
            </a:p>
            <a:p>
              <a:r>
                <a:rPr lang="en-US" sz="1400" dirty="0" smtClean="0"/>
                <a:t>R&amp;R Senior/Key Persons</a:t>
              </a:r>
            </a:p>
            <a:p>
              <a:r>
                <a:rPr lang="en-US" sz="1400" dirty="0" smtClean="0"/>
                <a:t>PHS 398 Cover Page Supplement</a:t>
              </a:r>
            </a:p>
            <a:p>
              <a:r>
                <a:rPr lang="en-US" sz="1400" dirty="0" smtClean="0"/>
                <a:t>PHS 398 Research Plan</a:t>
              </a:r>
            </a:p>
            <a:p>
              <a:r>
                <a:rPr lang="en-US" sz="1400" dirty="0" smtClean="0"/>
                <a:t>R&amp;R Budget</a:t>
              </a:r>
              <a:endParaRPr lang="en-US" sz="1400" dirty="0"/>
            </a:p>
          </p:txBody>
        </p:sp>
      </p:grpSp>
    </p:spTree>
    <p:extLst>
      <p:ext uri="{BB962C8B-B14F-4D97-AF65-F5344CB8AC3E}">
        <p14:creationId xmlns:p14="http://schemas.microsoft.com/office/powerpoint/2010/main" val="26298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idx="1"/>
          </p:nvPr>
        </p:nvSpPr>
        <p:spPr>
          <a:xfrm>
            <a:off x="457200" y="1143000"/>
            <a:ext cx="8382000" cy="4800600"/>
          </a:xfrm>
        </p:spPr>
        <p:txBody>
          <a:bodyPr/>
          <a:lstStyle/>
          <a:p>
            <a:pPr marL="0" indent="0">
              <a:buNone/>
            </a:pPr>
            <a:r>
              <a:rPr lang="en-US" sz="2800" dirty="0" smtClean="0"/>
              <a:t>Understand how your application image will be assembled by NIH for funding consideration</a:t>
            </a:r>
            <a:br>
              <a:rPr lang="en-US" sz="2800" dirty="0" smtClean="0"/>
            </a:br>
            <a:endParaRPr lang="en-US" sz="1800" dirty="0" smtClean="0"/>
          </a:p>
          <a:p>
            <a:pPr lvl="1"/>
            <a:r>
              <a:rPr lang="en-US" sz="2400" dirty="0" smtClean="0"/>
              <a:t>The Overall component is presented first</a:t>
            </a:r>
          </a:p>
          <a:p>
            <a:pPr lvl="2"/>
            <a:r>
              <a:rPr lang="en-US" sz="2000" dirty="0" smtClean="0"/>
              <a:t>Including system-generated data summaries</a:t>
            </a:r>
            <a:br>
              <a:rPr lang="en-US" sz="2000" dirty="0" smtClean="0"/>
            </a:br>
            <a:endParaRPr lang="en-US" sz="2000" dirty="0" smtClean="0"/>
          </a:p>
          <a:p>
            <a:pPr lvl="1"/>
            <a:r>
              <a:rPr lang="en-US" sz="2400" dirty="0" smtClean="0"/>
              <a:t>Additional component types are presented in alphabetical order (e.g., </a:t>
            </a:r>
            <a:r>
              <a:rPr lang="en-US" sz="2400" u="sng" dirty="0" smtClean="0"/>
              <a:t>C</a:t>
            </a:r>
            <a:r>
              <a:rPr lang="en-US" sz="2400" dirty="0" smtClean="0"/>
              <a:t>ores before </a:t>
            </a:r>
            <a:r>
              <a:rPr lang="en-US" sz="2400" u="sng" dirty="0" smtClean="0"/>
              <a:t>P</a:t>
            </a:r>
            <a:r>
              <a:rPr lang="en-US" sz="2400" dirty="0" smtClean="0"/>
              <a:t>rojects)</a:t>
            </a:r>
          </a:p>
          <a:p>
            <a:pPr lvl="2"/>
            <a:r>
              <a:rPr lang="en-US" sz="2000" dirty="0" smtClean="0"/>
              <a:t>Components of the same type are grouped together</a:t>
            </a:r>
          </a:p>
          <a:p>
            <a:pPr lvl="2"/>
            <a:r>
              <a:rPr lang="en-US" sz="2000" dirty="0" smtClean="0"/>
              <a:t>Components are identified by type and sequential number (e.g., Core-001, Core-002)</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12</a:t>
            </a:fld>
            <a:endParaRPr lang="en-US"/>
          </a:p>
        </p:txBody>
      </p:sp>
      <p:sp>
        <p:nvSpPr>
          <p:cNvPr id="5" name="Text Box 4"/>
          <p:cNvSpPr txBox="1">
            <a:spLocks noChangeArrowheads="1"/>
          </p:cNvSpPr>
          <p:nvPr/>
        </p:nvSpPr>
        <p:spPr bwMode="auto">
          <a:xfrm>
            <a:off x="384810" y="5842343"/>
            <a:ext cx="8301990" cy="954101"/>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Multi-project application assembly document"/>
              </a:rPr>
              <a:t>http://grants.nih.gov/grants/ElectronicReceipt/files/multi-project_application_image.pdf </a:t>
            </a:r>
            <a:endParaRPr lang="en-US" b="1" dirty="0">
              <a:solidFill>
                <a:srgbClr val="C00000"/>
              </a:solidFill>
              <a:cs typeface="Arial" charset="0"/>
            </a:endParaRPr>
          </a:p>
        </p:txBody>
      </p:sp>
      <p:pic>
        <p:nvPicPr>
          <p:cNvPr id="6" name="Picture 5" title="&quot;&quot;"/>
          <p:cNvPicPr>
            <a:picLocks noChangeAspect="1"/>
          </p:cNvPicPr>
          <p:nvPr/>
        </p:nvPicPr>
        <p:blipFill>
          <a:blip r:embed="rId3" cstate="print"/>
          <a:stretch>
            <a:fillRect/>
          </a:stretch>
        </p:blipFill>
        <p:spPr>
          <a:xfrm>
            <a:off x="76200" y="5498662"/>
            <a:ext cx="1447800" cy="1664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13</a:t>
            </a:fld>
            <a:endParaRPr lang="en-US"/>
          </a:p>
        </p:txBody>
      </p:sp>
      <p:grpSp>
        <p:nvGrpSpPr>
          <p:cNvPr id="4" name="Group 3" title="Find opportunity"/>
          <p:cNvGrpSpPr/>
          <p:nvPr/>
        </p:nvGrpSpPr>
        <p:grpSpPr>
          <a:xfrm>
            <a:off x="0" y="1368189"/>
            <a:ext cx="1916906" cy="2371903"/>
            <a:chOff x="0" y="1368189"/>
            <a:chExt cx="1916906" cy="2371903"/>
          </a:xfrm>
        </p:grpSpPr>
        <p:sp>
          <p:nvSpPr>
            <p:cNvPr id="5" name="Right Arrow Callout 4" title="&quot;&quot;"/>
            <p:cNvSpPr/>
            <p:nvPr/>
          </p:nvSpPr>
          <p:spPr>
            <a:xfrm>
              <a:off x="381000" y="3081867"/>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6" name="Straight Connector 5" title="&quot;&quot;"/>
            <p:cNvCxnSpPr/>
            <p:nvPr/>
          </p:nvCxnSpPr>
          <p:spPr>
            <a:xfrm flipV="1">
              <a:off x="990600" y="2434989"/>
              <a:ext cx="0" cy="66976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TextBox 38" title="&quot;&quot;"/>
            <p:cNvSpPr txBox="1"/>
            <p:nvPr/>
          </p:nvSpPr>
          <p:spPr>
            <a:xfrm>
              <a:off x="0" y="1368189"/>
              <a:ext cx="19169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Find </a:t>
              </a:r>
              <a:br>
                <a:rPr lang="en-US" dirty="0" smtClean="0"/>
              </a:br>
              <a:r>
                <a:rPr lang="en-US" dirty="0" smtClean="0"/>
                <a:t>Opportunity</a:t>
              </a:r>
              <a:endParaRPr lang="en-US" sz="2000" dirty="0"/>
            </a:p>
          </p:txBody>
        </p:sp>
        <p:pic>
          <p:nvPicPr>
            <p:cNvPr id="8" name="Picture 7"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0" y="1901589"/>
              <a:ext cx="1380040" cy="1380040"/>
            </a:xfrm>
            <a:prstGeom prst="rect">
              <a:avLst/>
            </a:prstGeom>
          </p:spPr>
        </p:pic>
      </p:grpSp>
      <p:grpSp>
        <p:nvGrpSpPr>
          <p:cNvPr id="24" name="Group 23" title="enter application data"/>
          <p:cNvGrpSpPr/>
          <p:nvPr/>
        </p:nvGrpSpPr>
        <p:grpSpPr>
          <a:xfrm>
            <a:off x="4038600" y="1368189"/>
            <a:ext cx="2117324" cy="2370648"/>
            <a:chOff x="4038600" y="1368189"/>
            <a:chExt cx="2117324" cy="2370648"/>
          </a:xfrm>
        </p:grpSpPr>
        <p:sp>
          <p:nvSpPr>
            <p:cNvPr id="10" name="Right Arrow Callout 9" title="&quot;&quot;"/>
            <p:cNvSpPr/>
            <p:nvPr/>
          </p:nvSpPr>
          <p:spPr>
            <a:xfrm>
              <a:off x="43772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11" name="Picture 10"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901589"/>
              <a:ext cx="1129903" cy="1291317"/>
            </a:xfrm>
            <a:prstGeom prst="rect">
              <a:avLst/>
            </a:prstGeom>
          </p:spPr>
        </p:pic>
        <p:sp>
          <p:nvSpPr>
            <p:cNvPr id="12" name="TextBox 40" title="&quot;&quot;"/>
            <p:cNvSpPr txBox="1"/>
            <p:nvPr/>
          </p:nvSpPr>
          <p:spPr>
            <a:xfrm>
              <a:off x="4217709" y="1368189"/>
              <a:ext cx="193821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Enter</a:t>
              </a:r>
            </a:p>
            <a:p>
              <a:pPr algn="ctr"/>
              <a:r>
                <a:rPr lang="en-US" dirty="0" smtClean="0">
                  <a:latin typeface="+mj-lt"/>
                </a:rPr>
                <a:t>application</a:t>
              </a:r>
            </a:p>
            <a:p>
              <a:pPr algn="ctr"/>
              <a:r>
                <a:rPr lang="en-US" dirty="0" smtClean="0">
                  <a:latin typeface="+mj-lt"/>
                </a:rPr>
                <a:t>data</a:t>
              </a:r>
              <a:endParaRPr lang="en-US" dirty="0"/>
            </a:p>
          </p:txBody>
        </p:sp>
        <p:cxnSp>
          <p:nvCxnSpPr>
            <p:cNvPr id="13" name="Straight Connector 12" title="&quot;&quot;"/>
            <p:cNvCxnSpPr/>
            <p:nvPr/>
          </p:nvCxnSpPr>
          <p:spPr>
            <a:xfrm flipV="1">
              <a:off x="5105400" y="2358789"/>
              <a:ext cx="0" cy="70520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title="submit application"/>
          <p:cNvGrpSpPr/>
          <p:nvPr/>
        </p:nvGrpSpPr>
        <p:grpSpPr>
          <a:xfrm>
            <a:off x="6380435" y="1447800"/>
            <a:ext cx="1620565" cy="2291037"/>
            <a:chOff x="6380435" y="1447800"/>
            <a:chExt cx="1620565" cy="2291037"/>
          </a:xfrm>
        </p:grpSpPr>
        <p:sp>
          <p:nvSpPr>
            <p:cNvPr id="20" name="Right Arrow Callout 19" title="&quot;&quot;"/>
            <p:cNvSpPr/>
            <p:nvPr/>
          </p:nvSpPr>
          <p:spPr>
            <a:xfrm>
              <a:off x="68156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Submit</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21" name="Straight Connector 20" title="&quot;&quot;"/>
            <p:cNvCxnSpPr/>
            <p:nvPr/>
          </p:nvCxnSpPr>
          <p:spPr>
            <a:xfrm flipV="1">
              <a:off x="7239000" y="2892189"/>
              <a:ext cx="0" cy="19352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22" name="TextBox 40" title="&quot;&quot;"/>
            <p:cNvSpPr txBox="1"/>
            <p:nvPr/>
          </p:nvSpPr>
          <p:spPr>
            <a:xfrm>
              <a:off x="6574360" y="2450068"/>
              <a:ext cx="14266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Submit</a:t>
              </a:r>
              <a:endParaRPr lang="en-US" dirty="0"/>
            </a:p>
          </p:txBody>
        </p:sp>
        <p:pic>
          <p:nvPicPr>
            <p:cNvPr id="23" name="Picture 22"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435" y="1447800"/>
              <a:ext cx="1487832" cy="1115874"/>
            </a:xfrm>
            <a:prstGeom prst="rect">
              <a:avLst/>
            </a:prstGeom>
          </p:spPr>
        </p:pic>
      </p:grpSp>
      <p:grpSp>
        <p:nvGrpSpPr>
          <p:cNvPr id="9" name="Group 8" title="make a submission plan"/>
          <p:cNvGrpSpPr/>
          <p:nvPr/>
        </p:nvGrpSpPr>
        <p:grpSpPr>
          <a:xfrm>
            <a:off x="781804" y="3080612"/>
            <a:ext cx="1962811" cy="2742029"/>
            <a:chOff x="781804" y="3080612"/>
            <a:chExt cx="1962811" cy="2742029"/>
          </a:xfrm>
        </p:grpSpPr>
        <p:pic>
          <p:nvPicPr>
            <p:cNvPr id="18" name="Picture 17"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3378" y="4520745"/>
              <a:ext cx="976422" cy="1301896"/>
            </a:xfrm>
            <a:prstGeom prst="rect">
              <a:avLst/>
            </a:prstGeom>
          </p:spPr>
        </p:pic>
        <p:cxnSp>
          <p:nvCxnSpPr>
            <p:cNvPr id="26" name="Straight Connector 25" title="&quot;&quot;"/>
            <p:cNvCxnSpPr/>
            <p:nvPr/>
          </p:nvCxnSpPr>
          <p:spPr>
            <a:xfrm>
              <a:off x="1828800" y="3657600"/>
              <a:ext cx="0" cy="421678"/>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28" name="TextBox 40" title="&quot;&quot;"/>
            <p:cNvSpPr txBox="1"/>
            <p:nvPr/>
          </p:nvSpPr>
          <p:spPr>
            <a:xfrm>
              <a:off x="781804" y="3883059"/>
              <a:ext cx="196281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Make a submission </a:t>
              </a:r>
              <a:br>
                <a:rPr lang="en-US" dirty="0" smtClean="0">
                  <a:latin typeface="+mj-lt"/>
                </a:rPr>
              </a:br>
              <a:r>
                <a:rPr lang="en-US" dirty="0" smtClean="0">
                  <a:latin typeface="+mj-lt"/>
                </a:rPr>
                <a:t>plan</a:t>
              </a:r>
              <a:endParaRPr lang="en-US" dirty="0"/>
            </a:p>
          </p:txBody>
        </p:sp>
        <p:sp>
          <p:nvSpPr>
            <p:cNvPr id="25" name="Right Arrow Callout 24" title="&quot;&quot;"/>
            <p:cNvSpPr/>
            <p:nvPr/>
          </p:nvSpPr>
          <p:spPr>
            <a:xfrm>
              <a:off x="1318670" y="3080612"/>
              <a:ext cx="891130" cy="658225"/>
            </a:xfrm>
            <a:prstGeom prst="rightArrowCallout">
              <a:avLst>
                <a:gd name="adj1" fmla="val 21096"/>
                <a:gd name="adj2" fmla="val 27894"/>
                <a:gd name="adj3" fmla="val 25000"/>
                <a:gd name="adj4" fmla="val 75772"/>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33" name="Group 32" title="track status and view final application image"/>
          <p:cNvGrpSpPr/>
          <p:nvPr/>
        </p:nvGrpSpPr>
        <p:grpSpPr>
          <a:xfrm>
            <a:off x="6858000" y="3071144"/>
            <a:ext cx="2045344" cy="3030375"/>
            <a:chOff x="6858000" y="3071144"/>
            <a:chExt cx="2045344" cy="3030375"/>
          </a:xfrm>
        </p:grpSpPr>
        <p:sp>
          <p:nvSpPr>
            <p:cNvPr id="35" name="Flowchart: Process 34" title="&quot;&quot;"/>
            <p:cNvSpPr/>
            <p:nvPr/>
          </p:nvSpPr>
          <p:spPr>
            <a:xfrm>
              <a:off x="7924800" y="3071144"/>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6" name="Straight Connector 35" title="&quot;&quot;"/>
            <p:cNvCxnSpPr/>
            <p:nvPr/>
          </p:nvCxnSpPr>
          <p:spPr>
            <a:xfrm>
              <a:off x="8530180" y="3749795"/>
              <a:ext cx="4220" cy="5139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TextBox 40" title="&quot;&quot;"/>
            <p:cNvSpPr txBox="1"/>
            <p:nvPr/>
          </p:nvSpPr>
          <p:spPr>
            <a:xfrm>
              <a:off x="6858000" y="5178189"/>
              <a:ext cx="2045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Track status and view final application image</a:t>
              </a:r>
              <a:endParaRPr lang="en-US" dirty="0"/>
            </a:p>
          </p:txBody>
        </p:sp>
        <p:pic>
          <p:nvPicPr>
            <p:cNvPr id="38" name="Picture 37"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0961" y="3958989"/>
              <a:ext cx="1430731" cy="1251890"/>
            </a:xfrm>
            <a:prstGeom prst="rect">
              <a:avLst/>
            </a:prstGeom>
          </p:spPr>
        </p:pic>
      </p:grpSp>
      <p:grpSp>
        <p:nvGrpSpPr>
          <p:cNvPr id="27" name="Group 26" title="finalize application and prepare for submission"/>
          <p:cNvGrpSpPr/>
          <p:nvPr/>
        </p:nvGrpSpPr>
        <p:grpSpPr>
          <a:xfrm>
            <a:off x="4724400" y="3080612"/>
            <a:ext cx="2438400" cy="3243988"/>
            <a:chOff x="4724400" y="3080612"/>
            <a:chExt cx="2438400" cy="3243988"/>
          </a:xfrm>
        </p:grpSpPr>
        <p:cxnSp>
          <p:nvCxnSpPr>
            <p:cNvPr id="40" name="Straight Connector 39" title="&quot;&quot;"/>
            <p:cNvCxnSpPr/>
            <p:nvPr/>
          </p:nvCxnSpPr>
          <p:spPr>
            <a:xfrm>
              <a:off x="6019800" y="3654189"/>
              <a:ext cx="0" cy="3615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Right Arrow Callout 40" title="&quot;&quot;"/>
            <p:cNvSpPr/>
            <p:nvPr/>
          </p:nvSpPr>
          <p:spPr>
            <a:xfrm>
              <a:off x="5496169" y="3080612"/>
              <a:ext cx="1319511"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Finalize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42" name="TextBox 40" title="&quot;&quot;"/>
            <p:cNvSpPr txBox="1"/>
            <p:nvPr/>
          </p:nvSpPr>
          <p:spPr>
            <a:xfrm>
              <a:off x="4724400" y="4005661"/>
              <a:ext cx="2438400"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Finalize   </a:t>
              </a:r>
              <a:br>
                <a:rPr lang="en-US" dirty="0" smtClean="0">
                  <a:latin typeface="+mj-lt"/>
                </a:rPr>
              </a:br>
              <a:r>
                <a:rPr lang="en-US" dirty="0" smtClean="0">
                  <a:latin typeface="+mj-lt"/>
                </a:rPr>
                <a:t>application and prepare for submission</a:t>
              </a:r>
              <a:endParaRPr lang="en-US" dirty="0"/>
            </a:p>
          </p:txBody>
        </p:sp>
        <p:pic>
          <p:nvPicPr>
            <p:cNvPr id="43" name="Picture 4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5171693"/>
              <a:ext cx="1295400" cy="1152907"/>
            </a:xfrm>
            <a:prstGeom prst="rect">
              <a:avLst/>
            </a:prstGeom>
          </p:spPr>
        </p:pic>
      </p:grpSp>
      <p:grpSp>
        <p:nvGrpSpPr>
          <p:cNvPr id="14" name="Group 13" title="initiate application"/>
          <p:cNvGrpSpPr/>
          <p:nvPr/>
        </p:nvGrpSpPr>
        <p:grpSpPr>
          <a:xfrm>
            <a:off x="1763210" y="1143000"/>
            <a:ext cx="1818190" cy="2595837"/>
            <a:chOff x="1763210" y="1143000"/>
            <a:chExt cx="1818190" cy="2595837"/>
          </a:xfrm>
        </p:grpSpPr>
        <p:sp>
          <p:nvSpPr>
            <p:cNvPr id="15" name="Right Arrow Callout 14" title="&quot;&quot;"/>
            <p:cNvSpPr/>
            <p:nvPr/>
          </p:nvSpPr>
          <p:spPr>
            <a:xfrm>
              <a:off x="223307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Initiate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16" name="Straight Connector 15" title="&quot;&quot;"/>
            <p:cNvCxnSpPr/>
            <p:nvPr/>
          </p:nvCxnSpPr>
          <p:spPr>
            <a:xfrm flipV="1">
              <a:off x="2667000" y="2892189"/>
              <a:ext cx="0" cy="2286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TextBox 40" title="&quot;&quot;"/>
            <p:cNvSpPr txBox="1"/>
            <p:nvPr/>
          </p:nvSpPr>
          <p:spPr>
            <a:xfrm>
              <a:off x="1763210" y="2123542"/>
              <a:ext cx="181819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Initiate </a:t>
              </a:r>
            </a:p>
            <a:p>
              <a:r>
                <a:rPr lang="en-US" dirty="0" smtClean="0">
                  <a:latin typeface="+mj-lt"/>
                </a:rPr>
                <a:t>application</a:t>
              </a:r>
              <a:endParaRPr lang="en-US" dirty="0"/>
            </a:p>
          </p:txBody>
        </p:sp>
        <p:pic>
          <p:nvPicPr>
            <p:cNvPr id="44" name="Picture 43" title="&quot;&quot;"/>
            <p:cNvPicPr/>
            <p:nvPr/>
          </p:nvPicPr>
          <p:blipFill>
            <a:blip r:embed="rId8" cstate="print">
              <a:extLst>
                <a:ext uri="{28A0092B-C50C-407E-A947-70E740481C1C}">
                  <a14:useLocalDpi xmlns:a14="http://schemas.microsoft.com/office/drawing/2010/main" val="0"/>
                </a:ext>
              </a:extLst>
            </a:blip>
            <a:stretch>
              <a:fillRect/>
            </a:stretch>
          </p:blipFill>
          <p:spPr>
            <a:xfrm>
              <a:off x="2495340" y="1143000"/>
              <a:ext cx="1086060" cy="1520589"/>
            </a:xfrm>
            <a:prstGeom prst="rect">
              <a:avLst/>
            </a:prstGeom>
          </p:spPr>
        </p:pic>
      </p:grpSp>
      <p:grpSp>
        <p:nvGrpSpPr>
          <p:cNvPr id="19" name="Group 18" title="define team and provide application access"/>
          <p:cNvGrpSpPr/>
          <p:nvPr/>
        </p:nvGrpSpPr>
        <p:grpSpPr>
          <a:xfrm>
            <a:off x="2602856" y="3080612"/>
            <a:ext cx="2502544" cy="2948118"/>
            <a:chOff x="2602856" y="3080612"/>
            <a:chExt cx="2502544" cy="2948118"/>
          </a:xfrm>
        </p:grpSpPr>
        <p:sp>
          <p:nvSpPr>
            <p:cNvPr id="30" name="Right Arrow Callout 29" title="&quot;&quot;"/>
            <p:cNvSpPr/>
            <p:nvPr/>
          </p:nvSpPr>
          <p:spPr>
            <a:xfrm>
              <a:off x="3376070" y="3080612"/>
              <a:ext cx="9673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Build Team</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1" name="Straight Connector 30" title="&quot;&quot;"/>
            <p:cNvCxnSpPr/>
            <p:nvPr/>
          </p:nvCxnSpPr>
          <p:spPr>
            <a:xfrm>
              <a:off x="3733800" y="3700669"/>
              <a:ext cx="0" cy="41072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2" name="TextBox 40" title="&quot;&quot;"/>
            <p:cNvSpPr txBox="1"/>
            <p:nvPr/>
          </p:nvSpPr>
          <p:spPr>
            <a:xfrm>
              <a:off x="2602856" y="5105400"/>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Define team </a:t>
              </a:r>
              <a:br>
                <a:rPr lang="en-US" dirty="0" smtClean="0">
                  <a:latin typeface="+mj-lt"/>
                </a:rPr>
              </a:br>
              <a:r>
                <a:rPr lang="en-US" dirty="0" smtClean="0">
                  <a:latin typeface="+mj-lt"/>
                </a:rPr>
                <a:t>and provide application access</a:t>
              </a:r>
              <a:endParaRPr lang="en-US" dirty="0"/>
            </a:p>
          </p:txBody>
        </p:sp>
        <p:pic>
          <p:nvPicPr>
            <p:cNvPr id="45" name="Picture 44" title="&quot;&quot;"/>
            <p:cNvPicPr/>
            <p:nvPr/>
          </p:nvPicPr>
          <p:blipFill>
            <a:blip r:embed="rId9" cstate="print">
              <a:extLst>
                <a:ext uri="{28A0092B-C50C-407E-A947-70E740481C1C}">
                  <a14:useLocalDpi xmlns:a14="http://schemas.microsoft.com/office/drawing/2010/main" val="0"/>
                </a:ext>
              </a:extLst>
            </a:blip>
            <a:stretch>
              <a:fillRect/>
            </a:stretch>
          </p:blipFill>
          <p:spPr>
            <a:xfrm>
              <a:off x="3124200" y="4015783"/>
              <a:ext cx="1295400" cy="1321634"/>
            </a:xfrm>
            <a:prstGeom prst="rect">
              <a:avLst/>
            </a:prstGeom>
          </p:spPr>
        </p:pic>
      </p:grpSp>
    </p:spTree>
    <p:extLst>
      <p:ext uri="{BB962C8B-B14F-4D97-AF65-F5344CB8AC3E}">
        <p14:creationId xmlns:p14="http://schemas.microsoft.com/office/powerpoint/2010/main" val="14381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14</a:t>
            </a:fld>
            <a:endParaRPr lang="en-US"/>
          </a:p>
        </p:txBody>
      </p:sp>
      <p:sp>
        <p:nvSpPr>
          <p:cNvPr id="3" name="Title 2"/>
          <p:cNvSpPr>
            <a:spLocks noGrp="1"/>
          </p:cNvSpPr>
          <p:nvPr>
            <p:ph type="ctrTitle"/>
          </p:nvPr>
        </p:nvSpPr>
        <p:spPr/>
        <p:txBody>
          <a:bodyPr/>
          <a:lstStyle/>
          <a:p>
            <a:r>
              <a:rPr lang="en-US" dirty="0" smtClean="0"/>
              <a:t>Find Opportunity</a:t>
            </a:r>
            <a:endParaRPr lang="en-US" dirty="0"/>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91000"/>
            <a:ext cx="2514600" cy="2514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lumMod val="95000"/>
                  </a:srgbClr>
                </a:solidFill>
              </a:rPr>
              <a:t>Find Multi-project FOAs in…</a:t>
            </a:r>
            <a:endParaRPr lang="en-US" sz="2800" dirty="0">
              <a:solidFill>
                <a:srgbClr val="FFFFFF">
                  <a:lumMod val="95000"/>
                </a:srgbClr>
              </a:solidFill>
            </a:endParaRP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15</a:t>
            </a:fld>
            <a:endParaRPr lang="en-US">
              <a:solidFill>
                <a:srgbClr val="FFFFFF"/>
              </a:solidFill>
            </a:endParaRPr>
          </a:p>
        </p:txBody>
      </p:sp>
      <p:grpSp>
        <p:nvGrpSpPr>
          <p:cNvPr id="13" name="Group 12" title="Screen shot of NIH Guide for Grants and Contracts"/>
          <p:cNvGrpSpPr/>
          <p:nvPr/>
        </p:nvGrpSpPr>
        <p:grpSpPr>
          <a:xfrm>
            <a:off x="597447" y="1371600"/>
            <a:ext cx="4038600" cy="4132182"/>
            <a:chOff x="597447" y="1371600"/>
            <a:chExt cx="4038600" cy="4132182"/>
          </a:xfrm>
        </p:grpSpPr>
        <p:grpSp>
          <p:nvGrpSpPr>
            <p:cNvPr id="5" name="Group 7"/>
            <p:cNvGrpSpPr/>
            <p:nvPr/>
          </p:nvGrpSpPr>
          <p:grpSpPr>
            <a:xfrm>
              <a:off x="597447" y="1371600"/>
              <a:ext cx="4038600" cy="4132182"/>
              <a:chOff x="990600" y="2269634"/>
              <a:chExt cx="4038600" cy="4132182"/>
            </a:xfrm>
          </p:grpSpPr>
          <p:sp>
            <p:nvSpPr>
              <p:cNvPr id="10" name="Rectangle 9"/>
              <p:cNvSpPr/>
              <p:nvPr/>
            </p:nvSpPr>
            <p:spPr>
              <a:xfrm rot="259087">
                <a:off x="990600" y="2623100"/>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00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0000"/>
                  </a:solidFill>
                  <a:effectLst/>
                  <a:uLnTx/>
                  <a:uFillTx/>
                  <a:latin typeface="Bradley Hand ITC" pitchFamily="66" charset="0"/>
                  <a:ea typeface="+mn-ea"/>
                  <a:cs typeface="+mn-cs"/>
                </a:endParaRPr>
              </a:p>
            </p:txBody>
          </p:sp>
          <p:pic>
            <p:nvPicPr>
              <p:cNvPr id="12" name="Picture 11"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900" y="2269634"/>
                <a:ext cx="514350" cy="685800"/>
              </a:xfrm>
              <a:prstGeom prst="rect">
                <a:avLst/>
              </a:prstGeom>
            </p:spPr>
          </p:pic>
        </p:grpSp>
        <p:pic>
          <p:nvPicPr>
            <p:cNvPr id="102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1352">
              <a:off x="704057" y="2518548"/>
              <a:ext cx="3911583" cy="2404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p:cNvSpPr/>
            <p:nvPr/>
          </p:nvSpPr>
          <p:spPr>
            <a:xfrm rot="300000">
              <a:off x="1105206" y="3845084"/>
              <a:ext cx="2702599"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title="Screen shot of Grants.gov search"/>
          <p:cNvGrpSpPr/>
          <p:nvPr/>
        </p:nvGrpSpPr>
        <p:grpSpPr>
          <a:xfrm>
            <a:off x="4411547" y="1371600"/>
            <a:ext cx="3941165" cy="4027066"/>
            <a:chOff x="4397046" y="1371600"/>
            <a:chExt cx="3941165" cy="4027066"/>
          </a:xfrm>
        </p:grpSpPr>
        <p:grpSp>
          <p:nvGrpSpPr>
            <p:cNvPr id="14" name="Group 13"/>
            <p:cNvGrpSpPr/>
            <p:nvPr/>
          </p:nvGrpSpPr>
          <p:grpSpPr>
            <a:xfrm>
              <a:off x="4397046" y="1703214"/>
              <a:ext cx="3941165" cy="3695452"/>
              <a:chOff x="4397046" y="1703214"/>
              <a:chExt cx="3941165" cy="3695452"/>
            </a:xfrm>
          </p:grpSpPr>
          <p:sp>
            <p:nvSpPr>
              <p:cNvPr id="18" name="Rectangle 17"/>
              <p:cNvSpPr/>
              <p:nvPr/>
            </p:nvSpPr>
            <p:spPr>
              <a:xfrm rot="20876570">
                <a:off x="4481299" y="1703214"/>
                <a:ext cx="3856912" cy="3695452"/>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Bradley Hand ITC" pitchFamily="66" charset="0"/>
                  </a:rPr>
                  <a:t>Grants.gov Search Grants</a:t>
                </a:r>
                <a:endParaRPr kumimoji="0" lang="en-US" sz="2400" b="1" i="0" u="none" strike="noStrike" kern="1200" cap="none" spc="0" normalizeH="0" noProof="0" dirty="0">
                  <a:ln>
                    <a:noFill/>
                  </a:ln>
                  <a:solidFill>
                    <a:srgbClr val="FF0000"/>
                  </a:solidFill>
                  <a:effectLst/>
                  <a:uLnTx/>
                  <a:uFillTx/>
                  <a:latin typeface="Bradley Hand ITC" pitchFamily="66" charset="0"/>
                </a:endParaRPr>
              </a:p>
            </p:txBody>
          </p:sp>
          <p:pic>
            <p:nvPicPr>
              <p:cNvPr id="1027" name="Picture 3" title="&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21518">
                <a:off x="4632203" y="2512175"/>
                <a:ext cx="3555104" cy="226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rot="20977783">
                <a:off x="4397046" y="3202881"/>
                <a:ext cx="1317473" cy="8767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20000">
              <a:off x="5867400" y="1371600"/>
              <a:ext cx="514350" cy="685800"/>
            </a:xfrm>
            <a:prstGeom prst="rect">
              <a:avLst/>
            </a:prstGeom>
          </p:spPr>
        </p:pic>
      </p:grpSp>
    </p:spTree>
    <p:extLst>
      <p:ext uri="{BB962C8B-B14F-4D97-AF65-F5344CB8AC3E}">
        <p14:creationId xmlns:p14="http://schemas.microsoft.com/office/powerpoint/2010/main" val="3124785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FOAs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16</a:t>
            </a:fld>
            <a:endParaRPr lang="en-US"/>
          </a:p>
        </p:txBody>
      </p:sp>
      <p:pic>
        <p:nvPicPr>
          <p:cNvPr id="4" name="Picture 4"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02" y="2787503"/>
            <a:ext cx="74295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09600" y="2590800"/>
            <a:ext cx="5714999"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descr="Section IV. Application and Submission Information of NIH FOAs includes important guidance for preparing your application in ASSIST"/>
          <p:cNvSpPr/>
          <p:nvPr/>
        </p:nvSpPr>
        <p:spPr>
          <a:xfrm>
            <a:off x="914400" y="990601"/>
            <a:ext cx="7315200" cy="1371600"/>
          </a:xfrm>
          <a:prstGeom prst="wedgeRoundRectCallout">
            <a:avLst>
              <a:gd name="adj1" fmla="val -28289"/>
              <a:gd name="adj2" fmla="val 740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Section IV. Application and Submission Information </a:t>
            </a:r>
            <a:r>
              <a:rPr lang="en-US" sz="2400" dirty="0" smtClean="0">
                <a:solidFill>
                  <a:srgbClr val="002060"/>
                </a:solidFill>
              </a:rPr>
              <a:t>of NIH FOAs includes important guidance for preparing your application in ASSIST</a:t>
            </a:r>
            <a:endParaRPr lang="en-US" sz="2400" dirty="0">
              <a:solidFill>
                <a:srgbClr val="002060"/>
              </a:solidFill>
            </a:endParaRPr>
          </a:p>
        </p:txBody>
      </p:sp>
      <p:grpSp>
        <p:nvGrpSpPr>
          <p:cNvPr id="7" name="Group 6" title="Application guide"/>
          <p:cNvGrpSpPr/>
          <p:nvPr/>
        </p:nvGrpSpPr>
        <p:grpSpPr>
          <a:xfrm>
            <a:off x="3200400" y="4708451"/>
            <a:ext cx="5448301" cy="2073349"/>
            <a:chOff x="3276600" y="4632251"/>
            <a:chExt cx="5448301" cy="2073349"/>
          </a:xfrm>
        </p:grpSpPr>
        <p:sp>
          <p:nvSpPr>
            <p:cNvPr id="8" name="Oval 7"/>
            <p:cNvSpPr/>
            <p:nvPr/>
          </p:nvSpPr>
          <p:spPr>
            <a:xfrm>
              <a:off x="3810000" y="4632251"/>
              <a:ext cx="19812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descr="The SF424 (R&amp;R) Application Guide provides general instructions for completing application forms.&#10;" title="Application Guide"/>
            <p:cNvSpPr/>
            <p:nvPr/>
          </p:nvSpPr>
          <p:spPr>
            <a:xfrm>
              <a:off x="3276600" y="5257800"/>
              <a:ext cx="5448301" cy="1447800"/>
            </a:xfrm>
            <a:prstGeom prst="wedgeRoundRectCallout">
              <a:avLst>
                <a:gd name="adj1" fmla="val -26405"/>
                <a:gd name="adj2" fmla="val -712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SF424 (R&amp;R) Application Guide </a:t>
              </a:r>
              <a:r>
                <a:rPr lang="en-US" sz="2400" dirty="0" smtClean="0">
                  <a:solidFill>
                    <a:srgbClr val="002060"/>
                  </a:solidFill>
                </a:rPr>
                <a:t>provides general instructions for completing application forms</a:t>
              </a:r>
              <a:endParaRPr lang="en-US" sz="2400" dirty="0">
                <a:solidFill>
                  <a:srgbClr val="002060"/>
                </a:solidFill>
              </a:endParaRPr>
            </a:p>
          </p:txBody>
        </p:sp>
      </p:grpSp>
    </p:spTree>
    <p:extLst>
      <p:ext uri="{BB962C8B-B14F-4D97-AF65-F5344CB8AC3E}">
        <p14:creationId xmlns:p14="http://schemas.microsoft.com/office/powerpoint/2010/main" val="10161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Guide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17</a:t>
            </a:fld>
            <a:endParaRPr lang="en-US"/>
          </a:p>
        </p:txBody>
      </p:sp>
      <p:sp>
        <p:nvSpPr>
          <p:cNvPr id="4" name="Rounded Rectangular Callout 3"/>
          <p:cNvSpPr/>
          <p:nvPr/>
        </p:nvSpPr>
        <p:spPr>
          <a:xfrm>
            <a:off x="4572000" y="990600"/>
            <a:ext cx="4191000" cy="3352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Agency-specific </a:t>
            </a:r>
            <a:br>
              <a:rPr lang="en-US" sz="2400" dirty="0" smtClean="0">
                <a:solidFill>
                  <a:srgbClr val="002060"/>
                </a:solidFill>
              </a:rPr>
            </a:br>
            <a:r>
              <a:rPr lang="en-US" sz="2400" dirty="0" smtClean="0">
                <a:solidFill>
                  <a:srgbClr val="002060"/>
                </a:solidFill>
              </a:rPr>
              <a:t>instructions are </a:t>
            </a:r>
            <a:br>
              <a:rPr lang="en-US" sz="2400" dirty="0" smtClean="0">
                <a:solidFill>
                  <a:srgbClr val="002060"/>
                </a:solidFill>
              </a:rPr>
            </a:br>
            <a:r>
              <a:rPr lang="en-US" sz="2400" dirty="0" smtClean="0">
                <a:solidFill>
                  <a:srgbClr val="002060"/>
                </a:solidFill>
              </a:rPr>
              <a:t>marked with the HHS logo.</a:t>
            </a:r>
          </a:p>
          <a:p>
            <a:endParaRPr lang="en-US" sz="1600" dirty="0" smtClean="0">
              <a:solidFill>
                <a:srgbClr val="002060"/>
              </a:solidFill>
            </a:endParaRPr>
          </a:p>
          <a:p>
            <a:r>
              <a:rPr lang="en-US" sz="2400" dirty="0">
                <a:solidFill>
                  <a:srgbClr val="002060"/>
                </a:solidFill>
              </a:rPr>
              <a:t>Pay special attention to Section 9 - Instructions </a:t>
            </a:r>
            <a:r>
              <a:rPr lang="en-US" sz="2400" dirty="0" smtClean="0">
                <a:solidFill>
                  <a:srgbClr val="002060"/>
                </a:solidFill>
              </a:rPr>
              <a:t>for </a:t>
            </a:r>
            <a:r>
              <a:rPr lang="en-US" sz="2400" dirty="0">
                <a:solidFill>
                  <a:srgbClr val="002060"/>
                </a:solidFill>
              </a:rPr>
              <a:t>Preparing a Multi-Project Application</a:t>
            </a:r>
            <a:r>
              <a:rPr lang="en-US" sz="2400" dirty="0" smtClean="0">
                <a:solidFill>
                  <a:srgbClr val="002060"/>
                </a:solidFill>
              </a:rPr>
              <a:t>.</a:t>
            </a:r>
            <a:endParaRPr lang="en-US" sz="2400" dirty="0">
              <a:solidFill>
                <a:srgbClr val="002060"/>
              </a:solidFill>
            </a:endParaRPr>
          </a:p>
        </p:txBody>
      </p:sp>
      <p:sp>
        <p:nvSpPr>
          <p:cNvPr id="5" name="Rounded Rectangular Callout 4"/>
          <p:cNvSpPr/>
          <p:nvPr/>
        </p:nvSpPr>
        <p:spPr>
          <a:xfrm>
            <a:off x="4618074" y="4572000"/>
            <a:ext cx="4189228" cy="1828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Refer to Supplemental Grant Instructions as needed (human subjects, policies, assurances, definitions and more).</a:t>
            </a:r>
            <a:endParaRPr lang="en-US" sz="2400" dirty="0">
              <a:solidFill>
                <a:srgbClr val="002060"/>
              </a:solidFill>
            </a:endParaRPr>
          </a:p>
        </p:txBody>
      </p:sp>
      <p:pic>
        <p:nvPicPr>
          <p:cNvPr id="7" name="Picture 4" descr="dhhs_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027566"/>
            <a:ext cx="919481" cy="8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title="application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3803771" cy="49902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6187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title="ASSIST login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3972701"/>
            <a:ext cx="5216491" cy="3074759"/>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FOAs Link You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18</a:t>
            </a:fld>
            <a:endParaRPr lang="en-US"/>
          </a:p>
        </p:txBody>
      </p:sp>
      <p:pic>
        <p:nvPicPr>
          <p:cNvPr id="4" name="Picture 3"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95" y="1295400"/>
            <a:ext cx="4541093" cy="2373888"/>
          </a:xfrm>
          <a:prstGeom prst="rect">
            <a:avLst/>
          </a:prstGeom>
          <a:ln>
            <a:solidFill>
              <a:srgbClr val="2566C5"/>
            </a:solidFill>
          </a:ln>
        </p:spPr>
      </p:pic>
      <p:sp>
        <p:nvSpPr>
          <p:cNvPr id="5" name="Oval 4" title="&quot;&quot;"/>
          <p:cNvSpPr/>
          <p:nvPr/>
        </p:nvSpPr>
        <p:spPr>
          <a:xfrm>
            <a:off x="340895" y="3254755"/>
            <a:ext cx="2234328" cy="43900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918047"/>
            <a:ext cx="3621504" cy="369332"/>
          </a:xfrm>
          <a:prstGeom prst="rect">
            <a:avLst/>
          </a:prstGeom>
          <a:noFill/>
        </p:spPr>
        <p:txBody>
          <a:bodyPr wrap="none" rtlCol="0">
            <a:spAutoFit/>
          </a:bodyPr>
          <a:lstStyle/>
          <a:p>
            <a:r>
              <a:rPr lang="en-US" dirty="0" smtClean="0"/>
              <a:t>NIH Guide for Grants &amp; Contracts</a:t>
            </a:r>
            <a:endParaRPr lang="en-US" dirty="0"/>
          </a:p>
        </p:txBody>
      </p:sp>
      <p:grpSp>
        <p:nvGrpSpPr>
          <p:cNvPr id="11" name="Group 10" title="Screen shot of Link to Agency Multi-Project System button in Grants.gov"/>
          <p:cNvGrpSpPr/>
          <p:nvPr/>
        </p:nvGrpSpPr>
        <p:grpSpPr>
          <a:xfrm>
            <a:off x="3926304" y="841732"/>
            <a:ext cx="4691529" cy="2974325"/>
            <a:chOff x="3276600" y="3472934"/>
            <a:chExt cx="4691529" cy="2974325"/>
          </a:xfrm>
        </p:grpSpPr>
        <p:pic>
          <p:nvPicPr>
            <p:cNvPr id="6" name="Picture 5"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450" y="3886200"/>
              <a:ext cx="4466668" cy="2423810"/>
            </a:xfrm>
            <a:prstGeom prst="rect">
              <a:avLst/>
            </a:prstGeom>
            <a:ln>
              <a:solidFill>
                <a:srgbClr val="002060"/>
              </a:solidFill>
            </a:ln>
          </p:spPr>
        </p:pic>
        <p:sp>
          <p:nvSpPr>
            <p:cNvPr id="9" name="TextBox 8"/>
            <p:cNvSpPr txBox="1"/>
            <p:nvPr/>
          </p:nvSpPr>
          <p:spPr>
            <a:xfrm>
              <a:off x="5919170" y="3472934"/>
              <a:ext cx="2048959" cy="369332"/>
            </a:xfrm>
            <a:prstGeom prst="rect">
              <a:avLst/>
            </a:prstGeom>
            <a:noFill/>
          </p:spPr>
          <p:txBody>
            <a:bodyPr wrap="none" rtlCol="0">
              <a:spAutoFit/>
            </a:bodyPr>
            <a:lstStyle/>
            <a:p>
              <a:r>
                <a:rPr lang="en-US" dirty="0" smtClean="0"/>
                <a:t>Grants.gov ‘Apply’</a:t>
              </a:r>
              <a:endParaRPr lang="en-US" dirty="0"/>
            </a:p>
          </p:txBody>
        </p:sp>
        <p:sp>
          <p:nvSpPr>
            <p:cNvPr id="7" name="Oval 6"/>
            <p:cNvSpPr/>
            <p:nvPr/>
          </p:nvSpPr>
          <p:spPr>
            <a:xfrm>
              <a:off x="3276600" y="6098529"/>
              <a:ext cx="2199658" cy="3487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title="&quot;&quot;"/>
          <p:cNvCxnSpPr/>
          <p:nvPr/>
        </p:nvCxnSpPr>
        <p:spPr>
          <a:xfrm>
            <a:off x="1341417" y="3693762"/>
            <a:ext cx="563583" cy="603758"/>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title="&quot;&quot;"/>
          <p:cNvCxnSpPr>
            <a:stCxn id="7" idx="4"/>
          </p:cNvCxnSpPr>
          <p:nvPr/>
        </p:nvCxnSpPr>
        <p:spPr>
          <a:xfrm flipH="1">
            <a:off x="4296551" y="3816057"/>
            <a:ext cx="729582" cy="57733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19</a:t>
            </a:fld>
            <a:endParaRPr lang="en-US"/>
          </a:p>
        </p:txBody>
      </p:sp>
      <p:sp>
        <p:nvSpPr>
          <p:cNvPr id="3" name="Title 2"/>
          <p:cNvSpPr>
            <a:spLocks noGrp="1"/>
          </p:cNvSpPr>
          <p:nvPr>
            <p:ph type="ctrTitle"/>
          </p:nvPr>
        </p:nvSpPr>
        <p:spPr/>
        <p:txBody>
          <a:bodyPr/>
          <a:lstStyle/>
          <a:p>
            <a:r>
              <a:rPr lang="en-US" dirty="0" smtClean="0"/>
              <a:t>Make a </a:t>
            </a:r>
            <a:br>
              <a:rPr lang="en-US" dirty="0" smtClean="0"/>
            </a:br>
            <a:r>
              <a:rPr lang="en-US" dirty="0" smtClean="0"/>
              <a:t>Submission Plan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Right Arrow Callout 28"/>
          <p:cNvSpPr/>
          <p:nvPr/>
        </p:nvSpPr>
        <p:spPr>
          <a:xfrm>
            <a:off x="1318670" y="6123575"/>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15" name="Picture 1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578" y="3727304"/>
            <a:ext cx="1890822" cy="2521096"/>
          </a:xfrm>
          <a:prstGeom prst="rect">
            <a:avLst/>
          </a:prstGeom>
        </p:spPr>
      </p:pic>
    </p:spTree>
    <p:extLst>
      <p:ext uri="{BB962C8B-B14F-4D97-AF65-F5344CB8AC3E}">
        <p14:creationId xmlns:p14="http://schemas.microsoft.com/office/powerpoint/2010/main" val="455994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ASSIST?</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lgn="ctr">
              <a:buNone/>
            </a:pPr>
            <a:r>
              <a:rPr lang="en-US" sz="3600" b="1" dirty="0">
                <a:solidFill>
                  <a:srgbClr val="339966"/>
                </a:solidFill>
              </a:rPr>
              <a:t>ASSIST</a:t>
            </a:r>
            <a:r>
              <a:rPr lang="en-US" sz="3600" dirty="0">
                <a:solidFill>
                  <a:srgbClr val="002060"/>
                </a:solidFill>
              </a:rPr>
              <a:t> is NIH's </a:t>
            </a:r>
          </a:p>
          <a:p>
            <a:pPr marL="0" indent="0" algn="ctr">
              <a:buNone/>
            </a:pPr>
            <a:r>
              <a:rPr lang="en-US" sz="3600" b="1" dirty="0" smtClean="0">
                <a:solidFill>
                  <a:srgbClr val="339966"/>
                </a:solidFill>
              </a:rPr>
              <a:t>online</a:t>
            </a:r>
            <a:r>
              <a:rPr lang="en-US" sz="3600" dirty="0" smtClean="0">
                <a:solidFill>
                  <a:srgbClr val="339966"/>
                </a:solidFill>
              </a:rPr>
              <a:t> </a:t>
            </a:r>
            <a:r>
              <a:rPr lang="en-US" sz="3600" dirty="0">
                <a:solidFill>
                  <a:srgbClr val="002060"/>
                </a:solidFill>
              </a:rPr>
              <a:t>system for the </a:t>
            </a:r>
          </a:p>
          <a:p>
            <a:pPr marL="0" indent="0" algn="ctr">
              <a:buNone/>
            </a:pPr>
            <a:r>
              <a:rPr lang="en-US" sz="3600" b="1" dirty="0">
                <a:solidFill>
                  <a:srgbClr val="339966"/>
                </a:solidFill>
              </a:rPr>
              <a:t>preparation</a:t>
            </a:r>
            <a:r>
              <a:rPr lang="en-US" sz="3600" dirty="0">
                <a:solidFill>
                  <a:srgbClr val="002060"/>
                </a:solidFill>
              </a:rPr>
              <a:t>, </a:t>
            </a:r>
            <a:r>
              <a:rPr lang="en-US" sz="3600" b="1" dirty="0" smtClean="0">
                <a:solidFill>
                  <a:srgbClr val="339966"/>
                </a:solidFill>
              </a:rPr>
              <a:t>submission</a:t>
            </a:r>
            <a:r>
              <a:rPr lang="en-US" sz="3600" dirty="0" smtClean="0">
                <a:solidFill>
                  <a:srgbClr val="002060"/>
                </a:solidFill>
              </a:rPr>
              <a:t> &amp; </a:t>
            </a:r>
            <a:r>
              <a:rPr lang="en-US" sz="3600" b="1" dirty="0" smtClean="0">
                <a:solidFill>
                  <a:srgbClr val="339966"/>
                </a:solidFill>
              </a:rPr>
              <a:t>tracking </a:t>
            </a:r>
            <a:endParaRPr lang="en-US" sz="3600" b="1" dirty="0">
              <a:solidFill>
                <a:srgbClr val="339966"/>
              </a:solidFill>
            </a:endParaRPr>
          </a:p>
          <a:p>
            <a:pPr marL="0" indent="0" algn="ctr">
              <a:buNone/>
            </a:pPr>
            <a:r>
              <a:rPr lang="en-US" sz="3600" dirty="0">
                <a:solidFill>
                  <a:srgbClr val="002060"/>
                </a:solidFill>
              </a:rPr>
              <a:t>of grant applications through </a:t>
            </a:r>
          </a:p>
          <a:p>
            <a:pPr marL="0" indent="0" algn="ctr">
              <a:buNone/>
            </a:pPr>
            <a:r>
              <a:rPr lang="en-US" sz="3600" dirty="0">
                <a:solidFill>
                  <a:srgbClr val="002060"/>
                </a:solidFill>
              </a:rPr>
              <a:t>Grants.gov to </a:t>
            </a:r>
            <a:r>
              <a:rPr lang="en-US" sz="3600" dirty="0" smtClean="0">
                <a:solidFill>
                  <a:srgbClr val="002060"/>
                </a:solidFill>
              </a:rPr>
              <a:t>NIH</a:t>
            </a:r>
            <a:endParaRPr lang="en-US" sz="3600" dirty="0">
              <a:solidFill>
                <a:srgbClr val="002060"/>
              </a:solidFill>
            </a:endParaRP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a:t>
            </a:fld>
            <a:endParaRPr lang="en-US"/>
          </a:p>
        </p:txBody>
      </p:sp>
      <p:sp>
        <p:nvSpPr>
          <p:cNvPr id="6" name="Rectangle 5" title="&quot;&quot;"/>
          <p:cNvSpPr/>
          <p:nvPr/>
        </p:nvSpPr>
        <p:spPr>
          <a:xfrm>
            <a:off x="304800" y="5867400"/>
            <a:ext cx="3505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title="assi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5219700"/>
            <a:ext cx="3733800" cy="1866900"/>
          </a:xfrm>
          <a:prstGeom prst="rect">
            <a:avLst/>
          </a:prstGeom>
        </p:spPr>
      </p:pic>
    </p:spTree>
    <p:extLst>
      <p:ext uri="{BB962C8B-B14F-4D97-AF65-F5344CB8AC3E}">
        <p14:creationId xmlns:p14="http://schemas.microsoft.com/office/powerpoint/2010/main" val="1040321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 Submission Plan </a:t>
            </a:r>
            <a:endParaRPr lang="en-US" dirty="0"/>
          </a:p>
        </p:txBody>
      </p:sp>
      <p:sp>
        <p:nvSpPr>
          <p:cNvPr id="3" name="Content Placeholder 2"/>
          <p:cNvSpPr>
            <a:spLocks noGrp="1"/>
          </p:cNvSpPr>
          <p:nvPr>
            <p:ph idx="1"/>
          </p:nvPr>
        </p:nvSpPr>
        <p:spPr>
          <a:ln>
            <a:solidFill>
              <a:schemeClr val="accent1"/>
            </a:solidFill>
          </a:ln>
        </p:spPr>
        <p:txBody>
          <a:bodyPr/>
          <a:lstStyle/>
          <a:p>
            <a:pPr>
              <a:spcBef>
                <a:spcPts val="1200"/>
              </a:spcBef>
            </a:pPr>
            <a:r>
              <a:rPr lang="en-US" sz="2400" dirty="0"/>
              <a:t>Ensure all </a:t>
            </a:r>
            <a:r>
              <a:rPr lang="en-US" sz="2400" dirty="0" smtClean="0"/>
              <a:t>registrations </a:t>
            </a:r>
            <a:r>
              <a:rPr lang="en-US" sz="2400" dirty="0"/>
              <a:t>are in place </a:t>
            </a:r>
          </a:p>
          <a:p>
            <a:pPr lvl="1"/>
            <a:r>
              <a:rPr lang="en-US" sz="2000" dirty="0" smtClean="0"/>
              <a:t>All standard registrations requirements apply (DUNS, SAM, Grants.gov, eRA Commons)</a:t>
            </a:r>
          </a:p>
          <a:p>
            <a:pPr lvl="2"/>
            <a:r>
              <a:rPr lang="en-US" sz="1600" dirty="0">
                <a:hlinkClick r:id="rId2" tooltip="registration handout"/>
              </a:rPr>
              <a:t>http://</a:t>
            </a:r>
            <a:r>
              <a:rPr lang="en-US" sz="1600" dirty="0" smtClean="0">
                <a:hlinkClick r:id="rId2" tooltip="registration handout"/>
              </a:rPr>
              <a:t>grants.nih.gov/grants/ElectronicReceipt/files/registration_handout.pdf</a:t>
            </a:r>
            <a:r>
              <a:rPr lang="en-US" sz="1600" dirty="0" smtClean="0"/>
              <a:t> </a:t>
            </a:r>
          </a:p>
          <a:p>
            <a:pPr marL="342900" lvl="2" indent="-342900">
              <a:spcBef>
                <a:spcPts val="1200"/>
              </a:spcBef>
            </a:pPr>
            <a:r>
              <a:rPr lang="en-US" dirty="0">
                <a:ea typeface="+mn-ea"/>
              </a:rPr>
              <a:t>Decide how to distribute the work </a:t>
            </a:r>
          </a:p>
          <a:p>
            <a:pPr lvl="1">
              <a:buFontTx/>
              <a:buChar char="–"/>
            </a:pPr>
            <a:r>
              <a:rPr lang="en-US" sz="2000" dirty="0"/>
              <a:t>Gather the Commons IDs for everyone who will be working on your application in ASSIST</a:t>
            </a:r>
          </a:p>
          <a:p>
            <a:pPr>
              <a:spcBef>
                <a:spcPts val="1200"/>
              </a:spcBef>
            </a:pPr>
            <a:r>
              <a:rPr lang="en-US" sz="2400" dirty="0" smtClean="0"/>
              <a:t>Carefully read the FOA</a:t>
            </a:r>
          </a:p>
          <a:p>
            <a:pPr lvl="1">
              <a:spcBef>
                <a:spcPts val="1200"/>
              </a:spcBef>
            </a:pPr>
            <a:r>
              <a:rPr lang="en-US" sz="2000" dirty="0"/>
              <a:t>N</a:t>
            </a:r>
            <a:r>
              <a:rPr lang="en-US" sz="2000" dirty="0" smtClean="0"/>
              <a:t>ote the allowable types of required/optional components and any special instructions</a:t>
            </a:r>
          </a:p>
          <a:p>
            <a:pPr lvl="1">
              <a:spcBef>
                <a:spcPts val="1200"/>
              </a:spcBef>
            </a:pPr>
            <a:r>
              <a:rPr lang="en-US" sz="2000" dirty="0" smtClean="0"/>
              <a:t>Define the layout of your application (e.g., define components and who will lead each)</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20</a:t>
            </a:fld>
            <a:endParaRPr lang="en-US"/>
          </a:p>
        </p:txBody>
      </p:sp>
    </p:spTree>
    <p:extLst>
      <p:ext uri="{BB962C8B-B14F-4D97-AF65-F5344CB8AC3E}">
        <p14:creationId xmlns:p14="http://schemas.microsoft.com/office/powerpoint/2010/main" val="106895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 Text Instructions</a:t>
            </a:r>
            <a:endParaRPr lang="en-US" dirty="0"/>
          </a:p>
        </p:txBody>
      </p:sp>
      <p:sp>
        <p:nvSpPr>
          <p:cNvPr id="3" name="Content Placeholder 2"/>
          <p:cNvSpPr>
            <a:spLocks noGrp="1"/>
          </p:cNvSpPr>
          <p:nvPr>
            <p:ph idx="1"/>
          </p:nvPr>
        </p:nvSpPr>
        <p:spPr/>
        <p:txBody>
          <a:bodyPr/>
          <a:lstStyle/>
          <a:p>
            <a:pPr marL="0" indent="0">
              <a:buNone/>
            </a:pPr>
            <a:r>
              <a:rPr lang="en-US" sz="2400" dirty="0" smtClean="0"/>
              <a:t>Sample excerpt from FOA (section IV)</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21</a:t>
            </a:fld>
            <a:endParaRPr lang="en-US"/>
          </a:p>
        </p:txBody>
      </p:sp>
      <p:pic>
        <p:nvPicPr>
          <p:cNvPr id="1026" name="Picture 2" title="excerpt from FOA section 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1224"/>
            <a:ext cx="8381999" cy="4113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6570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pPr marL="0" indent="0">
              <a:buNone/>
            </a:pPr>
            <a:r>
              <a:rPr lang="en-US" dirty="0" smtClean="0"/>
              <a:t>Think about the components you plan to include</a:t>
            </a:r>
          </a:p>
          <a:p>
            <a:pPr lvl="1"/>
            <a:r>
              <a:rPr lang="en-US" dirty="0" smtClean="0"/>
              <a:t>PD/PI(s) for entire application</a:t>
            </a:r>
          </a:p>
          <a:p>
            <a:pPr lvl="1"/>
            <a:r>
              <a:rPr lang="en-US" dirty="0"/>
              <a:t>Organization lead for each component</a:t>
            </a:r>
          </a:p>
          <a:p>
            <a:pPr lvl="1"/>
            <a:r>
              <a:rPr lang="en-US" dirty="0" smtClean="0"/>
              <a:t>Project lead for each component</a:t>
            </a:r>
          </a:p>
          <a:p>
            <a:pPr lvl="1"/>
            <a:r>
              <a:rPr lang="en-US" dirty="0" smtClean="0"/>
              <a:t>Project Title for application/components</a:t>
            </a:r>
          </a:p>
          <a:p>
            <a:pPr lvl="1"/>
            <a:r>
              <a:rPr lang="en-US" dirty="0" smtClean="0"/>
              <a:t>Start/End dates for application/components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Sample Application Layout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23</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a:t>
                </a:r>
                <a:r>
                  <a:rPr lang="en-US" sz="1200" dirty="0" smtClean="0">
                    <a:solidFill>
                      <a:prstClr val="black">
                        <a:lumMod val="75000"/>
                        <a:lumOff val="25000"/>
                      </a:prstClr>
                    </a:solidFill>
                  </a:rPr>
                  <a:t>Core 1</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smtClean="0">
                    <a:solidFill>
                      <a:prstClr val="black">
                        <a:lumMod val="75000"/>
                        <a:lumOff val="25000"/>
                      </a:prstClr>
                    </a:solidFill>
                  </a:rPr>
                  <a:t>Research  Core 2</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24</a:t>
            </a:fld>
            <a:endParaRPr lang="en-US"/>
          </a:p>
        </p:txBody>
      </p:sp>
      <p:sp>
        <p:nvSpPr>
          <p:cNvPr id="3" name="Title 2"/>
          <p:cNvSpPr>
            <a:spLocks noGrp="1"/>
          </p:cNvSpPr>
          <p:nvPr>
            <p:ph type="ctrTitle"/>
          </p:nvPr>
        </p:nvSpPr>
        <p:spPr/>
        <p:txBody>
          <a:bodyPr/>
          <a:lstStyle/>
          <a:p>
            <a:r>
              <a:rPr lang="en-US" dirty="0" smtClean="0"/>
              <a:t>Initiate Your Application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Initiate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900" y="4267200"/>
            <a:ext cx="1714500" cy="2286000"/>
          </a:xfrm>
          <a:prstGeom prst="rect">
            <a:avLst/>
          </a:prstGeom>
        </p:spPr>
      </p:pic>
    </p:spTree>
    <p:extLst>
      <p:ext uri="{BB962C8B-B14F-4D97-AF65-F5344CB8AC3E}">
        <p14:creationId xmlns:p14="http://schemas.microsoft.com/office/powerpoint/2010/main" val="1060440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Shell</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Create an application shell by initiating the application and adding the components </a:t>
            </a:r>
          </a:p>
          <a:p>
            <a:pPr lvl="1">
              <a:spcBef>
                <a:spcPts val="1200"/>
              </a:spcBef>
            </a:pPr>
            <a:r>
              <a:rPr lang="en-US" sz="2400" dirty="0"/>
              <a:t>Components can be </a:t>
            </a:r>
            <a:r>
              <a:rPr lang="en-US" sz="2400" dirty="0" smtClean="0"/>
              <a:t>rearranged, added</a:t>
            </a:r>
            <a:r>
              <a:rPr lang="en-US" sz="2400" dirty="0"/>
              <a:t>, deleted or abandoned at any time</a:t>
            </a:r>
          </a:p>
          <a:p>
            <a:pPr lvl="2">
              <a:spcBef>
                <a:spcPts val="1200"/>
              </a:spcBef>
            </a:pPr>
            <a:r>
              <a:rPr lang="en-US" sz="2000" dirty="0" smtClean="0"/>
              <a:t>Applicants </a:t>
            </a:r>
            <a:r>
              <a:rPr lang="en-US" sz="2000" dirty="0"/>
              <a:t>can rearrange components of the same type </a:t>
            </a:r>
            <a:r>
              <a:rPr lang="en-US" sz="2000" dirty="0" smtClean="0"/>
              <a:t>(</a:t>
            </a:r>
            <a:r>
              <a:rPr lang="en-US" sz="2000" dirty="0"/>
              <a:t>e.g., have the third project entered in ASSIST appear first in the assembled application image</a:t>
            </a:r>
            <a:r>
              <a:rPr lang="en-US" sz="2000" dirty="0" smtClean="0"/>
              <a:t>)</a:t>
            </a:r>
          </a:p>
          <a:p>
            <a:pPr lvl="2">
              <a:spcBef>
                <a:spcPts val="1200"/>
              </a:spcBef>
            </a:pPr>
            <a:r>
              <a:rPr lang="en-US" sz="2000" dirty="0" smtClean="0"/>
              <a:t>Applicants cannot control the order in which the component types appear (e.g., Cores will always be before Projects)</a:t>
            </a:r>
            <a:endParaRPr lang="en-US" sz="20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25</a:t>
            </a:fld>
            <a:endParaRPr lang="en-US"/>
          </a:p>
        </p:txBody>
      </p:sp>
      <p:pic>
        <p:nvPicPr>
          <p:cNvPr id="6" name="Picture 5" title="figures stacking block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648200"/>
            <a:ext cx="2438400" cy="2438400"/>
          </a:xfrm>
          <a:prstGeom prst="rect">
            <a:avLst/>
          </a:prstGeom>
        </p:spPr>
      </p:pic>
      <p:pic>
        <p:nvPicPr>
          <p:cNvPr id="7" name="Picture 6" title="building block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753986"/>
            <a:ext cx="1600200" cy="12001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26</a:t>
            </a:fld>
            <a:endParaRPr lang="en-US"/>
          </a:p>
        </p:txBody>
      </p:sp>
      <p:pic>
        <p:nvPicPr>
          <p:cNvPr id="4" name="Picture 2" title="ASSIST login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295400"/>
            <a:ext cx="7696200" cy="52030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983254" y="2895600"/>
            <a:ext cx="2563345" cy="1513417"/>
          </a:xfrm>
          <a:prstGeom prst="wedgeRoundRectCallout">
            <a:avLst>
              <a:gd name="adj1" fmla="val -36656"/>
              <a:gd name="adj2" fmla="val 92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your eRA Commons credentials to access ASSIST</a:t>
            </a:r>
            <a:endParaRPr lang="en-US" sz="2400" dirty="0">
              <a:solidFill>
                <a:srgbClr val="002060"/>
              </a:solidFill>
            </a:endParaRPr>
          </a:p>
        </p:txBody>
      </p:sp>
      <p:sp>
        <p:nvSpPr>
          <p:cNvPr id="6" name="Oval 5" title="&quot;&quot;"/>
          <p:cNvSpPr/>
          <p:nvPr/>
        </p:nvSpPr>
        <p:spPr>
          <a:xfrm>
            <a:off x="762000" y="4800600"/>
            <a:ext cx="1676400" cy="1676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762000" y="533400"/>
            <a:ext cx="5105400" cy="685800"/>
          </a:xfrm>
          <a:prstGeom prst="wedgeRoundRectCallout">
            <a:avLst>
              <a:gd name="adj1" fmla="val -24186"/>
              <a:gd name="adj2" fmla="val 437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https://public.era.nih.gov/assist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provides user with 2 options: initiate applicaiton and search for application. " title="Screen shot of application initi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886700" cy="51362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Initiate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27</a:t>
            </a:fld>
            <a:endParaRPr lang="en-US"/>
          </a:p>
        </p:txBody>
      </p:sp>
      <p:sp>
        <p:nvSpPr>
          <p:cNvPr id="6" name="Oval 5" descr="Screen provides user with 2 options: initiate application and search for application. The initiate application option is circled." title="Circle highlighting Initiate Application option"/>
          <p:cNvSpPr/>
          <p:nvPr/>
        </p:nvSpPr>
        <p:spPr>
          <a:xfrm>
            <a:off x="2307566" y="3635064"/>
            <a:ext cx="4419600" cy="8710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107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Initiate Screen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28</a:t>
            </a:fld>
            <a:endParaRPr lang="en-US"/>
          </a:p>
        </p:txBody>
      </p:sp>
      <p:pic>
        <p:nvPicPr>
          <p:cNvPr id="2050" name="Picture 2" title="initiate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5563875" cy="6753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ounded Rectangular Callout 13" descr="Call-out box that indicates that clicking on the question mark icon brings you to ASSIST help." title="Explanation for question mark icon"/>
          <p:cNvSpPr/>
          <p:nvPr/>
        </p:nvSpPr>
        <p:spPr>
          <a:xfrm>
            <a:off x="5213498" y="1600200"/>
            <a:ext cx="3200400" cy="1124008"/>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FOA information pulled from Grants.gov</a:t>
            </a:r>
            <a:endParaRPr lang="en-US" sz="2400" dirty="0">
              <a:solidFill>
                <a:srgbClr val="002060"/>
              </a:solidFill>
            </a:endParaRPr>
          </a:p>
        </p:txBody>
      </p:sp>
      <p:sp>
        <p:nvSpPr>
          <p:cNvPr id="15" name="Rounded Rectangular Callout 14" descr="Call-out box that indicates that clicking on the question mark icon brings you to ASSIST help." title="Explanation for question mark icon"/>
          <p:cNvSpPr/>
          <p:nvPr/>
        </p:nvSpPr>
        <p:spPr>
          <a:xfrm>
            <a:off x="4648200" y="3098365"/>
            <a:ext cx="3200400" cy="664962"/>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Project Title</a:t>
            </a:r>
            <a:endParaRPr lang="en-US" sz="2400" dirty="0">
              <a:solidFill>
                <a:srgbClr val="002060"/>
              </a:solidFill>
            </a:endParaRPr>
          </a:p>
        </p:txBody>
      </p:sp>
      <p:sp>
        <p:nvSpPr>
          <p:cNvPr id="16" name="Rounded Rectangular Callout 15" descr="Call-out box that indicates that clicking on the question mark icon brings you to ASSIST help." title="Explanation for question mark icon"/>
          <p:cNvSpPr/>
          <p:nvPr/>
        </p:nvSpPr>
        <p:spPr>
          <a:xfrm>
            <a:off x="4876800" y="3886200"/>
            <a:ext cx="3537098" cy="1447800"/>
          </a:xfrm>
          <a:prstGeom prst="wedgeRoundRectCallout">
            <a:avLst>
              <a:gd name="adj1" fmla="val -77498"/>
              <a:gd name="adj2" fmla="val 158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Drop-down list of organizations affiliated with your eRA Commons account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initiate screen contact P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35" y="971608"/>
            <a:ext cx="50673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Initiate: Pre-population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29</a:t>
            </a:fld>
            <a:endParaRPr lang="en-US"/>
          </a:p>
        </p:txBody>
      </p:sp>
      <p:pic>
        <p:nvPicPr>
          <p:cNvPr id="5122" name="Picture 2" title="pop-up to collect eRA Commons username to auto-polulate PD/PI 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65" y="4235856"/>
            <a:ext cx="39719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title="PD/PI info completed based on provided eRA Commons user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707344"/>
            <a:ext cx="48006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ular Callout 6" descr="Call-out box that indicates that clicking on the question mark icon brings you to ASSIST help." title="Explanation for question mark icon"/>
          <p:cNvSpPr/>
          <p:nvPr/>
        </p:nvSpPr>
        <p:spPr>
          <a:xfrm>
            <a:off x="5528930" y="1981200"/>
            <a:ext cx="3200400" cy="1124008"/>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Data pre-populated from organization selection</a:t>
            </a:r>
            <a:endParaRPr lang="en-US" sz="2400" dirty="0">
              <a:solidFill>
                <a:srgbClr val="002060"/>
              </a:solidFill>
            </a:endParaRPr>
          </a:p>
        </p:txBody>
      </p:sp>
      <p:sp>
        <p:nvSpPr>
          <p:cNvPr id="8" name="Rounded Rectangular Callout 7" descr="Call-out box that indicates that clicking on the question mark icon brings you to ASSIST help." title="Explanation for question mark icon"/>
          <p:cNvSpPr/>
          <p:nvPr/>
        </p:nvSpPr>
        <p:spPr>
          <a:xfrm>
            <a:off x="4953000" y="3282918"/>
            <a:ext cx="3962400" cy="1517682"/>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Can manually enter PD/PI information or provide </a:t>
            </a:r>
            <a:br>
              <a:rPr lang="en-US" sz="2400" dirty="0" smtClean="0">
                <a:solidFill>
                  <a:srgbClr val="002060"/>
                </a:solidFill>
              </a:rPr>
            </a:br>
            <a:r>
              <a:rPr lang="en-US" sz="2400" dirty="0" smtClean="0">
                <a:solidFill>
                  <a:srgbClr val="002060"/>
                </a:solidFill>
              </a:rPr>
              <a:t>eRA Commons username to auto-populate</a:t>
            </a:r>
            <a:endParaRPr lang="en-US" sz="2400" dirty="0">
              <a:solidFill>
                <a:srgbClr val="002060"/>
              </a:solidFill>
            </a:endParaRPr>
          </a:p>
        </p:txBody>
      </p:sp>
      <p:sp>
        <p:nvSpPr>
          <p:cNvPr id="9" name="Oval 8" title="&quot;&quot;"/>
          <p:cNvSpPr/>
          <p:nvPr/>
        </p:nvSpPr>
        <p:spPr>
          <a:xfrm>
            <a:off x="2211572" y="3692522"/>
            <a:ext cx="239121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title="&quot;&quot;"/>
          <p:cNvCxnSpPr/>
          <p:nvPr/>
        </p:nvCxnSpPr>
        <p:spPr>
          <a:xfrm>
            <a:off x="3118896" y="3997322"/>
            <a:ext cx="0" cy="40960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title="&quot;&quot;"/>
          <p:cNvSpPr/>
          <p:nvPr/>
        </p:nvSpPr>
        <p:spPr>
          <a:xfrm>
            <a:off x="1447800" y="5181600"/>
            <a:ext cx="9906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title="&quot;&quot;"/>
          <p:cNvCxnSpPr/>
          <p:nvPr/>
        </p:nvCxnSpPr>
        <p:spPr>
          <a:xfrm>
            <a:off x="2438400" y="5329194"/>
            <a:ext cx="1371600" cy="30960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Submission Required</a:t>
            </a:r>
            <a:endParaRPr lang="en-US" dirty="0"/>
          </a:p>
        </p:txBody>
      </p:sp>
      <p:sp>
        <p:nvSpPr>
          <p:cNvPr id="3" name="Content Placeholder 2"/>
          <p:cNvSpPr>
            <a:spLocks noGrp="1"/>
          </p:cNvSpPr>
          <p:nvPr>
            <p:ph idx="1"/>
          </p:nvPr>
        </p:nvSpPr>
        <p:spPr/>
        <p:txBody>
          <a:bodyPr/>
          <a:lstStyle/>
          <a:p>
            <a:r>
              <a:rPr lang="en-US" dirty="0" smtClean="0"/>
              <a:t>NIH requires electronic submission for all multi-project applications</a:t>
            </a:r>
          </a:p>
          <a:p>
            <a:endParaRPr lang="en-US" dirty="0" smtClean="0"/>
          </a:p>
          <a:p>
            <a:r>
              <a:rPr lang="en-US" dirty="0" smtClean="0"/>
              <a:t>Electronic submission options</a:t>
            </a:r>
          </a:p>
          <a:p>
            <a:pPr lvl="1"/>
            <a:r>
              <a:rPr lang="en-US" dirty="0" smtClean="0"/>
              <a:t>ASSIST</a:t>
            </a:r>
          </a:p>
          <a:p>
            <a:pPr lvl="1"/>
            <a:r>
              <a:rPr lang="en-US" dirty="0" smtClean="0"/>
              <a:t>Institutional system-to-system (S2S) solutions </a:t>
            </a:r>
          </a:p>
          <a:p>
            <a:pPr marL="0" indent="0">
              <a:buNone/>
            </a:pPr>
            <a:endParaRPr lang="en-US" dirty="0"/>
          </a:p>
          <a:p>
            <a:pPr marL="0" indent="0">
              <a:buNone/>
            </a:pPr>
            <a:r>
              <a:rPr lang="en-US" dirty="0" smtClean="0"/>
              <a:t/>
            </a:r>
            <a:br>
              <a:rPr lang="en-US" dirty="0" smtClean="0"/>
            </a:br>
            <a:endParaRPr lang="en-US" dirty="0" smtClean="0"/>
          </a:p>
          <a:p>
            <a:pPr lvl="2"/>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a:t>
            </a:fld>
            <a:endParaRPr lang="en-US"/>
          </a:p>
        </p:txBody>
      </p:sp>
      <p:sp>
        <p:nvSpPr>
          <p:cNvPr id="6" name="Rectangle 5" title="&quot;&quot;"/>
          <p:cNvSpPr/>
          <p:nvPr/>
        </p:nvSpPr>
        <p:spPr>
          <a:xfrm>
            <a:off x="304800" y="5791200"/>
            <a:ext cx="358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5000" y="5410200"/>
            <a:ext cx="5638800" cy="954107"/>
          </a:xfrm>
          <a:prstGeom prst="rect">
            <a:avLst/>
          </a:prstGeom>
          <a:solidFill>
            <a:srgbClr val="FFFF99"/>
          </a:solidFill>
          <a:ln>
            <a:solidFill>
              <a:srgbClr val="C00000"/>
            </a:solidFill>
          </a:ln>
        </p:spPr>
        <p:txBody>
          <a:bodyPr wrap="square" rtlCol="0">
            <a:spAutoFit/>
          </a:bodyPr>
          <a:lstStyle/>
          <a:p>
            <a:pPr algn="ctr"/>
            <a:r>
              <a:rPr lang="en-US" sz="2800" dirty="0" smtClean="0">
                <a:solidFill>
                  <a:srgbClr val="C00000"/>
                </a:solidFill>
              </a:rPr>
              <a:t>Electronic submission is required. </a:t>
            </a:r>
            <a:br>
              <a:rPr lang="en-US" sz="2800" dirty="0" smtClean="0">
                <a:solidFill>
                  <a:srgbClr val="C00000"/>
                </a:solidFill>
              </a:rPr>
            </a:br>
            <a:r>
              <a:rPr lang="en-US" sz="2800" dirty="0" smtClean="0">
                <a:solidFill>
                  <a:srgbClr val="C00000"/>
                </a:solidFill>
              </a:rPr>
              <a:t>Using ASSIST is optional.</a:t>
            </a:r>
            <a:endParaRPr lang="en-US" sz="2800" dirty="0">
              <a:solidFill>
                <a:srgbClr val="C00000"/>
              </a:solidFill>
            </a:endParaRPr>
          </a:p>
        </p:txBody>
      </p:sp>
      <p:pic>
        <p:nvPicPr>
          <p:cNvPr id="5" name="Picture 4" title="stickman with two paths to choose fro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4841692"/>
            <a:ext cx="3657600" cy="2203704"/>
          </a:xfrm>
          <a:prstGeom prst="rect">
            <a:avLst/>
          </a:prstGeom>
        </p:spPr>
      </p:pic>
    </p:spTree>
    <p:extLst>
      <p:ext uri="{BB962C8B-B14F-4D97-AF65-F5344CB8AC3E}">
        <p14:creationId xmlns:p14="http://schemas.microsoft.com/office/powerpoint/2010/main" val="3768459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title="screen shot - application saved message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95979"/>
            <a:ext cx="8534400" cy="56103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Using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30</a:t>
            </a:fld>
            <a:endParaRPr lang="en-US"/>
          </a:p>
        </p:txBody>
      </p:sp>
      <p:sp>
        <p:nvSpPr>
          <p:cNvPr id="13" name="Oval 12" title="&quot;&quot;"/>
          <p:cNvSpPr/>
          <p:nvPr/>
        </p:nvSpPr>
        <p:spPr>
          <a:xfrm>
            <a:off x="2438400" y="3352801"/>
            <a:ext cx="1447800" cy="34837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descr="Call-out box that indicates that clicking on the question mark icon brings you to ASSIST help." title="Explanation for question mark icon"/>
          <p:cNvSpPr/>
          <p:nvPr/>
        </p:nvSpPr>
        <p:spPr>
          <a:xfrm>
            <a:off x="4038600" y="1676400"/>
            <a:ext cx="3200400" cy="562004"/>
          </a:xfrm>
          <a:prstGeom prst="wedgeRoundRectCallout">
            <a:avLst>
              <a:gd name="adj1" fmla="val -21858"/>
              <a:gd name="adj2" fmla="val 10372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Access on-line help</a:t>
            </a:r>
            <a:endParaRPr lang="en-US" sz="2400" dirty="0">
              <a:solidFill>
                <a:srgbClr val="002060"/>
              </a:solidFill>
            </a:endParaRPr>
          </a:p>
        </p:txBody>
      </p:sp>
      <p:sp>
        <p:nvSpPr>
          <p:cNvPr id="14" name="Rounded Rectangular Callout 13" descr="Available actions vary based on application context and access." title="Actions"/>
          <p:cNvSpPr/>
          <p:nvPr/>
        </p:nvSpPr>
        <p:spPr>
          <a:xfrm>
            <a:off x="1600200" y="4975230"/>
            <a:ext cx="3505200" cy="1524047"/>
          </a:xfrm>
          <a:prstGeom prst="wedgeRoundRectCallout">
            <a:avLst>
              <a:gd name="adj1" fmla="val -41547"/>
              <a:gd name="adj2" fmla="val -8677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Available actions vary based on application context and access</a:t>
            </a:r>
            <a:endParaRPr lang="en-US" sz="2400" dirty="0">
              <a:solidFill>
                <a:srgbClr val="002060"/>
              </a:solidFill>
            </a:endParaRPr>
          </a:p>
        </p:txBody>
      </p:sp>
      <p:sp>
        <p:nvSpPr>
          <p:cNvPr id="15" name="Rounded Rectangular Callout 14" descr="Application saved message appears at the top of the screen after initiating the application. All ASSIST messages appear in this location." title="Application Saved message"/>
          <p:cNvSpPr/>
          <p:nvPr/>
        </p:nvSpPr>
        <p:spPr>
          <a:xfrm>
            <a:off x="4572000" y="3258430"/>
            <a:ext cx="3585229" cy="537113"/>
          </a:xfrm>
          <a:prstGeom prst="wedgeRoundRectCallout">
            <a:avLst>
              <a:gd name="adj1" fmla="val -65034"/>
              <a:gd name="adj2" fmla="val 4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messages</a:t>
            </a:r>
            <a:endParaRPr lang="en-US" sz="2400" dirty="0">
              <a:solidFill>
                <a:srgbClr val="002060"/>
              </a:solidFill>
            </a:endParaRPr>
          </a:p>
        </p:txBody>
      </p:sp>
      <p:sp>
        <p:nvSpPr>
          <p:cNvPr id="16" name="Rounded Rectangular Callout 15" descr="Call-out box that indicates that clicking on the question mark icon brings you to ASSIST help." title="Explanation for question mark icon"/>
          <p:cNvSpPr/>
          <p:nvPr/>
        </p:nvSpPr>
        <p:spPr>
          <a:xfrm>
            <a:off x="6125808" y="2286000"/>
            <a:ext cx="2367516" cy="562004"/>
          </a:xfrm>
          <a:prstGeom prst="wedgeRoundRectCallout">
            <a:avLst>
              <a:gd name="adj1" fmla="val -34348"/>
              <a:gd name="adj2" fmla="val 7723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Screen tips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 shot taken after Overall component is initiated" title="Screen shot taken after Overall component is initi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04236"/>
            <a:ext cx="7453312" cy="53972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31</a:t>
            </a:fld>
            <a:endParaRPr lang="en-US"/>
          </a:p>
        </p:txBody>
      </p:sp>
      <p:sp>
        <p:nvSpPr>
          <p:cNvPr id="6" name="Oval 5" title="&quot;&quot;"/>
          <p:cNvSpPr/>
          <p:nvPr/>
        </p:nvSpPr>
        <p:spPr>
          <a:xfrm>
            <a:off x="701405" y="5181600"/>
            <a:ext cx="198119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title="&quot;&quot;"/>
          <p:cNvSpPr/>
          <p:nvPr/>
        </p:nvSpPr>
        <p:spPr>
          <a:xfrm>
            <a:off x="2286001" y="2932262"/>
            <a:ext cx="4953000"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381000" y="5994220"/>
            <a:ext cx="5273977" cy="814484"/>
          </a:xfrm>
          <a:prstGeom prst="wedgeRoundRectCallout">
            <a:avLst>
              <a:gd name="adj1" fmla="val -25419"/>
              <a:gd name="adj2" fmla="val -716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dirty="0" smtClean="0">
                <a:solidFill>
                  <a:srgbClr val="002060"/>
                </a:solidFill>
              </a:rPr>
              <a:t>Overall Component </a:t>
            </a:r>
            <a:r>
              <a:rPr lang="en-US" sz="2400" dirty="0" smtClean="0">
                <a:solidFill>
                  <a:srgbClr val="002060"/>
                </a:solidFill>
              </a:rPr>
              <a:t>is added to the component navigation</a:t>
            </a:r>
            <a:endParaRPr lang="en-US" sz="2400" dirty="0">
              <a:solidFill>
                <a:srgbClr val="002060"/>
              </a:solidFill>
            </a:endParaRPr>
          </a:p>
        </p:txBody>
      </p:sp>
      <p:sp>
        <p:nvSpPr>
          <p:cNvPr id="7" name="Rounded Rectangular Callout 6"/>
          <p:cNvSpPr/>
          <p:nvPr/>
        </p:nvSpPr>
        <p:spPr>
          <a:xfrm>
            <a:off x="4564857" y="1877549"/>
            <a:ext cx="3726656" cy="990600"/>
          </a:xfrm>
          <a:prstGeom prst="wedgeRoundRectCallout">
            <a:avLst>
              <a:gd name="adj1" fmla="val -32893"/>
              <a:gd name="adj2" fmla="val 688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Form navigation for the selected component</a:t>
            </a:r>
          </a:p>
          <a:p>
            <a:pPr algn="ctr"/>
            <a:endParaRPr lang="en-US" sz="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add new compon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820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Additional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32</a:t>
            </a:fld>
            <a:endParaRPr lang="en-US"/>
          </a:p>
        </p:txBody>
      </p:sp>
      <p:sp>
        <p:nvSpPr>
          <p:cNvPr id="9" name="Oval 8" title="&quot;&quot;"/>
          <p:cNvSpPr/>
          <p:nvPr/>
        </p:nvSpPr>
        <p:spPr>
          <a:xfrm>
            <a:off x="4327451" y="3048000"/>
            <a:ext cx="1981199" cy="12001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title="&quot;&quot;"/>
          <p:cNvSpPr/>
          <p:nvPr/>
        </p:nvSpPr>
        <p:spPr>
          <a:xfrm>
            <a:off x="499730" y="2895600"/>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66430" y="1066800"/>
            <a:ext cx="2667000" cy="990600"/>
          </a:xfrm>
          <a:prstGeom prst="wedgeRoundRectCallout">
            <a:avLst>
              <a:gd name="adj1" fmla="val -19783"/>
              <a:gd name="adj2" fmla="val 1245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Add additional components</a:t>
            </a:r>
            <a:endParaRPr lang="en-US" sz="2400" dirty="0">
              <a:solidFill>
                <a:srgbClr val="002060"/>
              </a:solidFill>
            </a:endParaRPr>
          </a:p>
        </p:txBody>
      </p:sp>
      <p:sp>
        <p:nvSpPr>
          <p:cNvPr id="8" name="Rounded Rectangular Callout 7"/>
          <p:cNvSpPr/>
          <p:nvPr/>
        </p:nvSpPr>
        <p:spPr>
          <a:xfrm>
            <a:off x="3809999" y="4495800"/>
            <a:ext cx="4876799" cy="1326881"/>
          </a:xfrm>
          <a:prstGeom prst="wedgeRoundRectCallout">
            <a:avLst>
              <a:gd name="adj1" fmla="val -21378"/>
              <a:gd name="adj2" fmla="val -740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Allowable component types defined in the FOA are presented</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33</a:t>
            </a:fld>
            <a:endParaRPr lang="en-US"/>
          </a:p>
        </p:txBody>
      </p:sp>
      <p:grpSp>
        <p:nvGrpSpPr>
          <p:cNvPr id="4" name="Group 3" descr="left vertical navigation has components grouped by component type and listed in the order they will show in the assembled application image." title="Component navigation screenshot"/>
          <p:cNvGrpSpPr/>
          <p:nvPr/>
        </p:nvGrpSpPr>
        <p:grpSpPr>
          <a:xfrm>
            <a:off x="381000" y="990600"/>
            <a:ext cx="6400800" cy="5638800"/>
            <a:chOff x="802947" y="1524000"/>
            <a:chExt cx="5861704" cy="4800600"/>
          </a:xfrm>
        </p:grpSpPr>
        <p:pic>
          <p:nvPicPr>
            <p:cNvPr id="10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147" y="1524000"/>
              <a:ext cx="5404504" cy="462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802947" y="3124200"/>
              <a:ext cx="2209800" cy="3200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755947" y="2438400"/>
            <a:ext cx="2702253" cy="259080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Continue adding components to build out the application shell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34</a:t>
            </a:fld>
            <a:endParaRPr lang="en-US"/>
          </a:p>
        </p:txBody>
      </p:sp>
      <p:sp>
        <p:nvSpPr>
          <p:cNvPr id="3" name="Title 2"/>
          <p:cNvSpPr>
            <a:spLocks noGrp="1"/>
          </p:cNvSpPr>
          <p:nvPr>
            <p:ph type="ctrTitle"/>
          </p:nvPr>
        </p:nvSpPr>
        <p:spPr/>
        <p:txBody>
          <a:bodyPr/>
          <a:lstStyle/>
          <a:p>
            <a:r>
              <a:rPr lang="en-US" dirty="0" smtClean="0"/>
              <a:t>Define Your Team and Provide Application Access</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Build</a:t>
            </a:r>
            <a:r>
              <a:rPr kumimoji="0" lang="en-US" sz="1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1800" b="1" i="0" u="none" strike="noStrike" kern="0" cap="none" spc="0" normalizeH="0" noProof="0" dirty="0" smtClean="0">
                <a:ln>
                  <a:noFill/>
                </a:ln>
                <a:solidFill>
                  <a:schemeClr val="bg1"/>
                </a:solidFill>
                <a:effectLst/>
                <a:uLnTx/>
                <a:uFillTx/>
                <a:latin typeface="Calibri"/>
                <a:ea typeface="+mn-ea"/>
                <a:cs typeface="+mn-cs"/>
              </a:rPr>
              <a:t>Team</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21" name="Picture 20" title="&quot;&quot;"/>
          <p:cNvPicPr/>
          <p:nvPr/>
        </p:nvPicPr>
        <p:blipFill>
          <a:blip r:embed="rId2" cstate="print">
            <a:extLst>
              <a:ext uri="{28A0092B-C50C-407E-A947-70E740481C1C}">
                <a14:useLocalDpi xmlns:a14="http://schemas.microsoft.com/office/drawing/2010/main" val="0"/>
              </a:ext>
            </a:extLst>
          </a:blip>
          <a:stretch>
            <a:fillRect/>
          </a:stretch>
        </p:blipFill>
        <p:spPr>
          <a:xfrm>
            <a:off x="2667000" y="4419600"/>
            <a:ext cx="2133600" cy="2209800"/>
          </a:xfrm>
          <a:prstGeom prst="rect">
            <a:avLst/>
          </a:prstGeom>
        </p:spPr>
      </p:pic>
    </p:spTree>
    <p:extLst>
      <p:ext uri="{BB962C8B-B14F-4D97-AF65-F5344CB8AC3E}">
        <p14:creationId xmlns:p14="http://schemas.microsoft.com/office/powerpoint/2010/main" val="2002579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35</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ASSIST automatically provides application access to some individuals based on: </a:t>
            </a:r>
          </a:p>
          <a:p>
            <a:pPr marL="342900" indent="-342900">
              <a:spcBef>
                <a:spcPts val="600"/>
              </a:spcBef>
              <a:buFont typeface="Arial" panose="020B0604020202020204" pitchFamily="34" charset="0"/>
              <a:buChar char="•"/>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eRA Commons roles</a:t>
            </a:r>
          </a:p>
          <a:p>
            <a:pPr marL="742950" lvl="1" indent="-285750">
              <a:spcBef>
                <a:spcPts val="600"/>
              </a:spcBef>
              <a:buFontTx/>
              <a:buChar char="–"/>
              <a:defRPr/>
            </a:pPr>
            <a:r>
              <a:rPr lang="en-US" sz="2000" kern="0" dirty="0" smtClean="0">
                <a:solidFill>
                  <a:srgbClr val="003366"/>
                </a:solidFill>
                <a:latin typeface="+mn-lt"/>
              </a:rPr>
              <a:t>All SOs and AOs at the applicant institution have irrevocable edit access for the entire application</a:t>
            </a:r>
          </a:p>
          <a:p>
            <a:pPr marL="742950" lvl="1" indent="-285750">
              <a:spcBef>
                <a:spcPts val="600"/>
              </a:spcBef>
              <a:buFontTx/>
              <a:buChar char="–"/>
              <a:defRPr/>
            </a:pPr>
            <a:r>
              <a:rPr lang="en-US" sz="2000" kern="0" dirty="0" smtClean="0">
                <a:solidFill>
                  <a:srgbClr val="003366"/>
                </a:solidFill>
                <a:latin typeface="+mn-lt"/>
              </a:rPr>
              <a:t>All </a:t>
            </a:r>
            <a:r>
              <a:rPr lang="en-US" sz="2000" kern="0" dirty="0">
                <a:solidFill>
                  <a:srgbClr val="003366"/>
                </a:solidFill>
                <a:latin typeface="+mn-lt"/>
              </a:rPr>
              <a:t>SOs and AOs at an organization leading a component </a:t>
            </a:r>
            <a:br>
              <a:rPr lang="en-US" sz="2000" kern="0" dirty="0">
                <a:solidFill>
                  <a:srgbClr val="003366"/>
                </a:solidFill>
                <a:latin typeface="+mn-lt"/>
              </a:rPr>
            </a:br>
            <a:r>
              <a:rPr lang="en-US" sz="2000" kern="0" dirty="0">
                <a:solidFill>
                  <a:srgbClr val="003366"/>
                </a:solidFill>
                <a:latin typeface="+mn-lt"/>
              </a:rPr>
              <a:t>have irrevocable edit access for their component </a:t>
            </a:r>
          </a:p>
          <a:p>
            <a:pPr marL="342900" indent="-342900">
              <a:spcBef>
                <a:spcPts val="600"/>
              </a:spcBef>
              <a:buFont typeface="Arial" panose="020B0604020202020204" pitchFamily="34" charset="0"/>
              <a:buChar char="•"/>
              <a:defRPr/>
            </a:pPr>
            <a:r>
              <a:rPr lang="en-US" sz="2400" kern="0" dirty="0" smtClean="0">
                <a:latin typeface="+mn-lt"/>
              </a:rPr>
              <a:t>R</a:t>
            </a:r>
            <a:r>
              <a:rPr kumimoji="0" lang="en-US" sz="2400" b="0" i="0" u="none" strike="noStrike" kern="0" cap="none" spc="0" normalizeH="0" baseline="0" noProof="0" dirty="0" smtClean="0">
                <a:ln>
                  <a:noFill/>
                </a:ln>
                <a:solidFill>
                  <a:schemeClr val="tx1"/>
                </a:solidFill>
                <a:effectLst/>
                <a:uLnTx/>
                <a:uFillTx/>
                <a:latin typeface="+mn-lt"/>
                <a:ea typeface="+mn-ea"/>
                <a:cs typeface="+mn-cs"/>
              </a:rPr>
              <a:t>ole on the application</a:t>
            </a:r>
          </a:p>
          <a:p>
            <a:pPr marL="742950" lvl="1" indent="-285750">
              <a:spcBef>
                <a:spcPts val="600"/>
              </a:spcBef>
              <a:buFontTx/>
              <a:buChar char="–"/>
              <a:defRPr/>
            </a:pPr>
            <a:r>
              <a:rPr lang="en-US" sz="2000" kern="0" dirty="0">
                <a:solidFill>
                  <a:srgbClr val="003366"/>
                </a:solidFill>
                <a:latin typeface="+mn-lt"/>
              </a:rPr>
              <a:t>The a</a:t>
            </a:r>
            <a:r>
              <a:rPr lang="en-US" sz="2000" kern="0" dirty="0" smtClean="0">
                <a:solidFill>
                  <a:srgbClr val="003366"/>
                </a:solidFill>
                <a:latin typeface="+mn-lt"/>
              </a:rPr>
              <a:t>pplication initiator has </a:t>
            </a:r>
            <a:r>
              <a:rPr lang="en-US" sz="2000" kern="0" dirty="0">
                <a:solidFill>
                  <a:srgbClr val="003366"/>
                </a:solidFill>
                <a:latin typeface="+mn-lt"/>
              </a:rPr>
              <a:t>edit access for the entire application</a:t>
            </a:r>
          </a:p>
          <a:p>
            <a:pPr marL="742950" lvl="1" indent="-285750">
              <a:spcBef>
                <a:spcPts val="600"/>
              </a:spcBef>
              <a:buFontTx/>
              <a:buChar char="–"/>
              <a:defRPr/>
            </a:pPr>
            <a:r>
              <a:rPr lang="en-US" sz="2000" kern="0" dirty="0" smtClean="0">
                <a:solidFill>
                  <a:srgbClr val="003366"/>
                </a:solidFill>
                <a:latin typeface="+mn-lt"/>
              </a:rPr>
              <a:t>All </a:t>
            </a:r>
            <a:r>
              <a:rPr lang="en-US" sz="2000" kern="0" dirty="0">
                <a:solidFill>
                  <a:srgbClr val="003366"/>
                </a:solidFill>
                <a:latin typeface="+mn-lt"/>
              </a:rPr>
              <a:t>PD/PIs listed on the Overall application have edit </a:t>
            </a:r>
            <a:r>
              <a:rPr lang="en-US" sz="2000" kern="0" dirty="0" smtClean="0">
                <a:solidFill>
                  <a:srgbClr val="003366"/>
                </a:solidFill>
                <a:latin typeface="+mn-lt"/>
              </a:rPr>
              <a:t/>
            </a:r>
            <a:br>
              <a:rPr lang="en-US" sz="2000" kern="0" dirty="0" smtClean="0">
                <a:solidFill>
                  <a:srgbClr val="003366"/>
                </a:solidFill>
                <a:latin typeface="+mn-lt"/>
              </a:rPr>
            </a:br>
            <a:r>
              <a:rPr lang="en-US" sz="2000" kern="0" dirty="0" smtClean="0">
                <a:solidFill>
                  <a:srgbClr val="003366"/>
                </a:solidFill>
                <a:latin typeface="+mn-lt"/>
              </a:rPr>
              <a:t>access </a:t>
            </a:r>
            <a:r>
              <a:rPr lang="en-US" sz="2000" kern="0" dirty="0">
                <a:solidFill>
                  <a:srgbClr val="003366"/>
                </a:solidFill>
                <a:latin typeface="+mn-lt"/>
              </a:rPr>
              <a:t>for the entire application</a:t>
            </a:r>
          </a:p>
          <a:p>
            <a:pPr marL="742950" marR="0" lvl="1" indent="-285750"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rgbClr val="003366"/>
                </a:solidFill>
                <a:effectLst/>
                <a:uLnTx/>
                <a:uFillTx/>
                <a:latin typeface="+mn-lt"/>
              </a:rPr>
              <a:t>The component Project Leads have edit access for their components</a:t>
            </a:r>
          </a:p>
        </p:txBody>
      </p:sp>
      <p:pic>
        <p:nvPicPr>
          <p:cNvPr id="6" name="Picture 5" title="guy with lo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4724401"/>
            <a:ext cx="1371600" cy="2438399"/>
          </a:xfrm>
          <a:prstGeom prst="rect">
            <a:avLst/>
          </a:prstGeom>
        </p:spPr>
      </p:pic>
    </p:spTree>
    <p:extLst>
      <p:ext uri="{BB962C8B-B14F-4D97-AF65-F5344CB8AC3E}">
        <p14:creationId xmlns:p14="http://schemas.microsoft.com/office/powerpoint/2010/main" val="24860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a:spcBef>
                <a:spcPts val="1200"/>
              </a:spcBef>
            </a:pPr>
            <a:r>
              <a:rPr lang="en-US" dirty="0" smtClean="0"/>
              <a:t>Application access can be given to additional users with Commons IDs</a:t>
            </a:r>
          </a:p>
          <a:p>
            <a:pPr lvl="1">
              <a:spcBef>
                <a:spcPts val="1200"/>
              </a:spcBef>
            </a:pPr>
            <a:r>
              <a:rPr lang="en-US" dirty="0" smtClean="0"/>
              <a:t>Within or outside applicant organization</a:t>
            </a:r>
          </a:p>
          <a:p>
            <a:pPr>
              <a:spcBef>
                <a:spcPts val="1200"/>
              </a:spcBef>
            </a:pPr>
            <a:r>
              <a:rPr lang="en-US" dirty="0" smtClean="0"/>
              <a:t>Application access can be controlled across these variables:</a:t>
            </a:r>
          </a:p>
          <a:p>
            <a:pPr lvl="1">
              <a:spcBef>
                <a:spcPts val="1200"/>
              </a:spcBef>
            </a:pPr>
            <a:r>
              <a:rPr lang="en-US" dirty="0" smtClean="0"/>
              <a:t>Entire application vs. specific components</a:t>
            </a:r>
          </a:p>
          <a:p>
            <a:pPr lvl="1">
              <a:spcBef>
                <a:spcPts val="1200"/>
              </a:spcBef>
            </a:pPr>
            <a:r>
              <a:rPr lang="en-US" dirty="0" smtClean="0"/>
              <a:t>View vs. Edit</a:t>
            </a:r>
          </a:p>
          <a:p>
            <a:pPr lvl="1">
              <a:spcBef>
                <a:spcPts val="1200"/>
              </a:spcBef>
            </a:pPr>
            <a:r>
              <a:rPr lang="en-US" dirty="0" smtClean="0"/>
              <a:t>Budget vs. Non-budget data</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36</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212" y="4191000"/>
            <a:ext cx="2342388" cy="299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Officials (SOs)</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SOs at the applicant institution can</a:t>
            </a:r>
          </a:p>
          <a:p>
            <a:pPr lvl="1">
              <a:spcBef>
                <a:spcPts val="1200"/>
              </a:spcBef>
            </a:pPr>
            <a:r>
              <a:rPr lang="en-US" sz="2400" dirty="0" smtClean="0"/>
              <a:t>Manage application access for other users</a:t>
            </a:r>
          </a:p>
          <a:p>
            <a:pPr lvl="1">
              <a:spcBef>
                <a:spcPts val="1200"/>
              </a:spcBef>
            </a:pPr>
            <a:r>
              <a:rPr lang="en-US" sz="2400" dirty="0"/>
              <a:t>Manage application status all the way to Ready for Submission status</a:t>
            </a:r>
          </a:p>
          <a:p>
            <a:pPr lvl="1">
              <a:spcBef>
                <a:spcPts val="1200"/>
              </a:spcBef>
            </a:pPr>
            <a:r>
              <a:rPr lang="en-US" sz="2400" dirty="0" smtClean="0"/>
              <a:t>Delegate </a:t>
            </a:r>
            <a:r>
              <a:rPr lang="en-US" sz="2400" b="1" dirty="0" smtClean="0"/>
              <a:t>Access Maintainer </a:t>
            </a:r>
            <a:br>
              <a:rPr lang="en-US" sz="2400" b="1" dirty="0" smtClean="0"/>
            </a:br>
            <a:r>
              <a:rPr lang="en-US" sz="2400" dirty="0" smtClean="0"/>
              <a:t>and </a:t>
            </a:r>
            <a:r>
              <a:rPr lang="en-US" sz="2400" b="1" dirty="0" smtClean="0"/>
              <a:t>Status Maintainer </a:t>
            </a:r>
            <a:r>
              <a:rPr lang="en-US" sz="2400" dirty="0" smtClean="0"/>
              <a:t>authority</a:t>
            </a:r>
            <a:br>
              <a:rPr lang="en-US" sz="2400" dirty="0" smtClean="0"/>
            </a:br>
            <a:r>
              <a:rPr lang="en-US" sz="2400" dirty="0" smtClean="0"/>
              <a:t>to other users within their </a:t>
            </a:r>
            <a:br>
              <a:rPr lang="en-US" sz="2400" dirty="0" smtClean="0"/>
            </a:br>
            <a:r>
              <a:rPr lang="en-US" sz="2400" dirty="0" smtClean="0"/>
              <a:t>institution</a:t>
            </a:r>
          </a:p>
          <a:p>
            <a:pPr lvl="1">
              <a:spcBef>
                <a:spcPts val="1200"/>
              </a:spcBef>
            </a:pPr>
            <a:r>
              <a:rPr lang="en-US" sz="2400" dirty="0" smtClean="0"/>
              <a:t>Access the Submit action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37</a:t>
            </a:fld>
            <a:endParaRPr lang="en-US"/>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743200"/>
            <a:ext cx="2255293" cy="3733800"/>
          </a:xfrm>
          <a:prstGeom prst="rect">
            <a:avLst/>
          </a:prstGeom>
        </p:spPr>
      </p:pic>
    </p:spTree>
    <p:extLst>
      <p:ext uri="{BB962C8B-B14F-4D97-AF65-F5344CB8AC3E}">
        <p14:creationId xmlns:p14="http://schemas.microsoft.com/office/powerpoint/2010/main" val="892078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User Access Summary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542" y="1828800"/>
            <a:ext cx="6360054" cy="5029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title="actions list with Manage access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42" y="1828800"/>
            <a:ext cx="1943100" cy="3028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Managing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38</a:t>
            </a:fld>
            <a:endParaRPr lang="en-US"/>
          </a:p>
        </p:txBody>
      </p:sp>
      <p:sp>
        <p:nvSpPr>
          <p:cNvPr id="5" name="Oval 4" title="&quot;&quot;"/>
          <p:cNvSpPr/>
          <p:nvPr/>
        </p:nvSpPr>
        <p:spPr>
          <a:xfrm>
            <a:off x="642138" y="2286000"/>
            <a:ext cx="1338618"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800" y="914400"/>
            <a:ext cx="8554796" cy="7620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Manage Access action can be used to provide access to additional </a:t>
            </a:r>
            <a:r>
              <a:rPr lang="en-US" sz="2400" dirty="0" smtClean="0">
                <a:solidFill>
                  <a:srgbClr val="002060"/>
                </a:solidFill>
              </a:rPr>
              <a:t>users or modify </a:t>
            </a:r>
            <a:r>
              <a:rPr lang="en-US" sz="2400" dirty="0">
                <a:solidFill>
                  <a:srgbClr val="002060"/>
                </a:solidFill>
              </a:rPr>
              <a:t>access </a:t>
            </a:r>
            <a:r>
              <a:rPr lang="en-US" sz="2400" dirty="0" smtClean="0">
                <a:solidFill>
                  <a:srgbClr val="002060"/>
                </a:solidFill>
              </a:rPr>
              <a:t>for existing users.  </a:t>
            </a:r>
            <a:endParaRPr lang="en-US" sz="2400" dirty="0">
              <a:solidFill>
                <a:srgbClr val="002060"/>
              </a:solidFill>
            </a:endParaRPr>
          </a:p>
        </p:txBody>
      </p:sp>
      <p:sp>
        <p:nvSpPr>
          <p:cNvPr id="7" name="Oval 6" title="&quot;&quot;"/>
          <p:cNvSpPr/>
          <p:nvPr/>
        </p:nvSpPr>
        <p:spPr>
          <a:xfrm>
            <a:off x="2286000" y="4873490"/>
            <a:ext cx="1082749" cy="285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ular Callout 7"/>
          <p:cNvSpPr/>
          <p:nvPr/>
        </p:nvSpPr>
        <p:spPr>
          <a:xfrm>
            <a:off x="50500" y="5179827"/>
            <a:ext cx="2270942" cy="1297173"/>
          </a:xfrm>
          <a:prstGeom prst="wedgeRoundRectCallout">
            <a:avLst>
              <a:gd name="adj1" fmla="val 44638"/>
              <a:gd name="adj2" fmla="val -6007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Modify access for existing user</a:t>
            </a:r>
            <a:endParaRPr lang="en-US" sz="2400" dirty="0">
              <a:solidFill>
                <a:srgbClr val="002060"/>
              </a:solidFill>
            </a:endParaRPr>
          </a:p>
        </p:txBody>
      </p:sp>
      <p:cxnSp>
        <p:nvCxnSpPr>
          <p:cNvPr id="11" name="Straight Arrow Connector 10" title="&quot;&quot;"/>
          <p:cNvCxnSpPr/>
          <p:nvPr/>
        </p:nvCxnSpPr>
        <p:spPr>
          <a:xfrm>
            <a:off x="1980756" y="2476500"/>
            <a:ext cx="610044" cy="1905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324600" y="5638800"/>
            <a:ext cx="2438400" cy="1143000"/>
          </a:xfrm>
          <a:prstGeom prst="wedgeRoundRectCallout">
            <a:avLst>
              <a:gd name="adj1" fmla="val -58542"/>
              <a:gd name="adj2" fmla="val 2644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Give access to additional users</a:t>
            </a:r>
            <a:endParaRPr lang="en-US" sz="2400" dirty="0">
              <a:solidFill>
                <a:srgbClr val="002060"/>
              </a:solidFill>
            </a:endParaRPr>
          </a:p>
        </p:txBody>
      </p:sp>
      <p:sp>
        <p:nvSpPr>
          <p:cNvPr id="16" name="Oval 15" title="&quot;&quot;"/>
          <p:cNvSpPr/>
          <p:nvPr/>
        </p:nvSpPr>
        <p:spPr>
          <a:xfrm>
            <a:off x="4953000" y="6390845"/>
            <a:ext cx="1082749" cy="285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0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title="manage access - add new user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6534150" cy="6372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 User</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39</a:t>
            </a:fld>
            <a:endParaRPr lang="en-US"/>
          </a:p>
        </p:txBody>
      </p:sp>
      <p:sp>
        <p:nvSpPr>
          <p:cNvPr id="5" name="Oval 4" title="&quot;&quot;"/>
          <p:cNvSpPr/>
          <p:nvPr/>
        </p:nvSpPr>
        <p:spPr>
          <a:xfrm>
            <a:off x="2959716" y="1524000"/>
            <a:ext cx="1338618"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title="&quot;&quot;"/>
          <p:cNvSpPr/>
          <p:nvPr/>
        </p:nvSpPr>
        <p:spPr>
          <a:xfrm>
            <a:off x="5029200" y="3429000"/>
            <a:ext cx="761999" cy="53339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ular Callout 7"/>
          <p:cNvSpPr/>
          <p:nvPr/>
        </p:nvSpPr>
        <p:spPr>
          <a:xfrm>
            <a:off x="2827374" y="609600"/>
            <a:ext cx="2305050" cy="685799"/>
          </a:xfrm>
          <a:prstGeom prst="wedgeRoundRectCallout">
            <a:avLst>
              <a:gd name="adj1" fmla="val -20455"/>
              <a:gd name="adj2" fmla="val 748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Commons ID</a:t>
            </a:r>
            <a:endParaRPr lang="en-US" sz="2400" dirty="0">
              <a:solidFill>
                <a:srgbClr val="002060"/>
              </a:solidFill>
            </a:endParaRPr>
          </a:p>
        </p:txBody>
      </p:sp>
      <p:sp>
        <p:nvSpPr>
          <p:cNvPr id="11" name="Rounded Rectangular Callout 10"/>
          <p:cNvSpPr/>
          <p:nvPr/>
        </p:nvSpPr>
        <p:spPr>
          <a:xfrm>
            <a:off x="4114800" y="1828800"/>
            <a:ext cx="4191000" cy="1384890"/>
          </a:xfrm>
          <a:prstGeom prst="wedgeRoundRectCallout">
            <a:avLst>
              <a:gd name="adj1" fmla="val -20455"/>
              <a:gd name="adj2" fmla="val 748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User can be designated to manage access for the application or components</a:t>
            </a:r>
            <a:endParaRPr lang="en-US" sz="2400" dirty="0">
              <a:solidFill>
                <a:srgbClr val="002060"/>
              </a:solidFill>
            </a:endParaRPr>
          </a:p>
        </p:txBody>
      </p:sp>
      <p:sp>
        <p:nvSpPr>
          <p:cNvPr id="12" name="Oval 11" title="&quot;&quot;"/>
          <p:cNvSpPr/>
          <p:nvPr/>
        </p:nvSpPr>
        <p:spPr>
          <a:xfrm>
            <a:off x="5715000" y="3428999"/>
            <a:ext cx="761999" cy="53339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ular Callout 12"/>
          <p:cNvSpPr/>
          <p:nvPr/>
        </p:nvSpPr>
        <p:spPr>
          <a:xfrm>
            <a:off x="6629400" y="3343827"/>
            <a:ext cx="2372833" cy="1882406"/>
          </a:xfrm>
          <a:prstGeom prst="wedgeRoundRectCallout">
            <a:avLst>
              <a:gd name="adj1" fmla="val -60783"/>
              <a:gd name="adj2" fmla="val -330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User can be designated to change application status</a:t>
            </a:r>
            <a:endParaRPr lang="en-US" sz="2400" dirty="0">
              <a:solidFill>
                <a:srgbClr val="002060"/>
              </a:solidFill>
            </a:endParaRPr>
          </a:p>
        </p:txBody>
      </p:sp>
      <p:sp>
        <p:nvSpPr>
          <p:cNvPr id="14" name="Rounded Rectangular Callout 13"/>
          <p:cNvSpPr/>
          <p:nvPr/>
        </p:nvSpPr>
        <p:spPr>
          <a:xfrm>
            <a:off x="4419600" y="5311405"/>
            <a:ext cx="4013028" cy="1240686"/>
          </a:xfrm>
          <a:prstGeom prst="wedgeRoundRectCallout">
            <a:avLst>
              <a:gd name="adj1" fmla="val -44301"/>
              <a:gd name="adj2" fmla="val -1256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Change View/Edit/None access for the application or components</a:t>
            </a:r>
            <a:endParaRPr lang="en-US" sz="2400" dirty="0">
              <a:solidFill>
                <a:srgbClr val="002060"/>
              </a:solidFill>
            </a:endParaRPr>
          </a:p>
        </p:txBody>
      </p:sp>
      <p:sp>
        <p:nvSpPr>
          <p:cNvPr id="15" name="Oval 14" title="&quot;&quot;"/>
          <p:cNvSpPr/>
          <p:nvPr/>
        </p:nvSpPr>
        <p:spPr>
          <a:xfrm>
            <a:off x="2926045" y="3581400"/>
            <a:ext cx="2407955" cy="78880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34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Options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a:t>
            </a:fld>
            <a:endParaRPr lang="en-US"/>
          </a:p>
        </p:txBody>
      </p:sp>
      <p:grpSp>
        <p:nvGrpSpPr>
          <p:cNvPr id="5" name="Group 4" descr="Monitor with ASSIST screen" title="Monitor with ASSIST screen"/>
          <p:cNvGrpSpPr/>
          <p:nvPr/>
        </p:nvGrpSpPr>
        <p:grpSpPr>
          <a:xfrm>
            <a:off x="457200" y="1333500"/>
            <a:ext cx="3279519" cy="2019300"/>
            <a:chOff x="457200" y="1371600"/>
            <a:chExt cx="3279519" cy="2019300"/>
          </a:xfrm>
        </p:grpSpPr>
        <p:sp>
          <p:nvSpPr>
            <p:cNvPr id="36" name="Right Arrow 35"/>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57200" y="1371600"/>
              <a:ext cx="2375647" cy="2019300"/>
              <a:chOff x="4634753" y="1219200"/>
              <a:chExt cx="2375647" cy="2019300"/>
            </a:xfrm>
          </p:grpSpPr>
          <p:pic>
            <p:nvPicPr>
              <p:cNvPr id="26" name="Picture 25" descr="computer_monitor_blue_screen_400_clr_3985.png" title="&quot;&quot;"/>
              <p:cNvPicPr>
                <a:picLocks noChangeAspect="1"/>
              </p:cNvPicPr>
              <p:nvPr/>
            </p:nvPicPr>
            <p:blipFill>
              <a:blip r:embed="rId2" cstate="print"/>
              <a:stretch>
                <a:fillRect/>
              </a:stretch>
            </p:blipFill>
            <p:spPr>
              <a:xfrm>
                <a:off x="4634753" y="1219200"/>
                <a:ext cx="2375647" cy="2019300"/>
              </a:xfrm>
              <a:prstGeom prst="rect">
                <a:avLst/>
              </a:prstGeom>
            </p:spPr>
          </p:pic>
          <p:pic>
            <p:nvPicPr>
              <p:cNvPr id="27" name="Picture 2" title="Monitor with ASSIST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 name="Group 5" title="Monitor with S2S solution"/>
          <p:cNvGrpSpPr/>
          <p:nvPr/>
        </p:nvGrpSpPr>
        <p:grpSpPr>
          <a:xfrm>
            <a:off x="228600" y="3810000"/>
            <a:ext cx="3466736" cy="1977085"/>
            <a:chOff x="228600" y="3810000"/>
            <a:chExt cx="3466736" cy="1977085"/>
          </a:xfrm>
        </p:grpSpPr>
        <p:sp>
          <p:nvSpPr>
            <p:cNvPr id="35" name="Right Arrow 34"/>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aptop_custom_screen_11466.png" title="&quot;&quot;"/>
            <p:cNvPicPr>
              <a:picLocks noChangeAspect="1"/>
            </p:cNvPicPr>
            <p:nvPr/>
          </p:nvPicPr>
          <p:blipFill>
            <a:blip r:embed="rId4" cstate="print"/>
            <a:stretch>
              <a:fillRect/>
            </a:stretch>
          </p:blipFill>
          <p:spPr>
            <a:xfrm>
              <a:off x="228600" y="3810000"/>
              <a:ext cx="2800404" cy="1977085"/>
            </a:xfrm>
            <a:prstGeom prst="rect">
              <a:avLst/>
            </a:prstGeom>
          </p:spPr>
        </p:pic>
      </p:grpSp>
      <p:grpSp>
        <p:nvGrpSpPr>
          <p:cNvPr id="7" name="Group 6" title="Grants.gov"/>
          <p:cNvGrpSpPr/>
          <p:nvPr/>
        </p:nvGrpSpPr>
        <p:grpSpPr>
          <a:xfrm>
            <a:off x="3629186" y="3200400"/>
            <a:ext cx="2362200" cy="1570174"/>
            <a:chOff x="3629186" y="3200400"/>
            <a:chExt cx="2362200" cy="1570174"/>
          </a:xfrm>
        </p:grpSpPr>
        <p:pic>
          <p:nvPicPr>
            <p:cNvPr id="3076" name="Picture 4" title="Grants.go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186" y="4309084"/>
              <a:ext cx="2362200" cy="4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data_center_400_clr_7637.png" title="&quot;&quot;"/>
            <p:cNvPicPr>
              <a:picLocks noChangeAspect="1"/>
            </p:cNvPicPr>
            <p:nvPr/>
          </p:nvPicPr>
          <p:blipFill>
            <a:blip r:embed="rId6" cstate="print"/>
            <a:stretch>
              <a:fillRect/>
            </a:stretch>
          </p:blipFill>
          <p:spPr>
            <a:xfrm>
              <a:off x="3657600" y="3200400"/>
              <a:ext cx="1981200" cy="1193673"/>
            </a:xfrm>
            <a:prstGeom prst="rect">
              <a:avLst/>
            </a:prstGeom>
          </p:spPr>
        </p:pic>
      </p:grpSp>
      <p:grpSp>
        <p:nvGrpSpPr>
          <p:cNvPr id="8" name="Group 7" title="NIH"/>
          <p:cNvGrpSpPr/>
          <p:nvPr/>
        </p:nvGrpSpPr>
        <p:grpSpPr>
          <a:xfrm>
            <a:off x="5694335" y="3225926"/>
            <a:ext cx="3068665" cy="1955674"/>
            <a:chOff x="5694335" y="3225926"/>
            <a:chExt cx="3068665" cy="1955674"/>
          </a:xfrm>
        </p:grpSpPr>
        <p:pic>
          <p:nvPicPr>
            <p:cNvPr id="3078" name="Picture 6" title="&quot;&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4038599"/>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title="&quot;&quot;"/>
            <p:cNvPicPr>
              <a:picLocks noChangeAspect="1"/>
            </p:cNvPicPr>
            <p:nvPr/>
          </p:nvPicPr>
          <p:blipFill>
            <a:blip r:embed="rId6" cstate="print"/>
            <a:stretch>
              <a:fillRect/>
            </a:stretch>
          </p:blipFill>
          <p:spPr>
            <a:xfrm>
              <a:off x="6781800" y="3225926"/>
              <a:ext cx="1981200" cy="1193673"/>
            </a:xfrm>
            <a:prstGeom prst="rect">
              <a:avLst/>
            </a:prstGeom>
          </p:spPr>
        </p:pic>
        <p:sp>
          <p:nvSpPr>
            <p:cNvPr id="3" name="Left-Right Arrow 2"/>
            <p:cNvSpPr/>
            <p:nvPr/>
          </p:nvSpPr>
          <p:spPr>
            <a:xfrm>
              <a:off x="5694335" y="3682959"/>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2438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40</a:t>
            </a:fld>
            <a:endParaRPr lang="en-US"/>
          </a:p>
        </p:txBody>
      </p:sp>
      <p:sp>
        <p:nvSpPr>
          <p:cNvPr id="3" name="Title 2"/>
          <p:cNvSpPr>
            <a:spLocks noGrp="1"/>
          </p:cNvSpPr>
          <p:nvPr>
            <p:ph type="ctrTitle"/>
          </p:nvPr>
        </p:nvSpPr>
        <p:spPr/>
        <p:txBody>
          <a:bodyPr/>
          <a:lstStyle/>
          <a:p>
            <a:r>
              <a:rPr lang="en-US" dirty="0" smtClean="0"/>
              <a:t>Enter Application Data</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267200"/>
            <a:ext cx="1905000" cy="2177142"/>
          </a:xfrm>
          <a:prstGeom prst="rect">
            <a:avLst/>
          </a:prstGeom>
        </p:spPr>
      </p:pic>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5454"/>
            <a:ext cx="8277225" cy="548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Searching for In-progress Applications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41</a:t>
            </a:fld>
            <a:endParaRPr lang="en-US"/>
          </a:p>
        </p:txBody>
      </p:sp>
      <p:sp>
        <p:nvSpPr>
          <p:cNvPr id="5" name="Rounded Rectangular Callout 4"/>
          <p:cNvSpPr/>
          <p:nvPr/>
        </p:nvSpPr>
        <p:spPr>
          <a:xfrm>
            <a:off x="5410200" y="3733800"/>
            <a:ext cx="3216461" cy="1600200"/>
          </a:xfrm>
          <a:prstGeom prst="wedgeRoundRectCallout">
            <a:avLst>
              <a:gd name="adj1" fmla="val -29956"/>
              <a:gd name="adj2" fmla="val 768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a:t>
            </a:r>
            <a:r>
              <a:rPr lang="en-US" sz="2400" b="1" dirty="0" smtClean="0">
                <a:solidFill>
                  <a:srgbClr val="002060"/>
                </a:solidFill>
              </a:rPr>
              <a:t>Search Applications </a:t>
            </a:r>
            <a:r>
              <a:rPr lang="en-US" sz="2400" dirty="0" smtClean="0">
                <a:solidFill>
                  <a:srgbClr val="002060"/>
                </a:solidFill>
              </a:rPr>
              <a:t>to access your in progress application </a:t>
            </a:r>
            <a:endParaRPr lang="en-US" sz="2400" dirty="0">
              <a:solidFill>
                <a:srgbClr val="002060"/>
              </a:solidFill>
            </a:endParaRPr>
          </a:p>
        </p:txBody>
      </p:sp>
      <p:sp>
        <p:nvSpPr>
          <p:cNvPr id="6" name="Oval 5" title="&quot;&quot;"/>
          <p:cNvSpPr/>
          <p:nvPr/>
        </p:nvSpPr>
        <p:spPr>
          <a:xfrm>
            <a:off x="5334000" y="5796703"/>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title="component navi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80" y="914400"/>
            <a:ext cx="7013520" cy="55774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Navigating to a Specific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42</a:t>
            </a:fld>
            <a:endParaRPr lang="en-US"/>
          </a:p>
        </p:txBody>
      </p:sp>
      <p:sp>
        <p:nvSpPr>
          <p:cNvPr id="5" name="Rounded Rectangular Callout 4"/>
          <p:cNvSpPr/>
          <p:nvPr/>
        </p:nvSpPr>
        <p:spPr>
          <a:xfrm>
            <a:off x="2515109" y="4267200"/>
            <a:ext cx="2819400" cy="2224695"/>
          </a:xfrm>
          <a:prstGeom prst="wedgeRoundRectCallout">
            <a:avLst>
              <a:gd name="adj1" fmla="val -70092"/>
              <a:gd name="adj2" fmla="val 1499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the component navigation to identify the component you want to work on</a:t>
            </a:r>
            <a:endParaRPr lang="en-US" sz="2400" dirty="0">
              <a:solidFill>
                <a:srgbClr val="002060"/>
              </a:solidFill>
            </a:endParaRPr>
          </a:p>
        </p:txBody>
      </p:sp>
      <p:sp>
        <p:nvSpPr>
          <p:cNvPr id="9" name="Oval 8" title="&quot;&quot;"/>
          <p:cNvSpPr/>
          <p:nvPr/>
        </p:nvSpPr>
        <p:spPr>
          <a:xfrm>
            <a:off x="911280" y="5257800"/>
            <a:ext cx="1143000" cy="56817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Overall Compo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 y="914400"/>
            <a:ext cx="9043251" cy="5595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Summary Page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43</a:t>
            </a:fld>
            <a:endParaRPr lang="en-US"/>
          </a:p>
        </p:txBody>
      </p:sp>
      <p:sp>
        <p:nvSpPr>
          <p:cNvPr id="5" name="Rounded Rectangular Callout 4"/>
          <p:cNvSpPr/>
          <p:nvPr/>
        </p:nvSpPr>
        <p:spPr>
          <a:xfrm>
            <a:off x="4724400" y="990600"/>
            <a:ext cx="3288337" cy="968514"/>
          </a:xfrm>
          <a:prstGeom prst="wedgeRoundRectCallout">
            <a:avLst>
              <a:gd name="adj1" fmla="val -91645"/>
              <a:gd name="adj2" fmla="val 5382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Every component has a </a:t>
            </a:r>
            <a:r>
              <a:rPr lang="en-US" sz="2400" b="1" dirty="0" smtClean="0">
                <a:solidFill>
                  <a:srgbClr val="002060"/>
                </a:solidFill>
              </a:rPr>
              <a:t>Summary</a:t>
            </a:r>
            <a:r>
              <a:rPr lang="en-US" sz="2400" dirty="0" smtClean="0">
                <a:solidFill>
                  <a:srgbClr val="002060"/>
                </a:solidFill>
              </a:rPr>
              <a:t> page</a:t>
            </a:r>
            <a:endParaRPr lang="en-US" sz="2400" dirty="0">
              <a:solidFill>
                <a:srgbClr val="002060"/>
              </a:solidFill>
            </a:endParaRPr>
          </a:p>
        </p:txBody>
      </p:sp>
      <p:sp>
        <p:nvSpPr>
          <p:cNvPr id="6" name="Oval 5" title="&quot;&quot;"/>
          <p:cNvSpPr/>
          <p:nvPr/>
        </p:nvSpPr>
        <p:spPr>
          <a:xfrm>
            <a:off x="2641005" y="1474857"/>
            <a:ext cx="815983" cy="7127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610879" y="4066917"/>
            <a:ext cx="3396835" cy="1136847"/>
          </a:xfrm>
          <a:prstGeom prst="wedgeRoundRectCallout">
            <a:avLst>
              <a:gd name="adj1" fmla="val -61444"/>
              <a:gd name="adj2" fmla="val -455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Some actions are only available from the Summary page</a:t>
            </a:r>
            <a:endParaRPr lang="en-US" sz="2400" dirty="0">
              <a:solidFill>
                <a:srgbClr val="002060"/>
              </a:solidFill>
            </a:endParaRPr>
          </a:p>
        </p:txBody>
      </p:sp>
      <p:sp>
        <p:nvSpPr>
          <p:cNvPr id="8" name="Oval 7" title="&quot;&quot;"/>
          <p:cNvSpPr/>
          <p:nvPr/>
        </p:nvSpPr>
        <p:spPr>
          <a:xfrm>
            <a:off x="152400" y="3810000"/>
            <a:ext cx="2017161" cy="35767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title="R&amp;R Cover 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59331"/>
            <a:ext cx="8382000" cy="5333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Entering Application Data</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44</a:t>
            </a:fld>
            <a:endParaRPr lang="en-US"/>
          </a:p>
        </p:txBody>
      </p:sp>
      <p:sp>
        <p:nvSpPr>
          <p:cNvPr id="4" name="Rounded Rectangular Callout 3"/>
          <p:cNvSpPr/>
          <p:nvPr/>
        </p:nvSpPr>
        <p:spPr>
          <a:xfrm>
            <a:off x="4191000" y="1890460"/>
            <a:ext cx="4002667" cy="816114"/>
          </a:xfrm>
          <a:prstGeom prst="wedgeRoundRectCallout">
            <a:avLst>
              <a:gd name="adj1" fmla="val -64234"/>
              <a:gd name="adj2" fmla="val 4791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5" name="Oval 4" title="&quot;&quot;"/>
          <p:cNvSpPr/>
          <p:nvPr/>
        </p:nvSpPr>
        <p:spPr>
          <a:xfrm>
            <a:off x="2667000" y="3886200"/>
            <a:ext cx="620633" cy="2827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8000" y="4629314"/>
            <a:ext cx="3886200" cy="990600"/>
          </a:xfrm>
          <a:prstGeom prst="wedgeRoundRectCallout">
            <a:avLst>
              <a:gd name="adj1" fmla="val -48387"/>
              <a:gd name="adj2" fmla="val -9703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dirty="0" smtClean="0">
                <a:solidFill>
                  <a:srgbClr val="002060"/>
                </a:solidFill>
              </a:rPr>
              <a:t>Edit </a:t>
            </a:r>
            <a:r>
              <a:rPr lang="en-US" sz="2400" dirty="0" smtClean="0">
                <a:solidFill>
                  <a:srgbClr val="002060"/>
                </a:solidFill>
              </a:rPr>
              <a:t>blocks other users from editing form</a:t>
            </a:r>
            <a:endParaRPr lang="en-US" sz="2400" dirty="0">
              <a:solidFill>
                <a:srgbClr val="002060"/>
              </a:solidFill>
            </a:endParaRPr>
          </a:p>
        </p:txBody>
      </p:sp>
      <p:sp>
        <p:nvSpPr>
          <p:cNvPr id="7" name="Oval 6" title="&quot;&quot;"/>
          <p:cNvSpPr/>
          <p:nvPr/>
        </p:nvSpPr>
        <p:spPr>
          <a:xfrm>
            <a:off x="2971800" y="2514600"/>
            <a:ext cx="762000"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data entry errors show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914400"/>
            <a:ext cx="8835812" cy="563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Data Entry Validation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45</a:t>
            </a:fld>
            <a:endParaRPr lang="en-US" dirty="0"/>
          </a:p>
        </p:txBody>
      </p:sp>
      <p:sp>
        <p:nvSpPr>
          <p:cNvPr id="6" name="Rounded Rectangular Callout 5"/>
          <p:cNvSpPr/>
          <p:nvPr/>
        </p:nvSpPr>
        <p:spPr>
          <a:xfrm>
            <a:off x="4883888" y="1143000"/>
            <a:ext cx="3912078" cy="1676400"/>
          </a:xfrm>
          <a:prstGeom prst="wedgeRoundRectCallout">
            <a:avLst>
              <a:gd name="adj1" fmla="val -38885"/>
              <a:gd name="adj2" fmla="val 617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validates entered data and provides errors at the top of the screen when you Save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R&amp;R subaward budget form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639" y="3581400"/>
            <a:ext cx="5095875" cy="2905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title="add optional form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6" y="1020928"/>
            <a:ext cx="4533900" cy="24126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Optional Forms</a:t>
            </a:r>
            <a:endParaRPr lang="en-US" dirty="0"/>
          </a:p>
        </p:txBody>
      </p:sp>
      <p:sp>
        <p:nvSpPr>
          <p:cNvPr id="3" name="Slide Number Placeholder 2"/>
          <p:cNvSpPr>
            <a:spLocks noGrp="1"/>
          </p:cNvSpPr>
          <p:nvPr>
            <p:ph type="sldNum" sz="quarter" idx="10"/>
          </p:nvPr>
        </p:nvSpPr>
        <p:spPr>
          <a:xfrm>
            <a:off x="7772400" y="6550025"/>
            <a:ext cx="1371600" cy="155575"/>
          </a:xfrm>
        </p:spPr>
        <p:txBody>
          <a:bodyPr/>
          <a:lstStyle/>
          <a:p>
            <a:pPr>
              <a:defRPr/>
            </a:pPr>
            <a:fld id="{D41C4CF8-0CB8-428F-9B12-ABF84BEF228F}" type="slidenum">
              <a:rPr lang="en-US" smtClean="0"/>
              <a:pPr>
                <a:defRPr/>
              </a:pPr>
              <a:t>46</a:t>
            </a:fld>
            <a:endParaRPr lang="en-US" dirty="0"/>
          </a:p>
        </p:txBody>
      </p:sp>
      <p:sp>
        <p:nvSpPr>
          <p:cNvPr id="5" name="Oval 4" title="&quot;&quot;"/>
          <p:cNvSpPr/>
          <p:nvPr/>
        </p:nvSpPr>
        <p:spPr>
          <a:xfrm>
            <a:off x="533400" y="1524000"/>
            <a:ext cx="11935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title="&quot;&quot;"/>
          <p:cNvCxnSpPr>
            <a:stCxn id="5" idx="5"/>
          </p:cNvCxnSpPr>
          <p:nvPr/>
        </p:nvCxnSpPr>
        <p:spPr>
          <a:xfrm>
            <a:off x="1552165" y="1784163"/>
            <a:ext cx="581435" cy="3067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3505200" y="1981200"/>
            <a:ext cx="1371600" cy="79192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181600" y="1704737"/>
            <a:ext cx="2438400" cy="772284"/>
          </a:xfrm>
          <a:prstGeom prst="wedgeRoundRectCallout">
            <a:avLst>
              <a:gd name="adj1" fmla="val -66842"/>
              <a:gd name="adj2" fmla="val 3644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dirty="0" smtClean="0">
                <a:solidFill>
                  <a:srgbClr val="002060"/>
                </a:solidFill>
              </a:rPr>
              <a:t>Submit</a:t>
            </a:r>
            <a:endParaRPr lang="en-US" sz="2400" dirty="0">
              <a:solidFill>
                <a:srgbClr val="002060"/>
              </a:solidFill>
            </a:endParaRPr>
          </a:p>
        </p:txBody>
      </p:sp>
      <p:cxnSp>
        <p:nvCxnSpPr>
          <p:cNvPr id="12" name="Straight Arrow Connector 11" title="&quot;&quot;"/>
          <p:cNvCxnSpPr/>
          <p:nvPr/>
        </p:nvCxnSpPr>
        <p:spPr>
          <a:xfrm>
            <a:off x="4144988" y="2773122"/>
            <a:ext cx="0" cy="105592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title="&quot;&quot;"/>
          <p:cNvSpPr/>
          <p:nvPr/>
        </p:nvSpPr>
        <p:spPr>
          <a:xfrm>
            <a:off x="5181600" y="3829048"/>
            <a:ext cx="762000" cy="59055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General</a:t>
            </a:r>
            <a:endParaRPr lang="en-US" dirty="0"/>
          </a:p>
        </p:txBody>
      </p:sp>
      <p:sp>
        <p:nvSpPr>
          <p:cNvPr id="3" name="Content Placeholder 2"/>
          <p:cNvSpPr>
            <a:spLocks noGrp="1"/>
          </p:cNvSpPr>
          <p:nvPr>
            <p:ph idx="1"/>
          </p:nvPr>
        </p:nvSpPr>
        <p:spPr/>
        <p:txBody>
          <a:bodyPr/>
          <a:lstStyle/>
          <a:p>
            <a:r>
              <a:rPr lang="en-US" dirty="0"/>
              <a:t>Overall </a:t>
            </a:r>
            <a:endParaRPr lang="en-US" dirty="0" smtClean="0"/>
          </a:p>
          <a:p>
            <a:pPr lvl="1"/>
            <a:r>
              <a:rPr lang="en-US" dirty="0"/>
              <a:t>Describe the entire </a:t>
            </a:r>
            <a:r>
              <a:rPr lang="en-US" dirty="0" smtClean="0"/>
              <a:t>application</a:t>
            </a:r>
          </a:p>
          <a:p>
            <a:pPr lvl="1"/>
            <a:r>
              <a:rPr lang="en-US" dirty="0" smtClean="0"/>
              <a:t>Always completed with applicant organization information</a:t>
            </a:r>
            <a:br>
              <a:rPr lang="en-US" dirty="0" smtClean="0"/>
            </a:br>
            <a:endParaRPr lang="en-US" dirty="0" smtClean="0"/>
          </a:p>
          <a:p>
            <a:r>
              <a:rPr lang="en-US" dirty="0" smtClean="0"/>
              <a:t>All Other Components</a:t>
            </a:r>
          </a:p>
          <a:p>
            <a:pPr lvl="1"/>
            <a:r>
              <a:rPr lang="en-US" dirty="0"/>
              <a:t>Reflect the activity in the specific </a:t>
            </a:r>
            <a:r>
              <a:rPr lang="en-US" dirty="0" smtClean="0"/>
              <a:t>component</a:t>
            </a:r>
          </a:p>
          <a:p>
            <a:pPr lvl="1"/>
            <a:r>
              <a:rPr lang="en-US" dirty="0" smtClean="0"/>
              <a:t>Completed from the perspective of organization leading the component</a:t>
            </a:r>
          </a:p>
          <a:p>
            <a:pPr lvl="1"/>
            <a:endParaRPr lang="en-US" dirty="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47</a:t>
            </a:fld>
            <a:endParaRPr lang="en-US"/>
          </a:p>
        </p:txBody>
      </p:sp>
    </p:spTree>
    <p:extLst>
      <p:ext uri="{BB962C8B-B14F-4D97-AF65-F5344CB8AC3E}">
        <p14:creationId xmlns:p14="http://schemas.microsoft.com/office/powerpoint/2010/main" val="348413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R&amp;R Cover</a:t>
            </a:r>
            <a:endParaRPr lang="en-US" dirty="0"/>
          </a:p>
        </p:txBody>
      </p:sp>
      <p:sp>
        <p:nvSpPr>
          <p:cNvPr id="3" name="Content Placeholder 2"/>
          <p:cNvSpPr>
            <a:spLocks noGrp="1"/>
          </p:cNvSpPr>
          <p:nvPr>
            <p:ph idx="1"/>
          </p:nvPr>
        </p:nvSpPr>
        <p:spPr/>
        <p:txBody>
          <a:bodyPr/>
          <a:lstStyle/>
          <a:p>
            <a:r>
              <a:rPr lang="en-US" dirty="0"/>
              <a:t>Overall </a:t>
            </a:r>
            <a:endParaRPr lang="en-US" dirty="0" smtClean="0"/>
          </a:p>
          <a:p>
            <a:pPr lvl="1"/>
            <a:r>
              <a:rPr lang="en-US" dirty="0" smtClean="0"/>
              <a:t>All </a:t>
            </a:r>
            <a:r>
              <a:rPr lang="en-US" dirty="0"/>
              <a:t>form fields </a:t>
            </a:r>
            <a:r>
              <a:rPr lang="en-US" dirty="0" smtClean="0"/>
              <a:t>used</a:t>
            </a:r>
            <a:br>
              <a:rPr lang="en-US" dirty="0" smtClean="0"/>
            </a:br>
            <a:endParaRPr lang="en-US" dirty="0" smtClean="0"/>
          </a:p>
          <a:p>
            <a:r>
              <a:rPr lang="en-US" dirty="0" smtClean="0"/>
              <a:t>All Other Components</a:t>
            </a:r>
          </a:p>
          <a:p>
            <a:pPr lvl="1"/>
            <a:r>
              <a:rPr lang="en-US" dirty="0"/>
              <a:t>Subset of fields </a:t>
            </a:r>
            <a:r>
              <a:rPr lang="en-US" dirty="0" smtClean="0"/>
              <a:t>used</a:t>
            </a:r>
            <a:endParaRPr lang="en-US" dirty="0"/>
          </a:p>
          <a:p>
            <a:pPr lvl="2"/>
            <a:r>
              <a:rPr lang="en-US" dirty="0"/>
              <a:t>Field 5: Organization Information</a:t>
            </a:r>
          </a:p>
          <a:p>
            <a:pPr lvl="2"/>
            <a:r>
              <a:rPr lang="en-US" dirty="0"/>
              <a:t>Field 7 (Optional): Type of Applicant </a:t>
            </a:r>
          </a:p>
          <a:p>
            <a:pPr lvl="2"/>
            <a:r>
              <a:rPr lang="en-US" dirty="0"/>
              <a:t>Field 11: Descriptive Title of Applicant’s Project</a:t>
            </a:r>
          </a:p>
          <a:p>
            <a:pPr lvl="2"/>
            <a:r>
              <a:rPr lang="en-US" dirty="0"/>
              <a:t>Field 12: Proposed Project Start/End Dates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48</a:t>
            </a:fld>
            <a:endParaRPr lang="en-US"/>
          </a:p>
        </p:txBody>
      </p:sp>
    </p:spTree>
    <p:extLst>
      <p:ext uri="{BB962C8B-B14F-4D97-AF65-F5344CB8AC3E}">
        <p14:creationId xmlns:p14="http://schemas.microsoft.com/office/powerpoint/2010/main" val="1431445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3" name="Content Placeholder 2"/>
          <p:cNvSpPr>
            <a:spLocks noGrp="1"/>
          </p:cNvSpPr>
          <p:nvPr>
            <p:ph idx="1"/>
          </p:nvPr>
        </p:nvSpPr>
        <p:spPr/>
        <p:txBody>
          <a:bodyPr/>
          <a:lstStyle/>
          <a:p>
            <a:r>
              <a:rPr lang="en-US" sz="2400" dirty="0"/>
              <a:t>Overall </a:t>
            </a:r>
            <a:endParaRPr lang="en-US" sz="2400" dirty="0" smtClean="0"/>
          </a:p>
          <a:p>
            <a:pPr lvl="1"/>
            <a:r>
              <a:rPr lang="en-US" sz="2000" b="1" dirty="0"/>
              <a:t>Human </a:t>
            </a:r>
            <a:r>
              <a:rPr lang="en-US" sz="2000" b="1" dirty="0" smtClean="0"/>
              <a:t>Subjects </a:t>
            </a:r>
            <a:r>
              <a:rPr lang="en-US" sz="2000" b="1" dirty="0"/>
              <a:t>&amp; Vertebrate </a:t>
            </a:r>
            <a:r>
              <a:rPr lang="en-US" sz="2000" b="1" dirty="0" smtClean="0"/>
              <a:t>Animals: </a:t>
            </a:r>
            <a:r>
              <a:rPr lang="en-US" sz="2000" dirty="0" smtClean="0"/>
              <a:t>Answer all questions</a:t>
            </a:r>
          </a:p>
          <a:p>
            <a:pPr lvl="1"/>
            <a:r>
              <a:rPr lang="en-US" sz="2000" b="1" dirty="0" smtClean="0"/>
              <a:t>Project Narrative: </a:t>
            </a:r>
            <a:r>
              <a:rPr lang="en-US" sz="2000" dirty="0" smtClean="0"/>
              <a:t>Required</a:t>
            </a:r>
            <a:br>
              <a:rPr lang="en-US" sz="2000" dirty="0" smtClean="0"/>
            </a:br>
            <a:endParaRPr lang="en-US" sz="2000" dirty="0" smtClean="0"/>
          </a:p>
          <a:p>
            <a:r>
              <a:rPr lang="en-US" sz="2400" dirty="0" smtClean="0"/>
              <a:t>All Other Components</a:t>
            </a:r>
          </a:p>
          <a:p>
            <a:pPr lvl="1"/>
            <a:r>
              <a:rPr lang="en-US" sz="2000" b="1" dirty="0"/>
              <a:t>Human Subjects: </a:t>
            </a:r>
            <a:r>
              <a:rPr lang="en-US" sz="2000" dirty="0"/>
              <a:t>Answer only the ‘Are Human Subjects Involved?’ and Is the Project Exempt from Federal regulations?’ </a:t>
            </a:r>
            <a:r>
              <a:rPr lang="en-US" sz="2000" dirty="0" smtClean="0"/>
              <a:t>questions</a:t>
            </a:r>
          </a:p>
          <a:p>
            <a:pPr lvl="1"/>
            <a:r>
              <a:rPr lang="en-US" sz="2000" b="1" dirty="0"/>
              <a:t>Vertebrate Animals: </a:t>
            </a:r>
            <a:r>
              <a:rPr lang="en-US" sz="2000" dirty="0"/>
              <a:t>Answer only the ‘Are Vertebrate Animals Used?’ </a:t>
            </a:r>
            <a:r>
              <a:rPr lang="en-US" sz="2000" dirty="0" smtClean="0"/>
              <a:t>question</a:t>
            </a:r>
          </a:p>
          <a:p>
            <a:pPr lvl="1"/>
            <a:r>
              <a:rPr lang="en-US" sz="2000" b="1" dirty="0"/>
              <a:t>Project Narrative: </a:t>
            </a:r>
            <a:r>
              <a:rPr lang="en-US" sz="2000" dirty="0"/>
              <a:t>FOA may specify attachment is </a:t>
            </a:r>
            <a:r>
              <a:rPr lang="en-US" sz="2000" dirty="0" smtClean="0"/>
              <a:t>optional</a:t>
            </a:r>
            <a:endParaRPr lang="en-US" sz="1600" dirty="0" smtClean="0"/>
          </a:p>
          <a:p>
            <a:pPr lvl="1"/>
            <a:endParaRPr lang="en-US" sz="2000"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49</a:t>
            </a:fld>
            <a:endParaRPr lang="en-US"/>
          </a:p>
        </p:txBody>
      </p:sp>
    </p:spTree>
    <p:extLst>
      <p:ext uri="{BB962C8B-B14F-4D97-AF65-F5344CB8AC3E}">
        <p14:creationId xmlns:p14="http://schemas.microsoft.com/office/powerpoint/2010/main" val="2959870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Benefits of ASSIST</a:t>
            </a:r>
            <a:endParaRPr lang="en-US" dirty="0"/>
          </a:p>
        </p:txBody>
      </p:sp>
      <p:sp>
        <p:nvSpPr>
          <p:cNvPr id="3" name="Content Placeholder 2"/>
          <p:cNvSpPr>
            <a:spLocks noGrp="1"/>
          </p:cNvSpPr>
          <p:nvPr>
            <p:ph idx="1"/>
          </p:nvPr>
        </p:nvSpPr>
        <p:spPr>
          <a:xfrm>
            <a:off x="304800" y="1143000"/>
            <a:ext cx="8686800" cy="4800600"/>
          </a:xfrm>
        </p:spPr>
        <p:txBody>
          <a:bodyPr/>
          <a:lstStyle/>
          <a:p>
            <a:r>
              <a:rPr lang="en-US" sz="2800" dirty="0" smtClean="0"/>
              <a:t>Secure, online </a:t>
            </a:r>
            <a:r>
              <a:rPr lang="en-US" sz="2800" dirty="0"/>
              <a:t>data entry </a:t>
            </a:r>
          </a:p>
          <a:p>
            <a:r>
              <a:rPr lang="en-US" sz="2800" dirty="0" smtClean="0"/>
              <a:t>Collaboration of multiple </a:t>
            </a:r>
            <a:r>
              <a:rPr lang="en-US" sz="2800" dirty="0"/>
              <a:t>users </a:t>
            </a:r>
          </a:p>
          <a:p>
            <a:r>
              <a:rPr lang="en-US" sz="2800" dirty="0"/>
              <a:t>Pre-submission </a:t>
            </a:r>
            <a:r>
              <a:rPr lang="en-US" sz="2800" dirty="0" smtClean="0"/>
              <a:t>validation of NIH and key Grants.gov business rules </a:t>
            </a:r>
            <a:endParaRPr lang="en-US" sz="2800" dirty="0"/>
          </a:p>
          <a:p>
            <a:r>
              <a:rPr lang="en-US" sz="2800" dirty="0"/>
              <a:t>Pre-population of data from eRA Commons profiles </a:t>
            </a:r>
          </a:p>
          <a:p>
            <a:r>
              <a:rPr lang="en-US" sz="2800" dirty="0"/>
              <a:t>Pre-submission print/preview of application in NIH format </a:t>
            </a:r>
            <a:endParaRPr lang="en-US" sz="2800" dirty="0" smtClean="0"/>
          </a:p>
          <a:p>
            <a:r>
              <a:rPr lang="en-US" sz="2800" dirty="0"/>
              <a:t>Submission status tracking for both Grants.gov and eRA Commons within a single system </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a:t>
            </a:fld>
            <a:endParaRPr lang="en-US"/>
          </a:p>
        </p:txBody>
      </p:sp>
    </p:spTree>
    <p:extLst>
      <p:ext uri="{BB962C8B-B14F-4D97-AF65-F5344CB8AC3E}">
        <p14:creationId xmlns:p14="http://schemas.microsoft.com/office/powerpoint/2010/main" val="27477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50</a:t>
            </a:fld>
            <a:endParaRPr lang="en-US"/>
          </a:p>
        </p:txBody>
      </p:sp>
      <p:sp>
        <p:nvSpPr>
          <p:cNvPr id="4" name="Rounded Rectangular Callout 3"/>
          <p:cNvSpPr/>
          <p:nvPr/>
        </p:nvSpPr>
        <p:spPr>
          <a:xfrm>
            <a:off x="304800" y="5715000"/>
            <a:ext cx="8584506" cy="914400"/>
          </a:xfrm>
          <a:prstGeom prst="wedgeRoundRectCallout">
            <a:avLst>
              <a:gd name="adj1" fmla="val -12137"/>
              <a:gd name="adj2" fmla="val 507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prevents data entry of additional Human Subject and Vertebrate Animal info on components other than Overall.</a:t>
            </a:r>
            <a:endParaRPr lang="en-US" sz="2400" dirty="0">
              <a:solidFill>
                <a:srgbClr val="002060"/>
              </a:solidFill>
            </a:endParaRPr>
          </a:p>
        </p:txBody>
      </p:sp>
      <p:grpSp>
        <p:nvGrpSpPr>
          <p:cNvPr id="5" name="Group 4" descr="Screen shot indicating that the IRB pending, approval data and human assurance fields are not enterable for Human subjects section and the IACUC pending, approval date and animal welfare assurance numbers fields are not enterable for Vertebrate Animals section." title="Other Project Information form data entry screen"/>
          <p:cNvGrpSpPr/>
          <p:nvPr/>
        </p:nvGrpSpPr>
        <p:grpSpPr>
          <a:xfrm>
            <a:off x="1447800" y="941154"/>
            <a:ext cx="6234112" cy="4762826"/>
            <a:chOff x="1447800" y="941154"/>
            <a:chExt cx="6234112" cy="4762826"/>
          </a:xfrm>
        </p:grpSpPr>
        <p:pic>
          <p:nvPicPr>
            <p:cNvPr id="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234112" cy="4713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3157268" y="941154"/>
              <a:ext cx="685800" cy="5828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4376468" y="3695700"/>
              <a:ext cx="1676400" cy="876300"/>
              <a:chOff x="4724400" y="3581400"/>
              <a:chExt cx="1676400" cy="876300"/>
            </a:xfrm>
          </p:grpSpPr>
          <p:sp>
            <p:nvSpPr>
              <p:cNvPr id="13" name="Rectangle 12"/>
              <p:cNvSpPr/>
              <p:nvPr/>
            </p:nvSpPr>
            <p:spPr>
              <a:xfrm>
                <a:off x="4724400" y="3581400"/>
                <a:ext cx="1676400" cy="8763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876800" y="37338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029200" y="37338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528868" y="4953000"/>
              <a:ext cx="1676400" cy="685800"/>
              <a:chOff x="4724400" y="4648200"/>
              <a:chExt cx="1676400" cy="685800"/>
            </a:xfrm>
          </p:grpSpPr>
          <p:sp>
            <p:nvSpPr>
              <p:cNvPr id="10" name="Rectangle 9"/>
              <p:cNvSpPr/>
              <p:nvPr/>
            </p:nvSpPr>
            <p:spPr>
              <a:xfrm>
                <a:off x="4724400" y="4648200"/>
                <a:ext cx="1676400" cy="6858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876800" y="47244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029200" y="47244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1971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a:t>
            </a:r>
            <a:r>
              <a:rPr lang="en-US" dirty="0" err="1" smtClean="0"/>
              <a:t>Sr</a:t>
            </a:r>
            <a:r>
              <a:rPr lang="en-US" dirty="0" smtClean="0"/>
              <a:t>/Key Person Profile</a:t>
            </a:r>
            <a:endParaRPr lang="en-US" dirty="0"/>
          </a:p>
        </p:txBody>
      </p:sp>
      <p:sp>
        <p:nvSpPr>
          <p:cNvPr id="3" name="Content Placeholder 2"/>
          <p:cNvSpPr>
            <a:spLocks noGrp="1"/>
          </p:cNvSpPr>
          <p:nvPr>
            <p:ph idx="1"/>
          </p:nvPr>
        </p:nvSpPr>
        <p:spPr>
          <a:xfrm>
            <a:off x="457200" y="914400"/>
            <a:ext cx="8229600" cy="5029200"/>
          </a:xfrm>
        </p:spPr>
        <p:txBody>
          <a:bodyPr/>
          <a:lstStyle/>
          <a:p>
            <a:r>
              <a:rPr lang="en-US" sz="2400" dirty="0"/>
              <a:t>Overall </a:t>
            </a:r>
            <a:endParaRPr lang="en-US" sz="2400" dirty="0" smtClean="0"/>
          </a:p>
          <a:p>
            <a:pPr lvl="1"/>
            <a:r>
              <a:rPr lang="en-US" sz="2000" dirty="0"/>
              <a:t>Use the Project Director/Principal Investigator section to designate the Contact PD/PI </a:t>
            </a:r>
          </a:p>
          <a:p>
            <a:pPr lvl="1"/>
            <a:r>
              <a:rPr lang="en-US" sz="2000" dirty="0"/>
              <a:t>Include any Multi-PD/PIs</a:t>
            </a:r>
          </a:p>
          <a:p>
            <a:pPr lvl="2"/>
            <a:r>
              <a:rPr lang="en-US" sz="1600" dirty="0" smtClean="0"/>
              <a:t>Use PD/PI Project </a:t>
            </a:r>
            <a:r>
              <a:rPr lang="en-US" sz="1600" dirty="0"/>
              <a:t>Role </a:t>
            </a:r>
            <a:endParaRPr lang="en-US" sz="1600" dirty="0" smtClean="0"/>
          </a:p>
          <a:p>
            <a:pPr lvl="1"/>
            <a:r>
              <a:rPr lang="en-US" sz="2000" dirty="0"/>
              <a:t>Do not include other </a:t>
            </a:r>
            <a:r>
              <a:rPr lang="en-US" sz="2000" dirty="0" err="1"/>
              <a:t>Sr</a:t>
            </a:r>
            <a:r>
              <a:rPr lang="en-US" sz="2000" dirty="0"/>
              <a:t>/Key personnel</a:t>
            </a:r>
            <a:r>
              <a:rPr lang="en-US" dirty="0" smtClean="0"/>
              <a:t/>
            </a:r>
            <a:br>
              <a:rPr lang="en-US" dirty="0" smtClean="0"/>
            </a:br>
            <a:endParaRPr lang="en-US" sz="1000" dirty="0" smtClean="0"/>
          </a:p>
          <a:p>
            <a:r>
              <a:rPr lang="en-US" sz="2400" dirty="0" smtClean="0"/>
              <a:t>All Other Components</a:t>
            </a:r>
          </a:p>
          <a:p>
            <a:pPr lvl="1"/>
            <a:r>
              <a:rPr lang="en-US" sz="2000" dirty="0" smtClean="0"/>
              <a:t>Use </a:t>
            </a:r>
            <a:r>
              <a:rPr lang="en-US" sz="2000" dirty="0"/>
              <a:t>the Project Director/Principal Investigator section to designate the Project Lead</a:t>
            </a:r>
          </a:p>
          <a:p>
            <a:pPr lvl="2"/>
            <a:r>
              <a:rPr lang="en-US" sz="1600" dirty="0"/>
              <a:t>Must not use PD/PI </a:t>
            </a:r>
            <a:r>
              <a:rPr lang="en-US" sz="1600" dirty="0" smtClean="0"/>
              <a:t>Project Role</a:t>
            </a:r>
            <a:endParaRPr lang="en-US" sz="1600" dirty="0"/>
          </a:p>
          <a:p>
            <a:pPr lvl="3"/>
            <a:r>
              <a:rPr lang="en-US" sz="1200" dirty="0"/>
              <a:t>ASSIST defaults </a:t>
            </a:r>
            <a:r>
              <a:rPr lang="en-US" sz="1200" dirty="0" smtClean="0"/>
              <a:t>Project Role to </a:t>
            </a:r>
            <a:r>
              <a:rPr lang="en-US" sz="1200" dirty="0"/>
              <a:t>Other, Project Lead</a:t>
            </a:r>
          </a:p>
          <a:p>
            <a:pPr lvl="2"/>
            <a:r>
              <a:rPr lang="en-US" sz="1600" dirty="0"/>
              <a:t>Follow FOA </a:t>
            </a:r>
            <a:r>
              <a:rPr lang="en-US" sz="1600" dirty="0" smtClean="0"/>
              <a:t>instructions</a:t>
            </a:r>
          </a:p>
          <a:p>
            <a:pPr lvl="1"/>
            <a:r>
              <a:rPr lang="en-US" sz="2000" dirty="0" smtClean="0"/>
              <a:t>Include all </a:t>
            </a:r>
            <a:r>
              <a:rPr lang="en-US" sz="2000" dirty="0" err="1" smtClean="0"/>
              <a:t>Sr</a:t>
            </a:r>
            <a:r>
              <a:rPr lang="en-US" sz="2000" dirty="0" smtClean="0"/>
              <a:t>/Key personnel associated with the component</a:t>
            </a:r>
            <a:endParaRPr lang="en-US" sz="2000" dirty="0"/>
          </a:p>
          <a:p>
            <a:pPr lvl="1"/>
            <a:endParaRPr lang="en-US" sz="2000"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51</a:t>
            </a:fld>
            <a:endParaRPr lang="en-US"/>
          </a:p>
        </p:txBody>
      </p:sp>
      <p:sp>
        <p:nvSpPr>
          <p:cNvPr id="5" name="Rounded Rectangular Callout 4"/>
          <p:cNvSpPr/>
          <p:nvPr/>
        </p:nvSpPr>
        <p:spPr>
          <a:xfrm>
            <a:off x="76200" y="5562600"/>
            <a:ext cx="8839199" cy="1205513"/>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must include a single biosketch for each </a:t>
            </a:r>
            <a:r>
              <a:rPr lang="en-US" sz="2400" dirty="0" err="1" smtClean="0">
                <a:solidFill>
                  <a:srgbClr val="002060"/>
                </a:solidFill>
              </a:rPr>
              <a:t>Sr</a:t>
            </a:r>
            <a:r>
              <a:rPr lang="en-US" sz="2400" dirty="0" smtClean="0">
                <a:solidFill>
                  <a:srgbClr val="002060"/>
                </a:solidFill>
              </a:rPr>
              <a:t>/Key person regardless of the number of components they are listed on. Biosketch can be included with any entry – just pick one.</a:t>
            </a:r>
            <a:endParaRPr lang="en-US" sz="2400" dirty="0">
              <a:solidFill>
                <a:srgbClr val="002060"/>
              </a:solidFill>
            </a:endParaRPr>
          </a:p>
        </p:txBody>
      </p:sp>
    </p:spTree>
    <p:extLst>
      <p:ext uri="{BB962C8B-B14F-4D97-AF65-F5344CB8AC3E}">
        <p14:creationId xmlns:p14="http://schemas.microsoft.com/office/powerpoint/2010/main" val="9501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Common Errors</a:t>
            </a:r>
            <a:endParaRPr lang="en-US" dirty="0"/>
          </a:p>
        </p:txBody>
      </p:sp>
      <p:sp>
        <p:nvSpPr>
          <p:cNvPr id="3" name="Content Placeholder 2"/>
          <p:cNvSpPr>
            <a:spLocks noGrp="1"/>
          </p:cNvSpPr>
          <p:nvPr>
            <p:ph idx="1"/>
          </p:nvPr>
        </p:nvSpPr>
        <p:spPr/>
        <p:txBody>
          <a:bodyPr/>
          <a:lstStyle/>
          <a:p>
            <a:pPr>
              <a:spcBef>
                <a:spcPts val="1200"/>
              </a:spcBef>
            </a:pPr>
            <a:r>
              <a:rPr lang="en-US" sz="2800" dirty="0"/>
              <a:t>ASSIST screen tips</a:t>
            </a:r>
          </a:p>
          <a:p>
            <a:pPr lvl="1">
              <a:spcBef>
                <a:spcPts val="1200"/>
              </a:spcBef>
            </a:pPr>
            <a:r>
              <a:rPr lang="en-US" sz="2400" dirty="0"/>
              <a:t>Found at the top of many data entry screens</a:t>
            </a:r>
          </a:p>
          <a:p>
            <a:pPr>
              <a:spcBef>
                <a:spcPts val="1200"/>
              </a:spcBef>
            </a:pPr>
            <a:r>
              <a:rPr lang="en-US" sz="2800" dirty="0" smtClean="0"/>
              <a:t>Application Guide </a:t>
            </a:r>
          </a:p>
          <a:p>
            <a:pPr>
              <a:spcBef>
                <a:spcPts val="1200"/>
              </a:spcBef>
            </a:pPr>
            <a:r>
              <a:rPr lang="en-US" sz="2800" dirty="0" smtClean="0"/>
              <a:t>Annotated form sets</a:t>
            </a:r>
          </a:p>
          <a:p>
            <a:pPr lvl="1">
              <a:spcBef>
                <a:spcPts val="1200"/>
              </a:spcBef>
            </a:pPr>
            <a:r>
              <a:rPr lang="en-US" sz="2400" dirty="0">
                <a:hlinkClick r:id="rId2"/>
              </a:rPr>
              <a:t>http://</a:t>
            </a:r>
            <a:r>
              <a:rPr lang="en-US" sz="2400" dirty="0" smtClean="0">
                <a:hlinkClick r:id="rId2"/>
              </a:rPr>
              <a:t>grants.nih.gov/grants/ElectronicReceipt/communication.htm#forms</a:t>
            </a:r>
            <a:r>
              <a:rPr lang="en-US" sz="2400" dirty="0" smtClean="0"/>
              <a:t> </a:t>
            </a:r>
          </a:p>
          <a:p>
            <a:pPr>
              <a:spcBef>
                <a:spcPts val="1200"/>
              </a:spcBef>
            </a:pPr>
            <a:r>
              <a:rPr lang="en-US" sz="2800" dirty="0" smtClean="0"/>
              <a:t>Ten Checks to Help Avoid Common Errors</a:t>
            </a:r>
          </a:p>
          <a:p>
            <a:pPr lvl="1">
              <a:spcBef>
                <a:spcPts val="1200"/>
              </a:spcBef>
            </a:pPr>
            <a:r>
              <a:rPr lang="en-US" sz="2400" dirty="0">
                <a:hlinkClick r:id="rId3"/>
              </a:rPr>
              <a:t>http://</a:t>
            </a:r>
            <a:r>
              <a:rPr lang="en-US" sz="2400" dirty="0" smtClean="0">
                <a:hlinkClick r:id="rId3"/>
              </a:rPr>
              <a:t>grants.nih.gov/grants/ElectronicReceipt/avoiding_errors.htm#10checks</a:t>
            </a:r>
            <a:r>
              <a:rPr lang="en-US" sz="2400" dirty="0" smtClean="0"/>
              <a:t> </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52</a:t>
            </a:fld>
            <a:endParaRPr lang="en-US" dirty="0"/>
          </a:p>
        </p:txBody>
      </p:sp>
    </p:spTree>
    <p:extLst>
      <p:ext uri="{BB962C8B-B14F-4D97-AF65-F5344CB8AC3E}">
        <p14:creationId xmlns:p14="http://schemas.microsoft.com/office/powerpoint/2010/main" val="3070739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idx="1"/>
          </p:nvPr>
        </p:nvSpPr>
        <p:spPr>
          <a:xfrm>
            <a:off x="533400" y="1143000"/>
            <a:ext cx="8382000" cy="4800600"/>
          </a:xfrm>
        </p:spPr>
        <p:txBody>
          <a:bodyPr/>
          <a:lstStyle/>
          <a:p>
            <a:pPr marL="0" indent="0">
              <a:buNone/>
            </a:pPr>
            <a:r>
              <a:rPr lang="en-US" dirty="0" smtClean="0"/>
              <a:t>As component data is entered several actions are available:</a:t>
            </a:r>
          </a:p>
          <a:p>
            <a:pPr lvl="1"/>
            <a:r>
              <a:rPr lang="en-US" dirty="0" smtClean="0"/>
              <a:t>Change Component Order</a:t>
            </a:r>
          </a:p>
          <a:p>
            <a:pPr lvl="1"/>
            <a:r>
              <a:rPr lang="en-US" dirty="0" smtClean="0"/>
              <a:t>Validate Component</a:t>
            </a:r>
          </a:p>
          <a:p>
            <a:pPr lvl="1"/>
            <a:r>
              <a:rPr lang="en-US" dirty="0" smtClean="0"/>
              <a:t>Preview Current Component</a:t>
            </a:r>
          </a:p>
          <a:p>
            <a:pPr lvl="1"/>
            <a:r>
              <a:rPr lang="en-US" dirty="0" smtClean="0"/>
              <a:t>Update Component Status</a:t>
            </a:r>
          </a:p>
          <a:p>
            <a:pPr lvl="2"/>
            <a:r>
              <a:rPr lang="en-US" dirty="0" smtClean="0"/>
              <a:t>Work In Progress – only status that allows editing</a:t>
            </a:r>
          </a:p>
          <a:p>
            <a:pPr lvl="2"/>
            <a:r>
              <a:rPr lang="en-US" dirty="0" smtClean="0"/>
              <a:t>Complete – component data entry is complete </a:t>
            </a:r>
          </a:p>
          <a:p>
            <a:pPr lvl="2"/>
            <a:r>
              <a:rPr lang="en-US" dirty="0" smtClean="0"/>
              <a:t>Final – component has been reviewed by applicant organization and incorporated into the application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change component order dropdown sel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81075"/>
            <a:ext cx="7467600" cy="24745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Change Component Order</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54</a:t>
            </a:fld>
            <a:endParaRPr lang="en-US"/>
          </a:p>
        </p:txBody>
      </p:sp>
      <p:pic>
        <p:nvPicPr>
          <p:cNvPr id="10243" name="Picture 3"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657600"/>
            <a:ext cx="680085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5029200" y="2438400"/>
            <a:ext cx="6858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819400" y="2061682"/>
            <a:ext cx="19812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Component Type to reorder</a:t>
            </a:r>
            <a:endParaRPr lang="en-US" sz="2400" b="1" dirty="0">
              <a:solidFill>
                <a:srgbClr val="002060"/>
              </a:solidFill>
            </a:endParaRPr>
          </a:p>
        </p:txBody>
      </p:sp>
      <p:cxnSp>
        <p:nvCxnSpPr>
          <p:cNvPr id="8" name="Straight Arrow Connector 7" title="&quot;&quot;"/>
          <p:cNvCxnSpPr/>
          <p:nvPr/>
        </p:nvCxnSpPr>
        <p:spPr>
          <a:xfrm>
            <a:off x="7329214" y="2123284"/>
            <a:ext cx="0" cy="15343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6934200" y="1752600"/>
            <a:ext cx="9144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quot;&quot;"/>
          <p:cNvSpPr/>
          <p:nvPr/>
        </p:nvSpPr>
        <p:spPr>
          <a:xfrm>
            <a:off x="518419" y="2557858"/>
            <a:ext cx="19050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title="&quot;&quot;"/>
          <p:cNvSpPr/>
          <p:nvPr/>
        </p:nvSpPr>
        <p:spPr>
          <a:xfrm>
            <a:off x="2062881" y="4800600"/>
            <a:ext cx="756519" cy="109906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152400" y="4844533"/>
            <a:ext cx="17526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desired sequence</a:t>
            </a:r>
            <a:endParaRPr lang="en-US" sz="2400" b="1" dirty="0">
              <a:solidFill>
                <a:srgbClr val="002060"/>
              </a:solidFill>
            </a:endParaRPr>
          </a:p>
        </p:txBody>
      </p:sp>
    </p:spTree>
    <p:extLst>
      <p:ext uri="{BB962C8B-B14F-4D97-AF65-F5344CB8AC3E}">
        <p14:creationId xmlns:p14="http://schemas.microsoft.com/office/powerpoint/2010/main" val="4484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validate componen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4000"/>
            <a:ext cx="7848600" cy="3088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Validating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55</a:t>
            </a:fld>
            <a:endParaRPr lang="en-US"/>
          </a:p>
        </p:txBody>
      </p:sp>
      <p:sp>
        <p:nvSpPr>
          <p:cNvPr id="5" name="Oval 4" title="&quot;&quot;"/>
          <p:cNvSpPr/>
          <p:nvPr/>
        </p:nvSpPr>
        <p:spPr>
          <a:xfrm>
            <a:off x="685800" y="2982116"/>
            <a:ext cx="14389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title="sample Component Errors and Warnings Results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5851264" cy="5229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ular Callout 8"/>
          <p:cNvSpPr/>
          <p:nvPr/>
        </p:nvSpPr>
        <p:spPr>
          <a:xfrm>
            <a:off x="412898" y="4495800"/>
            <a:ext cx="2133600" cy="1494804"/>
          </a:xfrm>
          <a:prstGeom prst="wedgeRoundRectCallout">
            <a:avLst>
              <a:gd name="adj1" fmla="val 70662"/>
              <a:gd name="adj2" fmla="val -191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endParaRPr lang="en-US" sz="2400" b="1" dirty="0">
              <a:solidFill>
                <a:srgbClr val="002060"/>
              </a:solidFill>
            </a:endParaRPr>
          </a:p>
        </p:txBody>
      </p:sp>
      <p:cxnSp>
        <p:nvCxnSpPr>
          <p:cNvPr id="8" name="Straight Arrow Connector 7" title="&quot;&quot;"/>
          <p:cNvCxnSpPr>
            <a:stCxn id="5" idx="6"/>
          </p:cNvCxnSpPr>
          <p:nvPr/>
        </p:nvCxnSpPr>
        <p:spPr>
          <a:xfrm>
            <a:off x="2124700" y="3167458"/>
            <a:ext cx="10757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Warnings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56</a:t>
            </a:fld>
            <a:endParaRPr lang="en-US"/>
          </a:p>
        </p:txBody>
      </p:sp>
      <p:sp>
        <p:nvSpPr>
          <p:cNvPr id="4" name="Content Placeholder 2"/>
          <p:cNvSpPr txBox="1">
            <a:spLocks/>
          </p:cNvSpPr>
          <p:nvPr/>
        </p:nvSpPr>
        <p:spPr>
          <a:xfrm>
            <a:off x="1752600" y="1143000"/>
            <a:ext cx="69342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Errors stop application submission and processing and must be corrected before the due date</a:t>
            </a:r>
          </a:p>
          <a:p>
            <a:pPr marL="914400" lvl="1" indent="-457200">
              <a:spcBef>
                <a:spcPct val="20000"/>
              </a:spcBef>
              <a:buFont typeface="Arial" panose="020B0604020202020204" pitchFamily="34" charset="0"/>
              <a:buChar char="•"/>
              <a:defRPr/>
            </a:pPr>
            <a:r>
              <a:rPr lang="en-US" sz="2800" dirty="0">
                <a:solidFill>
                  <a:srgbClr val="C00000"/>
                </a:solidFill>
                <a:latin typeface="+mn-lt"/>
              </a:rPr>
              <a:t>Can’t submit until error-free</a:t>
            </a:r>
            <a:r>
              <a:rPr kumimoji="0" lang="en-US" sz="3200" b="0" i="0" u="none" strike="noStrike" kern="0" cap="none" spc="0" normalizeH="0" baseline="0" noProof="0" dirty="0" smtClean="0">
                <a:ln>
                  <a:noFill/>
                </a:ln>
                <a:solidFill>
                  <a:schemeClr val="tx1"/>
                </a:solidFill>
                <a:effectLst/>
                <a:uLnTx/>
                <a:uFillTx/>
                <a:latin typeface="+mn-lt"/>
                <a:ea typeface="+mn-ea"/>
                <a:cs typeface="+mn-cs"/>
              </a:rPr>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Warnings do not stop application submission or processing and are corrected at the discretion of the applicant before the due date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13" descr="MC900434750[1]"/>
          <p:cNvPicPr>
            <a:picLocks noChangeAspect="1" noChangeArrowheads="1"/>
          </p:cNvPicPr>
          <p:nvPr/>
        </p:nvPicPr>
        <p:blipFill>
          <a:blip r:embed="rId2" cstate="print"/>
          <a:srcRect/>
          <a:stretch>
            <a:fillRect/>
          </a:stretch>
        </p:blipFill>
        <p:spPr bwMode="auto">
          <a:xfrm>
            <a:off x="457200" y="4191000"/>
            <a:ext cx="1066800" cy="1066800"/>
          </a:xfrm>
          <a:prstGeom prst="rect">
            <a:avLst/>
          </a:prstGeom>
          <a:noFill/>
          <a:ln w="9525">
            <a:noFill/>
            <a:miter lim="800000"/>
            <a:headEnd/>
            <a:tailEnd/>
          </a:ln>
        </p:spPr>
      </p:pic>
      <p:pic>
        <p:nvPicPr>
          <p:cNvPr id="6" name="Picture 14" descr="MC900434720[1]"/>
          <p:cNvPicPr>
            <a:picLocks noChangeAspect="1" noChangeArrowheads="1"/>
          </p:cNvPicPr>
          <p:nvPr/>
        </p:nvPicPr>
        <p:blipFill>
          <a:blip r:embed="rId3" cstate="print"/>
          <a:srcRect/>
          <a:stretch>
            <a:fillRect/>
          </a:stretch>
        </p:blipFill>
        <p:spPr bwMode="auto">
          <a:xfrm>
            <a:off x="381000" y="16764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title="preview current compo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4000"/>
            <a:ext cx="7848600" cy="3088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57</a:t>
            </a:fld>
            <a:endParaRPr lang="en-US"/>
          </a:p>
        </p:txBody>
      </p:sp>
      <p:pic>
        <p:nvPicPr>
          <p:cNvPr id="11266"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70972"/>
            <a:ext cx="5124450" cy="43723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457200" y="2667000"/>
            <a:ext cx="1905000" cy="38099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p:nvPr/>
        </p:nvCxnSpPr>
        <p:spPr>
          <a:xfrm>
            <a:off x="2362200" y="2857500"/>
            <a:ext cx="1416170" cy="8001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ular Callout 4"/>
          <p:cNvSpPr/>
          <p:nvPr/>
        </p:nvSpPr>
        <p:spPr>
          <a:xfrm>
            <a:off x="381000" y="4038600"/>
            <a:ext cx="3200400" cy="2438400"/>
          </a:xfrm>
          <a:prstGeom prst="wedgeRoundRectCallout">
            <a:avLst>
              <a:gd name="adj1" fmla="val 49478"/>
              <a:gd name="adj2" fmla="val -2533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Component preview does not include bookmarks, Table of </a:t>
            </a:r>
            <a:r>
              <a:rPr lang="en-US" sz="2400" dirty="0">
                <a:solidFill>
                  <a:srgbClr val="002060"/>
                </a:solidFill>
              </a:rPr>
              <a:t>C</a:t>
            </a:r>
            <a:r>
              <a:rPr lang="en-US" sz="2400" dirty="0" smtClean="0">
                <a:solidFill>
                  <a:srgbClr val="002060"/>
                </a:solidFill>
              </a:rPr>
              <a:t>ontents, data summaries or </a:t>
            </a:r>
            <a:r>
              <a:rPr lang="en-US" sz="2400" dirty="0" err="1" smtClean="0">
                <a:solidFill>
                  <a:srgbClr val="002060"/>
                </a:solidFill>
              </a:rPr>
              <a:t>biosketches</a:t>
            </a:r>
            <a:endParaRPr lang="en-US" sz="24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Component Status to Complete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58</a:t>
            </a:fld>
            <a:endParaRPr lang="en-US"/>
          </a:p>
        </p:txBody>
      </p:sp>
      <p:grpSp>
        <p:nvGrpSpPr>
          <p:cNvPr id="5" name="Group 4" title="&quot;&quot;"/>
          <p:cNvGrpSpPr/>
          <p:nvPr/>
        </p:nvGrpSpPr>
        <p:grpSpPr>
          <a:xfrm>
            <a:off x="328613" y="1003152"/>
            <a:ext cx="7500673" cy="3689350"/>
            <a:chOff x="328613" y="1003152"/>
            <a:chExt cx="7500673" cy="3689350"/>
          </a:xfrm>
        </p:grpSpPr>
        <p:pic>
          <p:nvPicPr>
            <p:cNvPr id="2050"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003152"/>
              <a:ext cx="6148387" cy="3689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3886200" y="1750673"/>
              <a:ext cx="1020802" cy="916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16479" y="3351435"/>
              <a:ext cx="2286001" cy="656913"/>
              <a:chOff x="533399" y="2924487"/>
              <a:chExt cx="2286001" cy="656913"/>
            </a:xfrm>
          </p:grpSpPr>
          <p:sp>
            <p:nvSpPr>
              <p:cNvPr id="6" name="Oval 5"/>
              <p:cNvSpPr/>
              <p:nvPr/>
            </p:nvSpPr>
            <p:spPr>
              <a:xfrm>
                <a:off x="533399" y="3276600"/>
                <a:ext cx="1544295"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6" idx="7"/>
              </p:cNvCxnSpPr>
              <p:nvPr/>
            </p:nvCxnSpPr>
            <p:spPr>
              <a:xfrm flipV="1">
                <a:off x="1851537" y="2924487"/>
                <a:ext cx="967863" cy="39675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11" name="Rounded Rectangular Callout 10"/>
            <p:cNvSpPr/>
            <p:nvPr/>
          </p:nvSpPr>
          <p:spPr>
            <a:xfrm>
              <a:off x="5390886" y="1446836"/>
              <a:ext cx="2438400" cy="1524000"/>
            </a:xfrm>
            <a:prstGeom prst="wedgeRoundRectCallout">
              <a:avLst>
                <a:gd name="adj1" fmla="val -75778"/>
                <a:gd name="adj2" fmla="val 151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status and enter comment for Status History </a:t>
              </a:r>
              <a:endParaRPr lang="en-US" sz="2400" dirty="0">
                <a:solidFill>
                  <a:srgbClr val="002060"/>
                </a:solidFill>
              </a:endParaRPr>
            </a:p>
          </p:txBody>
        </p:sp>
      </p:grpSp>
      <p:pic>
        <p:nvPicPr>
          <p:cNvPr id="14339"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65734"/>
            <a:ext cx="5003932" cy="3205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title="&quot;&quot;"/>
          <p:cNvSpPr/>
          <p:nvPr/>
        </p:nvSpPr>
        <p:spPr>
          <a:xfrm>
            <a:off x="5881532" y="6172200"/>
            <a:ext cx="597617" cy="3702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6934200" y="4724400"/>
            <a:ext cx="1790173" cy="1564941"/>
          </a:xfrm>
          <a:prstGeom prst="wedgeRoundRectCallout">
            <a:avLst>
              <a:gd name="adj1" fmla="val -71134"/>
              <a:gd name="adj2" fmla="val 467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Status on Summary page is updated </a:t>
            </a:r>
            <a:endParaRPr lang="en-US" sz="2400" dirty="0">
              <a:solidFill>
                <a:srgbClr val="002060"/>
              </a:solidFill>
            </a:endParaRPr>
          </a:p>
        </p:txBody>
      </p:sp>
      <p:sp>
        <p:nvSpPr>
          <p:cNvPr id="12" name="Rounded Rectangle 11"/>
          <p:cNvSpPr/>
          <p:nvPr/>
        </p:nvSpPr>
        <p:spPr>
          <a:xfrm>
            <a:off x="76200" y="4191000"/>
            <a:ext cx="3947826" cy="258005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2060"/>
                </a:solidFill>
              </a:rPr>
              <a:t>Once a component is marked ‘Complete’ no additional edits can be made unless someone with appropriate </a:t>
            </a:r>
            <a:r>
              <a:rPr lang="en-US" sz="2000" dirty="0">
                <a:solidFill>
                  <a:srgbClr val="002060"/>
                </a:solidFill>
              </a:rPr>
              <a:t>authority </a:t>
            </a:r>
            <a:r>
              <a:rPr lang="en-US" sz="2000" dirty="0" smtClean="0">
                <a:solidFill>
                  <a:srgbClr val="002060"/>
                </a:solidFill>
              </a:rPr>
              <a:t>(i.e. AO</a:t>
            </a:r>
            <a:r>
              <a:rPr lang="en-US" sz="2000" dirty="0">
                <a:solidFill>
                  <a:srgbClr val="002060"/>
                </a:solidFill>
              </a:rPr>
              <a:t>, SO, Status Maintainer, </a:t>
            </a:r>
            <a:r>
              <a:rPr lang="en-US" sz="2000" dirty="0" smtClean="0">
                <a:solidFill>
                  <a:srgbClr val="002060"/>
                </a:solidFill>
              </a:rPr>
              <a:t>or Initiator) returns the status to ‘Work in Progress’.</a:t>
            </a:r>
            <a:endParaRPr lang="en-US" sz="2000" dirty="0">
              <a:solidFill>
                <a:srgbClr val="002060"/>
              </a:solidFill>
            </a:endParaRPr>
          </a:p>
        </p:txBody>
      </p:sp>
    </p:spTree>
    <p:extLst>
      <p:ext uri="{BB962C8B-B14F-4D97-AF65-F5344CB8AC3E}">
        <p14:creationId xmlns:p14="http://schemas.microsoft.com/office/powerpoint/2010/main" val="270541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59</a:t>
            </a:fld>
            <a:endParaRPr lang="en-US"/>
          </a:p>
        </p:txBody>
      </p:sp>
      <p:sp>
        <p:nvSpPr>
          <p:cNvPr id="3" name="Title 2"/>
          <p:cNvSpPr>
            <a:spLocks noGrp="1"/>
          </p:cNvSpPr>
          <p:nvPr>
            <p:ph type="ctrTitle"/>
          </p:nvPr>
        </p:nvSpPr>
        <p:spPr/>
        <p:txBody>
          <a:bodyPr/>
          <a:lstStyle/>
          <a:p>
            <a:r>
              <a:rPr lang="en-US" dirty="0" smtClean="0"/>
              <a:t>Finalize Application &amp; Prepare for Submission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Finalize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91406"/>
            <a:ext cx="2514600" cy="2237994"/>
          </a:xfrm>
          <a:prstGeom prst="rect">
            <a:avLst/>
          </a:prstGeom>
        </p:spPr>
      </p:pic>
    </p:spTree>
    <p:extLst>
      <p:ext uri="{BB962C8B-B14F-4D97-AF65-F5344CB8AC3E}">
        <p14:creationId xmlns:p14="http://schemas.microsoft.com/office/powerpoint/2010/main" val="2613780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6</a:t>
            </a:fld>
            <a:endParaRPr lang="en-US"/>
          </a:p>
        </p:txBody>
      </p:sp>
      <p:sp>
        <p:nvSpPr>
          <p:cNvPr id="3" name="Title 2"/>
          <p:cNvSpPr>
            <a:spLocks noGrp="1"/>
          </p:cNvSpPr>
          <p:nvPr>
            <p:ph type="ctrTitle"/>
          </p:nvPr>
        </p:nvSpPr>
        <p:spPr/>
        <p:txBody>
          <a:bodyPr/>
          <a:lstStyle/>
          <a:p>
            <a:r>
              <a:rPr lang="en-US" dirty="0" smtClean="0"/>
              <a:t>Before jumping into ASSIST, let’s take some time to get acclimated…</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850" y="4572000"/>
            <a:ext cx="1653350" cy="2514600"/>
          </a:xfrm>
          <a:prstGeom prst="rect">
            <a:avLst/>
          </a:prstGeom>
        </p:spPr>
      </p:pic>
    </p:spTree>
    <p:extLst>
      <p:ext uri="{BB962C8B-B14F-4D97-AF65-F5344CB8AC3E}">
        <p14:creationId xmlns:p14="http://schemas.microsoft.com/office/powerpoint/2010/main" val="190751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Content Placeholder 2"/>
          <p:cNvSpPr>
            <a:spLocks noGrp="1"/>
          </p:cNvSpPr>
          <p:nvPr>
            <p:ph idx="1"/>
          </p:nvPr>
        </p:nvSpPr>
        <p:spPr/>
        <p:txBody>
          <a:bodyPr/>
          <a:lstStyle/>
          <a:p>
            <a:r>
              <a:rPr lang="en-US" sz="2800" dirty="0" smtClean="0"/>
              <a:t>As components are marked ‘Complete’, the applicant organization can preview them and incorporate those that are ready into the final application by updating the component status to ‘Final’</a:t>
            </a:r>
          </a:p>
          <a:p>
            <a:pPr lvl="1"/>
            <a:r>
              <a:rPr lang="en-US" sz="2000" dirty="0" smtClean="0"/>
              <a:t>Applicant organization </a:t>
            </a:r>
            <a:r>
              <a:rPr lang="en-US" sz="2000" dirty="0" smtClean="0">
                <a:solidFill>
                  <a:srgbClr val="002060"/>
                </a:solidFill>
              </a:rPr>
              <a:t>AOs, SOs, users with Status Maintainer authority and application initiators have option to mark a component ‘Final’ directly from ‘Work in Progress’</a:t>
            </a:r>
            <a:r>
              <a:rPr lang="en-US" sz="2000" dirty="0" smtClean="0"/>
              <a:t/>
            </a:r>
            <a:br>
              <a:rPr lang="en-US" sz="2000" dirty="0" smtClean="0"/>
            </a:br>
            <a:endParaRPr lang="en-US" sz="1100" dirty="0" smtClean="0"/>
          </a:p>
          <a:p>
            <a:r>
              <a:rPr lang="en-US" sz="2800" dirty="0" smtClean="0"/>
              <a:t>All components must be marked ‘Final’ before an application can be prepared for submission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title="update component status pop-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3" y="1066800"/>
            <a:ext cx="8267700" cy="5048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5181600" y="2514600"/>
            <a:ext cx="810299"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title="&quot;&quot;"/>
          <p:cNvSpPr/>
          <p:nvPr/>
        </p:nvSpPr>
        <p:spPr>
          <a:xfrm>
            <a:off x="601362" y="4398376"/>
            <a:ext cx="19894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p:nvPr/>
        </p:nvCxnSpPr>
        <p:spPr>
          <a:xfrm>
            <a:off x="2590800" y="4599488"/>
            <a:ext cx="4572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61</a:t>
            </a:fld>
            <a:endParaRPr lang="en-US"/>
          </a:p>
        </p:txBody>
      </p:sp>
      <p:sp>
        <p:nvSpPr>
          <p:cNvPr id="5" name="Rounded Rectangular Callout 4"/>
          <p:cNvSpPr/>
          <p:nvPr/>
        </p:nvSpPr>
        <p:spPr>
          <a:xfrm>
            <a:off x="5181600" y="3429000"/>
            <a:ext cx="3733799" cy="2491454"/>
          </a:xfrm>
          <a:prstGeom prst="wedgeRoundRectCallout">
            <a:avLst>
              <a:gd name="adj1" fmla="val -31187"/>
              <a:gd name="adj2" fmla="val -6411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Update the component status to </a:t>
            </a:r>
            <a:r>
              <a:rPr lang="en-US" sz="2400" b="1" dirty="0" smtClean="0">
                <a:solidFill>
                  <a:srgbClr val="002060"/>
                </a:solidFill>
              </a:rPr>
              <a:t>Final</a:t>
            </a:r>
            <a:r>
              <a:rPr lang="en-US" sz="2400" dirty="0" smtClean="0">
                <a:solidFill>
                  <a:srgbClr val="002060"/>
                </a:solidFill>
              </a:rPr>
              <a:t> once you are satisfied that the component is ready to be included in the final application</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title="Select biosketch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63622"/>
            <a:ext cx="8534400" cy="4689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62</a:t>
            </a:fld>
            <a:endParaRPr lang="en-US"/>
          </a:p>
        </p:txBody>
      </p:sp>
      <p:sp>
        <p:nvSpPr>
          <p:cNvPr id="5" name="Rounded Rectangular Callout 4"/>
          <p:cNvSpPr/>
          <p:nvPr/>
        </p:nvSpPr>
        <p:spPr>
          <a:xfrm>
            <a:off x="649557" y="990600"/>
            <a:ext cx="7844886" cy="762000"/>
          </a:xfrm>
          <a:prstGeom prst="wedgeRoundRectCallout">
            <a:avLst>
              <a:gd name="adj1" fmla="val -18613"/>
              <a:gd name="adj2" fmla="val -503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ASSIST will check to ensure that only one </a:t>
            </a:r>
            <a:r>
              <a:rPr lang="en-US" sz="2400" dirty="0" err="1">
                <a:solidFill>
                  <a:srgbClr val="002060"/>
                </a:solidFill>
              </a:rPr>
              <a:t>biosketch</a:t>
            </a:r>
            <a:r>
              <a:rPr lang="en-US" sz="2400" dirty="0">
                <a:solidFill>
                  <a:srgbClr val="002060"/>
                </a:solidFill>
              </a:rPr>
              <a:t> is included for every Senior/Key </a:t>
            </a:r>
            <a:r>
              <a:rPr lang="en-US" sz="2400" dirty="0" smtClean="0">
                <a:solidFill>
                  <a:srgbClr val="002060"/>
                </a:solidFill>
              </a:rPr>
              <a:t>person in the application.</a:t>
            </a:r>
            <a:endParaRPr lang="en-US" sz="2400" dirty="0">
              <a:solidFill>
                <a:srgbClr val="002060"/>
              </a:solidFill>
            </a:endParaRPr>
          </a:p>
        </p:txBody>
      </p:sp>
      <p:sp>
        <p:nvSpPr>
          <p:cNvPr id="6" name="Oval 5" title="&quot;&quot;"/>
          <p:cNvSpPr/>
          <p:nvPr/>
        </p:nvSpPr>
        <p:spPr>
          <a:xfrm>
            <a:off x="6324600" y="3276600"/>
            <a:ext cx="2282925" cy="10745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735336" y="5334000"/>
            <a:ext cx="6947750" cy="1143000"/>
          </a:xfrm>
          <a:prstGeom prst="wedgeRoundRectCallout">
            <a:avLst>
              <a:gd name="adj1" fmla="val 24213"/>
              <a:gd name="adj2" fmla="val -1049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If a </a:t>
            </a:r>
            <a:r>
              <a:rPr lang="en-US" sz="2400" dirty="0" err="1" smtClean="0">
                <a:solidFill>
                  <a:srgbClr val="002060"/>
                </a:solidFill>
              </a:rPr>
              <a:t>biosketch</a:t>
            </a:r>
            <a:r>
              <a:rPr lang="en-US" sz="2400" dirty="0" smtClean="0">
                <a:solidFill>
                  <a:srgbClr val="002060"/>
                </a:solidFill>
              </a:rPr>
              <a:t> is already included for any </a:t>
            </a:r>
            <a:r>
              <a:rPr lang="en-US" sz="2400" dirty="0" err="1" smtClean="0">
                <a:solidFill>
                  <a:srgbClr val="002060"/>
                </a:solidFill>
              </a:rPr>
              <a:t>Sr</a:t>
            </a:r>
            <a:r>
              <a:rPr lang="en-US" sz="2400" dirty="0" smtClean="0">
                <a:solidFill>
                  <a:srgbClr val="002060"/>
                </a:solidFill>
              </a:rPr>
              <a:t>/Key,  you will have the option to view each </a:t>
            </a:r>
            <a:r>
              <a:rPr lang="en-US" sz="2400" dirty="0" err="1" smtClean="0">
                <a:solidFill>
                  <a:srgbClr val="002060"/>
                </a:solidFill>
              </a:rPr>
              <a:t>biosketch</a:t>
            </a:r>
            <a:r>
              <a:rPr lang="en-US" sz="2400" dirty="0" smtClean="0">
                <a:solidFill>
                  <a:srgbClr val="002060"/>
                </a:solidFill>
              </a:rPr>
              <a:t> and select the one you wish to keep</a:t>
            </a:r>
            <a:endParaRPr lang="en-US" sz="2400" dirty="0">
              <a:solidFill>
                <a:srgbClr val="002060"/>
              </a:solidFill>
            </a:endParaRPr>
          </a:p>
        </p:txBody>
      </p:sp>
      <p:pic>
        <p:nvPicPr>
          <p:cNvPr id="2052" name="Picture 4"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67150"/>
            <a:ext cx="19050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e Status in the Component Information screen shows as final." title="finalizing components"/>
          <p:cNvGrpSpPr/>
          <p:nvPr/>
        </p:nvGrpSpPr>
        <p:grpSpPr>
          <a:xfrm>
            <a:off x="914400" y="990600"/>
            <a:ext cx="7086600" cy="5468814"/>
            <a:chOff x="914400" y="990600"/>
            <a:chExt cx="7086600" cy="5468814"/>
          </a:xfrm>
        </p:grpSpPr>
        <p:pic>
          <p:nvPicPr>
            <p:cNvPr id="17410"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990600"/>
              <a:ext cx="6981825" cy="54688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334000" y="4232425"/>
              <a:ext cx="609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914400" y="5867400"/>
              <a:ext cx="1524000" cy="5920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63</a:t>
            </a:fld>
            <a:endParaRPr lang="en-US"/>
          </a:p>
        </p:txBody>
      </p:sp>
      <p:sp>
        <p:nvSpPr>
          <p:cNvPr id="6" name="Rounded Rectangular Callout 5"/>
          <p:cNvSpPr/>
          <p:nvPr/>
        </p:nvSpPr>
        <p:spPr>
          <a:xfrm>
            <a:off x="3429000" y="4953000"/>
            <a:ext cx="5029200" cy="1219200"/>
          </a:xfrm>
          <a:prstGeom prst="wedgeRoundRectCallout">
            <a:avLst>
              <a:gd name="adj1" fmla="val -10259"/>
              <a:gd name="adj2" fmla="val -831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After all </a:t>
            </a:r>
            <a:r>
              <a:rPr lang="en-US" sz="2400" dirty="0" err="1" smtClean="0">
                <a:solidFill>
                  <a:srgbClr val="002060"/>
                </a:solidFill>
              </a:rPr>
              <a:t>biosketch</a:t>
            </a:r>
            <a:r>
              <a:rPr lang="en-US" sz="2400" dirty="0" smtClean="0">
                <a:solidFill>
                  <a:srgbClr val="002060"/>
                </a:solidFill>
              </a:rPr>
              <a:t> issues are reconciled, the component status is set to </a:t>
            </a:r>
            <a:r>
              <a:rPr lang="en-US" sz="2400" b="1" dirty="0" smtClean="0">
                <a:solidFill>
                  <a:srgbClr val="002060"/>
                </a:solidFill>
              </a:rPr>
              <a:t>Final</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Display Component Statu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839980" cy="52229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Display Component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64</a:t>
            </a:fld>
            <a:endParaRPr lang="en-US"/>
          </a:p>
        </p:txBody>
      </p:sp>
      <p:sp>
        <p:nvSpPr>
          <p:cNvPr id="5" name="Oval 4" title="&quot;&quot;"/>
          <p:cNvSpPr/>
          <p:nvPr/>
        </p:nvSpPr>
        <p:spPr>
          <a:xfrm>
            <a:off x="685800" y="2130319"/>
            <a:ext cx="1752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228600" y="883655"/>
            <a:ext cx="8686800" cy="487946"/>
          </a:xfrm>
          <a:prstGeom prst="wedgeRoundRectCallout">
            <a:avLst>
              <a:gd name="adj1" fmla="val 10744"/>
              <a:gd name="adj2" fmla="val -4870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Provides all application/component status on a single screen</a:t>
            </a:r>
            <a:endParaRPr lang="en-US" sz="2400" dirty="0">
              <a:solidFill>
                <a:srgbClr val="002060"/>
              </a:solidFill>
            </a:endParaRPr>
          </a:p>
        </p:txBody>
      </p:sp>
    </p:spTree>
    <p:extLst>
      <p:ext uri="{BB962C8B-B14F-4D97-AF65-F5344CB8AC3E}">
        <p14:creationId xmlns:p14="http://schemas.microsoft.com/office/powerpoint/2010/main" val="673448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display component status screen showing all components final and the application in work in progress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914400"/>
            <a:ext cx="8534400" cy="5791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3505200" y="3654212"/>
            <a:ext cx="1066800" cy="28989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title="&quot;&quot;"/>
          <p:cNvSpPr/>
          <p:nvPr/>
        </p:nvSpPr>
        <p:spPr>
          <a:xfrm>
            <a:off x="2362200" y="2514600"/>
            <a:ext cx="1219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Updating Application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65</a:t>
            </a:fld>
            <a:endParaRPr lang="en-US"/>
          </a:p>
        </p:txBody>
      </p:sp>
      <p:sp>
        <p:nvSpPr>
          <p:cNvPr id="6" name="Rounded Rectangular Callout 5"/>
          <p:cNvSpPr/>
          <p:nvPr/>
        </p:nvSpPr>
        <p:spPr>
          <a:xfrm>
            <a:off x="5257800" y="2819400"/>
            <a:ext cx="3429000" cy="2971800"/>
          </a:xfrm>
          <a:prstGeom prst="wedgeRoundRectCallout">
            <a:avLst>
              <a:gd name="adj1" fmla="val -101310"/>
              <a:gd name="adj2" fmla="val -46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Although the Status is set to </a:t>
            </a:r>
            <a:r>
              <a:rPr lang="en-US" sz="2400" b="1" dirty="0" smtClean="0">
                <a:solidFill>
                  <a:srgbClr val="002060"/>
                </a:solidFill>
              </a:rPr>
              <a:t>Final </a:t>
            </a:r>
            <a:r>
              <a:rPr lang="en-US" sz="2400" dirty="0" smtClean="0">
                <a:solidFill>
                  <a:srgbClr val="002060"/>
                </a:solidFill>
              </a:rPr>
              <a:t>for each component, the Application Information still shows a Status of </a:t>
            </a:r>
            <a:r>
              <a:rPr lang="en-US" sz="2400" b="1" dirty="0" smtClean="0">
                <a:solidFill>
                  <a:srgbClr val="002060"/>
                </a:solidFill>
              </a:rPr>
              <a:t>Work in Progress</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Status Flow</a:t>
            </a:r>
            <a:endParaRPr lang="en-US" dirty="0"/>
          </a:p>
        </p:txBody>
      </p:sp>
      <p:sp>
        <p:nvSpPr>
          <p:cNvPr id="3" name="Content Placeholder 2"/>
          <p:cNvSpPr>
            <a:spLocks noGrp="1"/>
          </p:cNvSpPr>
          <p:nvPr>
            <p:ph idx="1"/>
          </p:nvPr>
        </p:nvSpPr>
        <p:spPr/>
        <p:txBody>
          <a:bodyPr/>
          <a:lstStyle/>
          <a:p>
            <a:pPr>
              <a:spcBef>
                <a:spcPts val="1200"/>
              </a:spcBef>
            </a:pPr>
            <a:r>
              <a:rPr lang="en-US" sz="2400" b="1" dirty="0" smtClean="0"/>
              <a:t>Work In Progress </a:t>
            </a:r>
            <a:r>
              <a:rPr lang="en-US" sz="2400" dirty="0" smtClean="0"/>
              <a:t>– Allows editing</a:t>
            </a:r>
          </a:p>
          <a:p>
            <a:pPr>
              <a:spcBef>
                <a:spcPts val="1200"/>
              </a:spcBef>
            </a:pPr>
            <a:r>
              <a:rPr lang="en-US" sz="2400" b="1" dirty="0" smtClean="0"/>
              <a:t>All Components Final </a:t>
            </a:r>
            <a:r>
              <a:rPr lang="en-US" sz="2400" dirty="0" smtClean="0"/>
              <a:t>– Can only be updated once each component status is Final; must Validate Application to move to next status</a:t>
            </a:r>
          </a:p>
          <a:p>
            <a:pPr>
              <a:spcBef>
                <a:spcPts val="1200"/>
              </a:spcBef>
            </a:pPr>
            <a:r>
              <a:rPr lang="en-US" sz="2400" b="1" dirty="0" smtClean="0"/>
              <a:t>All Components Validated </a:t>
            </a:r>
            <a:r>
              <a:rPr lang="en-US" sz="2400" dirty="0" smtClean="0"/>
              <a:t>– Automatically set once Application Validation is error-free</a:t>
            </a:r>
          </a:p>
          <a:p>
            <a:pPr>
              <a:spcBef>
                <a:spcPts val="1200"/>
              </a:spcBef>
            </a:pPr>
            <a:r>
              <a:rPr lang="en-US" sz="2400" b="1" dirty="0" smtClean="0"/>
              <a:t>Ready for Submission </a:t>
            </a:r>
            <a:r>
              <a:rPr lang="en-US" sz="2400" dirty="0" smtClean="0"/>
              <a:t>– Should be set after all internal reviews have taken place</a:t>
            </a:r>
          </a:p>
          <a:p>
            <a:pPr>
              <a:spcBef>
                <a:spcPts val="1200"/>
              </a:spcBef>
            </a:pPr>
            <a:r>
              <a:rPr lang="en-US" sz="2400" b="1" dirty="0" smtClean="0"/>
              <a:t>Submitted</a:t>
            </a:r>
            <a:r>
              <a:rPr lang="en-US" sz="2400" dirty="0" smtClean="0"/>
              <a:t> – Automatically set after submitting to Grants.gov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title="application info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123950"/>
            <a:ext cx="8434572" cy="506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2514884" y="1219200"/>
            <a:ext cx="2895316" cy="47456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All Components Final</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67</a:t>
            </a:fld>
            <a:endParaRPr lang="en-US"/>
          </a:p>
        </p:txBody>
      </p:sp>
      <p:pic>
        <p:nvPicPr>
          <p:cNvPr id="7172" name="Picture 4" title="update submission status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046" y="2570161"/>
            <a:ext cx="4081463" cy="35869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title="&quot;&quot;"/>
          <p:cNvSpPr/>
          <p:nvPr/>
        </p:nvSpPr>
        <p:spPr>
          <a:xfrm>
            <a:off x="3962400" y="3540202"/>
            <a:ext cx="1288842"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quot;&quot;"/>
          <p:cNvSpPr/>
          <p:nvPr/>
        </p:nvSpPr>
        <p:spPr>
          <a:xfrm>
            <a:off x="410700" y="3803162"/>
            <a:ext cx="1817914"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title="&quot;&quot;"/>
          <p:cNvCxnSpPr>
            <a:stCxn id="8" idx="5"/>
          </p:cNvCxnSpPr>
          <p:nvPr/>
        </p:nvCxnSpPr>
        <p:spPr>
          <a:xfrm>
            <a:off x="1962387" y="4155287"/>
            <a:ext cx="704613" cy="416713"/>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ular Callout 4"/>
          <p:cNvSpPr/>
          <p:nvPr/>
        </p:nvSpPr>
        <p:spPr>
          <a:xfrm>
            <a:off x="5464895" y="914400"/>
            <a:ext cx="3526705" cy="2220222"/>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You can prepare your application for submission once the status for all individual components has been set to </a:t>
            </a:r>
            <a:r>
              <a:rPr lang="en-US" sz="2400" b="1" dirty="0" smtClean="0">
                <a:solidFill>
                  <a:srgbClr val="002060"/>
                </a:solidFill>
              </a:rPr>
              <a:t>Final</a:t>
            </a:r>
            <a:endParaRPr lang="en-US" sz="2400" dirty="0">
              <a:solidFill>
                <a:srgbClr val="002060"/>
              </a:solidFill>
            </a:endParaRPr>
          </a:p>
        </p:txBody>
      </p:sp>
      <p:sp>
        <p:nvSpPr>
          <p:cNvPr id="11" name="Rounded Rectangular Callout 10"/>
          <p:cNvSpPr/>
          <p:nvPr/>
        </p:nvSpPr>
        <p:spPr>
          <a:xfrm>
            <a:off x="4717842" y="4273327"/>
            <a:ext cx="3397931" cy="1136873"/>
          </a:xfrm>
          <a:prstGeom prst="wedgeRoundRectCallout">
            <a:avLst>
              <a:gd name="adj1" fmla="val -42450"/>
              <a:gd name="adj2" fmla="val -86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Set </a:t>
            </a:r>
            <a:r>
              <a:rPr lang="en-US" sz="2400" dirty="0">
                <a:solidFill>
                  <a:srgbClr val="002060"/>
                </a:solidFill>
              </a:rPr>
              <a:t>the application status to </a:t>
            </a:r>
            <a:r>
              <a:rPr lang="en-US" sz="2400" b="1" dirty="0">
                <a:solidFill>
                  <a:srgbClr val="002060"/>
                </a:solidFill>
              </a:rPr>
              <a:t>All Components </a:t>
            </a:r>
            <a:r>
              <a:rPr lang="en-US" sz="2400" b="1" dirty="0" smtClean="0">
                <a:solidFill>
                  <a:srgbClr val="002060"/>
                </a:solidFill>
              </a:rPr>
              <a:t>Final</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title="Validate Ap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 y="2667000"/>
            <a:ext cx="7853363" cy="2066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 Validation Check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68</a:t>
            </a:fld>
            <a:endParaRPr lang="en-US"/>
          </a:p>
        </p:txBody>
      </p:sp>
      <p:pic>
        <p:nvPicPr>
          <p:cNvPr id="2150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857" y="3758159"/>
            <a:ext cx="5181600" cy="2637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title="&quot;&quot;"/>
          <p:cNvSpPr/>
          <p:nvPr/>
        </p:nvSpPr>
        <p:spPr>
          <a:xfrm>
            <a:off x="2516983" y="5992057"/>
            <a:ext cx="2369389" cy="45307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p:nvPr/>
        </p:nvCxnSpPr>
        <p:spPr>
          <a:xfrm>
            <a:off x="2281238" y="4008501"/>
            <a:ext cx="533399" cy="23613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ular Callout 5"/>
          <p:cNvSpPr/>
          <p:nvPr/>
        </p:nvSpPr>
        <p:spPr>
          <a:xfrm>
            <a:off x="4114800" y="1046997"/>
            <a:ext cx="4648200" cy="1372641"/>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Before an application can be submitted, it must pass </a:t>
            </a:r>
            <a:r>
              <a:rPr lang="en-US" sz="2400" dirty="0" smtClean="0">
                <a:solidFill>
                  <a:srgbClr val="002060"/>
                </a:solidFill>
              </a:rPr>
              <a:t>validations (Warnings are OK)</a:t>
            </a:r>
            <a:endParaRPr lang="en-US" sz="2400" dirty="0">
              <a:solidFill>
                <a:srgbClr val="002060"/>
              </a:solidFill>
            </a:endParaRPr>
          </a:p>
        </p:txBody>
      </p:sp>
      <p:pic>
        <p:nvPicPr>
          <p:cNvPr id="8194" name="Picture 2" title="reminder pop-up to validate your appl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92028"/>
            <a:ext cx="3581400" cy="168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title="&quot;&quot;"/>
          <p:cNvSpPr/>
          <p:nvPr/>
        </p:nvSpPr>
        <p:spPr>
          <a:xfrm>
            <a:off x="528638" y="3854329"/>
            <a:ext cx="17526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application information screen showing all components validated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4659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Validated</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69</a:t>
            </a:fld>
            <a:endParaRPr lang="en-US"/>
          </a:p>
        </p:txBody>
      </p:sp>
      <p:sp>
        <p:nvSpPr>
          <p:cNvPr id="5" name="Oval 4" title="&quot;&quot;"/>
          <p:cNvSpPr/>
          <p:nvPr/>
        </p:nvSpPr>
        <p:spPr>
          <a:xfrm>
            <a:off x="4953000" y="3767677"/>
            <a:ext cx="16183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381000" y="5486400"/>
            <a:ext cx="8382000" cy="990600"/>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If no errors found, then the applicatio</a:t>
            </a:r>
            <a:r>
              <a:rPr lang="en-US" sz="2400" dirty="0">
                <a:solidFill>
                  <a:srgbClr val="002060"/>
                </a:solidFill>
              </a:rPr>
              <a:t>n</a:t>
            </a:r>
            <a:r>
              <a:rPr lang="en-US" sz="2400" dirty="0" smtClean="0">
                <a:solidFill>
                  <a:srgbClr val="002060"/>
                </a:solidFill>
              </a:rPr>
              <a:t> </a:t>
            </a:r>
            <a:r>
              <a:rPr lang="en-US" sz="2400" dirty="0">
                <a:solidFill>
                  <a:srgbClr val="002060"/>
                </a:solidFill>
              </a:rPr>
              <a:t>status is </a:t>
            </a:r>
            <a:r>
              <a:rPr lang="en-US" sz="2400" dirty="0" smtClean="0">
                <a:solidFill>
                  <a:srgbClr val="002060"/>
                </a:solidFill>
              </a:rPr>
              <a:t>automatically updated </a:t>
            </a:r>
            <a:r>
              <a:rPr lang="en-US" sz="2400" dirty="0">
                <a:solidFill>
                  <a:srgbClr val="002060"/>
                </a:solidFill>
              </a:rPr>
              <a:t>to </a:t>
            </a:r>
            <a:r>
              <a:rPr lang="en-US" sz="2400" b="1" dirty="0">
                <a:solidFill>
                  <a:srgbClr val="002060"/>
                </a:solidFill>
              </a:rPr>
              <a:t>All Components </a:t>
            </a:r>
            <a:r>
              <a:rPr lang="en-US" sz="2400" b="1" dirty="0" smtClean="0">
                <a:solidFill>
                  <a:srgbClr val="002060"/>
                </a:solidFill>
              </a:rPr>
              <a:t>Validated</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a:t>
            </a:r>
            <a:r>
              <a:rPr lang="en-US" dirty="0"/>
              <a:t>F</a:t>
            </a:r>
            <a:r>
              <a:rPr lang="en-US" dirty="0" smtClean="0"/>
              <a:t>ormat</a:t>
            </a:r>
            <a:endParaRPr lang="en-US" dirty="0"/>
          </a:p>
        </p:txBody>
      </p:sp>
      <p:sp>
        <p:nvSpPr>
          <p:cNvPr id="3" name="Content Placeholder 2"/>
          <p:cNvSpPr>
            <a:spLocks noGrp="1"/>
          </p:cNvSpPr>
          <p:nvPr>
            <p:ph idx="1"/>
          </p:nvPr>
        </p:nvSpPr>
        <p:spPr>
          <a:xfrm>
            <a:off x="476250" y="1524000"/>
            <a:ext cx="8362950" cy="4572000"/>
          </a:xfrm>
        </p:spPr>
        <p:txBody>
          <a:bodyPr/>
          <a:lstStyle/>
          <a:p>
            <a:pPr marL="0" indent="0">
              <a:spcBef>
                <a:spcPts val="0"/>
              </a:spcBef>
              <a:spcAft>
                <a:spcPts val="600"/>
              </a:spcAft>
              <a:buNone/>
            </a:pPr>
            <a:r>
              <a:rPr lang="en-US" sz="2800" dirty="0"/>
              <a:t>All electronic multi-project applications </a:t>
            </a:r>
            <a:r>
              <a:rPr lang="en-US" sz="2800" dirty="0" smtClean="0"/>
              <a:t>include:</a:t>
            </a:r>
            <a:br>
              <a:rPr lang="en-US" sz="2800" dirty="0" smtClean="0"/>
            </a:br>
            <a:endParaRPr lang="en-US" sz="1400" dirty="0" smtClean="0"/>
          </a:p>
          <a:p>
            <a:pPr lvl="1">
              <a:spcBef>
                <a:spcPts val="0"/>
              </a:spcBef>
              <a:spcAft>
                <a:spcPts val="600"/>
              </a:spcAft>
            </a:pPr>
            <a:r>
              <a:rPr lang="en-US" sz="2400" dirty="0" smtClean="0"/>
              <a:t>A </a:t>
            </a:r>
            <a:r>
              <a:rPr lang="en-US" sz="2400" dirty="0"/>
              <a:t>single Overall </a:t>
            </a:r>
            <a:r>
              <a:rPr lang="en-US" sz="2400" dirty="0" smtClean="0"/>
              <a:t>component</a:t>
            </a:r>
            <a:endParaRPr lang="en-US" sz="2000" dirty="0" smtClean="0"/>
          </a:p>
          <a:p>
            <a:pPr lvl="1">
              <a:spcBef>
                <a:spcPts val="0"/>
              </a:spcBef>
              <a:spcAft>
                <a:spcPts val="600"/>
              </a:spcAft>
            </a:pPr>
            <a:r>
              <a:rPr lang="en-US" sz="2400" dirty="0"/>
              <a:t>Some number of additional </a:t>
            </a:r>
            <a:r>
              <a:rPr lang="en-US" sz="2400" dirty="0" smtClean="0"/>
              <a:t>components</a:t>
            </a:r>
            <a:endParaRPr lang="en-US" sz="2000" dirty="0"/>
          </a:p>
          <a:p>
            <a:pPr lvl="1">
              <a:spcBef>
                <a:spcPts val="0"/>
              </a:spcBef>
              <a:spcAft>
                <a:spcPts val="600"/>
              </a:spcAft>
            </a:pPr>
            <a:r>
              <a:rPr lang="en-US" sz="2400" dirty="0"/>
              <a:t>Automatically prepared data </a:t>
            </a:r>
            <a:r>
              <a:rPr lang="en-US" sz="2400" dirty="0" smtClean="0"/>
              <a:t>summaries</a:t>
            </a: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7</a:t>
            </a:fld>
            <a:endParaRPr lang="en-US">
              <a:solidFill>
                <a:srgbClr val="FFFFFF"/>
              </a:solidFill>
            </a:endParaRPr>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852" y="3352800"/>
            <a:ext cx="2381250" cy="3810000"/>
          </a:xfrm>
          <a:prstGeom prst="rect">
            <a:avLst/>
          </a:prstGeom>
        </p:spPr>
      </p:pic>
    </p:spTree>
    <p:extLst>
      <p:ext uri="{BB962C8B-B14F-4D97-AF65-F5344CB8AC3E}">
        <p14:creationId xmlns:p14="http://schemas.microsoft.com/office/powerpoint/2010/main" val="10896681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title="preview applic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534400" cy="29391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70</a:t>
            </a:fld>
            <a:endParaRPr lang="en-US"/>
          </a:p>
        </p:txBody>
      </p:sp>
      <p:sp>
        <p:nvSpPr>
          <p:cNvPr id="5" name="Oval 4" title="&quot;&quot;"/>
          <p:cNvSpPr/>
          <p:nvPr/>
        </p:nvSpPr>
        <p:spPr>
          <a:xfrm flipV="1">
            <a:off x="533400" y="3124200"/>
            <a:ext cx="1389742" cy="4333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438338" y="914400"/>
            <a:ext cx="8324662" cy="873066"/>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Before you submit, </a:t>
            </a:r>
            <a:r>
              <a:rPr lang="en-US" sz="2400" b="1" dirty="0" smtClean="0">
                <a:solidFill>
                  <a:srgbClr val="002060"/>
                </a:solidFill>
              </a:rPr>
              <a:t>Preview the Application</a:t>
            </a:r>
            <a:r>
              <a:rPr lang="en-US" sz="2400" dirty="0" smtClean="0">
                <a:solidFill>
                  <a:srgbClr val="002060"/>
                </a:solidFill>
              </a:rPr>
              <a:t> and verify that everything is just the way you want it to go to review.</a:t>
            </a:r>
            <a:r>
              <a:rPr lang="en-US" sz="2400" b="1" dirty="0" smtClean="0">
                <a:solidFill>
                  <a:srgbClr val="002060"/>
                </a:solidFill>
              </a:rPr>
              <a:t> </a:t>
            </a:r>
            <a:endParaRPr lang="en-US" sz="2400" b="1" dirty="0">
              <a:solidFill>
                <a:srgbClr val="002060"/>
              </a:solidFill>
            </a:endParaRPr>
          </a:p>
        </p:txBody>
      </p:sp>
      <p:pic>
        <p:nvPicPr>
          <p:cNvPr id="23556" name="Picture 4" title="&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387" y="4572000"/>
            <a:ext cx="5587213" cy="1787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7924800" y="3581400"/>
            <a:ext cx="694871"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Arrow Connector 12" title="&quot;&quot;"/>
          <p:cNvCxnSpPr>
            <a:stCxn id="12" idx="4"/>
          </p:cNvCxnSpPr>
          <p:nvPr/>
        </p:nvCxnSpPr>
        <p:spPr>
          <a:xfrm flipH="1">
            <a:off x="7696200" y="3934150"/>
            <a:ext cx="576036" cy="86645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title="&quot;&quot;"/>
          <p:cNvSpPr/>
          <p:nvPr/>
        </p:nvSpPr>
        <p:spPr>
          <a:xfrm>
            <a:off x="4230987" y="4114800"/>
            <a:ext cx="1586006"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ular Callout 13"/>
          <p:cNvSpPr/>
          <p:nvPr/>
        </p:nvSpPr>
        <p:spPr>
          <a:xfrm>
            <a:off x="1019550" y="6019800"/>
            <a:ext cx="7743450" cy="685800"/>
          </a:xfrm>
          <a:prstGeom prst="wedgeRoundRectCallout">
            <a:avLst>
              <a:gd name="adj1" fmla="val 18234"/>
              <a:gd name="adj2" fmla="val -1059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2060"/>
                </a:solidFill>
              </a:rPr>
              <a:t>Application preview does not include Cover Letter or Appendices which are maintained separately post-submission</a:t>
            </a:r>
            <a:endParaRPr lang="en-US" sz="2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title="application info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82" y="1600200"/>
            <a:ext cx="8507818" cy="49370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Ready for Submission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71</a:t>
            </a:fld>
            <a:endParaRPr lang="en-US"/>
          </a:p>
        </p:txBody>
      </p:sp>
      <p:sp>
        <p:nvSpPr>
          <p:cNvPr id="6" name="Rounded Rectangular Callout 5"/>
          <p:cNvSpPr/>
          <p:nvPr/>
        </p:nvSpPr>
        <p:spPr>
          <a:xfrm>
            <a:off x="609600" y="838200"/>
            <a:ext cx="8048172" cy="849779"/>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all internal reviews are complete, update the application status to </a:t>
            </a:r>
            <a:r>
              <a:rPr lang="en-US" sz="2400" b="1" dirty="0" smtClean="0">
                <a:solidFill>
                  <a:srgbClr val="002060"/>
                </a:solidFill>
              </a:rPr>
              <a:t>Ready for Submission</a:t>
            </a:r>
            <a:r>
              <a:rPr lang="en-US" sz="2400" dirty="0" smtClean="0">
                <a:solidFill>
                  <a:srgbClr val="002060"/>
                </a:solidFill>
              </a:rPr>
              <a:t>.</a:t>
            </a:r>
            <a:endParaRPr lang="en-US" sz="2400" b="1" dirty="0">
              <a:solidFill>
                <a:srgbClr val="002060"/>
              </a:solidFill>
            </a:endParaRPr>
          </a:p>
        </p:txBody>
      </p:sp>
      <p:pic>
        <p:nvPicPr>
          <p:cNvPr id="11266" name="Picture 2" title="update submission status 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26" y="2971800"/>
            <a:ext cx="3960813" cy="3452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title="&quot;&quot;"/>
          <p:cNvSpPr/>
          <p:nvPr/>
        </p:nvSpPr>
        <p:spPr>
          <a:xfrm>
            <a:off x="381000" y="4191000"/>
            <a:ext cx="20755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quot;&quot;"/>
          <p:cNvSpPr/>
          <p:nvPr/>
        </p:nvSpPr>
        <p:spPr>
          <a:xfrm>
            <a:off x="4343400" y="3886200"/>
            <a:ext cx="11430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title="&quot;&quot;"/>
          <p:cNvCxnSpPr>
            <a:stCxn id="5" idx="6"/>
          </p:cNvCxnSpPr>
          <p:nvPr/>
        </p:nvCxnSpPr>
        <p:spPr>
          <a:xfrm>
            <a:off x="2456542" y="4367375"/>
            <a:ext cx="515258" cy="5222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72</a:t>
            </a:fld>
            <a:endParaRPr lang="en-US"/>
          </a:p>
        </p:txBody>
      </p:sp>
      <p:sp>
        <p:nvSpPr>
          <p:cNvPr id="3" name="Title 2"/>
          <p:cNvSpPr>
            <a:spLocks noGrp="1"/>
          </p:cNvSpPr>
          <p:nvPr>
            <p:ph type="ctrTitle"/>
          </p:nvPr>
        </p:nvSpPr>
        <p:spPr/>
        <p:txBody>
          <a:bodyPr/>
          <a:lstStyle/>
          <a:p>
            <a:r>
              <a:rPr lang="en-US" dirty="0" smtClean="0"/>
              <a:t>Submit Your Application</a:t>
            </a:r>
            <a:endParaRPr lang="en-US" dirty="0"/>
          </a:p>
        </p:txBody>
      </p:sp>
      <p:sp>
        <p:nvSpPr>
          <p:cNvPr id="5" name="Flowchart: Process 4"/>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7" name="Right Arrow Callout 6"/>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8" name="Right Arrow Callout 7"/>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9" name="Right Arrow Callout 8"/>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1" name="Right Arrow Callout 10"/>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2" name="Right Arrow Callout 11"/>
          <p:cNvSpPr/>
          <p:nvPr/>
        </p:nvSpPr>
        <p:spPr>
          <a:xfrm>
            <a:off x="681568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Submit</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581400"/>
            <a:ext cx="2819400" cy="21145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Content Placeholder 2"/>
          <p:cNvSpPr>
            <a:spLocks noGrp="1"/>
          </p:cNvSpPr>
          <p:nvPr>
            <p:ph idx="1"/>
          </p:nvPr>
        </p:nvSpPr>
        <p:spPr>
          <a:xfrm>
            <a:off x="457200" y="1143000"/>
            <a:ext cx="7315200" cy="4800600"/>
          </a:xfrm>
        </p:spPr>
        <p:txBody>
          <a:bodyPr/>
          <a:lstStyle/>
          <a:p>
            <a:pPr marL="0" lvl="0" indent="0">
              <a:buNone/>
            </a:pPr>
            <a:r>
              <a:rPr lang="en-US" dirty="0" smtClean="0"/>
              <a:t>Error-free submission must be made by 5:00 p.m. local time (of submitting organization) on due date </a:t>
            </a:r>
          </a:p>
          <a:p>
            <a:pPr lvl="1"/>
            <a:r>
              <a:rPr lang="en-US" dirty="0" smtClean="0"/>
              <a:t>It takes time to prepare your application for submission </a:t>
            </a:r>
          </a:p>
          <a:p>
            <a:pPr lvl="1"/>
            <a:r>
              <a:rPr lang="en-US" dirty="0" smtClean="0"/>
              <a:t>Submit early (days, not minutes) </a:t>
            </a:r>
            <a:br>
              <a:rPr lang="en-US" dirty="0" smtClean="0"/>
            </a:br>
            <a:r>
              <a:rPr lang="en-US" dirty="0" smtClean="0"/>
              <a:t>to have time to address any </a:t>
            </a:r>
            <a:br>
              <a:rPr lang="en-US" dirty="0" smtClean="0"/>
            </a:br>
            <a:r>
              <a:rPr lang="en-US" dirty="0" smtClean="0"/>
              <a:t>unforeseen issues and to view</a:t>
            </a:r>
            <a:br>
              <a:rPr lang="en-US" dirty="0" smtClean="0"/>
            </a:br>
            <a:r>
              <a:rPr lang="en-US" dirty="0" smtClean="0"/>
              <a:t>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73</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24200"/>
            <a:ext cx="1905000" cy="3810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title="application information showing ready for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13" y="1516744"/>
            <a:ext cx="8053657" cy="49745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553200" y="5998040"/>
            <a:ext cx="137159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quot;&quot;"/>
          <p:cNvSpPr/>
          <p:nvPr/>
        </p:nvSpPr>
        <p:spPr>
          <a:xfrm>
            <a:off x="5257800" y="5976281"/>
            <a:ext cx="12954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title="&quot;&quot;"/>
          <p:cNvSpPr/>
          <p:nvPr/>
        </p:nvSpPr>
        <p:spPr>
          <a:xfrm>
            <a:off x="7162799" y="1516744"/>
            <a:ext cx="1523999"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74</a:t>
            </a:fld>
            <a:endParaRPr lang="en-US"/>
          </a:p>
        </p:txBody>
      </p:sp>
      <p:sp>
        <p:nvSpPr>
          <p:cNvPr id="10" name="Rounded Rectangular Callout 9"/>
          <p:cNvSpPr/>
          <p:nvPr/>
        </p:nvSpPr>
        <p:spPr>
          <a:xfrm>
            <a:off x="6019800" y="3715390"/>
            <a:ext cx="2666999" cy="1880133"/>
          </a:xfrm>
          <a:prstGeom prst="wedgeRoundRectCallout">
            <a:avLst>
              <a:gd name="adj1" fmla="val -41543"/>
              <a:gd name="adj2" fmla="val 670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Status must be set to </a:t>
            </a:r>
            <a:r>
              <a:rPr lang="en-US" sz="2400" b="1" dirty="0" smtClean="0">
                <a:solidFill>
                  <a:srgbClr val="002060"/>
                </a:solidFill>
              </a:rPr>
              <a:t>Ready for Submission</a:t>
            </a:r>
            <a:endParaRPr lang="en-US" sz="2400" dirty="0">
              <a:solidFill>
                <a:srgbClr val="002060"/>
              </a:solidFill>
            </a:endParaRPr>
          </a:p>
        </p:txBody>
      </p:sp>
      <p:sp>
        <p:nvSpPr>
          <p:cNvPr id="9" name="Rounded Rectangular Callout 8"/>
          <p:cNvSpPr/>
          <p:nvPr/>
        </p:nvSpPr>
        <p:spPr>
          <a:xfrm>
            <a:off x="115185" y="1005103"/>
            <a:ext cx="6781800" cy="1371600"/>
          </a:xfrm>
          <a:prstGeom prst="wedgeRoundRectCallout">
            <a:avLst>
              <a:gd name="adj1" fmla="val 56024"/>
              <a:gd name="adj2" fmla="val -6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Must be a Signing </a:t>
            </a:r>
            <a:r>
              <a:rPr lang="en-US" sz="2400" dirty="0">
                <a:solidFill>
                  <a:srgbClr val="002060"/>
                </a:solidFill>
              </a:rPr>
              <a:t>Official </a:t>
            </a:r>
            <a:r>
              <a:rPr lang="en-US" sz="2400" dirty="0" smtClean="0">
                <a:solidFill>
                  <a:srgbClr val="002060"/>
                </a:solidFill>
              </a:rPr>
              <a:t>(SO) in eRA Commons and an </a:t>
            </a:r>
            <a:r>
              <a:rPr lang="en-US" sz="2400" dirty="0">
                <a:solidFill>
                  <a:srgbClr val="002060"/>
                </a:solidFill>
              </a:rPr>
              <a:t>Authorized Organizational Representative (AOR</a:t>
            </a:r>
            <a:r>
              <a:rPr lang="en-US" sz="2400" dirty="0" smtClean="0">
                <a:solidFill>
                  <a:srgbClr val="002060"/>
                </a:solidFill>
              </a:rPr>
              <a:t>) in Grants.gov to submit</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600200"/>
            <a:ext cx="4333875"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4" name="Picture 2" title="Message appears at top of screen indicating application has been sent to Grants.g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460" y="3042443"/>
            <a:ext cx="5822157" cy="3363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75</a:t>
            </a:fld>
            <a:endParaRPr lang="en-US"/>
          </a:p>
        </p:txBody>
      </p:sp>
      <p:sp>
        <p:nvSpPr>
          <p:cNvPr id="6" name="Rounded Rectangular Callout 5"/>
          <p:cNvSpPr/>
          <p:nvPr/>
        </p:nvSpPr>
        <p:spPr>
          <a:xfrm>
            <a:off x="4546305" y="4828541"/>
            <a:ext cx="3952858" cy="1111761"/>
          </a:xfrm>
          <a:prstGeom prst="wedgeRoundRectCallout">
            <a:avLst>
              <a:gd name="adj1" fmla="val -26108"/>
              <a:gd name="adj2" fmla="val -9137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Message will appear indicating the application was sent to Grants.gov</a:t>
            </a:r>
            <a:endParaRPr lang="en-US" sz="2400" b="1" dirty="0">
              <a:solidFill>
                <a:srgbClr val="002060"/>
              </a:solidFill>
            </a:endParaRPr>
          </a:p>
        </p:txBody>
      </p:sp>
      <p:cxnSp>
        <p:nvCxnSpPr>
          <p:cNvPr id="7" name="Straight Arrow Connector 6" title="&quot;&quot;"/>
          <p:cNvCxnSpPr>
            <a:stCxn id="8" idx="6"/>
          </p:cNvCxnSpPr>
          <p:nvPr/>
        </p:nvCxnSpPr>
        <p:spPr>
          <a:xfrm>
            <a:off x="2667001" y="3378880"/>
            <a:ext cx="380999" cy="35771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Oval 7" title="&quot;&quot;"/>
          <p:cNvSpPr/>
          <p:nvPr/>
        </p:nvSpPr>
        <p:spPr>
          <a:xfrm>
            <a:off x="1600201" y="3204720"/>
            <a:ext cx="1066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33400" y="990601"/>
            <a:ext cx="8001000" cy="533400"/>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are submitted from ASSIST to Grants.gov.</a:t>
            </a:r>
            <a:endParaRPr lang="en-US" sz="2400" dirty="0">
              <a:solidFill>
                <a:srgbClr val="002060"/>
              </a:solidFill>
            </a:endParaRPr>
          </a:p>
        </p:txBody>
      </p:sp>
      <p:sp>
        <p:nvSpPr>
          <p:cNvPr id="10" name="Rounded Rectangular Callout 9"/>
          <p:cNvSpPr/>
          <p:nvPr/>
        </p:nvSpPr>
        <p:spPr>
          <a:xfrm>
            <a:off x="212956" y="4399283"/>
            <a:ext cx="2590799" cy="1970278"/>
          </a:xfrm>
          <a:prstGeom prst="wedgeRoundRectCallout">
            <a:avLst>
              <a:gd name="adj1" fmla="val 26799"/>
              <a:gd name="adj2" fmla="val -818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your Grants.gov AOR credentials and click </a:t>
            </a:r>
            <a:r>
              <a:rPr lang="en-US" sz="2400" b="1" dirty="0" smtClean="0">
                <a:solidFill>
                  <a:srgbClr val="002060"/>
                </a:solidFill>
              </a:rPr>
              <a:t>Enter</a:t>
            </a:r>
            <a:endParaRPr lang="en-US" sz="2400" dirty="0">
              <a:solidFill>
                <a:srgbClr val="002060"/>
              </a:solidFill>
            </a:endParaRPr>
          </a:p>
        </p:txBody>
      </p:sp>
      <p:sp>
        <p:nvSpPr>
          <p:cNvPr id="11" name="Oval 10" title="&quot;&quot;"/>
          <p:cNvSpPr/>
          <p:nvPr/>
        </p:nvSpPr>
        <p:spPr>
          <a:xfrm>
            <a:off x="2857500" y="3792018"/>
            <a:ext cx="6057900" cy="6210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76</a:t>
            </a:fld>
            <a:endParaRPr lang="en-US"/>
          </a:p>
        </p:txBody>
      </p:sp>
      <p:sp>
        <p:nvSpPr>
          <p:cNvPr id="3" name="Title 2"/>
          <p:cNvSpPr>
            <a:spLocks noGrp="1"/>
          </p:cNvSpPr>
          <p:nvPr>
            <p:ph type="ctrTitle"/>
          </p:nvPr>
        </p:nvSpPr>
        <p:spPr/>
        <p:txBody>
          <a:bodyPr/>
          <a:lstStyle/>
          <a:p>
            <a:r>
              <a:rPr lang="en-US" dirty="0" smtClean="0"/>
              <a:t>Track Your Application</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114800"/>
            <a:ext cx="2453987" cy="2147240"/>
          </a:xfrm>
          <a:prstGeom prst="rect">
            <a:avLst/>
          </a:prstGeom>
        </p:spPr>
      </p:pic>
      <p:sp>
        <p:nvSpPr>
          <p:cNvPr id="22" name="Right Arrow Callout 21"/>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3" name="Right Arrow Callout 22"/>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4" name="Right Arrow Callout 23"/>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5" name="Right Arrow Callout 24"/>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6" name="Right Arrow Callout 25"/>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7" name="Right Arrow Callout 26"/>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8" name="Right Arrow Callout 27"/>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Flowchart: Process 28"/>
          <p:cNvSpPr/>
          <p:nvPr/>
        </p:nvSpPr>
        <p:spPr>
          <a:xfrm>
            <a:off x="7924800" y="6096000"/>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77</a:t>
            </a:fld>
            <a:endParaRPr lang="en-US"/>
          </a:p>
        </p:txBody>
      </p:sp>
      <p:sp>
        <p:nvSpPr>
          <p:cNvPr id="4" name="Content Placeholder 2"/>
          <p:cNvSpPr txBox="1">
            <a:spLocks/>
          </p:cNvSpPr>
          <p:nvPr/>
        </p:nvSpPr>
        <p:spPr>
          <a:xfrm>
            <a:off x="457200" y="1143000"/>
            <a:ext cx="82296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sends out quite a few email notifications throughout the preparation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and submission process to help you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track your application</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Application access changes,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updates,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status changes,</a:t>
            </a:r>
            <a:r>
              <a:rPr kumimoji="0" lang="en-US" sz="2800" b="0" i="0" u="none" strike="noStrike" kern="0" cap="none" spc="0" normalizeH="0" noProof="0" dirty="0" smtClean="0">
                <a:ln>
                  <a:noFill/>
                </a:ln>
                <a:solidFill>
                  <a:srgbClr val="003366"/>
                </a:solidFill>
                <a:effectLst/>
                <a:uLnTx/>
                <a:uFillTx/>
                <a:latin typeface="+mn-lt"/>
                <a:cs typeface="+mn-cs"/>
              </a:rPr>
              <a:t> s</a:t>
            </a:r>
            <a:r>
              <a:rPr kumimoji="0" lang="en-US" sz="2800" b="0" i="0" u="none" strike="noStrike" kern="0" cap="none" spc="0" normalizeH="0" baseline="0" noProof="0" dirty="0" smtClean="0">
                <a:ln>
                  <a:noFill/>
                </a:ln>
                <a:solidFill>
                  <a:srgbClr val="003366"/>
                </a:solidFill>
                <a:effectLst/>
                <a:uLnTx/>
                <a:uFillTx/>
                <a:latin typeface="+mn-lt"/>
                <a:cs typeface="+mn-cs"/>
              </a:rPr>
              <a:t>ubmission status updates</a:t>
            </a:r>
            <a:r>
              <a:rPr kumimoji="0" lang="en-US" sz="2800" b="0" i="0" u="none" strike="noStrike" kern="0" cap="none" spc="0" normalizeH="0" noProof="0" dirty="0" smtClean="0">
                <a:ln>
                  <a:noFill/>
                </a:ln>
                <a:solidFill>
                  <a:srgbClr val="003366"/>
                </a:solidFill>
                <a:effectLst/>
                <a:uLnTx/>
                <a:uFillTx/>
                <a:latin typeface="+mn-lt"/>
                <a:cs typeface="+mn-cs"/>
              </a:rPr>
              <a:t> and more</a:t>
            </a:r>
          </a:p>
        </p:txBody>
      </p:sp>
      <p:sp>
        <p:nvSpPr>
          <p:cNvPr id="5" name="Text Box 4"/>
          <p:cNvSpPr txBox="1">
            <a:spLocks noChangeArrowheads="1"/>
          </p:cNvSpPr>
          <p:nvPr/>
        </p:nvSpPr>
        <p:spPr bwMode="auto">
          <a:xfrm>
            <a:off x="304800" y="5715000"/>
            <a:ext cx="85305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ASSIST notifications"/>
              </a:rPr>
              <a:t>http://grants.nih.gov/grants/electronicreceipt/files/ASSIST_eNotifications.pdf </a:t>
            </a:r>
            <a:endParaRPr lang="en-US" b="1" dirty="0">
              <a:solidFill>
                <a:srgbClr val="C00000"/>
              </a:solidFill>
              <a:cs typeface="Arial" charset="0"/>
            </a:endParaRPr>
          </a:p>
        </p:txBody>
      </p:sp>
      <p:pic>
        <p:nvPicPr>
          <p:cNvPr id="7" name="Picture 6" title="&quot;&quot;"/>
          <p:cNvPicPr>
            <a:picLocks noChangeAspect="1"/>
          </p:cNvPicPr>
          <p:nvPr/>
        </p:nvPicPr>
        <p:blipFill>
          <a:blip r:embed="rId3" cstate="print"/>
          <a:stretch>
            <a:fillRect/>
          </a:stretch>
        </p:blipFill>
        <p:spPr>
          <a:xfrm>
            <a:off x="6553200" y="2324100"/>
            <a:ext cx="2438400" cy="24384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Content Placeholder 2"/>
          <p:cNvSpPr>
            <a:spLocks noGrp="1"/>
          </p:cNvSpPr>
          <p:nvPr>
            <p:ph idx="1"/>
          </p:nvPr>
        </p:nvSpPr>
        <p:spPr>
          <a:xfrm>
            <a:off x="457200" y="990600"/>
            <a:ext cx="8229600" cy="4953000"/>
          </a:xfrm>
        </p:spPr>
        <p:txBody>
          <a:bodyPr/>
          <a:lstStyle/>
          <a:p>
            <a:pPr marL="0" indent="0">
              <a:buNone/>
            </a:pPr>
            <a:r>
              <a:rPr lang="en-US" sz="3600" dirty="0" smtClean="0"/>
              <a:t>ASSIST provides the ability to track both Grants.gov and NIH status</a:t>
            </a:r>
            <a:endParaRPr lang="en-US" sz="3600" dirty="0"/>
          </a:p>
          <a:p>
            <a:pPr lvl="1"/>
            <a:r>
              <a:rPr lang="en-US" sz="3200" dirty="0" smtClean="0"/>
              <a:t>Links to the eRA Commons Detailed Status Information to view 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78</a:t>
            </a:fld>
            <a:endParaRPr lang="en-US"/>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810000"/>
            <a:ext cx="2808732" cy="28956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title="View Submission Status Details link from Application Info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3596"/>
            <a:ext cx="8001000" cy="4622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4454156" y="5867400"/>
            <a:ext cx="2590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title="&quot;&quot;"/>
          <p:cNvSpPr/>
          <p:nvPr/>
        </p:nvSpPr>
        <p:spPr>
          <a:xfrm>
            <a:off x="304800" y="1773596"/>
            <a:ext cx="3352800" cy="58860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79</a:t>
            </a:fld>
            <a:endParaRPr lang="en-US"/>
          </a:p>
        </p:txBody>
      </p:sp>
      <p:sp>
        <p:nvSpPr>
          <p:cNvPr id="6" name="Rounded Rectangular Callout 5"/>
          <p:cNvSpPr/>
          <p:nvPr/>
        </p:nvSpPr>
        <p:spPr>
          <a:xfrm>
            <a:off x="1168154" y="914400"/>
            <a:ext cx="6981825"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After submitting to Grants.gov, submission status can be tracked in ASSIST.</a:t>
            </a:r>
            <a:endParaRPr lang="en-US" sz="2400" dirty="0">
              <a:solidFill>
                <a:srgbClr val="002060"/>
              </a:solidFill>
            </a:endParaRPr>
          </a:p>
        </p:txBody>
      </p:sp>
      <p:sp>
        <p:nvSpPr>
          <p:cNvPr id="7" name="Rounded Rectangular Callout 6"/>
          <p:cNvSpPr/>
          <p:nvPr/>
        </p:nvSpPr>
        <p:spPr>
          <a:xfrm>
            <a:off x="5410200" y="5029200"/>
            <a:ext cx="3657600" cy="750137"/>
          </a:xfrm>
          <a:prstGeom prst="wedgeRoundRectCallout">
            <a:avLst>
              <a:gd name="adj1" fmla="val -34349"/>
              <a:gd name="adj2" fmla="val 687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Multi-Project Application: 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a:t>
                </a:r>
                <a:r>
                  <a:rPr lang="en-US" sz="1200" dirty="0" smtClean="0">
                    <a:solidFill>
                      <a:prstClr val="black">
                        <a:lumMod val="75000"/>
                        <a:lumOff val="25000"/>
                      </a:prstClr>
                    </a:solidFill>
                  </a:rPr>
                  <a:t>Core 1</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smtClean="0">
                    <a:solidFill>
                      <a:prstClr val="black">
                        <a:lumMod val="75000"/>
                        <a:lumOff val="25000"/>
                      </a:prstClr>
                    </a:solidFill>
                  </a:rPr>
                  <a:t>Research Core 2</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title="Overall component"/>
          <p:cNvGrpSpPr/>
          <p:nvPr/>
        </p:nvGrpSpPr>
        <p:grpSpPr>
          <a:xfrm>
            <a:off x="1842205" y="839972"/>
            <a:ext cx="5446840" cy="3224026"/>
            <a:chOff x="1865687" y="838200"/>
            <a:chExt cx="5446840" cy="3224026"/>
          </a:xfrm>
        </p:grpSpPr>
        <p:sp>
          <p:nvSpPr>
            <p:cNvPr id="90" name="Rounded Rectangle 89"/>
            <p:cNvSpPr/>
            <p:nvPr/>
          </p:nvSpPr>
          <p:spPr>
            <a:xfrm>
              <a:off x="2266952" y="838200"/>
              <a:ext cx="4210048" cy="1325562"/>
            </a:xfrm>
            <a:prstGeom prst="roundRect">
              <a:avLst/>
            </a:prstGeom>
            <a:solidFill>
              <a:srgbClr val="FFFF99">
                <a:alpha val="25000"/>
              </a:srgbClr>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ular Callout 88" descr="Section IV. Application and Submission Information of NIH FOAs includes important guidance for preparing your application in ASSIST"/>
            <p:cNvSpPr/>
            <p:nvPr/>
          </p:nvSpPr>
          <p:spPr>
            <a:xfrm>
              <a:off x="1865687" y="2690626"/>
              <a:ext cx="5446840" cy="1371600"/>
            </a:xfrm>
            <a:prstGeom prst="wedgeRoundRectCallout">
              <a:avLst>
                <a:gd name="adj1" fmla="val -21450"/>
                <a:gd name="adj2" fmla="val -10033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rgbClr val="002060"/>
                  </a:solidFill>
                </a:rPr>
                <a:t>Single Overall component</a:t>
              </a:r>
            </a:p>
            <a:p>
              <a:pPr marL="342900" indent="-342900">
                <a:buFont typeface="Arial" panose="020B0604020202020204" pitchFamily="34" charset="0"/>
                <a:buChar char="•"/>
              </a:pPr>
              <a:r>
                <a:rPr lang="en-US" sz="2400" dirty="0">
                  <a:solidFill>
                    <a:srgbClr val="002060"/>
                  </a:solidFill>
                </a:rPr>
                <a:t>Provides an overview of the entire application</a:t>
              </a:r>
            </a:p>
          </p:txBody>
        </p:sp>
      </p:grpSp>
      <p:sp>
        <p:nvSpPr>
          <p:cNvPr id="61" name="TextBox 60"/>
          <p:cNvSpPr txBox="1"/>
          <p:nvPr/>
        </p:nvSpPr>
        <p:spPr>
          <a:xfrm>
            <a:off x="6631885" y="947516"/>
            <a:ext cx="1672253" cy="646331"/>
          </a:xfrm>
          <a:prstGeom prst="rect">
            <a:avLst/>
          </a:prstGeom>
          <a:noFill/>
        </p:spPr>
        <p:txBody>
          <a:bodyPr wrap="none" rtlCol="0">
            <a:spAutoFit/>
          </a:bodyPr>
          <a:lstStyle/>
          <a:p>
            <a:r>
              <a:rPr lang="en-US" dirty="0" smtClean="0"/>
              <a:t>Examples:</a:t>
            </a:r>
          </a:p>
          <a:p>
            <a:r>
              <a:rPr lang="en-US" b="1" dirty="0" err="1" smtClean="0"/>
              <a:t>P01</a:t>
            </a:r>
            <a:r>
              <a:rPr lang="en-US" b="1" dirty="0" smtClean="0"/>
              <a:t>, </a:t>
            </a:r>
            <a:r>
              <a:rPr lang="en-US" b="1" dirty="0" err="1" smtClean="0"/>
              <a:t>P20</a:t>
            </a:r>
            <a:r>
              <a:rPr lang="en-US" b="1" dirty="0" smtClean="0"/>
              <a:t>, </a:t>
            </a:r>
            <a:r>
              <a:rPr lang="en-US" b="1" dirty="0" err="1" smtClean="0"/>
              <a:t>P50</a:t>
            </a:r>
            <a:endParaRPr lang="en-US" b="1" dirty="0"/>
          </a:p>
        </p:txBody>
      </p:sp>
    </p:spTree>
    <p:extLst>
      <p:ext uri="{BB962C8B-B14F-4D97-AF65-F5344CB8AC3E}">
        <p14:creationId xmlns:p14="http://schemas.microsoft.com/office/powerpoint/2010/main" val="37138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title="Detailed Status Info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83411"/>
            <a:ext cx="6624637" cy="54045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80</a:t>
            </a:fld>
            <a:endParaRPr lang="en-US"/>
          </a:p>
        </p:txBody>
      </p:sp>
      <p:sp>
        <p:nvSpPr>
          <p:cNvPr id="5" name="Oval 4" title="&quot;&quot;"/>
          <p:cNvSpPr/>
          <p:nvPr/>
        </p:nvSpPr>
        <p:spPr>
          <a:xfrm>
            <a:off x="2209801" y="4924053"/>
            <a:ext cx="4495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0633" y="1760769"/>
            <a:ext cx="2413956" cy="3337444"/>
          </a:xfrm>
          <a:prstGeom prst="wedgeRoundRectCallout">
            <a:avLst>
              <a:gd name="adj1" fmla="val 61953"/>
              <a:gd name="adj2" fmla="val 33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You must click </a:t>
            </a:r>
            <a:r>
              <a:rPr lang="en-US" sz="2400" b="1" dirty="0" smtClean="0">
                <a:solidFill>
                  <a:srgbClr val="002060"/>
                </a:solidFill>
              </a:rPr>
              <a:t>Check for Status Updates </a:t>
            </a:r>
            <a:r>
              <a:rPr lang="en-US" sz="2400" dirty="0" smtClean="0">
                <a:solidFill>
                  <a:srgbClr val="002060"/>
                </a:solidFill>
              </a:rPr>
              <a:t>to force ASSIST to poll Grants.gov and NIH for status</a:t>
            </a:r>
            <a:endParaRPr lang="en-US" sz="2400" dirty="0">
              <a:solidFill>
                <a:srgbClr val="002060"/>
              </a:solidFill>
            </a:endParaRPr>
          </a:p>
        </p:txBody>
      </p:sp>
      <p:sp>
        <p:nvSpPr>
          <p:cNvPr id="7" name="Rounded Rectangular Callout 6"/>
          <p:cNvSpPr/>
          <p:nvPr/>
        </p:nvSpPr>
        <p:spPr>
          <a:xfrm>
            <a:off x="4111991" y="5562600"/>
            <a:ext cx="4495800" cy="750137"/>
          </a:xfrm>
          <a:prstGeom prst="wedgeRoundRectCallout">
            <a:avLst>
              <a:gd name="adj1" fmla="val -30459"/>
              <a:gd name="adj2" fmla="val -955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indicate if a status change was detected</a:t>
            </a:r>
            <a:endParaRPr lang="en-US" sz="2400" dirty="0">
              <a:solidFill>
                <a:srgbClr val="002060"/>
              </a:solidFill>
            </a:endParaRPr>
          </a:p>
        </p:txBody>
      </p:sp>
      <p:sp>
        <p:nvSpPr>
          <p:cNvPr id="8" name="Oval 7" title="&quot;&quot;"/>
          <p:cNvSpPr/>
          <p:nvPr/>
        </p:nvSpPr>
        <p:spPr>
          <a:xfrm>
            <a:off x="2389146" y="4572000"/>
            <a:ext cx="1878053" cy="38217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819400" y="850063"/>
            <a:ext cx="1569725" cy="369332"/>
          </a:xfrm>
          <a:prstGeom prst="rect">
            <a:avLst/>
          </a:prstGeom>
          <a:noFill/>
        </p:spPr>
        <p:txBody>
          <a:bodyPr wrap="none" rtlCol="0">
            <a:spAutoFit/>
          </a:bodyPr>
          <a:lstStyle/>
          <a:p>
            <a:r>
              <a:rPr lang="en-US" dirty="0" smtClean="0"/>
              <a:t>Top of screen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title="detailed status inform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7822"/>
            <a:ext cx="7172325" cy="56501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title="&quot;&quot;"/>
          <p:cNvSpPr/>
          <p:nvPr/>
        </p:nvSpPr>
        <p:spPr>
          <a:xfrm>
            <a:off x="2641476" y="3995081"/>
            <a:ext cx="2082924"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title="&quot;&quot;"/>
          <p:cNvSpPr/>
          <p:nvPr/>
        </p:nvSpPr>
        <p:spPr>
          <a:xfrm>
            <a:off x="2590800" y="2514600"/>
            <a:ext cx="864734"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title="&quot;&quot;"/>
          <p:cNvSpPr/>
          <p:nvPr/>
        </p:nvSpPr>
        <p:spPr>
          <a:xfrm>
            <a:off x="2564266" y="5486400"/>
            <a:ext cx="891268"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title="&quot;&quot;"/>
          <p:cNvSpPr/>
          <p:nvPr/>
        </p:nvSpPr>
        <p:spPr>
          <a:xfrm>
            <a:off x="2590800" y="5257800"/>
            <a:ext cx="762000"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81</a:t>
            </a:fld>
            <a:endParaRPr lang="en-US"/>
          </a:p>
        </p:txBody>
      </p:sp>
      <p:sp>
        <p:nvSpPr>
          <p:cNvPr id="11" name="Rounded Rectangular Callout 10"/>
          <p:cNvSpPr/>
          <p:nvPr/>
        </p:nvSpPr>
        <p:spPr>
          <a:xfrm>
            <a:off x="5054355" y="1066800"/>
            <a:ext cx="3861045" cy="3777320"/>
          </a:xfrm>
          <a:prstGeom prst="wedgeRoundRectCallout">
            <a:avLst>
              <a:gd name="adj1" fmla="val -50339"/>
              <a:gd name="adj2" fmla="val 2641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Grants.gov and Agency submission status are available</a:t>
            </a:r>
          </a:p>
          <a:p>
            <a:pPr algn="ctr"/>
            <a:endParaRPr lang="en-US" sz="2400" dirty="0">
              <a:solidFill>
                <a:srgbClr val="002060"/>
              </a:solidFill>
            </a:endParaRPr>
          </a:p>
          <a:p>
            <a:pPr algn="ctr"/>
            <a:r>
              <a:rPr lang="en-US" sz="2400" dirty="0" smtClean="0">
                <a:solidFill>
                  <a:srgbClr val="002060"/>
                </a:solidFill>
              </a:rPr>
              <a:t>Grants.gov status of </a:t>
            </a:r>
            <a:r>
              <a:rPr lang="en-US" sz="2400" b="1" dirty="0" smtClean="0">
                <a:solidFill>
                  <a:srgbClr val="002060"/>
                </a:solidFill>
              </a:rPr>
              <a:t>Agency Tracking Number Assigned </a:t>
            </a:r>
            <a:r>
              <a:rPr lang="en-US" sz="2400" dirty="0" smtClean="0">
                <a:solidFill>
                  <a:srgbClr val="002060"/>
                </a:solidFill>
              </a:rPr>
              <a:t>and Agency status of </a:t>
            </a:r>
            <a:r>
              <a:rPr lang="en-US" sz="2400" b="1" dirty="0" smtClean="0">
                <a:solidFill>
                  <a:srgbClr val="002060"/>
                </a:solidFill>
              </a:rPr>
              <a:t>Processed</a:t>
            </a:r>
            <a:r>
              <a:rPr lang="en-US" sz="2400" dirty="0" smtClean="0">
                <a:solidFill>
                  <a:srgbClr val="002060"/>
                </a:solidFill>
              </a:rPr>
              <a:t> is good news!</a:t>
            </a:r>
            <a:endParaRPr lang="en-US" sz="2400" dirty="0">
              <a:solidFill>
                <a:srgbClr val="002060"/>
              </a:solidFill>
            </a:endParaRPr>
          </a:p>
        </p:txBody>
      </p:sp>
      <p:sp>
        <p:nvSpPr>
          <p:cNvPr id="14" name="Rounded Rectangular Callout 13"/>
          <p:cNvSpPr/>
          <p:nvPr/>
        </p:nvSpPr>
        <p:spPr>
          <a:xfrm>
            <a:off x="4713767" y="5105400"/>
            <a:ext cx="3861045" cy="1524000"/>
          </a:xfrm>
          <a:prstGeom prst="wedgeRoundRectCallout">
            <a:avLst>
              <a:gd name="adj1" fmla="val -86310"/>
              <a:gd name="adj2" fmla="val -3301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Agency Tracking # </a:t>
            </a:r>
            <a:r>
              <a:rPr lang="en-US" sz="2400" dirty="0" smtClean="0">
                <a:solidFill>
                  <a:srgbClr val="002060"/>
                </a:solidFill>
              </a:rPr>
              <a:t>link brings you to the detailed status screen in eRA Commons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1"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detailed status screen includes an Other Relevant Documents section with links to the e-Application, Component Appendices and eSubmission Cover Letter." title="screen shot of detailed statu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204913"/>
            <a:ext cx="7324725" cy="4448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82</a:t>
            </a:fld>
            <a:endParaRPr lang="en-US"/>
          </a:p>
        </p:txBody>
      </p:sp>
      <p:sp>
        <p:nvSpPr>
          <p:cNvPr id="6" name="Oval 5" title="&quot;&quot;"/>
          <p:cNvSpPr/>
          <p:nvPr/>
        </p:nvSpPr>
        <p:spPr>
          <a:xfrm>
            <a:off x="5029200" y="1676400"/>
            <a:ext cx="2819400" cy="1295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ed Rectangular Callout 4"/>
          <p:cNvSpPr/>
          <p:nvPr/>
        </p:nvSpPr>
        <p:spPr>
          <a:xfrm>
            <a:off x="1905000" y="4114800"/>
            <a:ext cx="6172200" cy="2362200"/>
          </a:xfrm>
          <a:prstGeom prst="wedgeRoundRectCallout">
            <a:avLst>
              <a:gd name="adj1" fmla="val 20308"/>
              <a:gd name="adj2" fmla="val -10425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2060"/>
                </a:solidFill>
              </a:rPr>
              <a:t>eApplication</a:t>
            </a:r>
            <a:r>
              <a:rPr lang="en-US" sz="2400" dirty="0" smtClean="0">
                <a:solidFill>
                  <a:srgbClr val="002060"/>
                </a:solidFill>
              </a:rPr>
              <a:t> is the application image reviewers will use so check it carefully.</a:t>
            </a:r>
          </a:p>
          <a:p>
            <a:endParaRPr lang="en-US" sz="1100" dirty="0" smtClean="0">
              <a:solidFill>
                <a:srgbClr val="002060"/>
              </a:solidFill>
            </a:endParaRPr>
          </a:p>
          <a:p>
            <a:r>
              <a:rPr lang="en-US" sz="2400" dirty="0" smtClean="0">
                <a:solidFill>
                  <a:srgbClr val="002060"/>
                </a:solidFill>
              </a:rPr>
              <a:t>You will also want to check the </a:t>
            </a:r>
            <a:r>
              <a:rPr lang="en-US" sz="2400" b="1" dirty="0" smtClean="0">
                <a:solidFill>
                  <a:srgbClr val="002060"/>
                </a:solidFill>
              </a:rPr>
              <a:t>Cover Letter </a:t>
            </a:r>
            <a:r>
              <a:rPr lang="en-US" sz="2400" dirty="0" smtClean="0">
                <a:solidFill>
                  <a:srgbClr val="002060"/>
                </a:solidFill>
              </a:rPr>
              <a:t>and </a:t>
            </a:r>
            <a:r>
              <a:rPr lang="en-US" sz="2400" b="1" dirty="0" smtClean="0">
                <a:solidFill>
                  <a:srgbClr val="002060"/>
                </a:solidFill>
              </a:rPr>
              <a:t>Component Appendices </a:t>
            </a:r>
            <a:r>
              <a:rPr lang="en-US" sz="2400" dirty="0" smtClean="0">
                <a:solidFill>
                  <a:srgbClr val="002060"/>
                </a:solidFill>
              </a:rPr>
              <a:t>which are stored separate from the image.</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idx="1"/>
          </p:nvPr>
        </p:nvSpPr>
        <p:spPr>
          <a:xfrm>
            <a:off x="457200" y="1143000"/>
            <a:ext cx="7391400" cy="4800600"/>
          </a:xfrm>
        </p:spPr>
        <p:txBody>
          <a:bodyPr/>
          <a:lstStyle/>
          <a:p>
            <a:pPr marL="0" indent="0">
              <a:buNone/>
            </a:pPr>
            <a:r>
              <a:rPr lang="en-US" dirty="0" smtClean="0"/>
              <a:t>Applicants have two (2) business days to view the assembled application image in Commons before it automatically moves forward to NIH staff for further processing</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83</a:t>
            </a:fld>
            <a:endParaRPr lang="en-US"/>
          </a:p>
        </p:txBody>
      </p:sp>
      <p:sp>
        <p:nvSpPr>
          <p:cNvPr id="6" name="Text Box 5"/>
          <p:cNvSpPr txBox="1">
            <a:spLocks noChangeArrowheads="1"/>
          </p:cNvSpPr>
          <p:nvPr/>
        </p:nvSpPr>
        <p:spPr bwMode="auto">
          <a:xfrm>
            <a:off x="315036" y="4724400"/>
            <a:ext cx="8534400" cy="579437"/>
          </a:xfrm>
          <a:prstGeom prst="rect">
            <a:avLst/>
          </a:prstGeom>
          <a:solidFill>
            <a:srgbClr val="FFFF99"/>
          </a:solidFill>
          <a:ln w="9525">
            <a:noFill/>
            <a:miter lim="800000"/>
            <a:headEnd/>
            <a:tailEnd/>
          </a:ln>
        </p:spPr>
        <p:txBody>
          <a:bodyPr lIns="91433" tIns="45717" rIns="91433" bIns="45717">
            <a:spAutoFit/>
          </a:bodyPr>
          <a:lstStyle/>
          <a:p>
            <a:r>
              <a:rPr lang="en-US" sz="3200" dirty="0">
                <a:solidFill>
                  <a:srgbClr val="A50021"/>
                </a:solidFill>
                <a:cs typeface="Arial" charset="0"/>
              </a:rPr>
              <a:t>If you can’t </a:t>
            </a:r>
            <a:r>
              <a:rPr lang="en-US" sz="3200" b="1" dirty="0">
                <a:solidFill>
                  <a:srgbClr val="A50021"/>
                </a:solidFill>
                <a:cs typeface="Arial" charset="0"/>
              </a:rPr>
              <a:t>VIEW</a:t>
            </a:r>
            <a:r>
              <a:rPr lang="en-US" sz="3200" dirty="0">
                <a:solidFill>
                  <a:srgbClr val="A50021"/>
                </a:solidFill>
                <a:cs typeface="Arial" charset="0"/>
              </a:rPr>
              <a:t> it, we can’t </a:t>
            </a:r>
            <a:r>
              <a:rPr lang="en-US" sz="3200" b="1" dirty="0">
                <a:solidFill>
                  <a:srgbClr val="A50021"/>
                </a:solidFill>
                <a:cs typeface="Arial" charset="0"/>
              </a:rPr>
              <a:t>REVIEW</a:t>
            </a:r>
            <a:r>
              <a:rPr lang="en-US" sz="3200" dirty="0">
                <a:solidFill>
                  <a:srgbClr val="A50021"/>
                </a:solidFill>
                <a:cs typeface="Arial" charset="0"/>
              </a:rPr>
              <a:t> it!</a:t>
            </a:r>
            <a:endParaRPr lang="en-US" dirty="0">
              <a:solidFill>
                <a:srgbClr val="A50021"/>
              </a:solidFill>
              <a:cs typeface="Arial" charset="0"/>
            </a:endParaRPr>
          </a:p>
        </p:txBody>
      </p:sp>
      <p:pic>
        <p:nvPicPr>
          <p:cNvPr id="5" name="Picture 6" descr="stick_man_bandana_show_peace_lg_clr.gif" title="&quot;&quot;"/>
          <p:cNvPicPr>
            <a:picLocks noChangeAspect="1"/>
          </p:cNvPicPr>
          <p:nvPr/>
        </p:nvPicPr>
        <p:blipFill>
          <a:blip r:embed="rId2" cstate="print"/>
          <a:srcRect/>
          <a:stretch>
            <a:fillRect/>
          </a:stretch>
        </p:blipFill>
        <p:spPr bwMode="auto">
          <a:xfrm>
            <a:off x="7087737" y="3276600"/>
            <a:ext cx="1761699" cy="2168235"/>
          </a:xfrm>
          <a:prstGeom prst="rect">
            <a:avLst/>
          </a:prstGeom>
          <a:noFill/>
          <a:ln w="9525">
            <a:noFill/>
            <a:miter lim="800000"/>
            <a:headEnd/>
            <a:tailEnd/>
          </a:ln>
        </p:spPr>
      </p:pic>
    </p:spTree>
    <p:extLst>
      <p:ext uri="{BB962C8B-B14F-4D97-AF65-F5344CB8AC3E}">
        <p14:creationId xmlns:p14="http://schemas.microsoft.com/office/powerpoint/2010/main" val="14102438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screen shot of applica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1192"/>
            <a:ext cx="7879976" cy="5581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84</a:t>
            </a:fld>
            <a:endParaRPr lang="en-US"/>
          </a:p>
        </p:txBody>
      </p:sp>
      <p:sp>
        <p:nvSpPr>
          <p:cNvPr id="6" name="Text Box 4"/>
          <p:cNvSpPr txBox="1">
            <a:spLocks noChangeArrowheads="1"/>
          </p:cNvSpPr>
          <p:nvPr/>
        </p:nvSpPr>
        <p:spPr bwMode="auto">
          <a:xfrm>
            <a:off x="685800" y="5842343"/>
            <a:ext cx="8149590" cy="707880"/>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It is your responsibility to carefully review the entire</a:t>
            </a:r>
            <a:br>
              <a:rPr lang="en-US" sz="2000" b="1" dirty="0" smtClean="0">
                <a:solidFill>
                  <a:srgbClr val="C00000"/>
                </a:solidFill>
                <a:cs typeface="Arial" charset="0"/>
              </a:rPr>
            </a:br>
            <a:r>
              <a:rPr lang="en-US" sz="2000" b="1" dirty="0" smtClean="0">
                <a:solidFill>
                  <a:srgbClr val="C00000"/>
                </a:solidFill>
                <a:cs typeface="Arial" charset="0"/>
              </a:rPr>
              <a:t> application to ensure it has been processed correctly! </a:t>
            </a:r>
            <a:endParaRPr lang="en-US" b="1" dirty="0">
              <a:solidFill>
                <a:srgbClr val="C00000"/>
              </a:solidFill>
              <a:cs typeface="Arial" charset="0"/>
            </a:endParaRPr>
          </a:p>
        </p:txBody>
      </p:sp>
      <p:pic>
        <p:nvPicPr>
          <p:cNvPr id="5" name="Picture 5" descr="MCj04248300000[1]"/>
          <p:cNvPicPr>
            <a:picLocks noChangeAspect="1" noChangeArrowheads="1"/>
          </p:cNvPicPr>
          <p:nvPr/>
        </p:nvPicPr>
        <p:blipFill>
          <a:blip r:embed="rId3" cstate="print"/>
          <a:srcRect/>
          <a:stretch>
            <a:fillRect/>
          </a:stretch>
        </p:blipFill>
        <p:spPr bwMode="auto">
          <a:xfrm>
            <a:off x="76200" y="5562600"/>
            <a:ext cx="137518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85</a:t>
            </a:fld>
            <a:endParaRPr lang="en-US"/>
          </a:p>
        </p:txBody>
      </p:sp>
      <p:pic>
        <p:nvPicPr>
          <p:cNvPr id="6146" name="Picture 2" descr="includes components, project title, organization name and contact PD/PI or Project Lead." title="componen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74" y="881062"/>
            <a:ext cx="4682785" cy="2200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descr="Includes organization, city, state, country and component id." title="Sites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28800"/>
            <a:ext cx="4953000" cy="29192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title="Human subjects, clinical trial, stem cell, vertebrate animal summ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87" y="3577571"/>
            <a:ext cx="4817313" cy="2341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title="key personnel summ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710697"/>
            <a:ext cx="4898725" cy="21139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86</a:t>
            </a:fld>
            <a:endParaRPr lang="en-US"/>
          </a:p>
        </p:txBody>
      </p:sp>
      <p:pic>
        <p:nvPicPr>
          <p:cNvPr id="3074" name="Picture 2" title="Composit Application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391525" cy="4843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457200" y="5943600"/>
            <a:ext cx="8229600"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DUNS numbers on budget forms used to differentiate between applicant organization and </a:t>
            </a:r>
            <a:r>
              <a:rPr lang="en-US" sz="2400" dirty="0" err="1" smtClean="0">
                <a:solidFill>
                  <a:srgbClr val="002060"/>
                </a:solidFill>
              </a:rPr>
              <a:t>subaward</a:t>
            </a:r>
            <a:r>
              <a:rPr lang="en-US" sz="2400" dirty="0" smtClean="0">
                <a:solidFill>
                  <a:srgbClr val="002060"/>
                </a:solidFill>
              </a:rPr>
              <a:t> costs.</a:t>
            </a:r>
            <a:endParaRPr lang="en-US" sz="2400" dirty="0">
              <a:solidFill>
                <a:srgbClr val="002060"/>
              </a:solidFill>
            </a:endParaRPr>
          </a:p>
        </p:txBody>
      </p:sp>
    </p:spTree>
    <p:extLst>
      <p:ext uri="{BB962C8B-B14F-4D97-AF65-F5344CB8AC3E}">
        <p14:creationId xmlns:p14="http://schemas.microsoft.com/office/powerpoint/2010/main" val="16608052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87</a:t>
            </a:fld>
            <a:endParaRPr lang="en-US"/>
          </a:p>
        </p:txBody>
      </p:sp>
      <p:pic>
        <p:nvPicPr>
          <p:cNvPr id="7171" name="Picture 3" title="component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914400"/>
            <a:ext cx="6820745" cy="2895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title="categories budget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962400"/>
            <a:ext cx="6721566" cy="2514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3219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title="eRA Commons status screen with option to Reject eAp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42" y="2819400"/>
            <a:ext cx="7930116" cy="3614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Rejecting the Application</a:t>
            </a:r>
            <a:endParaRPr lang="en-US" dirty="0"/>
          </a:p>
        </p:txBody>
      </p:sp>
      <p:sp>
        <p:nvSpPr>
          <p:cNvPr id="3" name="Slide Number Placeholder 2"/>
          <p:cNvSpPr>
            <a:spLocks noGrp="1"/>
          </p:cNvSpPr>
          <p:nvPr>
            <p:ph type="sldNum" sz="quarter" idx="10"/>
          </p:nvPr>
        </p:nvSpPr>
        <p:spPr>
          <a:xfrm>
            <a:off x="7588449" y="6553200"/>
            <a:ext cx="1371600" cy="155575"/>
          </a:xfrm>
        </p:spPr>
        <p:txBody>
          <a:bodyPr/>
          <a:lstStyle/>
          <a:p>
            <a:pPr>
              <a:defRPr/>
            </a:pPr>
            <a:fld id="{D41C4CF8-0CB8-428F-9B12-ABF84BEF228F}" type="slidenum">
              <a:rPr lang="en-US" smtClean="0"/>
              <a:pPr>
                <a:defRPr/>
              </a:pPr>
              <a:t>88</a:t>
            </a:fld>
            <a:endParaRPr lang="en-US"/>
          </a:p>
        </p:txBody>
      </p:sp>
      <p:sp>
        <p:nvSpPr>
          <p:cNvPr id="4" name="Content Placeholder 2"/>
          <p:cNvSpPr txBox="1">
            <a:spLocks/>
          </p:cNvSpPr>
          <p:nvPr/>
        </p:nvSpPr>
        <p:spPr>
          <a:xfrm>
            <a:off x="457200" y="990600"/>
            <a:ext cx="8229600" cy="49530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US" sz="2800" kern="0" dirty="0" smtClean="0"/>
              <a:t>SO can Reject application in eRA Commons within viewing window and submit a Changed/Corrected application prior to the due date</a:t>
            </a:r>
          </a:p>
          <a:p>
            <a:r>
              <a:rPr lang="en-US" sz="2400" kern="0" dirty="0" smtClean="0">
                <a:solidFill>
                  <a:srgbClr val="C00000"/>
                </a:solidFill>
              </a:rPr>
              <a:t>Action cannot be done within ASSIST</a:t>
            </a:r>
          </a:p>
        </p:txBody>
      </p:sp>
      <p:sp>
        <p:nvSpPr>
          <p:cNvPr id="6" name="Oval 5" title="&quot;&quot;"/>
          <p:cNvSpPr/>
          <p:nvPr/>
        </p:nvSpPr>
        <p:spPr>
          <a:xfrm>
            <a:off x="7162800" y="6061628"/>
            <a:ext cx="1219200" cy="43132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title="&quot;&quot;"/>
          <p:cNvSpPr/>
          <p:nvPr/>
        </p:nvSpPr>
        <p:spPr>
          <a:xfrm>
            <a:off x="6781800" y="3124200"/>
            <a:ext cx="1717158"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4921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If no action is taken to reject the application during the two business day viewing window, the application automatically moves forward to NIH for further processing.</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89</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733" y="3352800"/>
            <a:ext cx="3393067" cy="339306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Multi-Project Application: Component Types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smtClean="0">
                    <a:solidFill>
                      <a:prstClr val="black">
                        <a:lumMod val="75000"/>
                        <a:lumOff val="25000"/>
                      </a:prstClr>
                    </a:solidFill>
                  </a:rPr>
                  <a:t>Research  Core 2</a:t>
                </a:r>
                <a:endParaRPr lang="en-US" sz="1200" dirty="0">
                  <a:solidFill>
                    <a:prstClr val="black">
                      <a:lumMod val="75000"/>
                      <a:lumOff val="25000"/>
                    </a:prstClr>
                  </a:solidFill>
                </a:endParaRP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title="component types are designated in the FOA and vary between FOAs"/>
          <p:cNvGrpSpPr/>
          <p:nvPr/>
        </p:nvGrpSpPr>
        <p:grpSpPr>
          <a:xfrm>
            <a:off x="180168" y="2027238"/>
            <a:ext cx="8811432" cy="3535362"/>
            <a:chOff x="180168" y="2057400"/>
            <a:chExt cx="8811432" cy="3535362"/>
          </a:xfrm>
        </p:grpSpPr>
        <p:sp>
          <p:nvSpPr>
            <p:cNvPr id="14" name="Rounded Rectangle 13"/>
            <p:cNvSpPr/>
            <p:nvPr/>
          </p:nvSpPr>
          <p:spPr>
            <a:xfrm>
              <a:off x="180168" y="2057400"/>
              <a:ext cx="8811432" cy="711198"/>
            </a:xfrm>
            <a:prstGeom prst="roundRect">
              <a:avLst/>
            </a:prstGeom>
            <a:solidFill>
              <a:srgbClr val="FFFF99">
                <a:alpha val="25000"/>
              </a:srgbClr>
            </a:solidFill>
            <a:ln w="349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ular Callout 60" descr="Section IV. Application and Submission Information of NIH FOAs includes important guidance for preparing your application in ASSIST"/>
            <p:cNvSpPr/>
            <p:nvPr/>
          </p:nvSpPr>
          <p:spPr>
            <a:xfrm>
              <a:off x="1156879" y="3257554"/>
              <a:ext cx="7315200" cy="2335208"/>
            </a:xfrm>
            <a:prstGeom prst="wedgeRoundRectCallout">
              <a:avLst>
                <a:gd name="adj1" fmla="val -22184"/>
                <a:gd name="adj2" fmla="val -7601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Some number of additional </a:t>
              </a:r>
              <a:r>
                <a:rPr lang="en-US" sz="2400" b="1" dirty="0">
                  <a:solidFill>
                    <a:srgbClr val="002060"/>
                  </a:solidFill>
                </a:rPr>
                <a:t>component types</a:t>
              </a:r>
            </a:p>
            <a:p>
              <a:pPr marL="342900" indent="-342900">
                <a:buFont typeface="Arial" panose="020B0604020202020204" pitchFamily="34" charset="0"/>
                <a:buChar char="•"/>
              </a:pPr>
              <a:r>
                <a:rPr lang="en-US" sz="2400" dirty="0">
                  <a:solidFill>
                    <a:srgbClr val="002060"/>
                  </a:solidFill>
                </a:rPr>
                <a:t>Component types allowed will vary by opportunity</a:t>
              </a:r>
            </a:p>
            <a:p>
              <a:pPr marL="342900" indent="-342900">
                <a:buFont typeface="Arial" panose="020B0604020202020204" pitchFamily="34" charset="0"/>
                <a:buChar char="•"/>
              </a:pPr>
              <a:r>
                <a:rPr lang="en-US" sz="2400" dirty="0" smtClean="0">
                  <a:solidFill>
                    <a:srgbClr val="002060"/>
                  </a:solidFill>
                </a:rPr>
                <a:t>Funding Opportunity </a:t>
              </a:r>
              <a:r>
                <a:rPr lang="en-US" sz="2400" dirty="0">
                  <a:solidFill>
                    <a:srgbClr val="002060"/>
                  </a:solidFill>
                </a:rPr>
                <a:t>A</a:t>
              </a:r>
              <a:r>
                <a:rPr lang="en-US" sz="2400" dirty="0" smtClean="0">
                  <a:solidFill>
                    <a:srgbClr val="002060"/>
                  </a:solidFill>
                </a:rPr>
                <a:t>nnouncements (FOAs) will </a:t>
              </a:r>
              <a:r>
                <a:rPr lang="en-US" sz="2400" dirty="0">
                  <a:solidFill>
                    <a:srgbClr val="002060"/>
                  </a:solidFill>
                </a:rPr>
                <a:t>clearly indicate the types of components expected in a responsive application</a:t>
              </a:r>
            </a:p>
          </p:txBody>
        </p:sp>
      </p:grpSp>
    </p:spTree>
    <p:extLst>
      <p:ext uri="{BB962C8B-B14F-4D97-AF65-F5344CB8AC3E}">
        <p14:creationId xmlns:p14="http://schemas.microsoft.com/office/powerpoint/2010/main" val="6646750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System Issues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90</a:t>
            </a:fld>
            <a:endParaRPr lang="en-US"/>
          </a:p>
        </p:txBody>
      </p:sp>
      <p:sp>
        <p:nvSpPr>
          <p:cNvPr id="4" name="TextBox 3"/>
          <p:cNvSpPr txBox="1"/>
          <p:nvPr/>
        </p:nvSpPr>
        <p:spPr>
          <a:xfrm>
            <a:off x="457200" y="4048542"/>
            <a:ext cx="8458200" cy="1692771"/>
          </a:xfrm>
          <a:prstGeom prst="rect">
            <a:avLst/>
          </a:prstGeom>
          <a:noFill/>
        </p:spPr>
        <p:txBody>
          <a:bodyPr wrap="square" rtlCol="0">
            <a:spAutoFit/>
          </a:bodyPr>
          <a:lstStyle/>
          <a:p>
            <a:r>
              <a:rPr lang="en-US" sz="2800" dirty="0">
                <a:solidFill>
                  <a:srgbClr val="002060"/>
                </a:solidFill>
              </a:rPr>
              <a:t>F</a:t>
            </a:r>
            <a:r>
              <a:rPr lang="en-US" sz="2800" dirty="0" smtClean="0">
                <a:solidFill>
                  <a:srgbClr val="002060"/>
                </a:solidFill>
              </a:rPr>
              <a:t>ollow NIH’s standard ‘system issue’ procedure if you run </a:t>
            </a:r>
            <a:r>
              <a:rPr lang="en-US" sz="2800" dirty="0">
                <a:solidFill>
                  <a:srgbClr val="002060"/>
                </a:solidFill>
              </a:rPr>
              <a:t>into </a:t>
            </a:r>
            <a:r>
              <a:rPr lang="en-US" sz="2800" dirty="0" smtClean="0">
                <a:solidFill>
                  <a:srgbClr val="002060"/>
                </a:solidFill>
              </a:rPr>
              <a:t>problems beyond your control that </a:t>
            </a:r>
            <a:r>
              <a:rPr lang="en-US" sz="2800" dirty="0">
                <a:solidFill>
                  <a:srgbClr val="002060"/>
                </a:solidFill>
              </a:rPr>
              <a:t>threaten </a:t>
            </a:r>
            <a:r>
              <a:rPr lang="en-US" sz="2800" dirty="0" smtClean="0">
                <a:solidFill>
                  <a:srgbClr val="002060"/>
                </a:solidFill>
              </a:rPr>
              <a:t>your on-time submission: </a:t>
            </a:r>
            <a:r>
              <a:rPr lang="en-US" sz="2000" dirty="0" smtClean="0">
                <a:hlinkClick r:id="rId2"/>
              </a:rPr>
              <a:t>http</a:t>
            </a:r>
            <a:r>
              <a:rPr lang="en-US" sz="2000" dirty="0">
                <a:hlinkClick r:id="rId2"/>
              </a:rPr>
              <a:t>://</a:t>
            </a:r>
            <a:r>
              <a:rPr lang="en-US" sz="2000" dirty="0" smtClean="0">
                <a:hlinkClick r:id="rId2"/>
              </a:rPr>
              <a:t>grants.nih.gov/grants/ElectronicReceipt/support.htm#guidelines</a:t>
            </a:r>
            <a:r>
              <a:rPr lang="en-US" sz="2000" dirty="0" smtClean="0"/>
              <a:t> </a:t>
            </a:r>
            <a:endParaRPr lang="en-US" sz="2000"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419225"/>
            <a:ext cx="3810000" cy="2619375"/>
          </a:xfrm>
          <a:prstGeom prst="rect">
            <a:avLst/>
          </a:prstGeom>
        </p:spPr>
      </p:pic>
    </p:spTree>
    <p:extLst>
      <p:ext uri="{BB962C8B-B14F-4D97-AF65-F5344CB8AC3E}">
        <p14:creationId xmlns:p14="http://schemas.microsoft.com/office/powerpoint/2010/main" val="28938146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91</a:t>
            </a:fld>
            <a:endParaRPr lang="en-US"/>
          </a:p>
        </p:txBody>
      </p:sp>
      <p:sp>
        <p:nvSpPr>
          <p:cNvPr id="3" name="Title 2"/>
          <p:cNvSpPr>
            <a:spLocks noGrp="1"/>
          </p:cNvSpPr>
          <p:nvPr>
            <p:ph type="ctrTitle"/>
          </p:nvPr>
        </p:nvSpPr>
        <p:spPr/>
        <p:txBody>
          <a:bodyPr/>
          <a:lstStyle/>
          <a:p>
            <a:r>
              <a:rPr lang="en-US" dirty="0" err="1" smtClean="0"/>
              <a:t>ASSISTance</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002" y="3962400"/>
            <a:ext cx="1831798" cy="3117953"/>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title="screen with question mark icon to access online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89" y="955142"/>
            <a:ext cx="5395912" cy="27899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4526136" y="2057400"/>
            <a:ext cx="4084464" cy="914400"/>
          </a:xfrm>
          <a:prstGeom prst="wedgeRoundRectCallout">
            <a:avLst>
              <a:gd name="adj1" fmla="val -36693"/>
              <a:gd name="adj2" fmla="val 8169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pic>
        <p:nvPicPr>
          <p:cNvPr id="17411" name="Picture 3" title="sample online help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3048000"/>
            <a:ext cx="7234238" cy="37488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On-line ASSIST Help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92</a:t>
            </a:fld>
            <a:endParaRPr lang="en-US"/>
          </a:p>
        </p:txBody>
      </p:sp>
      <p:sp>
        <p:nvSpPr>
          <p:cNvPr id="8" name="Oval 7" title="&quot;&quot;"/>
          <p:cNvSpPr/>
          <p:nvPr/>
        </p:nvSpPr>
        <p:spPr>
          <a:xfrm>
            <a:off x="6624368" y="3227183"/>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title="&quot;&quot;"/>
          <p:cNvSpPr/>
          <p:nvPr/>
        </p:nvSpPr>
        <p:spPr>
          <a:xfrm>
            <a:off x="3962400" y="6415834"/>
            <a:ext cx="4800600" cy="44216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237945" y="5181600"/>
            <a:ext cx="3648255" cy="1615234"/>
          </a:xfrm>
          <a:prstGeom prst="wedgeRoundRectCallout">
            <a:avLst>
              <a:gd name="adj1" fmla="val 56365"/>
              <a:gd name="adj2" fmla="val 3885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a:t>
            </a:r>
            <a:r>
              <a:rPr lang="en-US" sz="2400" dirty="0" smtClean="0">
                <a:solidFill>
                  <a:srgbClr val="002060"/>
                </a:solidFill>
              </a:rPr>
              <a:t>ccess to Application Guide for additional guidance on field content information</a:t>
            </a:r>
            <a:endParaRPr lang="en-US" sz="2400" dirty="0">
              <a:solidFill>
                <a:srgbClr val="002060"/>
              </a:solidFill>
            </a:endParaRPr>
          </a:p>
        </p:txBody>
      </p:sp>
      <p:sp>
        <p:nvSpPr>
          <p:cNvPr id="7" name="Rounded Rectangular Callout 6"/>
          <p:cNvSpPr/>
          <p:nvPr/>
        </p:nvSpPr>
        <p:spPr>
          <a:xfrm>
            <a:off x="5748068" y="3767012"/>
            <a:ext cx="2438400" cy="381000"/>
          </a:xfrm>
          <a:prstGeom prst="wedgeRoundRectCallout">
            <a:avLst>
              <a:gd name="adj1" fmla="val 18180"/>
              <a:gd name="adj2" fmla="val -1055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Search</a:t>
            </a:r>
            <a:r>
              <a:rPr lang="en-US" sz="2400" dirty="0" smtClean="0">
                <a:solidFill>
                  <a:srgbClr val="002060"/>
                </a:solidFill>
              </a:rPr>
              <a:t> feature</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1"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&amp; Resources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93</a:t>
            </a:fld>
            <a:endParaRPr lang="en-US"/>
          </a:p>
        </p:txBody>
      </p:sp>
      <p:sp>
        <p:nvSpPr>
          <p:cNvPr id="4" name="TextBox 3" title="&quot;&quot;"/>
          <p:cNvSpPr txBox="1"/>
          <p:nvPr/>
        </p:nvSpPr>
        <p:spPr>
          <a:xfrm>
            <a:off x="381000" y="1234113"/>
            <a:ext cx="8305800" cy="4478149"/>
          </a:xfrm>
          <a:prstGeom prst="rect">
            <a:avLst/>
          </a:prstGeom>
          <a:noFill/>
        </p:spPr>
        <p:txBody>
          <a:bodyPr wrap="square" rtlCol="0">
            <a:spAutoFit/>
          </a:bodyPr>
          <a:lstStyle/>
          <a:p>
            <a:pPr marL="339725" indent="-339725">
              <a:spcBef>
                <a:spcPts val="0"/>
              </a:spcBef>
              <a:spcAft>
                <a:spcPts val="1800"/>
              </a:spcAft>
              <a:buFont typeface="Arial" pitchFamily="34" charset="0"/>
              <a:buChar char="•"/>
            </a:pPr>
            <a:r>
              <a:rPr lang="en-US" sz="2400" dirty="0" smtClean="0">
                <a:solidFill>
                  <a:srgbClr val="002060"/>
                </a:solidFill>
              </a:rPr>
              <a:t>ASSIST: </a:t>
            </a:r>
            <a:r>
              <a:rPr lang="en-US" sz="2000" dirty="0" smtClean="0">
                <a:solidFill>
                  <a:srgbClr val="002060"/>
                </a:solidFill>
                <a:hlinkClick r:id="rId2" tooltip="ASSIST"/>
              </a:rPr>
              <a:t>public.era.nih.gov/assist</a:t>
            </a:r>
            <a:r>
              <a:rPr lang="en-US" sz="2000" dirty="0" smtClean="0">
                <a:solidFill>
                  <a:srgbClr val="002060"/>
                </a:solidFill>
              </a:rPr>
              <a:t> </a:t>
            </a:r>
          </a:p>
          <a:p>
            <a:pPr marL="342900" indent="-342900">
              <a:spcBef>
                <a:spcPts val="0"/>
              </a:spcBef>
              <a:spcAft>
                <a:spcPts val="1800"/>
              </a:spcAft>
              <a:buFont typeface="Arial" pitchFamily="34" charset="0"/>
              <a:buChar char="•"/>
            </a:pPr>
            <a:r>
              <a:rPr lang="en-US" sz="2400" dirty="0" smtClean="0">
                <a:solidFill>
                  <a:srgbClr val="002060"/>
                </a:solidFill>
              </a:rPr>
              <a:t>Online help: </a:t>
            </a:r>
            <a:r>
              <a:rPr lang="en-US" sz="2000" dirty="0" smtClean="0">
                <a:solidFill>
                  <a:srgbClr val="002060"/>
                </a:solidFill>
                <a:hlinkClick r:id="rId3" tooltip="ASSIST online help"/>
              </a:rPr>
              <a:t>era.nih.gov/</a:t>
            </a:r>
            <a:r>
              <a:rPr lang="en-US" sz="2000" dirty="0" err="1" smtClean="0">
                <a:solidFill>
                  <a:srgbClr val="002060"/>
                </a:solidFill>
                <a:hlinkClick r:id="rId3" tooltip="ASSIST online help"/>
              </a:rPr>
              <a:t>erahelp</a:t>
            </a:r>
            <a:r>
              <a:rPr lang="en-US" sz="2000" dirty="0" smtClean="0">
                <a:solidFill>
                  <a:srgbClr val="002060"/>
                </a:solidFill>
                <a:hlinkClick r:id="rId3" tooltip="ASSIST online help"/>
              </a:rPr>
              <a:t>/ASSIST/ </a:t>
            </a:r>
            <a:endParaRPr lang="en-US" sz="2000" dirty="0" smtClean="0">
              <a:solidFill>
                <a:srgbClr val="002060"/>
              </a:solidFill>
            </a:endParaRPr>
          </a:p>
          <a:p>
            <a:pPr marL="342900" indent="-342900">
              <a:spcBef>
                <a:spcPts val="0"/>
              </a:spcBef>
              <a:spcAft>
                <a:spcPts val="1800"/>
              </a:spcAft>
              <a:buFont typeface="Arial" pitchFamily="34" charset="0"/>
              <a:buChar char="•"/>
            </a:pPr>
            <a:r>
              <a:rPr lang="en-US" sz="2400" dirty="0" smtClean="0">
                <a:solidFill>
                  <a:srgbClr val="002060"/>
                </a:solidFill>
              </a:rPr>
              <a:t>Applying Electronically Website: </a:t>
            </a:r>
            <a:r>
              <a:rPr lang="en-US" sz="2000" dirty="0">
                <a:solidFill>
                  <a:srgbClr val="002060"/>
                </a:solidFill>
                <a:hlinkClick r:id="rId4" tooltip="Applying Electronically website"/>
              </a:rPr>
              <a:t>http://</a:t>
            </a:r>
            <a:r>
              <a:rPr lang="en-US" sz="2000" dirty="0" smtClean="0">
                <a:solidFill>
                  <a:srgbClr val="002060"/>
                </a:solidFill>
                <a:hlinkClick r:id="rId4" tooltip="Applying Electronically website"/>
              </a:rPr>
              <a:t>grants.nih.gov/grants/ElectronicReceipt/index.htm</a:t>
            </a:r>
            <a:r>
              <a:rPr lang="en-US" sz="2000" dirty="0" smtClean="0">
                <a:solidFill>
                  <a:srgbClr val="002060"/>
                </a:solidFill>
              </a:rPr>
              <a:t> </a:t>
            </a:r>
          </a:p>
          <a:p>
            <a:pPr marL="342900" indent="-342900">
              <a:spcBef>
                <a:spcPts val="0"/>
              </a:spcBef>
              <a:spcAft>
                <a:spcPts val="0"/>
              </a:spcAft>
              <a:buFont typeface="Arial" pitchFamily="34" charset="0"/>
              <a:buChar char="•"/>
            </a:pPr>
            <a:r>
              <a:rPr lang="en-US" sz="2400" dirty="0" smtClean="0">
                <a:solidFill>
                  <a:srgbClr val="002060"/>
                </a:solidFill>
              </a:rPr>
              <a:t>Annotated form set: </a:t>
            </a:r>
            <a:r>
              <a:rPr lang="en-US" sz="2000" dirty="0" smtClean="0">
                <a:solidFill>
                  <a:srgbClr val="002060"/>
                </a:solidFill>
                <a:hlinkClick r:id="rId5" tooltip="Annotated form sets"/>
              </a:rPr>
              <a:t>grants.nih.gov/grants/</a:t>
            </a:r>
            <a:r>
              <a:rPr lang="en-US" sz="2000" dirty="0" err="1" smtClean="0">
                <a:solidFill>
                  <a:srgbClr val="002060"/>
                </a:solidFill>
                <a:hlinkClick r:id="rId5" tooltip="Annotated form sets"/>
              </a:rPr>
              <a:t>ElectronicReceipt</a:t>
            </a:r>
            <a:r>
              <a:rPr lang="en-US" sz="2000" dirty="0" smtClean="0">
                <a:solidFill>
                  <a:srgbClr val="002060"/>
                </a:solidFill>
                <a:hlinkClick r:id="rId5" tooltip="Annotated form sets"/>
              </a:rPr>
              <a:t>/files/annotated_multi-project.pdf</a:t>
            </a:r>
            <a:r>
              <a:rPr lang="en-US" sz="2000" dirty="0" smtClean="0">
                <a:solidFill>
                  <a:srgbClr val="002060"/>
                </a:solidFill>
              </a:rPr>
              <a:t> </a:t>
            </a:r>
            <a:br>
              <a:rPr lang="en-US" sz="2000" dirty="0" smtClean="0">
                <a:solidFill>
                  <a:srgbClr val="002060"/>
                </a:solidFill>
              </a:rPr>
            </a:br>
            <a:endParaRPr lang="en-US" sz="2000" dirty="0" smtClean="0">
              <a:solidFill>
                <a:srgbClr val="002060"/>
              </a:solidFill>
            </a:endParaRPr>
          </a:p>
          <a:p>
            <a:pPr marL="342900" indent="-342900">
              <a:spcBef>
                <a:spcPts val="0"/>
              </a:spcBef>
              <a:spcAft>
                <a:spcPts val="0"/>
              </a:spcAft>
              <a:buFont typeface="Arial" pitchFamily="34" charset="0"/>
              <a:buChar char="•"/>
            </a:pPr>
            <a:r>
              <a:rPr lang="en-US" sz="2400" dirty="0">
                <a:solidFill>
                  <a:srgbClr val="002060"/>
                </a:solidFill>
              </a:rPr>
              <a:t>eRA ASSIST Training page: </a:t>
            </a:r>
            <a:r>
              <a:rPr lang="en-US" sz="2000" dirty="0">
                <a:solidFill>
                  <a:srgbClr val="002060"/>
                </a:solidFill>
                <a:hlinkClick r:id="rId6" tooltip="eRA ASSIST Training page"/>
              </a:rPr>
              <a:t>http://</a:t>
            </a:r>
            <a:r>
              <a:rPr lang="en-US" sz="2000" dirty="0" smtClean="0">
                <a:solidFill>
                  <a:srgbClr val="002060"/>
                </a:solidFill>
                <a:hlinkClick r:id="rId6" tooltip="eRA ASSIST Training page"/>
              </a:rPr>
              <a:t>era.nih.gov/era_training/assist.cfm </a:t>
            </a:r>
            <a:endParaRPr lang="en-US" sz="2000" dirty="0" smtClean="0">
              <a:solidFill>
                <a:srgbClr val="002060"/>
              </a:solidFill>
            </a:endParaRPr>
          </a:p>
          <a:p>
            <a:pPr marL="342900" indent="-342900">
              <a:spcAft>
                <a:spcPts val="0"/>
              </a:spcAft>
              <a:buFont typeface="Arial" pitchFamily="34" charset="0"/>
              <a:buChar char="•"/>
            </a:pPr>
            <a:endParaRPr lang="en-US" sz="2000" dirty="0" smtClean="0">
              <a:solidFill>
                <a:srgbClr val="002060"/>
              </a:solidFill>
            </a:endParaRPr>
          </a:p>
        </p:txBody>
      </p:sp>
      <p:pic>
        <p:nvPicPr>
          <p:cNvPr id="5" name="Picture 4"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4693922"/>
            <a:ext cx="2240278" cy="2240278"/>
          </a:xfrm>
          <a:prstGeom prst="rect">
            <a:avLst/>
          </a:prstGeom>
        </p:spPr>
      </p:pic>
    </p:spTree>
    <p:extLst>
      <p:ext uri="{BB962C8B-B14F-4D97-AF65-F5344CB8AC3E}">
        <p14:creationId xmlns:p14="http://schemas.microsoft.com/office/powerpoint/2010/main" val="28950305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Desk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94</a:t>
            </a:fld>
            <a:endParaRPr lang="en-US"/>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784086"/>
            <a:ext cx="2797314" cy="2797314"/>
          </a:xfrm>
          <a:prstGeom prst="rect">
            <a:avLst/>
          </a:prstGeom>
        </p:spPr>
      </p:pic>
      <p:sp>
        <p:nvSpPr>
          <p:cNvPr id="5" name="TextBox 4"/>
          <p:cNvSpPr txBox="1"/>
          <p:nvPr/>
        </p:nvSpPr>
        <p:spPr>
          <a:xfrm>
            <a:off x="685800" y="1712655"/>
            <a:ext cx="7942825" cy="2554545"/>
          </a:xfrm>
          <a:prstGeom prst="rect">
            <a:avLst/>
          </a:prstGeom>
          <a:noFill/>
        </p:spPr>
        <p:txBody>
          <a:bodyPr wrap="square" rtlCol="0">
            <a:spAutoFit/>
          </a:bodyPr>
          <a:lstStyle/>
          <a:p>
            <a:r>
              <a:rPr lang="en-US" sz="3200" b="1" dirty="0" smtClean="0">
                <a:solidFill>
                  <a:srgbClr val="002060"/>
                </a:solidFill>
              </a:rPr>
              <a:t>eRA Service Desk</a:t>
            </a:r>
          </a:p>
          <a:p>
            <a:endParaRPr lang="en-US" sz="800" dirty="0">
              <a:solidFill>
                <a:srgbClr val="002060"/>
              </a:solidFill>
            </a:endParaRPr>
          </a:p>
          <a:p>
            <a:r>
              <a:rPr lang="en-US" sz="2400" b="1" dirty="0" smtClean="0">
                <a:solidFill>
                  <a:srgbClr val="002060"/>
                </a:solidFill>
              </a:rPr>
              <a:t>Web</a:t>
            </a:r>
            <a:r>
              <a:rPr lang="en-US" sz="2400" b="1" dirty="0">
                <a:solidFill>
                  <a:srgbClr val="002060"/>
                </a:solidFill>
              </a:rPr>
              <a:t>: </a:t>
            </a:r>
            <a:r>
              <a:rPr lang="en-US" sz="2400" b="1" dirty="0" smtClean="0">
                <a:solidFill>
                  <a:schemeClr val="bg2">
                    <a:lumMod val="25000"/>
                  </a:schemeClr>
                </a:solidFill>
                <a:hlinkClick r:id="rId3" tooltip="help desk web ticketing"/>
              </a:rPr>
              <a:t>http://era.nih.gov/help/ </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smtClean="0">
                <a:solidFill>
                  <a:srgbClr val="002060"/>
                </a:solidFill>
              </a:rPr>
              <a:t>Hours</a:t>
            </a:r>
            <a:r>
              <a:rPr lang="en-US" sz="2400" b="1" dirty="0">
                <a:solidFill>
                  <a:srgbClr val="002060"/>
                </a:solidFill>
              </a:rPr>
              <a:t>: </a:t>
            </a:r>
            <a:r>
              <a:rPr lang="en-US" sz="2400" dirty="0">
                <a:solidFill>
                  <a:srgbClr val="002060"/>
                </a:solidFill>
              </a:rPr>
              <a:t>Mon-Fri, 7a.m. to 8 p.m. Eastern Time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dirty="0">
                <a:solidFill>
                  <a:srgbClr val="002060"/>
                </a:solidFill>
              </a:rPr>
              <a:t>Except for Federal holidays)</a:t>
            </a:r>
          </a:p>
        </p:txBody>
      </p:sp>
      <p:sp>
        <p:nvSpPr>
          <p:cNvPr id="6" name="Rounded Rectangular Callout 5"/>
          <p:cNvSpPr/>
          <p:nvPr/>
        </p:nvSpPr>
        <p:spPr>
          <a:xfrm>
            <a:off x="685800" y="4548425"/>
            <a:ext cx="7696200" cy="1928575"/>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Although we’ve worked closely with Grants.gov, ASSIST is a system developed and managed by NIH. </a:t>
            </a:r>
          </a:p>
          <a:p>
            <a:pPr algn="ctr"/>
            <a:endParaRPr lang="en-US" sz="1400" dirty="0">
              <a:solidFill>
                <a:srgbClr val="002060"/>
              </a:solidFill>
            </a:endParaRPr>
          </a:p>
          <a:p>
            <a:pPr algn="ctr"/>
            <a:r>
              <a:rPr lang="en-US" sz="2400" dirty="0" smtClean="0">
                <a:solidFill>
                  <a:srgbClr val="002060"/>
                </a:solidFill>
              </a:rPr>
              <a:t>The eRA Service Desk should be an applicant’s first stop for support.</a:t>
            </a:r>
            <a:endParaRPr lang="en-US" sz="2400" dirty="0">
              <a:solidFill>
                <a:srgbClr val="002060"/>
              </a:solidFill>
            </a:endParaRPr>
          </a:p>
        </p:txBody>
      </p:sp>
    </p:spTree>
    <p:extLst>
      <p:ext uri="{BB962C8B-B14F-4D97-AF65-F5344CB8AC3E}">
        <p14:creationId xmlns:p14="http://schemas.microsoft.com/office/powerpoint/2010/main" val="7755184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Questions"/>
          <p:cNvGrpSpPr/>
          <p:nvPr/>
        </p:nvGrpSpPr>
        <p:grpSpPr>
          <a:xfrm>
            <a:off x="762000" y="2507219"/>
            <a:ext cx="7741277" cy="2750579"/>
            <a:chOff x="762000" y="2507219"/>
            <a:chExt cx="7741277" cy="2750579"/>
          </a:xfrm>
        </p:grpSpPr>
        <p:grpSp>
          <p:nvGrpSpPr>
            <p:cNvPr id="3" name="Stick_Figure1"/>
            <p:cNvGrpSpPr/>
            <p:nvPr/>
          </p:nvGrpSpPr>
          <p:grpSpPr>
            <a:xfrm>
              <a:off x="762000" y="2507219"/>
              <a:ext cx="1547201" cy="2750579"/>
              <a:chOff x="295605" y="2507219"/>
              <a:chExt cx="1547201" cy="2750579"/>
            </a:xfrm>
          </p:grpSpPr>
          <p:pic>
            <p:nvPicPr>
              <p:cNvPr id="45"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05" y="2507219"/>
                <a:ext cx="1547201" cy="2750579"/>
              </a:xfrm>
              <a:prstGeom prst="rect">
                <a:avLst/>
              </a:prstGeom>
            </p:spPr>
          </p:pic>
          <p:sp>
            <p:nvSpPr>
              <p:cNvPr id="47" name="TextBox 46"/>
              <p:cNvSpPr txBox="1"/>
              <p:nvPr/>
            </p:nvSpPr>
            <p:spPr>
              <a:xfrm rot="21319526">
                <a:off x="391713" y="2686517"/>
                <a:ext cx="59022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Q</a:t>
                </a:r>
                <a:endParaRPr lang="en-US" sz="4000" dirty="0">
                  <a:solidFill>
                    <a:srgbClr val="FFFFFF">
                      <a:lumMod val="85000"/>
                    </a:srgbClr>
                  </a:solidFill>
                  <a:latin typeface="Arial Rounded MT Bold" pitchFamily="34" charset="0"/>
                </a:endParaRPr>
              </a:p>
            </p:txBody>
          </p:sp>
          <p:sp>
            <p:nvSpPr>
              <p:cNvPr id="48" name="TextBox 47"/>
              <p:cNvSpPr txBox="1"/>
              <p:nvPr/>
            </p:nvSpPr>
            <p:spPr>
              <a:xfrm>
                <a:off x="1177451" y="3253324"/>
                <a:ext cx="535724" cy="646331"/>
              </a:xfrm>
              <a:prstGeom prst="rect">
                <a:avLst/>
              </a:prstGeom>
              <a:noFill/>
              <a:scene3d>
                <a:camera prst="orthographicFront">
                  <a:rot lat="0" lon="0" rev="0"/>
                </a:camera>
                <a:lightRig rig="threePt" dir="t"/>
              </a:scene3d>
            </p:spPr>
            <p:txBody>
              <a:bodyPr wrap="none" rtlCol="0">
                <a:spAutoFit/>
              </a:bodyPr>
              <a:lstStyle/>
              <a:p>
                <a:pPr algn="ctr"/>
                <a:r>
                  <a:rPr lang="en-US" sz="3600" dirty="0" smtClean="0">
                    <a:solidFill>
                      <a:srgbClr val="FFFFFF">
                        <a:lumMod val="85000"/>
                      </a:srgbClr>
                    </a:solidFill>
                    <a:latin typeface="Arial Rounded MT Bold" pitchFamily="34" charset="0"/>
                  </a:rPr>
                  <a:t>U</a:t>
                </a:r>
                <a:endParaRPr lang="en-US" sz="3600" dirty="0">
                  <a:solidFill>
                    <a:srgbClr val="FFFFFF">
                      <a:lumMod val="85000"/>
                    </a:srgbClr>
                  </a:solidFill>
                  <a:latin typeface="Arial Rounded MT Bold" pitchFamily="34" charset="0"/>
                </a:endParaRPr>
              </a:p>
            </p:txBody>
          </p:sp>
        </p:grpSp>
        <p:grpSp>
          <p:nvGrpSpPr>
            <p:cNvPr id="6" name="Stick_Figure4"/>
            <p:cNvGrpSpPr/>
            <p:nvPr/>
          </p:nvGrpSpPr>
          <p:grpSpPr>
            <a:xfrm>
              <a:off x="3777980" y="2562947"/>
              <a:ext cx="1062938" cy="2429572"/>
              <a:chOff x="3311585" y="2562947"/>
              <a:chExt cx="1062938" cy="2429572"/>
            </a:xfrm>
          </p:grpSpPr>
          <p:pic>
            <p:nvPicPr>
              <p:cNvPr id="58"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85" y="2562947"/>
                <a:ext cx="1062938" cy="2429572"/>
              </a:xfrm>
              <a:prstGeom prst="rect">
                <a:avLst/>
              </a:prstGeom>
            </p:spPr>
          </p:pic>
          <p:sp>
            <p:nvSpPr>
              <p:cNvPr id="60" name="TextBox 59"/>
              <p:cNvSpPr txBox="1"/>
              <p:nvPr/>
            </p:nvSpPr>
            <p:spPr>
              <a:xfrm>
                <a:off x="3666219" y="3229342"/>
                <a:ext cx="505267"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T</a:t>
                </a:r>
                <a:endParaRPr lang="en-US" sz="4000" dirty="0">
                  <a:solidFill>
                    <a:srgbClr val="FFFFFF">
                      <a:lumMod val="85000"/>
                    </a:srgbClr>
                  </a:solidFill>
                  <a:latin typeface="Arial Rounded MT Bold" pitchFamily="34" charset="0"/>
                </a:endParaRPr>
              </a:p>
            </p:txBody>
          </p:sp>
        </p:grpSp>
        <p:grpSp>
          <p:nvGrpSpPr>
            <p:cNvPr id="4" name="Stick_Figure2"/>
            <p:cNvGrpSpPr/>
            <p:nvPr/>
          </p:nvGrpSpPr>
          <p:grpSpPr>
            <a:xfrm>
              <a:off x="2104197" y="2575273"/>
              <a:ext cx="1212721" cy="2587138"/>
              <a:chOff x="1637802" y="2575273"/>
              <a:chExt cx="1212721" cy="2587138"/>
            </a:xfrm>
          </p:grpSpPr>
          <p:pic>
            <p:nvPicPr>
              <p:cNvPr id="64"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802" y="2575273"/>
                <a:ext cx="1212721" cy="2587138"/>
              </a:xfrm>
              <a:prstGeom prst="rect">
                <a:avLst/>
              </a:prstGeom>
            </p:spPr>
          </p:pic>
          <p:sp>
            <p:nvSpPr>
              <p:cNvPr id="66" name="TextBox 65"/>
              <p:cNvSpPr txBox="1"/>
              <p:nvPr/>
            </p:nvSpPr>
            <p:spPr>
              <a:xfrm>
                <a:off x="1871947" y="3228706"/>
                <a:ext cx="52610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E</a:t>
                </a:r>
                <a:endParaRPr lang="en-US" sz="4000" dirty="0">
                  <a:solidFill>
                    <a:srgbClr val="FFFFFF">
                      <a:lumMod val="85000"/>
                    </a:srgbClr>
                  </a:solidFill>
                  <a:latin typeface="Arial Rounded MT Bold" pitchFamily="34" charset="0"/>
                </a:endParaRPr>
              </a:p>
            </p:txBody>
          </p:sp>
        </p:grpSp>
        <p:grpSp>
          <p:nvGrpSpPr>
            <p:cNvPr id="5" name="Stick_Figure3"/>
            <p:cNvGrpSpPr/>
            <p:nvPr/>
          </p:nvGrpSpPr>
          <p:grpSpPr>
            <a:xfrm>
              <a:off x="2971167" y="2537756"/>
              <a:ext cx="1336351" cy="2515484"/>
              <a:chOff x="2504772" y="2537756"/>
              <a:chExt cx="1336351" cy="2515484"/>
            </a:xfrm>
          </p:grpSpPr>
          <p:pic>
            <p:nvPicPr>
              <p:cNvPr id="54"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772" y="2537756"/>
                <a:ext cx="1336351" cy="2515484"/>
              </a:xfrm>
              <a:prstGeom prst="rect">
                <a:avLst/>
              </a:prstGeom>
            </p:spPr>
          </p:pic>
          <p:sp>
            <p:nvSpPr>
              <p:cNvPr id="56" name="TextBox 55"/>
              <p:cNvSpPr txBox="1"/>
              <p:nvPr/>
            </p:nvSpPr>
            <p:spPr>
              <a:xfrm>
                <a:off x="2878584" y="3079783"/>
                <a:ext cx="52610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S</a:t>
                </a:r>
                <a:endParaRPr lang="en-US" sz="4000" dirty="0">
                  <a:solidFill>
                    <a:srgbClr val="FFFFFF">
                      <a:lumMod val="85000"/>
                    </a:srgbClr>
                  </a:solidFill>
                  <a:latin typeface="Arial Rounded MT Bold" pitchFamily="34" charset="0"/>
                </a:endParaRPr>
              </a:p>
            </p:txBody>
          </p:sp>
        </p:grpSp>
        <p:grpSp>
          <p:nvGrpSpPr>
            <p:cNvPr id="7" name="Stick_Figure5"/>
            <p:cNvGrpSpPr/>
            <p:nvPr/>
          </p:nvGrpSpPr>
          <p:grpSpPr>
            <a:xfrm>
              <a:off x="4655813" y="2604431"/>
              <a:ext cx="1299530" cy="2446174"/>
              <a:chOff x="4189418" y="2604431"/>
              <a:chExt cx="1299530" cy="2446174"/>
            </a:xfrm>
          </p:grpSpPr>
          <p:pic>
            <p:nvPicPr>
              <p:cNvPr id="69"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9418" y="2604431"/>
                <a:ext cx="1299530" cy="2446174"/>
              </a:xfrm>
              <a:prstGeom prst="rect">
                <a:avLst/>
              </a:prstGeom>
            </p:spPr>
          </p:pic>
          <p:sp>
            <p:nvSpPr>
              <p:cNvPr id="71" name="TextBox 70"/>
              <p:cNvSpPr txBox="1"/>
              <p:nvPr/>
            </p:nvSpPr>
            <p:spPr>
              <a:xfrm>
                <a:off x="4636252" y="3131523"/>
                <a:ext cx="34496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I</a:t>
                </a:r>
                <a:endParaRPr lang="en-US" sz="4000" dirty="0">
                  <a:solidFill>
                    <a:srgbClr val="FFFFFF">
                      <a:lumMod val="85000"/>
                    </a:srgbClr>
                  </a:solidFill>
                  <a:latin typeface="Arial Rounded MT Bold" pitchFamily="34" charset="0"/>
                </a:endParaRPr>
              </a:p>
            </p:txBody>
          </p:sp>
        </p:grpSp>
        <p:grpSp>
          <p:nvGrpSpPr>
            <p:cNvPr id="8" name="Stick_Figure6"/>
            <p:cNvGrpSpPr/>
            <p:nvPr/>
          </p:nvGrpSpPr>
          <p:grpSpPr>
            <a:xfrm>
              <a:off x="5547747" y="2556788"/>
              <a:ext cx="1083871" cy="2477419"/>
              <a:chOff x="5081352" y="2556788"/>
              <a:chExt cx="1083871" cy="2477419"/>
            </a:xfrm>
          </p:grpSpPr>
          <p:pic>
            <p:nvPicPr>
              <p:cNvPr id="79" name="figure"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1352" y="2556788"/>
                <a:ext cx="1083871" cy="2477419"/>
              </a:xfrm>
              <a:prstGeom prst="rect">
                <a:avLst/>
              </a:prstGeom>
            </p:spPr>
          </p:pic>
          <p:sp>
            <p:nvSpPr>
              <p:cNvPr id="81" name="TextBox 80"/>
              <p:cNvSpPr txBox="1"/>
              <p:nvPr/>
            </p:nvSpPr>
            <p:spPr>
              <a:xfrm>
                <a:off x="5405467" y="3236307"/>
                <a:ext cx="59022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O</a:t>
                </a:r>
                <a:endParaRPr lang="en-US" sz="4000" dirty="0">
                  <a:solidFill>
                    <a:srgbClr val="FFFFFF">
                      <a:lumMod val="85000"/>
                    </a:srgbClr>
                  </a:solidFill>
                  <a:latin typeface="Arial Rounded MT Bold" pitchFamily="34" charset="0"/>
                </a:endParaRPr>
              </a:p>
            </p:txBody>
          </p:sp>
        </p:grpSp>
        <p:grpSp>
          <p:nvGrpSpPr>
            <p:cNvPr id="11" name="Stick_Figure9"/>
            <p:cNvGrpSpPr/>
            <p:nvPr/>
          </p:nvGrpSpPr>
          <p:grpSpPr>
            <a:xfrm>
              <a:off x="7239000" y="2613958"/>
              <a:ext cx="1264277" cy="2557323"/>
              <a:chOff x="7803523" y="2613958"/>
              <a:chExt cx="1264277" cy="2557323"/>
            </a:xfrm>
          </p:grpSpPr>
          <p:pic>
            <p:nvPicPr>
              <p:cNvPr id="85" name="figure" title="&quot;&quo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3523" y="2613958"/>
                <a:ext cx="1264277" cy="2557323"/>
              </a:xfrm>
              <a:prstGeom prst="rect">
                <a:avLst/>
              </a:prstGeom>
            </p:spPr>
          </p:pic>
          <p:sp>
            <p:nvSpPr>
              <p:cNvPr id="87" name="TextBox 86"/>
              <p:cNvSpPr txBox="1"/>
              <p:nvPr/>
            </p:nvSpPr>
            <p:spPr>
              <a:xfrm>
                <a:off x="8053455" y="2871257"/>
                <a:ext cx="526106" cy="707886"/>
              </a:xfrm>
              <a:prstGeom prst="rect">
                <a:avLst/>
              </a:prstGeom>
              <a:noFill/>
            </p:spPr>
            <p:txBody>
              <a:bodyPr wrap="none" rtlCol="0">
                <a:spAutoFit/>
              </a:bodyPr>
              <a:lstStyle/>
              <a:p>
                <a:pPr algn="ctr"/>
                <a:r>
                  <a:rPr lang="en-US" sz="4000" dirty="0">
                    <a:solidFill>
                      <a:srgbClr val="FFFFFF">
                        <a:lumMod val="85000"/>
                      </a:srgbClr>
                    </a:solidFill>
                    <a:latin typeface="Arial Rounded MT Bold" pitchFamily="34" charset="0"/>
                  </a:rPr>
                  <a:t>S</a:t>
                </a:r>
              </a:p>
            </p:txBody>
          </p:sp>
        </p:grpSp>
        <p:grpSp>
          <p:nvGrpSpPr>
            <p:cNvPr id="9" name="Stick_Figure7"/>
            <p:cNvGrpSpPr/>
            <p:nvPr/>
          </p:nvGrpSpPr>
          <p:grpSpPr>
            <a:xfrm>
              <a:off x="6476502" y="2581159"/>
              <a:ext cx="1212721" cy="2587138"/>
              <a:chOff x="6019302" y="2581159"/>
              <a:chExt cx="1212721" cy="2587138"/>
            </a:xfrm>
          </p:grpSpPr>
          <p:pic>
            <p:nvPicPr>
              <p:cNvPr id="35"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302" y="2581159"/>
                <a:ext cx="1212721" cy="2587138"/>
              </a:xfrm>
              <a:prstGeom prst="rect">
                <a:avLst/>
              </a:prstGeom>
            </p:spPr>
          </p:pic>
          <p:sp>
            <p:nvSpPr>
              <p:cNvPr id="37" name="TextBox 36"/>
              <p:cNvSpPr txBox="1"/>
              <p:nvPr/>
            </p:nvSpPr>
            <p:spPr>
              <a:xfrm>
                <a:off x="6238928" y="3272692"/>
                <a:ext cx="57419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N</a:t>
                </a:r>
                <a:endParaRPr lang="en-US" sz="4000" dirty="0">
                  <a:solidFill>
                    <a:srgbClr val="FFFFFF">
                      <a:lumMod val="85000"/>
                    </a:srgbClr>
                  </a:solidFill>
                  <a:latin typeface="Arial Rounded MT Bold" pitchFamily="34" charset="0"/>
                </a:endParaRPr>
              </a:p>
            </p:txBody>
          </p:sp>
        </p:grpSp>
      </p:grpSp>
      <p:sp>
        <p:nvSpPr>
          <p:cNvPr id="13" name="Title 12"/>
          <p:cNvSpPr>
            <a:spLocks noGrp="1"/>
          </p:cNvSpPr>
          <p:nvPr>
            <p:ph type="ctrTitle"/>
          </p:nvPr>
        </p:nvSpPr>
        <p:spPr>
          <a:xfrm>
            <a:off x="702455" y="1124881"/>
            <a:ext cx="7772400" cy="1470025"/>
          </a:xfrm>
        </p:spPr>
        <p:txBody>
          <a:bodyPr/>
          <a:lstStyle/>
          <a:p>
            <a:r>
              <a:rPr lang="en-US" dirty="0" smtClean="0"/>
              <a:t>Questions</a:t>
            </a:r>
            <a:endParaRPr lang="en-US" dirty="0"/>
          </a:p>
        </p:txBody>
      </p:sp>
      <p:sp>
        <p:nvSpPr>
          <p:cNvPr id="2" name="Slide Number Placeholder 1"/>
          <p:cNvSpPr>
            <a:spLocks noGrp="1"/>
          </p:cNvSpPr>
          <p:nvPr>
            <p:ph type="sldNum" sz="quarter" idx="10"/>
          </p:nvPr>
        </p:nvSpPr>
        <p:spPr/>
        <p:txBody>
          <a:bodyPr/>
          <a:lstStyle/>
          <a:p>
            <a:fld id="{6653C72D-8963-4B6A-B455-3EFA1730B46B}" type="slidenum">
              <a:rPr lang="en-US" smtClean="0"/>
              <a:pPr/>
              <a:t>95</a:t>
            </a:fld>
            <a:endParaRPr lang="en-US"/>
          </a:p>
        </p:txBody>
      </p:sp>
    </p:spTree>
    <p:extLst>
      <p:ext uri="{BB962C8B-B14F-4D97-AF65-F5344CB8AC3E}">
        <p14:creationId xmlns:p14="http://schemas.microsoft.com/office/powerpoint/2010/main" val="1383616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OER</Template>
  <TotalTime>11573</TotalTime>
  <Words>3126</Words>
  <Application>Microsoft Office PowerPoint</Application>
  <PresentationFormat>On-screen Show (4:3)</PresentationFormat>
  <Paragraphs>703</Paragraphs>
  <Slides>95</Slides>
  <Notes>3</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OER</vt:lpstr>
      <vt:lpstr>Preparing, Submitting &amp; Tracking  Multi-project  Applications Using </vt:lpstr>
      <vt:lpstr>What is ASSIST?</vt:lpstr>
      <vt:lpstr>Electronic Submission Required</vt:lpstr>
      <vt:lpstr>Submission Options</vt:lpstr>
      <vt:lpstr>Key Benefits of ASSIST</vt:lpstr>
      <vt:lpstr>Before jumping into ASSIST, let’s take some time to get acclimated…</vt:lpstr>
      <vt:lpstr>Application Format</vt:lpstr>
      <vt:lpstr>Multi-Project Application: Overall Component</vt:lpstr>
      <vt:lpstr>Multi-Project Application: Component Types</vt:lpstr>
      <vt:lpstr>Multi-Project Application: Components</vt:lpstr>
      <vt:lpstr>Multi-project Application Forms</vt:lpstr>
      <vt:lpstr>Multi-project Application Assembly</vt:lpstr>
      <vt:lpstr>Overview of Process</vt:lpstr>
      <vt:lpstr>Find Opportunity</vt:lpstr>
      <vt:lpstr>Find Multi-project FOAs in…</vt:lpstr>
      <vt:lpstr>Multi-project FOAs</vt:lpstr>
      <vt:lpstr>Application Guide</vt:lpstr>
      <vt:lpstr>FOAs Link You to ASSIST</vt:lpstr>
      <vt:lpstr>Make a  Submission Plan</vt:lpstr>
      <vt:lpstr>Make a Submission Plan </vt:lpstr>
      <vt:lpstr>FOA Text Instructions</vt:lpstr>
      <vt:lpstr>Define the Layout of Your Application</vt:lpstr>
      <vt:lpstr>Sample Application Layout</vt:lpstr>
      <vt:lpstr>Initiate Your Application</vt:lpstr>
      <vt:lpstr>Create an Application Shell</vt:lpstr>
      <vt:lpstr>Log In to ASSIST</vt:lpstr>
      <vt:lpstr>Initiate Application</vt:lpstr>
      <vt:lpstr>Initiate Screen</vt:lpstr>
      <vt:lpstr>Initiate: Pre-population</vt:lpstr>
      <vt:lpstr>Using ASSIST</vt:lpstr>
      <vt:lpstr>Overall Component</vt:lpstr>
      <vt:lpstr>Adding Additional Components</vt:lpstr>
      <vt:lpstr>Adding Components</vt:lpstr>
      <vt:lpstr>Define Your Team and Provide Application Access</vt:lpstr>
      <vt:lpstr>Automatic Application Access</vt:lpstr>
      <vt:lpstr>Managing Access</vt:lpstr>
      <vt:lpstr>Signing Officials (SOs)</vt:lpstr>
      <vt:lpstr>Managing Access</vt:lpstr>
      <vt:lpstr>Add User</vt:lpstr>
      <vt:lpstr>Enter Application Data</vt:lpstr>
      <vt:lpstr>Searching for In-progress Applications</vt:lpstr>
      <vt:lpstr>Navigating to a Specific Component</vt:lpstr>
      <vt:lpstr>Summary Page</vt:lpstr>
      <vt:lpstr>Entering Application Data</vt:lpstr>
      <vt:lpstr>Data Entry Validation</vt:lpstr>
      <vt:lpstr>Adding Optional Forms</vt:lpstr>
      <vt:lpstr>Data Entry: General</vt:lpstr>
      <vt:lpstr>Data Entry: R&amp;R Cover</vt:lpstr>
      <vt:lpstr>Data Entry: Other Project Information</vt:lpstr>
      <vt:lpstr>Data Entry: Other Project Information</vt:lpstr>
      <vt:lpstr>Data Entry: Sr/Key Person Profile</vt:lpstr>
      <vt:lpstr>Avoid Common Errors</vt:lpstr>
      <vt:lpstr>Component Actions</vt:lpstr>
      <vt:lpstr>Change Component Order</vt:lpstr>
      <vt:lpstr>Validating a Component</vt:lpstr>
      <vt:lpstr>Errors &amp; Warnings</vt:lpstr>
      <vt:lpstr>Previewing a Component</vt:lpstr>
      <vt:lpstr>Updating Component Status to Complete</vt:lpstr>
      <vt:lpstr>Finalize Application &amp; Prepare for Submission</vt:lpstr>
      <vt:lpstr>Finalizing Components</vt:lpstr>
      <vt:lpstr>Finalizing Components</vt:lpstr>
      <vt:lpstr>Finalizing Components</vt:lpstr>
      <vt:lpstr>Finalizing Components</vt:lpstr>
      <vt:lpstr>Display Component Status</vt:lpstr>
      <vt:lpstr>Updating Application Status</vt:lpstr>
      <vt:lpstr>Application Status Flow</vt:lpstr>
      <vt:lpstr>All Components Final</vt:lpstr>
      <vt:lpstr>Final Validation Check</vt:lpstr>
      <vt:lpstr>All Components Validated</vt:lpstr>
      <vt:lpstr>Preview Application</vt:lpstr>
      <vt:lpstr>Ready for Submission</vt:lpstr>
      <vt:lpstr>Submit Your Application</vt:lpstr>
      <vt:lpstr>On-time Submission</vt:lpstr>
      <vt:lpstr>Submit Your Application</vt:lpstr>
      <vt:lpstr>Submit Your Application</vt:lpstr>
      <vt:lpstr>Track Your Application</vt:lpstr>
      <vt:lpstr>Notifications</vt:lpstr>
      <vt:lpstr>Tracking Submission Status - ASSIST</vt:lpstr>
      <vt:lpstr>Tracking Submission Status - ASSIST</vt:lpstr>
      <vt:lpstr>Tracking Submission Status - ASSIST</vt:lpstr>
      <vt:lpstr>Tracking Submission Status - ASSIST</vt:lpstr>
      <vt:lpstr>Viewing Your Application in Commons</vt:lpstr>
      <vt:lpstr>Application Viewing Window</vt:lpstr>
      <vt:lpstr>Viewing Your Application in Commons</vt:lpstr>
      <vt:lpstr>Automatic Data Summaries</vt:lpstr>
      <vt:lpstr>Automatic Data Summaries</vt:lpstr>
      <vt:lpstr>Automatic Data Summaries</vt:lpstr>
      <vt:lpstr>Rejecting the Application</vt:lpstr>
      <vt:lpstr>Submission Complete!</vt:lpstr>
      <vt:lpstr>Dealing with System Issues</vt:lpstr>
      <vt:lpstr>ASSISTance</vt:lpstr>
      <vt:lpstr>On-line ASSIST Help</vt:lpstr>
      <vt:lpstr>Links &amp; Resources</vt:lpstr>
      <vt:lpstr>Service Desk</vt:lpstr>
      <vt:lpstr>Questions</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 - Application Submission System &amp; Interface for Submission Tracking</dc:title>
  <dc:subject>Multi-project application submission</dc:subject>
  <dc:creator>NIH</dc:creator>
  <cp:lastModifiedBy>Cummins, Sheri (NIH/OD) [E]</cp:lastModifiedBy>
  <cp:revision>440</cp:revision>
  <cp:lastPrinted>2015-03-31T15:34:27Z</cp:lastPrinted>
  <dcterms:created xsi:type="dcterms:W3CDTF">2012-07-14T18:47:21Z</dcterms:created>
  <dcterms:modified xsi:type="dcterms:W3CDTF">2015-09-10T20:28:14Z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TC011367941033</vt:lpwstr>
  </property>
</Properties>
</file>